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Old Standard TT" panose="020B0604020202020204" charset="0"/>
      <p:regular r:id="rId29"/>
      <p:bold r:id="rId30"/>
      <p:italic r:id="rId3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9467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00"/>
            <a:ext cx="9144000" cy="1711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10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599" cy="787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599" cy="210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4000" b="1"/>
            </a:lvl1pPr>
            <a:lvl2pPr algn="ctr">
              <a:spcBef>
                <a:spcPts val="0"/>
              </a:spcBef>
              <a:buSzPct val="100000"/>
              <a:defRPr sz="14000" b="1"/>
            </a:lvl2pPr>
            <a:lvl3pPr algn="ctr">
              <a:spcBef>
                <a:spcPts val="0"/>
              </a:spcBef>
              <a:buSzPct val="100000"/>
              <a:defRPr sz="14000" b="1"/>
            </a:lvl3pPr>
            <a:lvl4pPr algn="ctr">
              <a:spcBef>
                <a:spcPts val="0"/>
              </a:spcBef>
              <a:buSzPct val="100000"/>
              <a:defRPr sz="14000" b="1"/>
            </a:lvl4pPr>
            <a:lvl5pPr algn="ctr">
              <a:spcBef>
                <a:spcPts val="0"/>
              </a:spcBef>
              <a:buSzPct val="100000"/>
              <a:defRPr sz="14000" b="1"/>
            </a:lvl5pPr>
            <a:lvl6pPr algn="ctr">
              <a:spcBef>
                <a:spcPts val="0"/>
              </a:spcBef>
              <a:buSzPct val="100000"/>
              <a:defRPr sz="14000" b="1"/>
            </a:lvl6pPr>
            <a:lvl7pPr algn="ctr">
              <a:spcBef>
                <a:spcPts val="0"/>
              </a:spcBef>
              <a:buSzPct val="100000"/>
              <a:defRPr sz="14000" b="1"/>
            </a:lvl7pPr>
            <a:lvl8pPr algn="ctr">
              <a:spcBef>
                <a:spcPts val="0"/>
              </a:spcBef>
              <a:buSzPct val="100000"/>
              <a:defRPr sz="14000" b="1"/>
            </a:lvl8pPr>
            <a:lvl9pPr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8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8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686399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199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hambersj@wwcs.k12.mi.u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anhullem@wwcsd.net" TargetMode="External"/><Relationship Id="rId5" Type="http://schemas.openxmlformats.org/officeDocument/2006/relationships/hyperlink" Target="mailto:sulfridgej@wwcsd.net" TargetMode="External"/><Relationship Id="rId4" Type="http://schemas.openxmlformats.org/officeDocument/2006/relationships/hyperlink" Target="mailto:burgesse@wwcsd.n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Schweitzer Elementary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599" cy="78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Blending PBIS and Leader in Me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Positive Contact Logs 2x a year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Greet all students at the door (student leadership position in some classes)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Purple Superstar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600" dirty="0" smtClean="0"/>
              <a:t>-teachers </a:t>
            </a:r>
            <a:r>
              <a:rPr lang="en" sz="1600" dirty="0"/>
              <a:t>track their superstar data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Groups and clubs (Upstander Association, Student Newspaper, Morning Announcements, Student Lighthouse Team, Environment Club, Service and Safety Squad, School Play, Talent Show, Classroom Leadership Roles, Leadership Day Roles)</a:t>
            </a:r>
          </a:p>
          <a:p>
            <a:pPr marL="457200" lvl="0" indent="-228600">
              <a:spcBef>
                <a:spcPts val="0"/>
              </a:spcBef>
            </a:pPr>
            <a:r>
              <a:rPr lang="en" sz="1600" dirty="0"/>
              <a:t>Staff Mentors (Tier II Intervention)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4:1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50" y="2855350"/>
            <a:ext cx="2829427" cy="212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6425" y="259737"/>
            <a:ext cx="3224480" cy="241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171497" y="481798"/>
            <a:ext cx="2632348" cy="197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9850" y="214075"/>
            <a:ext cx="3224523" cy="241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1501" y="2855350"/>
            <a:ext cx="2829394" cy="212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5425" y="2785100"/>
            <a:ext cx="2886451" cy="216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Class Mission Statements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400" dirty="0"/>
              <a:t>Every class creates a class mission statement in September and posts a copy both inside the classroom and in the hallway outside their classroom.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400" dirty="0"/>
              <a:t>Every student signs.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400" dirty="0"/>
              <a:t>Uses PBIS and LIM Language.</a:t>
            </a:r>
          </a:p>
          <a:p>
            <a:pPr marL="457200" lvl="0" indent="-228600">
              <a:spcBef>
                <a:spcPts val="0"/>
              </a:spcBef>
              <a:buSzPct val="100000"/>
            </a:pPr>
            <a:r>
              <a:rPr lang="en" sz="1400" dirty="0"/>
              <a:t>Classes recite daily.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175" y="1854875"/>
            <a:ext cx="2165672" cy="28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232880"/>
            <a:ext cx="2493946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3800" y="2983990"/>
            <a:ext cx="2638478" cy="200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Class Meetings: Here’s what the kids had to say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We sit in a circle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We talk about situations or problems and we brainstorm ideas to help one another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“Accomplish” our issues together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We share good compliments (celebrations and “yeahs”)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Looking ahead (planning)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New procedures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Awards (attendance, positive notes, etc.)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PBIS/LIM Kick-Off Assembly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 dirty="0"/>
              <a:t>In previous years, staff had planned, led and presented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 dirty="0"/>
              <a:t>Completely student led this year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 dirty="0"/>
              <a:t>Student Host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 dirty="0"/>
              <a:t>Speeches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600" dirty="0" smtClean="0"/>
              <a:t>-written </a:t>
            </a:r>
            <a:r>
              <a:rPr lang="en" sz="1600" dirty="0"/>
              <a:t>by students with the help of staff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 dirty="0"/>
              <a:t>Songs</a:t>
            </a:r>
          </a:p>
          <a:p>
            <a:pPr marL="914400" lvl="1" indent="-228600">
              <a:spcBef>
                <a:spcPts val="0"/>
              </a:spcBef>
              <a:buSzPct val="100000"/>
            </a:pPr>
            <a:r>
              <a:rPr lang="en" sz="1800" dirty="0"/>
              <a:t>Performances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Leadership Notebooks and Goal Setting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Students track their WIGs (Wildly Important Goals)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Attendance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 sz="800" dirty="0"/>
              <a:t>2012-2013 school year 36% of students with 10 or more absences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 sz="800" dirty="0"/>
              <a:t>2013-2014 school year 35% of students with 10 or more absences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 sz="800" dirty="0"/>
              <a:t>2014-2015 school year 16% of students with 10 or more absences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 smtClean="0"/>
              <a:t>Behavior- Reduction in ODRS</a:t>
            </a:r>
            <a:endParaRPr lang="en" sz="800" dirty="0"/>
          </a:p>
          <a:p>
            <a:pPr marL="914400" lvl="1" indent="-228600" rtl="0">
              <a:spcBef>
                <a:spcPts val="0"/>
              </a:spcBef>
            </a:pPr>
            <a:r>
              <a:rPr lang="en" sz="800" dirty="0" smtClean="0"/>
              <a:t>Reading- Track using BAS and NWEA scores</a:t>
            </a:r>
            <a:r>
              <a:rPr lang="en" sz="800" dirty="0"/>
              <a:t>	</a:t>
            </a:r>
            <a:endParaRPr lang="en" sz="800" dirty="0" smtClean="0"/>
          </a:p>
          <a:p>
            <a:pPr marL="914400" lvl="1" indent="-228600" rtl="0">
              <a:spcBef>
                <a:spcPts val="0"/>
              </a:spcBef>
            </a:pPr>
            <a:r>
              <a:rPr lang="en" sz="800" dirty="0" smtClean="0"/>
              <a:t>Math- Track using NWEA scores</a:t>
            </a:r>
            <a:endParaRPr lang="en" sz="800" dirty="0"/>
          </a:p>
          <a:p>
            <a:pPr marL="457200" lvl="0" indent="-228600" rtl="0">
              <a:spcBef>
                <a:spcPts val="0"/>
              </a:spcBef>
            </a:pPr>
            <a:r>
              <a:rPr lang="en" sz="800" dirty="0" smtClean="0"/>
              <a:t>Staff </a:t>
            </a:r>
            <a:r>
              <a:rPr lang="en" sz="800" dirty="0"/>
              <a:t>model by setting their own goals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50" y="144000"/>
            <a:ext cx="3183505" cy="238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362" y="2531624"/>
            <a:ext cx="3183483" cy="238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6499" y="143999"/>
            <a:ext cx="3457201" cy="4609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Changes to PBIS and LIM program for 2015-2016 School Year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Anonymous vote at staff meeting in spring favored changing from zone chart to plus delta charts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Summer collaboration to make changes to program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347588" y="3281562"/>
            <a:ext cx="1876824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0" y="2571750"/>
            <a:ext cx="1702044" cy="2269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Individual Student Plus/Delta Charts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47575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Private				</a:t>
            </a:r>
            <a:r>
              <a:rPr lang="en" sz="1050" dirty="0"/>
              <a:t>	</a:t>
            </a:r>
            <a:r>
              <a:rPr lang="en" sz="1050" dirty="0" smtClean="0"/>
              <a:t>Physical </a:t>
            </a:r>
            <a:r>
              <a:rPr lang="en" sz="1050" dirty="0"/>
              <a:t>managing of the charts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More dialogue				</a:t>
            </a:r>
            <a:r>
              <a:rPr lang="en" sz="1050" dirty="0" smtClean="0"/>
              <a:t>Remembering </a:t>
            </a:r>
            <a:r>
              <a:rPr lang="en" sz="1050" dirty="0"/>
              <a:t>to change back to plus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Less punitive				</a:t>
            </a:r>
            <a:r>
              <a:rPr lang="en" sz="1050" dirty="0" smtClean="0"/>
              <a:t>Feeling </a:t>
            </a:r>
            <a:r>
              <a:rPr lang="en" sz="1050" dirty="0"/>
              <a:t>of no outlined consequences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Visual					</a:t>
            </a:r>
            <a:r>
              <a:rPr lang="en" sz="1050" dirty="0" smtClean="0"/>
              <a:t>Student </a:t>
            </a:r>
            <a:r>
              <a:rPr lang="en" sz="1050" dirty="0"/>
              <a:t>dishonesty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More opportunity for teaching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Goal is to change behavior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Reduce meltdowns over zone changes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Delta Dialogues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050" dirty="0"/>
              <a:t>Specials and support staff can use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186" name="Shape 186"/>
          <p:cNvCxnSpPr>
            <a:stCxn id="185" idx="0"/>
          </p:cNvCxnSpPr>
          <p:nvPr/>
        </p:nvCxnSpPr>
        <p:spPr>
          <a:xfrm>
            <a:off x="4607874" y="1171600"/>
            <a:ext cx="0" cy="33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7" name="Shape 187"/>
          <p:cNvCxnSpPr/>
          <p:nvPr/>
        </p:nvCxnSpPr>
        <p:spPr>
          <a:xfrm rot="10800000" flipH="1">
            <a:off x="347575" y="1621974"/>
            <a:ext cx="8439899" cy="3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8" name="Shape 188"/>
          <p:cNvSpPr/>
          <p:nvPr/>
        </p:nvSpPr>
        <p:spPr>
          <a:xfrm>
            <a:off x="2397400" y="1058225"/>
            <a:ext cx="677399" cy="6132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6666375" y="1122600"/>
            <a:ext cx="597300" cy="4349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Possible Solutions Based on Deltas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Brainstormed ideas on how to attach charts to desks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Only have charts on desk when on delta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Reminder that PBIS is about teaching rather than consequences/punishment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Conversations of interventions that can be utilized with students struggling to stay on plus or change their behavior once they are on delta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Reminder that this is a continuous improvement process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Being open to change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Schweitzer’s History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04800" y="1171600"/>
            <a:ext cx="8527499" cy="35337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PBIS School since 2010-2011 school year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Leader in Me School since 2013-2014 school year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70% Free and Reduced </a:t>
            </a:r>
            <a:r>
              <a:rPr lang="en" dirty="0" smtClean="0"/>
              <a:t>Lunch</a:t>
            </a:r>
            <a:endParaRPr lang="en" dirty="0"/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Identified as a Priority School August 2013 (based on data from fall 2012)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Previously had a negative school culture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07187" y="476411"/>
            <a:ext cx="3053403" cy="250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Delta Dialogue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25834" y="1542114"/>
            <a:ext cx="3870179" cy="29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449013" y="1542012"/>
            <a:ext cx="3870298" cy="290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Tier 1 Interventions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267125" y="11805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Calming Caddy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Brain Fitness Trail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Brain Break Stations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Buddy classroom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Thinking chair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Whole class goals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Leadership jobs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400" dirty="0"/>
              <a:t>Class meetings</a:t>
            </a:r>
          </a:p>
          <a:p>
            <a:pPr marL="457200" lvl="0" indent="-228600">
              <a:spcBef>
                <a:spcPts val="0"/>
              </a:spcBef>
            </a:pPr>
            <a:r>
              <a:rPr lang="en" sz="1400" dirty="0"/>
              <a:t>Second Step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547" y="158100"/>
            <a:ext cx="3110740" cy="414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Interventions cont.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03699" cy="381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Use of timers to complete work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Use Plus/Delta for teaching expectations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Natural consequences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clean up mess, give a compliment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Seek First to Understand, Then to be Understood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problem solve with teacher or peer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Preferential seating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near teacher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bumpy seat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800" dirty="0"/>
              <a:t>stability ball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800" dirty="0"/>
              <a:t>Changes to schedule</a:t>
            </a:r>
          </a:p>
          <a:p>
            <a:pPr marL="914400" lvl="1" indent="-228600">
              <a:spcBef>
                <a:spcPts val="0"/>
              </a:spcBef>
            </a:pPr>
            <a:r>
              <a:rPr lang="en" sz="800" dirty="0"/>
              <a:t>computer time after independent work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Class Goals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400" dirty="0"/>
              <a:t>Formally Bucket Filling Parties for earning class compliments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400" dirty="0"/>
              <a:t>Each class chooses their own goal based on their class need.  Then earn a Synergy Celebration or Sharpen the Saw Party once they meet their goal.</a:t>
            </a:r>
          </a:p>
          <a:p>
            <a:pPr marL="457200" lvl="0" indent="-228600">
              <a:spcBef>
                <a:spcPts val="0"/>
              </a:spcBef>
              <a:buSzPct val="100000"/>
            </a:pPr>
            <a:r>
              <a:rPr lang="en" sz="1400" dirty="0"/>
              <a:t>Allows classes extra teaching and practice at expectations their class has difficulty with.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20225"/>
            <a:ext cx="1809199" cy="241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198" y="2620225"/>
            <a:ext cx="1809199" cy="241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8400" y="2620201"/>
            <a:ext cx="1809199" cy="24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7599" y="2620225"/>
            <a:ext cx="1809199" cy="241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6800" y="2620225"/>
            <a:ext cx="1809199" cy="241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Plus/Delta for Bus Behavior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October 2014: 18 bus referrals (4th highest in our district)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October 2015: 0 bus referrals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Focus on things within our circle of control: keeping students calm before getting on the bus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More active supervision in bus lines (each grade level responsible for one bus)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Changed configuration of how we line students up to go to bus at end of day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Tracking behavior of each bus.  Each bus receives a plus or delta for their behavior in the bus line and the walk to the bus.  Bus with the most days on plus receives a small reward at the end of the month.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075" y="196350"/>
            <a:ext cx="6334405" cy="4750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Attend Schweitzer’s Second Leadership Day on December 11th!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Contact us with questions or if you’d like to register for Leadership Day!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Jennifer Chambers (principal): </a:t>
            </a:r>
            <a:r>
              <a:rPr lang="en" u="sng">
                <a:solidFill>
                  <a:schemeClr val="hlink"/>
                </a:solidFill>
                <a:hlinkClick r:id="rId3"/>
              </a:rPr>
              <a:t>chambersj@wwcs.k12.mi.us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Beth Burgess (school social worker): </a:t>
            </a:r>
            <a:r>
              <a:rPr lang="en" u="sng">
                <a:solidFill>
                  <a:schemeClr val="hlink"/>
                </a:solidFill>
                <a:hlinkClick r:id="rId4"/>
              </a:rPr>
              <a:t>burgesse@wwcsd.net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Jennifer Sulfridge (first grade teacher): </a:t>
            </a:r>
            <a:r>
              <a:rPr lang="en" u="sng">
                <a:solidFill>
                  <a:schemeClr val="hlink"/>
                </a:solidFill>
                <a:hlinkClick r:id="rId5"/>
              </a:rPr>
              <a:t>sulfridgej@wwcsd.net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Maureen VanHulle (third grade teacher): </a:t>
            </a:r>
            <a:r>
              <a:rPr lang="en" u="sng">
                <a:solidFill>
                  <a:schemeClr val="hlink"/>
                </a:solidFill>
                <a:hlinkClick r:id="rId6"/>
              </a:rPr>
              <a:t>vanhullem@wwcsd.net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Schweitzer ODR History-Total ODRs by year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2011-2012: 322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2012-2013: 358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2013-2014: 109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2014-2015: 102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School Culture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Changes to school environment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Sharpen the Saw staff breakfasts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Awareness of how far we’ve come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Staff Calming Caddies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Staff Member of the Month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Increase of staff social outings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Celebrations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Collaborate school-wide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300" dirty="0"/>
              <a:t>All staff take on leadership roles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350" y="89124"/>
            <a:ext cx="3291602" cy="24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350" y="2602925"/>
            <a:ext cx="3291602" cy="2468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924" y="107950"/>
            <a:ext cx="3556774" cy="474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975" y="2774899"/>
            <a:ext cx="3012325" cy="225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9212" y="61974"/>
            <a:ext cx="3443472" cy="2582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525" y="159687"/>
            <a:ext cx="6432145" cy="482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School-wide Projects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To improve our school environment and teach students about school expectations, 7 habits, and anti-bullying we do weekly school-wide projects for the first couple months of school.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This helps provide school community, provides a good review after coming back from the summer, and ensures all students are knowledgeable in school-wide initiatives.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Fundraisers go along with the topics being taught to raise money for PBIS and LIM programs (hat day, stuffed animal day, PJ day).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9325" y="2576700"/>
            <a:ext cx="3240248" cy="243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308" y="141550"/>
            <a:ext cx="3240270" cy="243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375" y="664200"/>
            <a:ext cx="4832049" cy="36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100" y="546800"/>
            <a:ext cx="5437324" cy="4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50" y="166474"/>
            <a:ext cx="3246728" cy="243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300" y="2652850"/>
            <a:ext cx="3116426" cy="2337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872</Words>
  <Application>Microsoft Office PowerPoint</Application>
  <PresentationFormat>On-screen Show (16:9)</PresentationFormat>
  <Paragraphs>131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Old Standard TT</vt:lpstr>
      <vt:lpstr>paperback</vt:lpstr>
      <vt:lpstr>Schweitzer Elementary</vt:lpstr>
      <vt:lpstr>Schweitzer’s History</vt:lpstr>
      <vt:lpstr>Schweitzer ODR History-Total ODRs by year</vt:lpstr>
      <vt:lpstr>School Culture</vt:lpstr>
      <vt:lpstr>PowerPoint Presentation</vt:lpstr>
      <vt:lpstr>PowerPoint Presentation</vt:lpstr>
      <vt:lpstr>School-wide Projects</vt:lpstr>
      <vt:lpstr>PowerPoint Presentation</vt:lpstr>
      <vt:lpstr>PowerPoint Presentation</vt:lpstr>
      <vt:lpstr>4:1</vt:lpstr>
      <vt:lpstr>PowerPoint Presentation</vt:lpstr>
      <vt:lpstr>Class Mission Statements</vt:lpstr>
      <vt:lpstr>Class Meetings: Here’s what the kids had to say</vt:lpstr>
      <vt:lpstr>PBIS/LIM Kick-Off Assembly</vt:lpstr>
      <vt:lpstr>Leadership Notebooks and Goal Setting</vt:lpstr>
      <vt:lpstr>PowerPoint Presentation</vt:lpstr>
      <vt:lpstr>Changes to PBIS and LIM program for 2015-2016 School Year </vt:lpstr>
      <vt:lpstr>Individual Student Plus/Delta Charts</vt:lpstr>
      <vt:lpstr>Possible Solutions Based on Deltas</vt:lpstr>
      <vt:lpstr>Delta Dialogue</vt:lpstr>
      <vt:lpstr>Tier 1 Interventions</vt:lpstr>
      <vt:lpstr>Interventions cont.</vt:lpstr>
      <vt:lpstr>Class Goals</vt:lpstr>
      <vt:lpstr>Plus/Delta for Bus Behavior</vt:lpstr>
      <vt:lpstr>PowerPoint Presentation</vt:lpstr>
      <vt:lpstr>Attend Schweitzer’s Second Leadership Day on December 11th!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Schweitzer Elementary</dc:title>
  <dc:creator>Emily</dc:creator>
  <cp:lastModifiedBy>Emily</cp:lastModifiedBy>
  <cp:revision>2</cp:revision>
  <dcterms:modified xsi:type="dcterms:W3CDTF">2015-11-13T01:22:43Z</dcterms:modified>
</cp:coreProperties>
</file>