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256" r:id="rId2"/>
    <p:sldId id="272" r:id="rId3"/>
    <p:sldId id="259" r:id="rId4"/>
    <p:sldId id="289" r:id="rId5"/>
    <p:sldId id="278" r:id="rId6"/>
    <p:sldId id="275" r:id="rId7"/>
    <p:sldId id="279" r:id="rId8"/>
    <p:sldId id="282" r:id="rId9"/>
    <p:sldId id="258" r:id="rId10"/>
    <p:sldId id="257" r:id="rId11"/>
    <p:sldId id="270" r:id="rId12"/>
    <p:sldId id="277" r:id="rId13"/>
    <p:sldId id="280" r:id="rId14"/>
    <p:sldId id="286" r:id="rId15"/>
    <p:sldId id="267" r:id="rId16"/>
    <p:sldId id="260" r:id="rId17"/>
    <p:sldId id="284" r:id="rId18"/>
    <p:sldId id="281" r:id="rId19"/>
    <p:sldId id="285" r:id="rId20"/>
    <p:sldId id="287" r:id="rId21"/>
    <p:sldId id="288" r:id="rId22"/>
    <p:sldId id="26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708" autoAdjust="0"/>
  </p:normalViewPr>
  <p:slideViewPr>
    <p:cSldViewPr snapToGrid="0">
      <p:cViewPr>
        <p:scale>
          <a:sx n="81" d="100"/>
          <a:sy n="81" d="100"/>
        </p:scale>
        <p:origin x="-114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56F57-2070-4896-B6A5-365E2F0E4B32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C1F577-3AF2-4318-A379-126181D0D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7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F577-3AF2-4318-A379-126181D0DA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D6E8-378B-4923-9B06-7CCD2FE70FA6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931-4999-43D7-9328-F446DAA26D0B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12A-47DD-47D4-A21E-9E9841090CD4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335-C606-4BC4-8EA4-901556F92640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0FD5-77F2-42FC-8450-9CB9511E3EEB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A6D4-0C7B-4CB6-9316-B6CBEFF377B5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A6F-44D1-4F98-B463-EDADE057E53B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0248-2C80-4CCE-BB53-F5AF89F3CEB7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BDD6-F810-4D95-A274-0C9DB2B2622E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B1E-F3C0-49BD-B321-058856D36746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4F90-1142-42B7-8C95-BD8F66EB8B89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F15C8-90A4-4B4A-854E-FE927E170B30}" type="datetime1">
              <a:rPr lang="en-US" smtClean="0"/>
              <a:t>11/12/2015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tp/flpbs.fmhi.usf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is.org/presentations/chicago-forum-1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raumasensitiveschools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043354"/>
            <a:ext cx="9281160" cy="3702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Jane </a:t>
            </a:r>
            <a:r>
              <a:rPr lang="en-US" dirty="0" smtClean="0"/>
              <a:t>Addams </a:t>
            </a:r>
            <a:r>
              <a:rPr lang="en-US" dirty="0" smtClean="0"/>
              <a:t>Elementary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Pam Nelson </a:t>
            </a:r>
            <a:r>
              <a:rPr lang="en-US" sz="3600" dirty="0" smtClean="0"/>
              <a:t>MSW, MA, LPC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School Social </a:t>
            </a:r>
            <a:r>
              <a:rPr lang="en-US" sz="4400" dirty="0" smtClean="0"/>
              <a:t>Worker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South Redford School District </a:t>
            </a:r>
            <a:r>
              <a:rPr lang="en-US" sz="4400" dirty="0" smtClean="0"/>
              <a:t>Pbis</a:t>
            </a:r>
            <a:r>
              <a:rPr lang="en-US" sz="4400" dirty="0" smtClean="0"/>
              <a:t> Coach</a:t>
            </a:r>
            <a:br>
              <a:rPr lang="en-US" sz="4400" dirty="0" smtClean="0"/>
            </a:br>
            <a:r>
              <a:rPr lang="en-US" sz="4000" dirty="0" smtClean="0"/>
              <a:t>D</a:t>
            </a:r>
            <a:r>
              <a:rPr lang="en-US" sz="4000" dirty="0" smtClean="0"/>
              <a:t>octoral </a:t>
            </a:r>
            <a:r>
              <a:rPr lang="en-US" sz="4000" dirty="0"/>
              <a:t>S</a:t>
            </a:r>
            <a:r>
              <a:rPr lang="en-US" sz="4000" dirty="0" smtClean="0"/>
              <a:t>tudent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60278" y="5461876"/>
            <a:ext cx="39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(313) 532- 8064 x1386</a:t>
            </a:r>
          </a:p>
          <a:p>
            <a:pPr algn="ctr"/>
            <a:r>
              <a:rPr lang="en-US" sz="2000" dirty="0" smtClean="0"/>
              <a:t>Pam.Nelson@southredford.org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8374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Pbis</a:t>
            </a:r>
            <a:r>
              <a:rPr lang="en-US" sz="3600" dirty="0" smtClean="0"/>
              <a:t> implementation begin in 2007</a:t>
            </a:r>
          </a:p>
          <a:p>
            <a:r>
              <a:rPr lang="en-US" sz="3600" dirty="0"/>
              <a:t>After years of success </a:t>
            </a:r>
            <a:endParaRPr lang="en-US" sz="3600" dirty="0" smtClean="0"/>
          </a:p>
          <a:p>
            <a:r>
              <a:rPr lang="en-US" sz="3600" dirty="0" smtClean="0"/>
              <a:t>Chair </a:t>
            </a:r>
            <a:r>
              <a:rPr lang="en-US" sz="3600" dirty="0"/>
              <a:t>person </a:t>
            </a:r>
            <a:r>
              <a:rPr lang="en-US" sz="3600" dirty="0" smtClean="0"/>
              <a:t>driven</a:t>
            </a:r>
            <a:endParaRPr lang="en-US" sz="3600" dirty="0" smtClean="0"/>
          </a:p>
          <a:p>
            <a:r>
              <a:rPr lang="en-US" sz="3600" dirty="0" smtClean="0"/>
              <a:t>Leadership, staff and role changes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43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6676" y="484632"/>
            <a:ext cx="8701571" cy="1609344"/>
          </a:xfrm>
        </p:spPr>
        <p:txBody>
          <a:bodyPr/>
          <a:lstStyle/>
          <a:p>
            <a:pPr algn="ctr"/>
            <a:r>
              <a:rPr lang="en-US" dirty="0" smtClean="0"/>
              <a:t>Re-Vamped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16368" y="2033395"/>
            <a:ext cx="4532141" cy="64008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Vision Statement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710285" y="2033395"/>
            <a:ext cx="4754880" cy="64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Beliefs Statement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2215" y="2749116"/>
            <a:ext cx="4371066" cy="34515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encourage an environment where all students become life-long learners.  </a:t>
            </a:r>
            <a:endParaRPr lang="en-US" sz="2400" dirty="0"/>
          </a:p>
          <a:p>
            <a:r>
              <a:rPr lang="en-US" sz="2400" dirty="0" smtClean="0"/>
              <a:t>We envision students that demonstrate respect for others and show responsible behaviors in order to create a safe and engaging place for </a:t>
            </a:r>
            <a:r>
              <a:rPr lang="en-US" sz="2400" dirty="0" smtClean="0"/>
              <a:t>learning.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839240" y="2625970"/>
            <a:ext cx="4614207" cy="3451538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believe that ALL students can learn.</a:t>
            </a:r>
          </a:p>
          <a:p>
            <a:r>
              <a:rPr lang="en-US" sz="2400" dirty="0" smtClean="0"/>
              <a:t>We believe that targeted learning goals contribute to student success.</a:t>
            </a:r>
          </a:p>
          <a:p>
            <a:r>
              <a:rPr lang="en-US" sz="2400" dirty="0" smtClean="0"/>
              <a:t>We believe that children learn best in a safe environment through respectful, and responsible behavior.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66338" y="216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4264"/>
            <a:ext cx="170432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00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4" y="108072"/>
            <a:ext cx="18954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5" y="1178229"/>
            <a:ext cx="18954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5" y="2591654"/>
            <a:ext cx="19018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5" y="3621941"/>
            <a:ext cx="19018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5" y="4896704"/>
            <a:ext cx="1901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" y="5963504"/>
            <a:ext cx="19018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23" y="108072"/>
            <a:ext cx="39449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23" y="3085915"/>
            <a:ext cx="391953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6997150" y="14334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PBIS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8092" y="648605"/>
            <a:ext cx="454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Classroom </a:t>
            </a:r>
            <a:r>
              <a:rPr lang="en-US" sz="3600" dirty="0" smtClean="0"/>
              <a:t>Rewards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Monthly Rewards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VIP Lunches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Pride </a:t>
            </a:r>
            <a:r>
              <a:rPr lang="en-US" sz="3600" dirty="0"/>
              <a:t>on </a:t>
            </a:r>
            <a:r>
              <a:rPr lang="en-US" sz="3600" dirty="0" smtClean="0"/>
              <a:t>5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Booster Days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Booster Assemblies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Positive Note Cards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4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0" y="0"/>
            <a:ext cx="8900160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44720"/>
            <a:ext cx="8165054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3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10058400" cy="8286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New ODR </a:t>
            </a:r>
            <a:r>
              <a:rPr lang="en-US" sz="3600" dirty="0" smtClean="0"/>
              <a:t>criteria Established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93825" y="1430338"/>
            <a:ext cx="10798175" cy="5227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This </a:t>
            </a:r>
            <a:r>
              <a:rPr lang="en-US" sz="3300" dirty="0"/>
              <a:t>student has had problems: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Being Safe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Being Respectful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Being Responsible</a:t>
            </a:r>
          </a:p>
          <a:p>
            <a:pPr marL="0" indent="0">
              <a:buNone/>
            </a:pPr>
            <a:r>
              <a:rPr lang="en-US" sz="2400" u="sng" dirty="0"/>
              <a:t>Specific problems include: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Computer Use Violation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Continual Disruption of Learning</a:t>
            </a:r>
          </a:p>
          <a:p>
            <a:pPr marL="0" indent="0">
              <a:buNone/>
            </a:pPr>
            <a:r>
              <a:rPr lang="en-US" sz="2800" dirty="0"/>
              <a:t>(Send documentation of incidents and contacts made)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Defiance/Disrespect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Destruction of School Property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Fight/Severe Physical Aggression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Obscene/Indecent Behavior	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Sexual Harassment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Theft		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Threat/Bullying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484188"/>
            <a:ext cx="10058400" cy="71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Sept </a:t>
            </a:r>
            <a:r>
              <a:rPr lang="en-US" sz="3600" dirty="0"/>
              <a:t>D</a:t>
            </a:r>
            <a:r>
              <a:rPr lang="en-US" sz="3600" dirty="0" smtClean="0"/>
              <a:t>ata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553"/>
            <a:ext cx="12237676" cy="49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65" y="1795462"/>
            <a:ext cx="106502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30923" y="669612"/>
            <a:ext cx="9706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Addams Elementary </a:t>
            </a:r>
          </a:p>
          <a:p>
            <a:pPr algn="ctr"/>
            <a:r>
              <a:rPr lang="en-US" dirty="0"/>
              <a:t>ODRs by Grade Level from 09/09/2015 to 11/12/2015</a:t>
            </a:r>
          </a:p>
          <a:p>
            <a:pPr algn="ctr"/>
            <a:r>
              <a:rPr lang="en-US" dirty="0"/>
              <a:t>All Students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9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110267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</a:t>
            </a:r>
            <a:r>
              <a:rPr lang="en-US" dirty="0" smtClean="0"/>
              <a:t>DIRECTIONS For District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81907"/>
            <a:ext cx="10058400" cy="475956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Continue building consistent </a:t>
            </a:r>
            <a:r>
              <a:rPr lang="en-US" sz="3200" dirty="0" smtClean="0"/>
              <a:t>pbis</a:t>
            </a:r>
            <a:r>
              <a:rPr lang="en-US" sz="3200" dirty="0" smtClean="0"/>
              <a:t> norms within district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District wide parent sessions on how to implement </a:t>
            </a:r>
            <a:r>
              <a:rPr lang="en-US" sz="3200" dirty="0" smtClean="0"/>
              <a:t>pbis</a:t>
            </a:r>
            <a:r>
              <a:rPr lang="en-US" sz="3200" dirty="0" smtClean="0"/>
              <a:t> at home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District wide data driven </a:t>
            </a:r>
            <a:r>
              <a:rPr lang="en-US" sz="3200" dirty="0" smtClean="0"/>
              <a:t>pbis</a:t>
            </a:r>
            <a:r>
              <a:rPr lang="en-US" sz="3200" dirty="0" smtClean="0"/>
              <a:t> dialogue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Incorporate Trauma informed </a:t>
            </a:r>
            <a:r>
              <a:rPr lang="en-US" sz="3200" dirty="0" smtClean="0"/>
              <a:t>pbis</a:t>
            </a:r>
            <a:r>
              <a:rPr lang="en-US" sz="3200" dirty="0" smtClean="0"/>
              <a:t> practices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17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2015 PBIS Conference Highlights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017" y="1312985"/>
            <a:ext cx="10875968" cy="5298832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Session (A15)</a:t>
            </a:r>
            <a:r>
              <a:rPr lang="en-US" dirty="0" smtClean="0"/>
              <a:t>	</a:t>
            </a:r>
            <a:r>
              <a:rPr lang="en-US" sz="2800" dirty="0" smtClean="0"/>
              <a:t>Exemplar Districts of PBIS Implementation</a:t>
            </a:r>
          </a:p>
          <a:p>
            <a:pPr marL="0" indent="0" algn="ctr">
              <a:buNone/>
            </a:pPr>
            <a:endParaRPr lang="en-US" sz="2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www.http://flpbs.fmhi.usf.edu/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200" dirty="0" smtClean="0"/>
              <a:t>(Click Resources)</a:t>
            </a:r>
          </a:p>
          <a:p>
            <a:pPr marL="0" indent="0" algn="ctr">
              <a:buNone/>
            </a:pPr>
            <a:r>
              <a:rPr lang="en-US" sz="2600" dirty="0" smtClean="0"/>
              <a:t>&gt;</a:t>
            </a:r>
            <a:r>
              <a:rPr lang="en-US" sz="2600" b="1" dirty="0" smtClean="0"/>
              <a:t>Family: </a:t>
            </a:r>
            <a:r>
              <a:rPr lang="en-US" sz="2600" b="1" dirty="0" smtClean="0"/>
              <a:t>pbis</a:t>
            </a:r>
            <a:r>
              <a:rPr lang="en-US" sz="2600" b="1" dirty="0" smtClean="0"/>
              <a:t> behavior is a family affair</a:t>
            </a:r>
          </a:p>
          <a:p>
            <a:pPr marL="0" indent="0" algn="ctr">
              <a:buNone/>
            </a:pPr>
            <a:r>
              <a:rPr lang="en-US" sz="2600" i="1" dirty="0"/>
              <a:t>http://flpbs.fmhi.usf.edu/revision07/family/Colorado_Parent_Trainings/reno.ppt</a:t>
            </a:r>
            <a:endParaRPr lang="en-US" sz="2600" i="1" dirty="0" smtClean="0"/>
          </a:p>
          <a:p>
            <a:pPr marL="0" indent="0" algn="ctr">
              <a:buNone/>
            </a:pPr>
            <a:r>
              <a:rPr lang="en-US" sz="2600" dirty="0" smtClean="0"/>
              <a:t>&gt;</a:t>
            </a:r>
            <a:r>
              <a:rPr lang="en-US" sz="2600" b="1" dirty="0" smtClean="0"/>
              <a:t>Parent Trainings: community buy in</a:t>
            </a:r>
          </a:p>
          <a:p>
            <a:pPr marL="0" indent="0" algn="ctr">
              <a:buNone/>
            </a:pPr>
            <a:r>
              <a:rPr lang="en-US" sz="2600" i="1" dirty="0"/>
              <a:t>http://flpbs.fmhi.usf.edu/parent_community.cfm</a:t>
            </a:r>
            <a:endParaRPr lang="en-US" sz="2600" i="1" dirty="0" smtClean="0"/>
          </a:p>
          <a:p>
            <a:pPr marL="0" indent="0" algn="ctr">
              <a:buNone/>
            </a:pPr>
            <a:r>
              <a:rPr lang="en-US" sz="2600" dirty="0"/>
              <a:t>&gt;</a:t>
            </a:r>
            <a:r>
              <a:rPr lang="en-US" sz="2600" b="1" dirty="0" smtClean="0"/>
              <a:t>Parent Engagement </a:t>
            </a:r>
            <a:r>
              <a:rPr lang="en-US" sz="2600" b="1" dirty="0"/>
              <a:t>35 ways: </a:t>
            </a:r>
            <a:r>
              <a:rPr lang="en-US" sz="2600" i="1" dirty="0"/>
              <a:t>http://flpbs.fmhi.usf.edu/revision07/family/Colorado_Parent_Trainings/parentengagement_35ways.pdf</a:t>
            </a:r>
            <a:endParaRPr lang="en-US" sz="2600" i="1" dirty="0" smtClean="0"/>
          </a:p>
          <a:p>
            <a:pPr algn="ctr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4648" y="2039816"/>
            <a:ext cx="10058400" cy="633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Demographics</a:t>
            </a:r>
            <a:br>
              <a:rPr lang="en-US" dirty="0"/>
            </a:br>
            <a:r>
              <a:rPr lang="en-US" dirty="0"/>
              <a:t>317 students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73939" y="2206283"/>
            <a:ext cx="5014429" cy="3977640"/>
          </a:xfrm>
        </p:spPr>
        <p:txBody>
          <a:bodyPr/>
          <a:lstStyle/>
          <a:p>
            <a:r>
              <a:rPr lang="en-US" sz="3600" dirty="0" smtClean="0"/>
              <a:t>25 % </a:t>
            </a:r>
            <a:r>
              <a:rPr lang="en-US" sz="3600" dirty="0"/>
              <a:t>C</a:t>
            </a:r>
            <a:r>
              <a:rPr lang="en-US" sz="3600" dirty="0" smtClean="0"/>
              <a:t>aucasian</a:t>
            </a:r>
          </a:p>
          <a:p>
            <a:r>
              <a:rPr lang="en-US" sz="3600" dirty="0" smtClean="0"/>
              <a:t>71% </a:t>
            </a:r>
            <a:r>
              <a:rPr lang="en-US" sz="3600" dirty="0"/>
              <a:t>A</a:t>
            </a:r>
            <a:r>
              <a:rPr lang="en-US" sz="3600" dirty="0" smtClean="0"/>
              <a:t>frican </a:t>
            </a:r>
            <a:r>
              <a:rPr lang="en-US" sz="3600" dirty="0"/>
              <a:t>A</a:t>
            </a:r>
            <a:r>
              <a:rPr lang="en-US" sz="3600" dirty="0" smtClean="0"/>
              <a:t>merican</a:t>
            </a:r>
          </a:p>
          <a:p>
            <a:r>
              <a:rPr lang="en-US" sz="3600" dirty="0" smtClean="0"/>
              <a:t>2% Latino</a:t>
            </a:r>
          </a:p>
          <a:p>
            <a:r>
              <a:rPr lang="en-US" sz="3600" dirty="0" smtClean="0"/>
              <a:t>2% Asian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51085" y="2897944"/>
            <a:ext cx="4754880" cy="136925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54</a:t>
            </a:r>
            <a:r>
              <a:rPr lang="en-US" sz="3600" dirty="0"/>
              <a:t>% </a:t>
            </a:r>
            <a:r>
              <a:rPr lang="en-US" sz="3600" dirty="0" smtClean="0"/>
              <a:t>Free </a:t>
            </a:r>
            <a:r>
              <a:rPr lang="en-US" sz="3600" dirty="0"/>
              <a:t>lunch</a:t>
            </a:r>
          </a:p>
          <a:p>
            <a:pPr algn="ctr"/>
            <a:r>
              <a:rPr lang="en-US" sz="3600" dirty="0"/>
              <a:t>8% R</a:t>
            </a:r>
            <a:r>
              <a:rPr lang="en-US" sz="3600" dirty="0" smtClean="0"/>
              <a:t>educed lunch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70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277" y="484632"/>
            <a:ext cx="10377971" cy="160934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Session (D14) </a:t>
            </a:r>
            <a:br>
              <a:rPr lang="en-US" sz="2400" dirty="0" smtClean="0"/>
            </a:br>
            <a:r>
              <a:rPr lang="en-US" sz="2800" dirty="0"/>
              <a:t>E</a:t>
            </a:r>
            <a:r>
              <a:rPr lang="en-US" sz="2800" dirty="0" smtClean="0"/>
              <a:t>arly Childhood: Integrating the Research practices of the pyramid model into school wide </a:t>
            </a:r>
            <a:r>
              <a:rPr lang="en-US" sz="2800" dirty="0" smtClean="0"/>
              <a:t>pbis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7" y="2121408"/>
            <a:ext cx="10453937" cy="4279392"/>
          </a:xfrm>
        </p:spPr>
        <p:txBody>
          <a:bodyPr/>
          <a:lstStyle/>
          <a:p>
            <a:r>
              <a:rPr lang="en-US" sz="2800" dirty="0" smtClean="0"/>
              <a:t>Download Colorful handouts from conference website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http://www.pbis.org/presentations/chicago-forum-15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smtClean="0"/>
              <a:t>5 Mind Shifts required to create positive early learning climates (</a:t>
            </a:r>
            <a:r>
              <a:rPr lang="en-US" sz="2800" dirty="0"/>
              <a:t>h</a:t>
            </a:r>
            <a:r>
              <a:rPr lang="en-US" sz="2800" dirty="0" smtClean="0"/>
              <a:t>andout 1)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Creating High Quality Supportive Environments (handout 3)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Provide targeted social/emotional supports (handout 4)</a:t>
            </a:r>
          </a:p>
          <a:p>
            <a:pPr marL="457200" indent="-457200">
              <a:buAutoNum type="arabicPeriod" startAt="2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37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103233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Session (RDQ 14) </a:t>
            </a:r>
            <a:br>
              <a:rPr lang="en-US" sz="3200" dirty="0" smtClean="0"/>
            </a:br>
            <a:r>
              <a:rPr lang="en-US" sz="3200" dirty="0" smtClean="0"/>
              <a:t>Embedding Mental Health into schoolwide systems of </a:t>
            </a:r>
            <a:r>
              <a:rPr lang="en-US" sz="3200" dirty="0" err="1" smtClean="0"/>
              <a:t>pbis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My Passion: </a:t>
            </a:r>
            <a:r>
              <a:rPr lang="en-US" sz="3200" dirty="0" smtClean="0"/>
              <a:t>Creating Trauma Sensitive Schools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323" y="2194560"/>
            <a:ext cx="5404339" cy="3977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Free </a:t>
            </a:r>
            <a:r>
              <a:rPr lang="en-US" sz="2800" dirty="0" smtClean="0"/>
              <a:t>book download-Volume 1 &amp; 2 Available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http://traumasensitiveschools.org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/>
              <a:t>Deals with the impact of trauma on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215" y="2095931"/>
            <a:ext cx="5384800" cy="4434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Not asking teachers to become therapists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Understand the symptoms of trauma</a:t>
            </a:r>
          </a:p>
          <a:p>
            <a:r>
              <a:rPr lang="en-US" sz="2800" dirty="0" smtClean="0"/>
              <a:t>But understand how a positive/healthy response to an intense reaction can reduce the severity of the trauma symptom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97" y="204568"/>
            <a:ext cx="8656320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-634452" y="1985556"/>
            <a:ext cx="335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Our </a:t>
            </a:r>
            <a:r>
              <a:rPr lang="en-US" sz="5400" dirty="0" smtClean="0"/>
              <a:t>Future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080013" y="2721731"/>
            <a:ext cx="528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Deserves our Best</a:t>
            </a:r>
            <a:endParaRPr lang="en-US" sz="4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6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taff PBIS 2014-15 Survey </a:t>
            </a:r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2431" y="2567354"/>
            <a:ext cx="4654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following responses helped drive the direction for changes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685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0080"/>
            <a:ext cx="8290560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34" y="750278"/>
            <a:ext cx="7680959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11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9" y="731520"/>
            <a:ext cx="816864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4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0" y="750276"/>
            <a:ext cx="804672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3294" y="656492"/>
            <a:ext cx="10058400" cy="33059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1.  Re establish consistency</a:t>
            </a:r>
            <a:br>
              <a:rPr lang="en-US" dirty="0" smtClean="0"/>
            </a:br>
            <a:r>
              <a:rPr lang="en-US" dirty="0" smtClean="0"/>
              <a:t>…Along </a:t>
            </a:r>
            <a:r>
              <a:rPr lang="en-US" dirty="0"/>
              <a:t>with the fact that ODR’s </a:t>
            </a:r>
            <a:r>
              <a:rPr lang="en-US" dirty="0" smtClean="0"/>
              <a:t>had become </a:t>
            </a:r>
            <a:r>
              <a:rPr lang="en-US" dirty="0"/>
              <a:t>unmanageable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C:\Users\Pam.Nelson\AppData\Local\Microsoft\Windows\Temporary Internet Files\Content.IE5\Y0PEPCBU\angry-fa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52" y="3183549"/>
            <a:ext cx="47276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59536" y="855785"/>
            <a:ext cx="10363200" cy="3305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5300" dirty="0"/>
              <a:t>Recruited </a:t>
            </a:r>
            <a:r>
              <a:rPr lang="en-US" sz="5300" dirty="0" smtClean="0"/>
              <a:t>New Team Members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>BRAINSTORMED with </a:t>
            </a:r>
            <a:r>
              <a:rPr lang="en-US" sz="5300" dirty="0" smtClean="0"/>
              <a:t>Staff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404903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Teachers were clear that they needed help with how to address behaviors.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913</TotalTime>
  <Words>361</Words>
  <Application>Microsoft Office PowerPoint</Application>
  <PresentationFormat>Custom</PresentationFormat>
  <Paragraphs>131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   Jane Addams Elementary   Pam Nelson MSW, MA, LPC School Social Worker South Redford School District Pbis Coach Doctoral Student </vt:lpstr>
      <vt:lpstr>      Demographics 317 students </vt:lpstr>
      <vt:lpstr>Staff PBIS 2014-15 Survey Results</vt:lpstr>
      <vt:lpstr>PowerPoint Presentation</vt:lpstr>
      <vt:lpstr>PowerPoint Presentation</vt:lpstr>
      <vt:lpstr>PowerPoint Presentation</vt:lpstr>
      <vt:lpstr>PowerPoint Presentation</vt:lpstr>
      <vt:lpstr>1.  Re establish consistency …Along with the fact that ODR’s had become unmanageable </vt:lpstr>
      <vt:lpstr>  Recruited New Team Members  BRAINSTORMED with Staff  </vt:lpstr>
      <vt:lpstr>Re-Boot</vt:lpstr>
      <vt:lpstr>Re-Vamped</vt:lpstr>
      <vt:lpstr>PowerPoint Presentation</vt:lpstr>
      <vt:lpstr>PowerPoint Presentation</vt:lpstr>
      <vt:lpstr>PowerPoint Presentation</vt:lpstr>
      <vt:lpstr>New ODR criteria Established</vt:lpstr>
      <vt:lpstr>Sept Data</vt:lpstr>
      <vt:lpstr>PowerPoint Presentation</vt:lpstr>
      <vt:lpstr>FUTURE DIRECTIONS For District </vt:lpstr>
      <vt:lpstr>2015 PBIS Conference Highlights</vt:lpstr>
      <vt:lpstr>Session (D14)  Early Childhood: Integrating the Research practices of the pyramid model into school wide pbis</vt:lpstr>
      <vt:lpstr>Session (RDQ 14)  Embedding Mental Health into schoolwide systems of pbis My Passion: Creating Trauma Sensitive Schools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Addams elementaTry</dc:title>
  <dc:creator>pam</dc:creator>
  <cp:lastModifiedBy>Windows User</cp:lastModifiedBy>
  <cp:revision>51</cp:revision>
  <cp:lastPrinted>2015-11-13T02:38:43Z</cp:lastPrinted>
  <dcterms:created xsi:type="dcterms:W3CDTF">2015-11-12T02:30:37Z</dcterms:created>
  <dcterms:modified xsi:type="dcterms:W3CDTF">2015-11-13T02:39:36Z</dcterms:modified>
</cp:coreProperties>
</file>