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0" r:id="rId2"/>
    <p:sldId id="266" r:id="rId3"/>
    <p:sldId id="272" r:id="rId4"/>
    <p:sldId id="268" r:id="rId5"/>
    <p:sldId id="269" r:id="rId6"/>
    <p:sldId id="256" r:id="rId7"/>
    <p:sldId id="259" r:id="rId8"/>
    <p:sldId id="258" r:id="rId9"/>
    <p:sldId id="260" r:id="rId10"/>
    <p:sldId id="261" r:id="rId11"/>
    <p:sldId id="271" r:id="rId12"/>
    <p:sldId id="262" r:id="rId13"/>
    <p:sldId id="263" r:id="rId14"/>
    <p:sldId id="265" r:id="rId15"/>
    <p:sldId id="264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A04BA80-F397-46BF-A8DC-5573B1B43558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6DF544F-F5B5-4702-857D-0935721F050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A80-F397-46BF-A8DC-5573B1B43558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544F-F5B5-4702-857D-0935721F0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A80-F397-46BF-A8DC-5573B1B43558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544F-F5B5-4702-857D-0935721F0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A80-F397-46BF-A8DC-5573B1B43558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544F-F5B5-4702-857D-0935721F0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A80-F397-46BF-A8DC-5573B1B43558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544F-F5B5-4702-857D-0935721F0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A80-F397-46BF-A8DC-5573B1B43558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544F-F5B5-4702-857D-0935721F05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A80-F397-46BF-A8DC-5573B1B43558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544F-F5B5-4702-857D-0935721F0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A80-F397-46BF-A8DC-5573B1B43558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544F-F5B5-4702-857D-0935721F0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A80-F397-46BF-A8DC-5573B1B43558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544F-F5B5-4702-857D-0935721F0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A80-F397-46BF-A8DC-5573B1B43558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544F-F5B5-4702-857D-0935721F050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A80-F397-46BF-A8DC-5573B1B43558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544F-F5B5-4702-857D-0935721F0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A04BA80-F397-46BF-A8DC-5573B1B43558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6DF544F-F5B5-4702-857D-0935721F05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teach.classdojo.com/#/classes/562e41c80d07f77c65409817/point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tinyurl.com/ccauepbisdat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Kate.pinkham@leonagroup.com" TargetMode="External"/><Relationship Id="rId2" Type="http://schemas.openxmlformats.org/officeDocument/2006/relationships/hyperlink" Target="mailto:Elizabeth.bourke@leonagroup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ndrea.walley@leonagroup.com" TargetMode="External"/><Relationship Id="rId4" Type="http://schemas.openxmlformats.org/officeDocument/2006/relationships/hyperlink" Target="mailto:Angela.c.smith@leonagroup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Cesar Chavez Academy Intermediate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099785"/>
            <a:ext cx="2997994" cy="3237834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4899" y="2286000"/>
            <a:ext cx="457199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94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Class DOJO Sample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>
                <a:hlinkClick r:id="rId2"/>
              </a:rPr>
              <a:t>https://teach.classdojo.com/#/</a:t>
            </a:r>
            <a:r>
              <a:rPr lang="en-US" dirty="0" smtClean="0">
                <a:hlinkClick r:id="rId2"/>
              </a:rPr>
              <a:t>classes/562e41c80d07f77c65409817/points</a:t>
            </a:r>
            <a:endParaRPr lang="en-US" dirty="0" smtClean="0"/>
          </a:p>
          <a:p>
            <a:pPr marL="68580" indent="0">
              <a:buClr>
                <a:srgbClr val="FF0000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5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Google Doc Format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linkClick r:id="rId2"/>
              </a:rPr>
              <a:t>http://</a:t>
            </a:r>
            <a:r>
              <a:rPr lang="en-US" b="1" dirty="0" smtClean="0">
                <a:hlinkClick r:id="rId2"/>
              </a:rPr>
              <a:t>tinyurl.com/ccauepbisdata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27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Rewards and Consequences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/>
              <a:t>Monthly green parties!!  Electronics day, movie day, Pictionary, minute to win it, craft, extra recess, etc.  (about 30 min) Students may only have 3 yellow for the previous month to attend…No oranges or reds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Trimester star parties… Students may only 6 yellows for the entire semester.  1 hour with dancing, cookie decorating, crafts, face painting and fun!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3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Tier 2 Interventions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/>
              <a:t>8% of students receive Tier 2 interventions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Tier 2 team includes all support staff and administration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Tier 2 meetings are separate from Tier 1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Academic and behavior CICO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Individual Mentoring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MTSS (RTI) monitoring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Criteria: 3 yellows, 1 orange and teacher recommendation </a:t>
            </a:r>
          </a:p>
        </p:txBody>
      </p:sp>
    </p:spTree>
    <p:extLst>
      <p:ext uri="{BB962C8B-B14F-4D97-AF65-F5344CB8AC3E}">
        <p14:creationId xmlns:p14="http://schemas.microsoft.com/office/powerpoint/2010/main" val="48246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Tier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3% of our students are in Tier 3</a:t>
            </a:r>
          </a:p>
          <a:p>
            <a:pPr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Social work interventions often with social skills group</a:t>
            </a:r>
          </a:p>
          <a:p>
            <a:pPr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Functional Behavior Assessments and Behavioral Intervention Plans are created</a:t>
            </a:r>
          </a:p>
          <a:p>
            <a:pPr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Parents go over the plan with staff</a:t>
            </a:r>
          </a:p>
          <a:p>
            <a:pPr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In some cases students are referred for Special Education Services.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21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Office Discipline Referrals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Year to Year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2170664"/>
            <a:ext cx="6019799" cy="4254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2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Suspensions Month to Month 2014-2015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922936"/>
            <a:ext cx="6849034" cy="459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979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PBIS Leadership Forum Chicago, IL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21,000 schools are now using PBIS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Provides a predictable, positive, consistent and safe environment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Alignment between schools needs to be a district level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Overall it works!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037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778" y="533400"/>
            <a:ext cx="7024744" cy="1561064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Strengthening Home, School and Community through diverse family partnerships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205" y="2286000"/>
            <a:ext cx="6777317" cy="3508977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dirty="0" smtClean="0"/>
              <a:t>Adults are self-conscious especially about language usage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Create a support system through the district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Show the Benefits and give them the data  (informing the parents empowers them) 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Give them the tools to use at home 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PTO/PTA – Parent Leadership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78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2133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Building Tier 2 supports &amp; programs for students with internalizing problems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743200"/>
            <a:ext cx="6777317" cy="3089429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/>
              <a:t>Behavior is not always referral worthy and can be reflected in grades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When given a targeted assessment they will usually identify themselves as having anxiety(self-report)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Families need to be informed on anxiety and stress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Small group social interventions should be implemented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13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Cesar Chavez Academy Intermediate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/>
              <a:t>Upper Elementary building with 437 students in grade 3-5.  91% of our students are of Hispanic descent with 83% of students are considered Limited English Proficient.  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13% of our students are  in the Special Education Program.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13% are considered homeless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9% are new to our district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99% of our students receive free/reduced lunch</a:t>
            </a:r>
          </a:p>
        </p:txBody>
      </p:sp>
    </p:spTree>
    <p:extLst>
      <p:ext uri="{BB962C8B-B14F-4D97-AF65-F5344CB8AC3E}">
        <p14:creationId xmlns:p14="http://schemas.microsoft.com/office/powerpoint/2010/main" val="60729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1154026"/>
            <a:ext cx="7024744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Small Group Social Skills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 smtClean="0"/>
              <a:t>Social skills need to be taught tier 1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Must be verbally and physically explicit when going over social skills and behavior expectations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Model and Show them!!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Kids always need to be engaged – Questions need to be set-up for student success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86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Small Group Social Skills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 smtClean="0"/>
              <a:t>These are the kids that need more than 4:1 they need 14:1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Schedule 2x’s a week for 20min.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Teach skill repeatedly and use more than 1 trainer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Use real examples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Set a Trap!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Only teacher models the wrong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512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24748"/>
          </a:xfrm>
        </p:spPr>
        <p:txBody>
          <a:bodyPr/>
          <a:lstStyle/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Elizabeth Bourke – PBIS Chair  </a:t>
            </a:r>
            <a:r>
              <a:rPr lang="en-US" dirty="0" smtClean="0">
                <a:hlinkClick r:id="rId2"/>
              </a:rPr>
              <a:t>Elizabeth.bourke@leonagroup.com</a:t>
            </a:r>
            <a:endParaRPr lang="en-US" dirty="0" smtClean="0"/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Kate Pinkham – Tier 2 Chair</a:t>
            </a:r>
          </a:p>
          <a:p>
            <a:pPr marL="68580" indent="0">
              <a:buClr>
                <a:srgbClr val="C00000"/>
              </a:buClr>
              <a:buNone/>
            </a:pPr>
            <a:r>
              <a:rPr lang="en-US" dirty="0" smtClean="0">
                <a:hlinkClick r:id="rId3"/>
              </a:rPr>
              <a:t>Kate.pinkham@leonagroup.com</a:t>
            </a:r>
            <a:endParaRPr lang="en-US" dirty="0" smtClean="0"/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Angela Smith – Social Worker/Tier 3</a:t>
            </a:r>
          </a:p>
          <a:p>
            <a:pPr marL="68580" indent="0">
              <a:buClr>
                <a:srgbClr val="C00000"/>
              </a:buClr>
              <a:buNone/>
            </a:pPr>
            <a:r>
              <a:rPr lang="en-US" dirty="0" smtClean="0">
                <a:hlinkClick r:id="rId4"/>
              </a:rPr>
              <a:t>Angela.c.smith@leonagroup.com</a:t>
            </a:r>
            <a:endParaRPr lang="en-US" dirty="0"/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Andrea </a:t>
            </a:r>
            <a:r>
              <a:rPr lang="en-US" dirty="0" err="1" smtClean="0"/>
              <a:t>Walley</a:t>
            </a:r>
            <a:r>
              <a:rPr lang="en-US" dirty="0" smtClean="0"/>
              <a:t> – Instructional Coach</a:t>
            </a:r>
          </a:p>
          <a:p>
            <a:pPr marL="68580" indent="0">
              <a:buClr>
                <a:srgbClr val="C00000"/>
              </a:buClr>
              <a:buNone/>
            </a:pPr>
            <a:r>
              <a:rPr lang="en-US" smtClean="0">
                <a:hlinkClick r:id="rId5"/>
              </a:rPr>
              <a:t>Andrea.walley@leonagroup.com</a:t>
            </a:r>
            <a:r>
              <a:rPr lang="en-US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820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Cesar Chavez Academy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/>
              <a:t>17 </a:t>
            </a:r>
            <a:r>
              <a:rPr lang="en-US" dirty="0"/>
              <a:t>classroom teachers; 6 of 3rd grade, 5 of 4th grade, </a:t>
            </a:r>
            <a:r>
              <a:rPr lang="en-US" dirty="0" smtClean="0"/>
              <a:t>6 </a:t>
            </a:r>
            <a:r>
              <a:rPr lang="en-US" dirty="0"/>
              <a:t>of 5th grade.  </a:t>
            </a:r>
          </a:p>
          <a:p>
            <a:pPr>
              <a:buClr>
                <a:srgbClr val="FF0000"/>
              </a:buClr>
            </a:pPr>
            <a:r>
              <a:rPr lang="en-US" dirty="0"/>
              <a:t>1  teacher </a:t>
            </a:r>
            <a:r>
              <a:rPr lang="en-US" dirty="0" smtClean="0"/>
              <a:t>for each special class; </a:t>
            </a:r>
            <a:r>
              <a:rPr lang="en-US" dirty="0"/>
              <a:t>music, </a:t>
            </a:r>
            <a:r>
              <a:rPr lang="en-US" dirty="0" smtClean="0"/>
              <a:t>P.E. and art. 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1 </a:t>
            </a:r>
            <a:r>
              <a:rPr lang="en-US" dirty="0"/>
              <a:t>certified reading </a:t>
            </a:r>
            <a:r>
              <a:rPr lang="en-US" dirty="0" smtClean="0"/>
              <a:t>interventionist, </a:t>
            </a:r>
            <a:r>
              <a:rPr lang="en-US" dirty="0"/>
              <a:t>2 highly-qualified aides for reading, </a:t>
            </a:r>
            <a:r>
              <a:rPr lang="en-US" dirty="0" smtClean="0"/>
              <a:t>3 </a:t>
            </a:r>
            <a:r>
              <a:rPr lang="en-US" dirty="0"/>
              <a:t>certified math </a:t>
            </a:r>
            <a:r>
              <a:rPr lang="en-US" dirty="0" smtClean="0"/>
              <a:t>interventionist, 3 </a:t>
            </a:r>
            <a:r>
              <a:rPr lang="en-US" dirty="0"/>
              <a:t>special education </a:t>
            </a:r>
            <a:r>
              <a:rPr lang="en-US" dirty="0" smtClean="0"/>
              <a:t>teachers, </a:t>
            </a:r>
            <a:r>
              <a:rPr lang="en-US" dirty="0"/>
              <a:t>3 Least Restrictive Environment </a:t>
            </a:r>
            <a:r>
              <a:rPr lang="en-US" dirty="0" smtClean="0"/>
              <a:t>Aides and 5 </a:t>
            </a:r>
            <a:r>
              <a:rPr lang="en-US" dirty="0"/>
              <a:t>one-on-one aids.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77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Tier 1-Basic Structure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3600" dirty="0" smtClean="0"/>
              <a:t>School procedures and behavior expectations.</a:t>
            </a:r>
          </a:p>
          <a:p>
            <a:pPr>
              <a:buClr>
                <a:srgbClr val="FF0000"/>
              </a:buClr>
            </a:pPr>
            <a:r>
              <a:rPr lang="en-US" sz="3600" dirty="0" smtClean="0"/>
              <a:t>Behavior matrix…. consistency</a:t>
            </a:r>
          </a:p>
        </p:txBody>
      </p:sp>
    </p:spTree>
    <p:extLst>
      <p:ext uri="{BB962C8B-B14F-4D97-AF65-F5344CB8AC3E}">
        <p14:creationId xmlns:p14="http://schemas.microsoft.com/office/powerpoint/2010/main" val="397316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347910" cy="55411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Behavior Matrix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5379" y="1581784"/>
            <a:ext cx="6763221" cy="504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21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838200"/>
            <a:ext cx="5486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Behavior Matrix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7858" y="1371600"/>
            <a:ext cx="6803080" cy="480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28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Tier 1 School- Wide Expectations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89% of students in Tier 1</a:t>
            </a:r>
          </a:p>
          <a:p>
            <a:r>
              <a:rPr lang="en-US" dirty="0" smtClean="0"/>
              <a:t>PBIS Staff Handbook</a:t>
            </a:r>
          </a:p>
          <a:p>
            <a:r>
              <a:rPr lang="en-US" dirty="0" smtClean="0"/>
              <a:t>Matrix in classrooms and behavior expectations are posted in every area of the school</a:t>
            </a:r>
          </a:p>
          <a:p>
            <a:r>
              <a:rPr lang="en-US" dirty="0" smtClean="0"/>
              <a:t>School pledge and anti-bullying pledges are recited each morning</a:t>
            </a:r>
          </a:p>
          <a:p>
            <a:r>
              <a:rPr lang="en-US" dirty="0" smtClean="0"/>
              <a:t>School-wide PBIS kick-off assembly with mock party</a:t>
            </a:r>
          </a:p>
          <a:p>
            <a:r>
              <a:rPr lang="en-US" dirty="0" smtClean="0"/>
              <a:t>Focus on facts and matrix when dealing with behavior</a:t>
            </a:r>
          </a:p>
          <a:p>
            <a:r>
              <a:rPr lang="en-US" dirty="0" smtClean="0"/>
              <a:t>Office referral and think-sheet (orange) procedures and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44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0297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Tier 1 Teacher Expectations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3775229"/>
          </a:xfrm>
        </p:spPr>
        <p:txBody>
          <a:bodyPr>
            <a:normAutofit lnSpcReduction="10000"/>
          </a:bodyPr>
          <a:lstStyle/>
          <a:p>
            <a:pPr indent="-342900">
              <a:buClr>
                <a:srgbClr val="FF0000"/>
              </a:buClr>
            </a:pPr>
            <a:r>
              <a:rPr lang="en-US" dirty="0" smtClean="0"/>
              <a:t>All staff members have a training in August and all new staff attend Wayne RESA training for tier 1</a:t>
            </a:r>
          </a:p>
          <a:p>
            <a:pPr indent="-342900">
              <a:buClr>
                <a:srgbClr val="FF0000"/>
              </a:buClr>
            </a:pPr>
            <a:r>
              <a:rPr lang="en-US" dirty="0" smtClean="0"/>
              <a:t>Teachers are required to teach and reinforce appropriate behaviors.</a:t>
            </a:r>
          </a:p>
          <a:p>
            <a:pPr indent="-342900">
              <a:buClr>
                <a:srgbClr val="FF0000"/>
              </a:buClr>
            </a:pPr>
            <a:r>
              <a:rPr lang="en-US" dirty="0" smtClean="0"/>
              <a:t>Reviewing of the behavior matrix occurs monthly</a:t>
            </a:r>
          </a:p>
          <a:p>
            <a:pPr indent="-342900">
              <a:buClr>
                <a:srgbClr val="FF0000"/>
              </a:buClr>
            </a:pPr>
            <a:r>
              <a:rPr lang="en-US" dirty="0" smtClean="0"/>
              <a:t>DOJO points and a card flipping system are used with fidelity</a:t>
            </a:r>
          </a:p>
          <a:p>
            <a:pPr indent="-342900">
              <a:buClr>
                <a:srgbClr val="FF0000"/>
              </a:buClr>
            </a:pPr>
            <a:r>
              <a:rPr lang="en-US" dirty="0" smtClean="0"/>
              <a:t>Data is entered daily in Google Drive</a:t>
            </a:r>
          </a:p>
          <a:p>
            <a:pPr indent="-342900">
              <a:buClr>
                <a:srgbClr val="FF0000"/>
              </a:buClr>
            </a:pPr>
            <a:endParaRPr lang="en-US" dirty="0" smtClean="0"/>
          </a:p>
          <a:p>
            <a:pPr indent="-342900">
              <a:buClr>
                <a:srgbClr val="FF0000"/>
              </a:buClr>
            </a:pPr>
            <a:endParaRPr lang="en-US" dirty="0" smtClean="0"/>
          </a:p>
          <a:p>
            <a:pPr indent="-342900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39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are DOJO Points and the card flipping system used?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/>
              <a:t>DOJO points are used before you flip a students card for a specific behavior and to reinforce good behavior.  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Positive DOJO points can be turned in for rewards such as candy, pencils, computer time, lunch with the teacher etc…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DOJO is used to communicate with parents and parents have access on their phones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Teachers other than the classroom teachers also have access and use the system when students are out of the regular classroom.</a:t>
            </a:r>
          </a:p>
          <a:p>
            <a:pPr marL="68580" indent="0">
              <a:buClr>
                <a:srgbClr val="FF0000"/>
              </a:buClr>
              <a:buNone/>
            </a:pPr>
            <a:endParaRPr lang="en-US" dirty="0"/>
          </a:p>
          <a:p>
            <a:pPr marL="68580" indent="0">
              <a:buClr>
                <a:srgbClr val="FF0000"/>
              </a:buCl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435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10355</TotalTime>
  <Words>817</Words>
  <Application>Microsoft Office PowerPoint</Application>
  <PresentationFormat>On-screen Show (4:3)</PresentationFormat>
  <Paragraphs>97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Century Gothic</vt:lpstr>
      <vt:lpstr>Courier New</vt:lpstr>
      <vt:lpstr>Wingdings 2</vt:lpstr>
      <vt:lpstr>Austin</vt:lpstr>
      <vt:lpstr>Cesar Chavez Academy Intermediate</vt:lpstr>
      <vt:lpstr>Cesar Chavez Academy Intermediate</vt:lpstr>
      <vt:lpstr>Cesar Chavez Academy</vt:lpstr>
      <vt:lpstr>Tier 1-Basic Structure</vt:lpstr>
      <vt:lpstr>Behavior Matrix</vt:lpstr>
      <vt:lpstr>Behavior Matrix</vt:lpstr>
      <vt:lpstr>Tier 1 School- Wide Expectations</vt:lpstr>
      <vt:lpstr>Tier 1 Teacher Expectations</vt:lpstr>
      <vt:lpstr>How are DOJO Points and the card flipping system used?</vt:lpstr>
      <vt:lpstr>Class DOJO Sample</vt:lpstr>
      <vt:lpstr>Google Doc Format</vt:lpstr>
      <vt:lpstr>Rewards and Consequences</vt:lpstr>
      <vt:lpstr>Tier 2 Interventions</vt:lpstr>
      <vt:lpstr>Tier 3</vt:lpstr>
      <vt:lpstr>Office Discipline Referrals  Year to Year</vt:lpstr>
      <vt:lpstr>Suspensions Month to Month 2014-2015</vt:lpstr>
      <vt:lpstr>PBIS Leadership Forum Chicago, IL</vt:lpstr>
      <vt:lpstr>Strengthening Home, School and Community through diverse family partnerships</vt:lpstr>
      <vt:lpstr>Building Tier 2 supports &amp; programs for students with internalizing problems</vt:lpstr>
      <vt:lpstr>Small Group Social Skills </vt:lpstr>
      <vt:lpstr>Small Group Social Skills </vt:lpstr>
      <vt:lpstr>PowerPoint Presentation</vt:lpstr>
    </vt:vector>
  </TitlesOfParts>
  <Company>Leona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Establishing a Focus and Promoting School -Wide Expectations</dc:title>
  <dc:creator>Walley, Andrea</dc:creator>
  <cp:lastModifiedBy>Chris McEvoy</cp:lastModifiedBy>
  <cp:revision>45</cp:revision>
  <dcterms:created xsi:type="dcterms:W3CDTF">2014-04-07T17:48:13Z</dcterms:created>
  <dcterms:modified xsi:type="dcterms:W3CDTF">2015-11-20T15:35:47Z</dcterms:modified>
</cp:coreProperties>
</file>