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italic.fntdata"/><Relationship Id="rId14" Type="http://schemas.openxmlformats.org/officeDocument/2006/relationships/slide" Target="slides/slide10.xml"/><Relationship Id="rId36" Type="http://schemas.openxmlformats.org/officeDocument/2006/relationships/font" Target="fonts/Robo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BSu3ZuKSz1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Relationship Id="rId5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0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bennett@appublicschools.com" TargetMode="External"/><Relationship Id="rId4" Type="http://schemas.openxmlformats.org/officeDocument/2006/relationships/hyperlink" Target="mailto:browe@appublicschools.com" TargetMode="External"/><Relationship Id="rId5" Type="http://schemas.openxmlformats.org/officeDocument/2006/relationships/hyperlink" Target="mailto:manor@appublicschools.com" TargetMode="External"/><Relationship Id="rId6" Type="http://schemas.openxmlformats.org/officeDocument/2006/relationships/hyperlink" Target="mailto:siegwald@appublicschools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Bennie Elementary PBIS Overview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27"/>
            <a:ext cx="8222100" cy="131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Sandy Bennett- SSW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Erik Browe- Resource Room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Julie Manor- 4th Grade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Sara Siegwald- 3rd Grade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Matrix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In all classrooms.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Sent home to families as brochure in opening packet.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W-BEST Student Broadcast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SzPct val="100000"/>
              <a:buChar char="●"/>
            </a:pPr>
            <a:r>
              <a:rPr lang="en" sz="4800"/>
              <a:t>Review Expectations</a:t>
            </a:r>
          </a:p>
          <a:p>
            <a:pPr indent="-533400" lvl="0" marL="457200">
              <a:spcBef>
                <a:spcPts val="0"/>
              </a:spcBef>
              <a:buSzPct val="100000"/>
              <a:buChar char="●"/>
            </a:pPr>
            <a:r>
              <a:rPr lang="en" sz="4800"/>
              <a:t>Focus on Monthly Theme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Expectations on W-BEST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https://youtu.be/BSu3ZuKSz1w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Student Recognition and Rewards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Funding PBIS at Bennie Elementary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Developed a letter to request donations from community businesses (Jet’s Pizza, Bowling, Sky Zone, Fast Food, Target, Meijer, Tax- ID).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Sold smencils, Bennie spirit wear, candy at after school family events.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 Recognition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Weekly Bobcat Buck Recognition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Monthly Rewards/ Charms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Ace Awards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Paw Mart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4200" y="1761099"/>
            <a:ext cx="992274" cy="122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424" y="3587025"/>
            <a:ext cx="1230123" cy="14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3625" y="3027425"/>
            <a:ext cx="4841423" cy="202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Weekly Bobcat Buck Recipients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Two students are recognized each week from each class.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The students get their names announced on Friday morning.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Students come down to main office and receive a Bobcat Paw Sticker.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2400" u="sng"/>
              <a:t>Monthly PBIS Rewards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September:      Lunch with class/extra recess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October:           Trick-or Treat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November:       Electronics Day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December:       Pj/sweats with a movie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January:           Extra Gym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February:          Zumba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March:              March Madness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April:                 Homework Pass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400"/>
              <a:t>May:                  Ice Cream Sundae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/>
              <a:t>June:                 Basket Raffle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Monthly Themes: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Responsibility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Respect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Kindness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Ace Awards 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Two per class each month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The students that are picked for the Ace Awards are students that go “above and beyond.”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Students receive a medal and a picture is taken of each winner and placed on a Ace Award bulletin board in the main hallway.</a:t>
            </a:r>
          </a:p>
          <a:p>
            <a:pPr indent="-368300" lvl="0" marL="457200">
              <a:spcBef>
                <a:spcPts val="0"/>
              </a:spcBef>
              <a:buSzPct val="100000"/>
              <a:buChar char="●"/>
            </a:pPr>
            <a:r>
              <a:rPr lang="en" sz="2200"/>
              <a:t>PBIS Team is considering other ways to recognize Ace winners.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General Information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Ace Award Bulletin Board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806999"/>
            <a:ext cx="8401004" cy="30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Paw Mart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3-4 times per year.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Students purchase items with Bobcat Bucks.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Many items donated.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Parent volunteers.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Year-End basket raffle (and special holiday bucks/raffles).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 of Paw Mart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425" y="1722275"/>
            <a:ext cx="2772996" cy="20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0" y="3052950"/>
            <a:ext cx="2577523" cy="193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1000" y="3052949"/>
            <a:ext cx="3032649" cy="18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Special Bobcat Bucks/Raffles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71900" y="1919075"/>
            <a:ext cx="5682300" cy="186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Christmas time Santa Bucks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Valentine Bucks given during lunch time.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Bunny Bucks throughout the school day during Spring.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End of the year raffle, all staff donate baskets.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274" y="3013300"/>
            <a:ext cx="1597677" cy="213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699" y="1703225"/>
            <a:ext cx="2071203" cy="151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 Surveys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 the Spring, students grades 3-5 were given an online survey (google form).  Survey was done either in the classroom or during media time.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PBIS team reviewed the results in August, which helped us to determine rewards for the present school year.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We plan to survey each month to receive immediate feedback from students.  This will help us to determine higher interest rewards.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50" y="0"/>
            <a:ext cx="89896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Tier 2/3 Intervention- Mentoring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2 Intervention- Mentoring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SzPct val="100000"/>
              <a:buChar char="●"/>
            </a:pPr>
            <a:r>
              <a:rPr lang="en" sz="1500"/>
              <a:t>4th/5th graders elect to be on mentoring team as student leadership opportunity.	</a:t>
            </a:r>
          </a:p>
          <a:p>
            <a:pPr indent="-323850" lvl="1" marL="914400" rtl="0">
              <a:spcBef>
                <a:spcPts val="0"/>
              </a:spcBef>
              <a:buSzPct val="100000"/>
              <a:buChar char="○"/>
            </a:pPr>
            <a:r>
              <a:rPr lang="en" sz="1500"/>
              <a:t>Training during lunch times with social worker.</a:t>
            </a:r>
          </a:p>
          <a:p>
            <a:pPr indent="-323850" lvl="1" marL="914400" rtl="0">
              <a:spcBef>
                <a:spcPts val="0"/>
              </a:spcBef>
              <a:buSzPct val="100000"/>
              <a:buChar char="○"/>
            </a:pPr>
            <a:r>
              <a:rPr lang="en" sz="1500"/>
              <a:t>Similar to check in/check out.</a:t>
            </a:r>
          </a:p>
          <a:p>
            <a:pPr indent="-323850" lvl="1" marL="914400" rtl="0">
              <a:spcBef>
                <a:spcPts val="0"/>
              </a:spcBef>
              <a:buSzPct val="100000"/>
              <a:buChar char="○"/>
            </a:pPr>
            <a:r>
              <a:rPr lang="en" sz="1500"/>
              <a:t>Use of HS or MS students for upper elementary students needing mentors.</a:t>
            </a: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Students selected for mentoring based on PBIS referral data.</a:t>
            </a:r>
          </a:p>
          <a:p>
            <a:pPr indent="-368300" lvl="1" marL="914400">
              <a:spcBef>
                <a:spcPts val="0"/>
              </a:spcBef>
              <a:buSzPct val="100000"/>
              <a:buChar char="○"/>
            </a:pPr>
            <a:r>
              <a:rPr lang="en" sz="2200"/>
              <a:t>Starts as soon as possible with last year’s data.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Tier 2 Interventions used at Bennie Elementary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Active Supervision 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Alternatives to Suspension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Bully Prevention (Classroom Based)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Check-in/ Check-out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Instruction in Behavior Expectations/ Social Skills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Kids Hope Mentors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Take a Break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FBA’s/ BIPS as needed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Tier 3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Always a struggle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Unique to each student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Close communication with family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Specific behaviors identified and monitored (FBA/ BIP/ Data)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Outside agencies if appropriate/available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School Size and Demographic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71900" y="1919075"/>
            <a:ext cx="41517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476 Students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Grades K-5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Title I Targeted-Assistance; 35% F&amp;R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600" y="1919075"/>
            <a:ext cx="3973500" cy="29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457200" lvl="0" algn="ctr">
              <a:spcBef>
                <a:spcPts val="0"/>
              </a:spcBef>
              <a:buNone/>
            </a:pPr>
            <a:r>
              <a:rPr lang="en"/>
              <a:t>Contact Information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Sandy Bennett- School Social Worker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bennett@appublicschools.com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Erik Browe- Resource Room Teacher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browe@appublicschools.com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Julie Manor- 4th Grade Teacher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accent5"/>
                </a:solidFill>
                <a:hlinkClick r:id="rId5"/>
              </a:rPr>
              <a:t>manor@appublicschools.com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Sara Siegwald- 3rd Grade Teacher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accent5"/>
                </a:solidFill>
                <a:hlinkClick r:id="rId6"/>
              </a:rPr>
              <a:t>siegwald@appublicschools.com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Membership and Roles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Administrator Role: Oversee the PBIS program, collect data, reports data to the county, and attempts to implement alternative consequences rather than suspension (if possible).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General Education Teacher Role: Implementation of the PBIS system both school-wide and in their individual classroom.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Support Staff (SSW, Resource Room, Ancillary Staff, etc): Assist with rewards/ consequences and help support the implementation school-wide.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Number of Years Implementing PBIS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PBIS first applied for grant in 2006/2007 school year.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PBIS has been tailored and improved over the past ten years.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Level of PBIS Implementation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2750" lvl="0" marL="457200" rtl="0">
              <a:spcBef>
                <a:spcPts val="0"/>
              </a:spcBef>
              <a:buSzPct val="100000"/>
              <a:buChar char="●"/>
            </a:pPr>
            <a:r>
              <a:rPr lang="en" sz="2900"/>
              <a:t>Bennie has implemented Tiers 1 through 3.</a:t>
            </a:r>
          </a:p>
          <a:p>
            <a:pPr indent="-412750" lvl="0" marL="457200">
              <a:spcBef>
                <a:spcPts val="0"/>
              </a:spcBef>
              <a:buSzPct val="100000"/>
              <a:buChar char="●"/>
            </a:pPr>
            <a:r>
              <a:rPr lang="en" sz="2900"/>
              <a:t>Within the program, classroom teachers are able to tweak the system to meet their own classroom needs.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Please put in graph for ODR’s either last year or comparison...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u="sng"/>
              <a:t>Teaching Expectations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Opening of School Year PBIS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Stations- Using teaching support staff and 5th grade “actors” in the following places: Hallway, Bathroom, Bus, Office, Playground, and Cafeteria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