
<file path=[Content_Types].xml><?xml version="1.0" encoding="utf-8"?>
<Types xmlns="http://schemas.openxmlformats.org/package/2006/content-types"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notesSlides/notesSlide12.xml" ContentType="application/vnd.openxmlformats-officedocument.presentationml.notesSlide+xml"/>
  <Override PartName="/ppt/slideMasters/slideMaster2.xml" ContentType="application/vnd.openxmlformats-officedocument.presentationml.slide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  <p:sldMasterId id="2147483662" r:id="rId2"/>
  </p:sldMasterIdLst>
  <p:notesMasterIdLst>
    <p:notesMasterId r:id="rId20"/>
  </p:notesMasterIdLst>
  <p:sldIdLst>
    <p:sldId id="256" r:id="rId3"/>
    <p:sldId id="272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3ED63BC6-424A-42B2-AEC5-6DC561A8A50F}">
  <a:tblStyle styleId="{3ED63BC6-424A-42B2-AEC5-6DC561A8A50F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749ECDC9-60DF-49C1-B96D-A7236B280F51}" styleName="Table_1"/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12" y="-6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91601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32" name="Shape 1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rgbClr val="4CE0EA"/>
              </a:buClr>
              <a:buFont typeface="Calibri"/>
              <a:buNone/>
              <a:defRPr sz="5600" b="1" i="0" u="none" strike="noStrike" cap="non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45720" lvl="0" indent="0" algn="r" rtl="0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320"/>
              </a:spcBef>
              <a:buClr>
                <a:schemeClr val="lt2"/>
              </a:buClr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280"/>
              </a:spcBef>
              <a:buClr>
                <a:schemeClr val="lt2"/>
              </a:buClr>
              <a:buFont typeface="Calibri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>
              <a:solidFill>
                <a:srgbClr val="D0E9E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>
  <p:cSld name="Content with Caption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685800" y="514352"/>
            <a:ext cx="274319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26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2743199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5080" algn="l" rtl="0">
              <a:spcBef>
                <a:spcPts val="240"/>
              </a:spcBef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2"/>
              </a:buClr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720" marR="0" lvl="3" indent="-7619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3040" marR="0" lvl="4" indent="-2539" algn="l" rtl="0">
              <a:spcBef>
                <a:spcPts val="180"/>
              </a:spcBef>
              <a:buClr>
                <a:schemeClr val="accent4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Calibri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2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05410" algn="l" rtl="0">
              <a:spcBef>
                <a:spcPts val="56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18745" algn="l" rtl="0">
              <a:spcBef>
                <a:spcPts val="52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147319" algn="l" rtl="0">
              <a:spcBef>
                <a:spcPts val="48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720" marR="0" lvl="3" indent="-12826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3040" marR="0" lvl="4" indent="-144144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Calibri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>
              <a:solidFill>
                <a:srgbClr val="035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>
  <p:cSld name="Picture with Caption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/>
        </p:nvSpPr>
        <p:spPr>
          <a:xfrm rot="-10380000" flipH="1">
            <a:off x="3165753" y="1108076"/>
            <a:ext cx="5257800" cy="4114799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9525" cap="rnd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/>
          <p:nvPr/>
        </p:nvSpPr>
        <p:spPr>
          <a:xfrm rot="-10380000" flipH="1">
            <a:off x="8004134" y="5359769"/>
            <a:ext cx="155447" cy="155447"/>
          </a:xfrm>
          <a:prstGeom prst="rtTriangle">
            <a:avLst/>
          </a:prstGeom>
          <a:solidFill>
            <a:srgbClr val="FFFFFF"/>
          </a:solidFill>
          <a:ln w="12700" cap="flat" cmpd="sng">
            <a:solidFill>
              <a:srgbClr val="FFFFFF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609600" y="1176995"/>
            <a:ext cx="2212848" cy="15826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20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09600" y="2828784"/>
            <a:ext cx="2209799" cy="2179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50"/>
              </a:spcBef>
              <a:buClr>
                <a:schemeClr val="accent3"/>
              </a:buClr>
              <a:buFont typeface="Noto Sans Symbols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94310" algn="l" rtl="0">
              <a:spcBef>
                <a:spcPts val="24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209550" algn="l" rtl="0">
              <a:spcBef>
                <a:spcPts val="2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720" marR="0" lvl="3" indent="-173672" algn="l" rtl="0">
              <a:spcBef>
                <a:spcPts val="18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3040" marR="0" lvl="4" indent="-181292" algn="l" rtl="0">
              <a:spcBef>
                <a:spcPts val="18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Calibri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609599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>
              <a:solidFill>
                <a:srgbClr val="035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>
            <a:spLocks noGrp="1"/>
          </p:cNvSpPr>
          <p:nvPr>
            <p:ph type="pic" idx="2"/>
          </p:nvPr>
        </p:nvSpPr>
        <p:spPr>
          <a:xfrm rot="420000">
            <a:off x="3485792" y="1199516"/>
            <a:ext cx="4617719" cy="3931919"/>
          </a:xfrm>
          <a:prstGeom prst="rect">
            <a:avLst/>
          </a:prstGeom>
          <a:solidFill>
            <a:schemeClr val="lt2"/>
          </a:solidFill>
          <a:ln w="9525" cap="rnd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accent3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29540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160655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720" marR="0" lvl="3" indent="-12826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3040" marR="0" lvl="4" indent="-135889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Calibri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Shape 98"/>
          <p:cNvSpPr/>
          <p:nvPr/>
        </p:nvSpPr>
        <p:spPr>
          <a:xfrm rot="10800000" flipH="1">
            <a:off x="-9525" y="5816599"/>
            <a:ext cx="9163049" cy="1041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Shape 99"/>
          <p:cNvSpPr/>
          <p:nvPr/>
        </p:nvSpPr>
        <p:spPr>
          <a:xfrm rot="10800000" flipH="1">
            <a:off x="4381500" y="6219825"/>
            <a:ext cx="4762499" cy="6381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>
  <p:cSld name="Title and Vertical Tex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 rot="5400000">
            <a:off x="2377439" y="15239"/>
            <a:ext cx="4389119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17475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29540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160655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720" marR="0" lvl="3" indent="-12826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3040" marR="0" lvl="4" indent="-135889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Calibri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>
              <a:solidFill>
                <a:srgbClr val="035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>
  <p:cSld name="Vertical Title and 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 rot="5400000">
            <a:off x="5052218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 rot="5400000">
            <a:off x="861218" y="510382"/>
            <a:ext cx="521176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17475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29540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160655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720" marR="0" lvl="3" indent="-12826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3040" marR="0" lvl="4" indent="-135889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Calibri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>
              <a:solidFill>
                <a:srgbClr val="035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>
  <p:cSld name="Section 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4AE3AC"/>
              </a:buClr>
              <a:buFont typeface="Calibri"/>
              <a:buNone/>
              <a:defRPr sz="5600" b="1" i="0" u="none" strike="noStrike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40"/>
              </a:spcBef>
              <a:buClr>
                <a:schemeClr val="accent3"/>
              </a:buClr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259080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25400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720" marR="0" lvl="3" indent="-210819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3040" marR="0" lvl="4" indent="-218439" algn="l" rtl="0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lt2"/>
              </a:buClr>
              <a:buSzPct val="100000"/>
              <a:buFont typeface="Calibri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lt2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>
              <a:solidFill>
                <a:srgbClr val="D0E9E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17475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29540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160655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720" marR="0" lvl="3" indent="-12826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3040" marR="0" lvl="4" indent="-135889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Calibri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>
              <a:solidFill>
                <a:srgbClr val="035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rgbClr val="4CE0EA"/>
              </a:buClr>
              <a:buFont typeface="Calibri"/>
              <a:buNone/>
              <a:defRPr sz="5600" b="1" i="0" u="none" strike="noStrike" cap="none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45720" lvl="0" indent="0" algn="r" rtl="0">
              <a:spcBef>
                <a:spcPts val="520"/>
              </a:spcBef>
              <a:buClr>
                <a:schemeClr val="accent3"/>
              </a:buClr>
              <a:buFont typeface="Noto Sans Symbols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480"/>
              </a:spcBef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20"/>
              </a:spcBef>
              <a:buClr>
                <a:schemeClr val="accent2"/>
              </a:buClr>
              <a:buFont typeface="Noto Sans Symbols"/>
              <a:buNone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360"/>
              </a:spcBef>
              <a:buClr>
                <a:schemeClr val="accent5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320"/>
              </a:spcBef>
              <a:buClr>
                <a:schemeClr val="lt2"/>
              </a:buClr>
              <a:buFont typeface="Calibri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280"/>
              </a:spcBef>
              <a:buClr>
                <a:schemeClr val="lt2"/>
              </a:buClr>
              <a:buFont typeface="Calibri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>
              <a:solidFill>
                <a:srgbClr val="D0E9E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>
  <p:cSld name="Section Header">
    <p:bg>
      <p:bgPr>
        <a:gradFill>
          <a:gsLst>
            <a:gs pos="0">
              <a:srgbClr val="439FD7"/>
            </a:gs>
            <a:gs pos="25000">
              <a:srgbClr val="4397CA"/>
            </a:gs>
            <a:gs pos="100000">
              <a:srgbClr val="00466A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4AE3AC"/>
              </a:buClr>
              <a:buFont typeface="Calibri"/>
              <a:buNone/>
              <a:defRPr sz="5600" b="1" i="0" u="none" strike="noStrike" cap="none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440"/>
              </a:spcBef>
              <a:buClr>
                <a:schemeClr val="accent3"/>
              </a:buClr>
              <a:buFont typeface="Noto Sans Symbols"/>
              <a:buNone/>
              <a:defRPr sz="2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259080" algn="l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25400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720" marR="0" lvl="3" indent="-210819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3040" marR="0" lvl="4" indent="-218439" algn="l" rtl="0">
              <a:spcBef>
                <a:spcPts val="280"/>
              </a:spcBef>
              <a:buClr>
                <a:schemeClr val="accent4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lt2"/>
              </a:buClr>
              <a:buSzPct val="100000"/>
              <a:buFont typeface="Calibri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lt2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>
              <a:solidFill>
                <a:srgbClr val="D0E9E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>
  <p:cSld name="Two Cont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17475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29540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165100" algn="l" rtl="0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720" marR="0" lvl="3" indent="-136525" algn="l" rtl="0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3040" marR="0" lvl="4" indent="-144144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Calibri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17475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29540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165100" algn="l" rtl="0">
              <a:spcBef>
                <a:spcPts val="40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720" marR="0" lvl="3" indent="-136525" algn="l" rtl="0">
              <a:spcBef>
                <a:spcPts val="36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3040" marR="0" lvl="4" indent="-144144" algn="l" rtl="0">
              <a:spcBef>
                <a:spcPts val="36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Calibri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>
              <a:solidFill>
                <a:srgbClr val="035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>
  <p:cSld name="Comparis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7" cy="659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25908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254000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720" marR="0" lvl="3" indent="-210819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3040" marR="0" lvl="4" indent="-218439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Calibri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2"/>
          </p:nvPr>
        </p:nvSpPr>
        <p:spPr>
          <a:xfrm>
            <a:off x="4645025" y="1859757"/>
            <a:ext cx="4041774" cy="654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80"/>
              </a:spcBef>
              <a:buClr>
                <a:schemeClr val="accent3"/>
              </a:buClr>
              <a:buFont typeface="Noto Sans Symbols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25908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254000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720" marR="0" lvl="3" indent="-210819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3040" marR="0" lvl="4" indent="-218439" algn="l" rtl="0">
              <a:spcBef>
                <a:spcPts val="320"/>
              </a:spcBef>
              <a:buClr>
                <a:schemeClr val="accent4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Calibri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3"/>
          </p:nvPr>
        </p:nvSpPr>
        <p:spPr>
          <a:xfrm>
            <a:off x="457200" y="2514600"/>
            <a:ext cx="4040187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41605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51130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173990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720" marR="0" lvl="3" indent="-144780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3040" marR="0" lvl="4" indent="-152400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Calibri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4"/>
          </p:nvPr>
        </p:nvSpPr>
        <p:spPr>
          <a:xfrm>
            <a:off x="4645025" y="2514600"/>
            <a:ext cx="4041774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41605" algn="l" rtl="0">
              <a:spcBef>
                <a:spcPts val="44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51130" algn="l" rtl="0">
              <a:spcBef>
                <a:spcPts val="40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173990" algn="l" rtl="0">
              <a:spcBef>
                <a:spcPts val="36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720" marR="0" lvl="3" indent="-144780" algn="l" rtl="0">
              <a:spcBef>
                <a:spcPts val="32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3040" marR="0" lvl="4" indent="-152400" algn="l" rtl="0">
              <a:spcBef>
                <a:spcPts val="32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Calibri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>
              <a:solidFill>
                <a:srgbClr val="035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>
              <a:solidFill>
                <a:srgbClr val="035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>
              <a:solidFill>
                <a:srgbClr val="035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4">
            <a:alphaModFix/>
          </a:blip>
          <a:tile tx="0" ty="0" sx="65000" sy="65000" flip="none" algn="tl"/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/>
        </p:nvSpPr>
        <p:spPr>
          <a:xfrm>
            <a:off x="-9525" y="-7144"/>
            <a:ext cx="9163049" cy="1041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7"/>
          <p:cNvSpPr/>
          <p:nvPr/>
        </p:nvSpPr>
        <p:spPr>
          <a:xfrm>
            <a:off x="4381500" y="-7144"/>
            <a:ext cx="4762499" cy="6381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2"/>
              </a:buClr>
              <a:buFont typeface="Calibri"/>
              <a:buNone/>
              <a:defRPr sz="50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17475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29540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160655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720" marR="0" lvl="3" indent="-12826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3040" marR="0" lvl="4" indent="-135889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lt2"/>
              </a:buClr>
              <a:buSzPct val="100000"/>
              <a:buFont typeface="Calibri"/>
              <a:buChar char="•"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lt2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D0E9ED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D0E9E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3" name="Shape 13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14" name="Shape 14"/>
            <p:cNvSpPr/>
            <p:nvPr/>
          </p:nvSpPr>
          <p:spPr>
            <a:xfrm rot="-164308">
              <a:off x="-19044" y="216549"/>
              <a:ext cx="9163050" cy="6492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w="10775" cap="flat" cmpd="sng">
              <a:solidFill>
                <a:srgbClr val="09B6B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Shape 15"/>
            <p:cNvSpPr/>
            <p:nvPr/>
          </p:nvSpPr>
          <p:spPr>
            <a:xfrm rot="-164308">
              <a:off x="-14309" y="290002"/>
              <a:ext cx="9175812" cy="53035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13">
            <a:alphaModFix/>
          </a:blip>
          <a:tile tx="0" ty="0" sx="65000" sy="65000" flip="none" algn="tl"/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-9525" y="-7144"/>
            <a:ext cx="9163049" cy="10414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4" y="365"/>
                </a:moveTo>
                <a:lnTo>
                  <a:pt x="52848" y="0"/>
                </a:lnTo>
                <a:cubicBezTo>
                  <a:pt x="57089" y="18475"/>
                  <a:pt x="79584" y="67134"/>
                  <a:pt x="90935" y="67134"/>
                </a:cubicBezTo>
                <a:cubicBezTo>
                  <a:pt x="102286" y="67134"/>
                  <a:pt x="114885" y="27804"/>
                  <a:pt x="119875" y="10060"/>
                </a:cubicBezTo>
                <a:lnTo>
                  <a:pt x="120000" y="38963"/>
                </a:lnTo>
                <a:cubicBezTo>
                  <a:pt x="117879" y="47012"/>
                  <a:pt x="104282" y="80670"/>
                  <a:pt x="89438" y="80304"/>
                </a:cubicBezTo>
                <a:cubicBezTo>
                  <a:pt x="74594" y="79939"/>
                  <a:pt x="45841" y="30182"/>
                  <a:pt x="30935" y="36768"/>
                </a:cubicBezTo>
                <a:cubicBezTo>
                  <a:pt x="15592" y="38231"/>
                  <a:pt x="5613" y="88170"/>
                  <a:pt x="0" y="120000"/>
                </a:cubicBezTo>
                <a:lnTo>
                  <a:pt x="124" y="365"/>
                </a:lnTo>
                <a:close/>
              </a:path>
            </a:pathLst>
          </a:custGeom>
          <a:gradFill>
            <a:gsLst>
              <a:gs pos="0">
                <a:srgbClr val="0079AD">
                  <a:alpha val="44705"/>
                </a:srgbClr>
              </a:gs>
              <a:gs pos="100000">
                <a:srgbClr val="00E9F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Shape 30"/>
          <p:cNvSpPr/>
          <p:nvPr/>
        </p:nvSpPr>
        <p:spPr>
          <a:xfrm>
            <a:off x="4381500" y="-7144"/>
            <a:ext cx="4762499" cy="638174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cubicBezTo>
                  <a:pt x="6960" y="20571"/>
                  <a:pt x="46720" y="107495"/>
                  <a:pt x="66720" y="113747"/>
                </a:cubicBezTo>
                <a:cubicBezTo>
                  <a:pt x="86720" y="120000"/>
                  <a:pt x="111120" y="56268"/>
                  <a:pt x="120000" y="37512"/>
                </a:cubicBezTo>
                <a:lnTo>
                  <a:pt x="120000" y="121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ABB4">
                  <a:alpha val="29803"/>
                </a:srgbClr>
              </a:gs>
              <a:gs pos="80000">
                <a:srgbClr val="0099E4">
                  <a:alpha val="44705"/>
                </a:srgbClr>
              </a:gs>
              <a:gs pos="100000">
                <a:srgbClr val="0099E4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2"/>
              </a:buClr>
              <a:buFont typeface="Calibri"/>
              <a:buNone/>
              <a:defRPr sz="50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4320" marR="0" lvl="0" indent="-117475" algn="l" rtl="0">
              <a:spcBef>
                <a:spcPts val="520"/>
              </a:spcBef>
              <a:buClr>
                <a:schemeClr val="accent3"/>
              </a:buClr>
              <a:buSzPct val="95000"/>
              <a:buFont typeface="Noto Sans Symbols"/>
              <a:buChar char="●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40080" marR="0" lvl="1" indent="-129540" algn="l" rtl="0">
              <a:spcBef>
                <a:spcPts val="480"/>
              </a:spcBef>
              <a:buClr>
                <a:schemeClr val="accent1"/>
              </a:buClr>
              <a:buSzPct val="85000"/>
              <a:buFont typeface="Noto Sans Symbols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160655" algn="l" rtl="0">
              <a:spcBef>
                <a:spcPts val="420"/>
              </a:spcBef>
              <a:buClr>
                <a:schemeClr val="accent2"/>
              </a:buClr>
              <a:buSzPct val="70000"/>
              <a:buFont typeface="Noto Sans Symbols"/>
              <a:buChar char="●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88720" marR="0" lvl="3" indent="-128269" algn="l" rtl="0">
              <a:spcBef>
                <a:spcPts val="400"/>
              </a:spcBef>
              <a:buClr>
                <a:schemeClr val="accent3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63040" marR="0" lvl="4" indent="-135889" algn="l" rtl="0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37360" marR="0" lvl="5" indent="-121920" algn="l" rtl="0">
              <a:spcBef>
                <a:spcPts val="360"/>
              </a:spcBef>
              <a:buClr>
                <a:schemeClr val="accent5"/>
              </a:buClr>
              <a:buSzPct val="79999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920240" marR="0" lvl="6" indent="-111760" algn="l" rtl="0">
              <a:spcBef>
                <a:spcPts val="320"/>
              </a:spcBef>
              <a:buClr>
                <a:schemeClr val="accent6"/>
              </a:buClr>
              <a:buSzPct val="8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194560" marR="0" lvl="7" indent="-86360" algn="l" rtl="0">
              <a:spcBef>
                <a:spcPts val="320"/>
              </a:spcBef>
              <a:buClr>
                <a:schemeClr val="dk2"/>
              </a:buClr>
              <a:buSzPct val="100000"/>
              <a:buFont typeface="Calibri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468880" marR="0" lvl="8" indent="-93979" algn="l" rtl="0">
              <a:spcBef>
                <a:spcPts val="280"/>
              </a:spcBef>
              <a:buClr>
                <a:schemeClr val="dk2"/>
              </a:buClr>
              <a:buSzPct val="100000"/>
              <a:buFont typeface="Calibri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u="none">
                <a:solidFill>
                  <a:srgbClr val="035C75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u="none">
              <a:solidFill>
                <a:srgbClr val="035C7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6" name="Shape 36"/>
          <p:cNvGrpSpPr/>
          <p:nvPr/>
        </p:nvGrpSpPr>
        <p:grpSpPr>
          <a:xfrm>
            <a:off x="-29294" y="-16113"/>
            <a:ext cx="9198255" cy="1086266"/>
            <a:chOff x="-29322" y="-1971"/>
            <a:chExt cx="9198255" cy="1086266"/>
          </a:xfrm>
        </p:grpSpPr>
        <p:sp>
          <p:nvSpPr>
            <p:cNvPr id="37" name="Shape 37"/>
            <p:cNvSpPr/>
            <p:nvPr/>
          </p:nvSpPr>
          <p:spPr>
            <a:xfrm rot="-164308">
              <a:off x="-19044" y="216549"/>
              <a:ext cx="9163050" cy="64922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9876"/>
                  </a:moveTo>
                  <a:cubicBezTo>
                    <a:pt x="5862" y="83943"/>
                    <a:pt x="19189" y="31279"/>
                    <a:pt x="33430" y="32075"/>
                  </a:cubicBezTo>
                  <a:cubicBezTo>
                    <a:pt x="47671" y="32872"/>
                    <a:pt x="71018" y="120000"/>
                    <a:pt x="85446" y="114654"/>
                  </a:cubicBezTo>
                  <a:cubicBezTo>
                    <a:pt x="99875" y="109308"/>
                    <a:pt x="112806" y="23886"/>
                    <a:pt x="120000" y="0"/>
                  </a:cubicBezTo>
                </a:path>
              </a:pathLst>
            </a:custGeom>
            <a:noFill/>
            <a:ln w="10775" cap="flat" cmpd="sng">
              <a:solidFill>
                <a:srgbClr val="09B6B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 rot="-164308">
              <a:off x="-14309" y="290002"/>
              <a:ext cx="9175812" cy="530351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102857"/>
                  </a:moveTo>
                  <a:cubicBezTo>
                    <a:pt x="5681" y="90913"/>
                    <a:pt x="19791" y="30070"/>
                    <a:pt x="34089" y="32037"/>
                  </a:cubicBezTo>
                  <a:cubicBezTo>
                    <a:pt x="48387" y="34004"/>
                    <a:pt x="71467" y="120000"/>
                    <a:pt x="85785" y="114660"/>
                  </a:cubicBezTo>
                  <a:cubicBezTo>
                    <a:pt x="100104" y="109320"/>
                    <a:pt x="112882" y="23887"/>
                    <a:pt x="120000" y="0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533400" y="1752600"/>
            <a:ext cx="8229600" cy="7002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50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Pierce Middle School</a:t>
            </a:r>
            <a:br>
              <a:rPr lang="en-US" sz="5000" b="0" i="0" u="none" strike="noStrike" cap="none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dirty="0" smtClean="0">
                <a:solidFill>
                  <a:srgbClr val="000000"/>
                </a:solidFill>
              </a:rPr>
              <a:t>South Redford School District</a:t>
            </a:r>
            <a:endParaRPr lang="en-US" sz="5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237575" y="2819399"/>
            <a:ext cx="8771700" cy="41107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32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3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Christine Hofer, Principal</a:t>
            </a:r>
          </a:p>
          <a:p>
            <a:pPr marL="0" marR="0" lvl="0" indent="0" algn="ctr" rtl="0">
              <a:spcBef>
                <a:spcPts val="32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300" dirty="0" smtClean="0">
                <a:solidFill>
                  <a:schemeClr val="tx1"/>
                </a:solidFill>
              </a:rPr>
              <a:t>Christine.hofer@southredford.org</a:t>
            </a:r>
          </a:p>
          <a:p>
            <a:pPr marL="0" marR="0" lvl="0" indent="0" algn="ctr" rtl="0">
              <a:spcBef>
                <a:spcPts val="32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endParaRPr lang="en-US" sz="2300" dirty="0" smtClean="0">
              <a:solidFill>
                <a:schemeClr val="tx1"/>
              </a:solidFill>
            </a:endParaRPr>
          </a:p>
          <a:p>
            <a:pPr marL="0" marR="0" lvl="0" indent="0" algn="ctr" rtl="0">
              <a:spcBef>
                <a:spcPts val="32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300" dirty="0" smtClean="0">
                <a:solidFill>
                  <a:schemeClr val="tx1"/>
                </a:solidFill>
              </a:rPr>
              <a:t>Arietta Papas, PBIS Chairperson</a:t>
            </a:r>
          </a:p>
          <a:p>
            <a:pPr marL="0" marR="0" lvl="0" indent="0" algn="ctr" rtl="0">
              <a:spcBef>
                <a:spcPts val="32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300" dirty="0" err="1" smtClean="0">
                <a:solidFill>
                  <a:schemeClr val="tx1"/>
                </a:solidFill>
              </a:rPr>
              <a:t>Arietta.papas@southredford.org</a:t>
            </a:r>
            <a:endParaRPr lang="en-US" sz="2300" dirty="0" smtClean="0">
              <a:solidFill>
                <a:schemeClr val="tx1"/>
              </a:solidFill>
            </a:endParaRPr>
          </a:p>
          <a:p>
            <a:pPr marL="0" marR="0" lvl="0" indent="0" algn="ctr" rtl="0">
              <a:spcBef>
                <a:spcPts val="32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endParaRPr lang="en-US" sz="2300" dirty="0" smtClean="0"/>
          </a:p>
          <a:p>
            <a:pPr marL="0" marR="0" lvl="0" indent="0" algn="ctr" rtl="0">
              <a:spcBef>
                <a:spcPts val="32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300" dirty="0" err="1" smtClean="0"/>
              <a:t>Shakel</a:t>
            </a:r>
            <a:r>
              <a:rPr lang="en-US" sz="2300" dirty="0" smtClean="0"/>
              <a:t> </a:t>
            </a:r>
            <a:r>
              <a:rPr lang="en-US" sz="2300" dirty="0" err="1" smtClean="0"/>
              <a:t>Raiford</a:t>
            </a:r>
            <a:r>
              <a:rPr lang="en-US" sz="2300" dirty="0" smtClean="0"/>
              <a:t>, Student Responsibility Room (SRC)</a:t>
            </a:r>
          </a:p>
          <a:p>
            <a:pPr marL="0" marR="0" lvl="0" indent="0" algn="ctr" rtl="0">
              <a:spcBef>
                <a:spcPts val="32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300" dirty="0" err="1" smtClean="0"/>
              <a:t>Shakel.raiford@southredford.org</a:t>
            </a:r>
            <a:r>
              <a:rPr lang="en-US" sz="2300" dirty="0" smtClean="0"/>
              <a:t> </a:t>
            </a:r>
            <a:endParaRPr lang="en-US" sz="2300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4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How we use SRC data to determine Tier 3 students </a:t>
            </a:r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6939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40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SRC teacher sends out weekly reports of SRC visitors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40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40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40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Teams review data looking for students with ten visits to the SRC.</a:t>
            </a:r>
          </a:p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2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2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2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2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2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Teacher Consultant conducts Functional Behavior Assessment on student and helps team to develop a Behavior Intervention Plan with parent and team.</a:t>
            </a:r>
          </a:p>
        </p:txBody>
      </p:sp>
      <p:sp>
        <p:nvSpPr>
          <p:cNvPr id="168" name="Shape 168"/>
          <p:cNvSpPr/>
          <p:nvPr/>
        </p:nvSpPr>
        <p:spPr>
          <a:xfrm>
            <a:off x="3962400" y="2438400"/>
            <a:ext cx="609599" cy="121919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A51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Shape 169"/>
          <p:cNvSpPr/>
          <p:nvPr/>
        </p:nvSpPr>
        <p:spPr>
          <a:xfrm>
            <a:off x="3980687" y="4191000"/>
            <a:ext cx="609599" cy="121919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A51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4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How we use SRC data to </a:t>
            </a:r>
            <a:r>
              <a:rPr lang="en-US" sz="4500"/>
              <a:t>build a “Radar List”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69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405"/>
              <a:t>End of year SRC and ODR data is used to </a:t>
            </a:r>
            <a:r>
              <a:rPr lang="en-US" sz="2405" b="1"/>
              <a:t>IDENTIFY </a:t>
            </a:r>
            <a:r>
              <a:rPr lang="en-US" sz="2405"/>
              <a:t>students who struggled throughout the  year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405"/>
          </a:p>
          <a:p>
            <a:pPr marL="0" marR="0" lvl="0" indent="0" algn="l" rtl="0">
              <a:lnSpc>
                <a:spcPct val="90000"/>
              </a:lnSpc>
              <a:spcBef>
                <a:spcPts val="481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405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220" b="1"/>
              <a:t>PROACTIVE</a:t>
            </a:r>
            <a:r>
              <a:rPr lang="en-US" sz="2220"/>
              <a:t> APPROACH: These students and their families are asked to participate in school events and activities</a:t>
            </a:r>
          </a:p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2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220"/>
          </a:p>
          <a:p>
            <a:pPr marL="0" marR="0" lvl="0" indent="0" algn="l" rtl="0">
              <a:lnSpc>
                <a:spcPct val="90000"/>
              </a:lnSpc>
              <a:spcBef>
                <a:spcPts val="444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220"/>
          </a:p>
          <a:p>
            <a:pPr marL="0" marR="0" lvl="0" indent="0" algn="ctr" rtl="0">
              <a:lnSpc>
                <a:spcPct val="90000"/>
              </a:lnSpc>
              <a:spcBef>
                <a:spcPts val="444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220" b="1"/>
              <a:t>GOAL</a:t>
            </a:r>
            <a:r>
              <a:rPr lang="en-US" sz="2220"/>
              <a:t> is to connect them to their school; give them positive experiences and be proactive in our approach</a:t>
            </a:r>
          </a:p>
        </p:txBody>
      </p:sp>
      <p:sp>
        <p:nvSpPr>
          <p:cNvPr id="176" name="Shape 176"/>
          <p:cNvSpPr/>
          <p:nvPr/>
        </p:nvSpPr>
        <p:spPr>
          <a:xfrm>
            <a:off x="3980700" y="2819400"/>
            <a:ext cx="609600" cy="891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A51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Shape 177"/>
          <p:cNvSpPr/>
          <p:nvPr/>
        </p:nvSpPr>
        <p:spPr>
          <a:xfrm>
            <a:off x="4062600" y="4477600"/>
            <a:ext cx="609600" cy="942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A51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324250" y="693872"/>
            <a:ext cx="8229600" cy="8919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4500"/>
              <a:t>2015 / 2016 Radar List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234425" y="1935475"/>
            <a:ext cx="8680200" cy="4693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444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3000" b="1"/>
              <a:t>20 students</a:t>
            </a:r>
            <a:r>
              <a:rPr lang="en-US" sz="3000"/>
              <a:t> were on the list from 14/15 behavior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444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endParaRPr sz="3000"/>
          </a:p>
          <a:p>
            <a:pPr marL="0" marR="0" lvl="0" indent="0" algn="ctr" rtl="0">
              <a:lnSpc>
                <a:spcPct val="90000"/>
              </a:lnSpc>
              <a:spcBef>
                <a:spcPts val="444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3000"/>
              <a:t>14 students (70%) had 0 - 2 infractions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444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endParaRPr sz="3000"/>
          </a:p>
          <a:p>
            <a:pPr marL="0" marR="0" lvl="0" indent="0" algn="ctr" rtl="0">
              <a:lnSpc>
                <a:spcPct val="90000"/>
              </a:lnSpc>
              <a:spcBef>
                <a:spcPts val="444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endParaRPr sz="1200"/>
          </a:p>
          <a:p>
            <a:pPr marL="0" lvl="0" indent="0" algn="ctr" rtl="0">
              <a:lnSpc>
                <a:spcPct val="90000"/>
              </a:lnSpc>
              <a:spcBef>
                <a:spcPts val="444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3000"/>
              <a:t>5 students (25%)</a:t>
            </a:r>
            <a:r>
              <a:rPr lang="en-US" sz="2800"/>
              <a:t> had slightly less than the previous year</a:t>
            </a:r>
          </a:p>
          <a:p>
            <a:pPr marL="0" lvl="0" indent="0" algn="ctr" rtl="0">
              <a:lnSpc>
                <a:spcPct val="90000"/>
              </a:lnSpc>
              <a:spcBef>
                <a:spcPts val="444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endParaRPr sz="2800"/>
          </a:p>
          <a:p>
            <a:pPr marL="0" lvl="0" indent="0" algn="ctr" rtl="0">
              <a:lnSpc>
                <a:spcPct val="90000"/>
              </a:lnSpc>
              <a:spcBef>
                <a:spcPts val="444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endParaRPr sz="1200"/>
          </a:p>
          <a:p>
            <a:pPr marL="0" lvl="0" indent="0" algn="ctr" rtl="0">
              <a:lnSpc>
                <a:spcPct val="90000"/>
              </a:lnSpc>
              <a:spcBef>
                <a:spcPts val="444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3000"/>
              <a:t>1 student (5%) had more than the previous year</a:t>
            </a:r>
          </a:p>
          <a:p>
            <a:pPr marL="0" lvl="0" indent="0" algn="ctr" rtl="0">
              <a:lnSpc>
                <a:spcPct val="90000"/>
              </a:lnSpc>
              <a:spcBef>
                <a:spcPts val="444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endParaRPr sz="3000"/>
          </a:p>
          <a:p>
            <a:pPr marL="0" lvl="0" indent="0" algn="ctr" rtl="0">
              <a:lnSpc>
                <a:spcPct val="90000"/>
              </a:lnSpc>
              <a:spcBef>
                <a:spcPts val="444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endParaRPr sz="3000"/>
          </a:p>
          <a:p>
            <a:pPr marL="0" marR="0" lvl="0" indent="0" algn="ctr" rtl="0">
              <a:lnSpc>
                <a:spcPct val="90000"/>
              </a:lnSpc>
              <a:spcBef>
                <a:spcPts val="444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endParaRPr sz="3000"/>
          </a:p>
        </p:txBody>
      </p:sp>
      <p:sp>
        <p:nvSpPr>
          <p:cNvPr id="184" name="Shape 184"/>
          <p:cNvSpPr/>
          <p:nvPr/>
        </p:nvSpPr>
        <p:spPr>
          <a:xfrm>
            <a:off x="4267200" y="2483396"/>
            <a:ext cx="609600" cy="662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A51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/>
          <p:nvPr/>
        </p:nvSpPr>
        <p:spPr>
          <a:xfrm>
            <a:off x="4267200" y="3597325"/>
            <a:ext cx="609600" cy="7359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A51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/>
          <p:nvPr/>
        </p:nvSpPr>
        <p:spPr>
          <a:xfrm>
            <a:off x="4267200" y="4876846"/>
            <a:ext cx="609600" cy="6624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A51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4617B"/>
              </a:buClr>
              <a:buSzPct val="25000"/>
              <a:buFont typeface="Calibri"/>
              <a:buNone/>
            </a:pPr>
            <a:r>
              <a:rPr lang="en-US" sz="4050" b="0" i="0" u="none" strike="noStrike" cap="none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050" b="0" i="0" u="none" strike="noStrike" cap="none">
                <a:solidFill>
                  <a:srgbClr val="04617B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50">
                <a:solidFill>
                  <a:srgbClr val="04617B"/>
                </a:solidFill>
              </a:rPr>
              <a:t>Year to Year Data-SRC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640"/>
              </a:spcBef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93" name="Shape 193"/>
          <p:cNvGraphicFramePr/>
          <p:nvPr/>
        </p:nvGraphicFramePr>
        <p:xfrm>
          <a:off x="949025" y="2405350"/>
          <a:ext cx="7245950" cy="3779460"/>
        </p:xfrm>
        <a:graphic>
          <a:graphicData uri="http://schemas.openxmlformats.org/drawingml/2006/table">
            <a:tbl>
              <a:tblPr>
                <a:noFill/>
                <a:tableStyleId>{3ED63BC6-424A-42B2-AEC5-6DC561A8A50F}</a:tableStyleId>
              </a:tblPr>
              <a:tblGrid>
                <a:gridCol w="857175"/>
                <a:gridCol w="1726325"/>
                <a:gridCol w="1113825"/>
                <a:gridCol w="1032750"/>
                <a:gridCol w="1348000"/>
                <a:gridCol w="1167875"/>
              </a:tblGrid>
              <a:tr h="18627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2014-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2015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u="sng"/>
                        <a:t>947 Total Referrals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u="sng"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265:Disrespectful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406:Disruptive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276:Insubordinate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u="sng"/>
                        <a:t>Grade: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u="sng"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6th Gr: 159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7th Gr: 404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8th Gr: 384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u="sng"/>
                        <a:t>Gender: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u="sng"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Boys: 724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Girls: 223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u="sng"/>
                        <a:t>Class Period: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u="sng"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1st:   80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2nd: 102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3rd:  137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4th:   248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5th:   181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6th:   52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u="sng"/>
                        <a:t>Multiple Referrals: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u="sng"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2: 109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3:  38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4:  19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5+: 13</a:t>
                      </a:r>
                    </a:p>
                  </a:txBody>
                  <a:tcPr marL="91425" marR="91425" marT="91425" marB="91425"/>
                </a:tc>
              </a:tr>
              <a:tr h="18627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2015-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2016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u="sng"/>
                        <a:t>774 Total Referrals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u="sng"/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189: Disrespectful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360: Disruptive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225: Insubordinate</a:t>
                      </a:r>
                    </a:p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u="sng"/>
                        <a:t>Grade: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u="sng"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6th Gr: 184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7th Gr: 308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8th Gr: 282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u="sng"/>
                        <a:t>Gender: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u="sng"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Boys: 584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Girls: 190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u="sng"/>
                        <a:t>Class Period: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u="sng"/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1st: 77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2nd: 96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3rd: 154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4th: 190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5th: 154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6th: 101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u="sng">
                          <a:solidFill>
                            <a:schemeClr val="dk1"/>
                          </a:solidFill>
                        </a:rPr>
                        <a:t>Multiple Referrals: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endParaRPr u="sng">
                        <a:solidFill>
                          <a:schemeClr val="dk1"/>
                        </a:solidFill>
                      </a:endParaRP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2: 132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3: 47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4: 25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78571"/>
                        <a:buFont typeface="Arial"/>
                        <a:buNone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5+:14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743712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4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Year to Year Data-ODRs</a:t>
            </a:r>
          </a:p>
        </p:txBody>
      </p:sp>
      <p:pic>
        <p:nvPicPr>
          <p:cNvPr id="199" name="Shape 1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700" y="1526075"/>
            <a:ext cx="7391400" cy="132133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00" name="Shape 200"/>
          <p:cNvGraphicFramePr/>
          <p:nvPr/>
        </p:nvGraphicFramePr>
        <p:xfrm>
          <a:off x="643687" y="2907065"/>
          <a:ext cx="7242600" cy="4078203"/>
        </p:xfrm>
        <a:graphic>
          <a:graphicData uri="http://schemas.openxmlformats.org/drawingml/2006/table">
            <a:tbl>
              <a:tblPr>
                <a:noFill/>
                <a:tableStyleId>{749ECDC9-60DF-49C1-B96D-A7236B280F51}</a:tableStyleId>
              </a:tblPr>
              <a:tblGrid>
                <a:gridCol w="1025500"/>
                <a:gridCol w="937350"/>
                <a:gridCol w="937350"/>
                <a:gridCol w="937350"/>
                <a:gridCol w="849250"/>
                <a:gridCol w="849250"/>
                <a:gridCol w="849250"/>
                <a:gridCol w="857300"/>
              </a:tblGrid>
              <a:tr h="5336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2009-2010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2010-2011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2011-2012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2012-2013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2013-2014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2014-2015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2015-2016</a:t>
                      </a:r>
                    </a:p>
                  </a:txBody>
                  <a:tcPr marL="91425" marR="91425" marT="91425" marB="91425"/>
                </a:tc>
              </a:tr>
              <a:tr h="3478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Sept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61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61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</a:t>
                      </a:r>
                    </a:p>
                  </a:txBody>
                  <a:tcPr marL="91425" marR="91425" marT="91425" marB="91425"/>
                </a:tc>
              </a:tr>
              <a:tr h="3478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Oct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284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229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108</a:t>
                      </a:r>
                    </a:p>
                  </a:txBody>
                  <a:tcPr marL="91425" marR="91425" marT="91425" marB="91425"/>
                </a:tc>
              </a:tr>
              <a:tr h="3478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Nov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256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265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104</a:t>
                      </a:r>
                    </a:p>
                  </a:txBody>
                  <a:tcPr marL="91425" marR="91425" marT="91425" marB="91425"/>
                </a:tc>
              </a:tr>
              <a:tr h="3478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249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206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94</a:t>
                      </a:r>
                    </a:p>
                  </a:txBody>
                  <a:tcPr marL="91425" marR="91425" marT="91425" marB="91425"/>
                </a:tc>
              </a:tr>
              <a:tr h="3478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417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275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350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120</a:t>
                      </a:r>
                    </a:p>
                  </a:txBody>
                  <a:tcPr marL="91425" marR="91425" marT="91425" marB="91425"/>
                </a:tc>
              </a:tr>
              <a:tr h="3478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Feb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159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156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111</a:t>
                      </a:r>
                    </a:p>
                  </a:txBody>
                  <a:tcPr marL="91425" marR="91425" marT="91425" marB="91425"/>
                </a:tc>
              </a:tr>
              <a:tr h="3478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543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569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359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156</a:t>
                      </a: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April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137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227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        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186</a:t>
                      </a:r>
                    </a:p>
                  </a:txBody>
                  <a:tcPr marL="91425" marR="91425" marT="91425" marB="91425"/>
                </a:tc>
              </a:tr>
              <a:tr h="39620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424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525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503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        </a:t>
                      </a:r>
                      <a:r>
                        <a:rPr lang="en-US" sz="120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179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743699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4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Year to Year Data-</a:t>
            </a:r>
            <a:r>
              <a:rPr lang="en-US" sz="4500"/>
              <a:t>Suspensions</a:t>
            </a:r>
          </a:p>
        </p:txBody>
      </p:sp>
      <p:pic>
        <p:nvPicPr>
          <p:cNvPr id="206" name="Shape 2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175" y="1586050"/>
            <a:ext cx="7848600" cy="149267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07" name="Shape 207"/>
          <p:cNvGraphicFramePr/>
          <p:nvPr/>
        </p:nvGraphicFramePr>
        <p:xfrm>
          <a:off x="633700" y="307871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{749ECDC9-60DF-49C1-B96D-A7236B280F51}</a:tableStyleId>
              </a:tblPr>
              <a:tblGrid>
                <a:gridCol w="1031075"/>
                <a:gridCol w="936575"/>
                <a:gridCol w="936575"/>
                <a:gridCol w="936575"/>
                <a:gridCol w="859225"/>
                <a:gridCol w="859225"/>
                <a:gridCol w="859225"/>
                <a:gridCol w="867825"/>
              </a:tblGrid>
              <a:tr h="364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2009-2010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2010-2011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2011-2012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2012-2013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2013-2014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2014-2015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2015-2016</a:t>
                      </a:r>
                    </a:p>
                  </a:txBody>
                  <a:tcPr marL="91425" marR="91425" marT="91425" marB="91425"/>
                </a:tc>
              </a:tr>
              <a:tr h="364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Sept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44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</a:t>
                      </a:r>
                    </a:p>
                  </a:txBody>
                  <a:tcPr marL="91425" marR="91425" marT="91425" marB="91425"/>
                </a:tc>
              </a:tr>
              <a:tr h="364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Oct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145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121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</a:p>
                  </a:txBody>
                  <a:tcPr marL="91425" marR="91425" marT="91425" marB="91425"/>
                </a:tc>
              </a:tr>
              <a:tr h="364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Nov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161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138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39</a:t>
                      </a:r>
                    </a:p>
                  </a:txBody>
                  <a:tcPr marL="91425" marR="91425" marT="91425" marB="91425"/>
                </a:tc>
              </a:tr>
              <a:tr h="364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Dec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82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114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112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</a:t>
                      </a:r>
                    </a:p>
                  </a:txBody>
                  <a:tcPr marL="91425" marR="91425" marT="91425" marB="91425"/>
                </a:tc>
              </a:tr>
              <a:tr h="364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Jan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129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140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182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37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</a:t>
                      </a:r>
                    </a:p>
                  </a:txBody>
                  <a:tcPr marL="91425" marR="91425" marT="91425" marB="91425"/>
                </a:tc>
              </a:tr>
              <a:tr h="364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Feb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139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98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102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34</a:t>
                      </a:r>
                    </a:p>
                  </a:txBody>
                  <a:tcPr marL="91425" marR="91425" marT="91425" marB="91425"/>
                </a:tc>
              </a:tr>
              <a:tr h="364550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March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296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276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195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65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55</a:t>
                      </a:r>
                    </a:p>
                  </a:txBody>
                  <a:tcPr marL="91425" marR="91425" marT="91425" marB="91425"/>
                </a:tc>
              </a:tr>
              <a:tr h="3680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April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151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118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98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147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46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            </a:t>
                      </a: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50</a:t>
                      </a:r>
                    </a:p>
                  </a:txBody>
                  <a:tcPr marL="91425" marR="91425" marT="91425" marB="91425"/>
                </a:tc>
              </a:tr>
              <a:tr h="368075">
                <a:tc>
                  <a:txBody>
                    <a:bodyPr/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May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221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216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289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262</a:t>
                      </a:r>
                    </a:p>
                  </a:txBody>
                  <a:tcPr marL="91425" marR="91425" marT="91425" marB="91425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105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71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/>
                        <a:t>          </a:t>
                      </a:r>
                      <a:r>
                        <a:rPr lang="en-US" sz="1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56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4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201</a:t>
            </a:r>
            <a:r>
              <a:rPr lang="en-US" sz="4500"/>
              <a:t>4</a:t>
            </a:r>
            <a:r>
              <a:rPr lang="en-US" sz="4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r>
              <a:rPr lang="en-US" sz="4500"/>
              <a:t>5</a:t>
            </a:r>
            <a:r>
              <a:rPr lang="en-US" sz="4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compared to 201</a:t>
            </a:r>
            <a:r>
              <a:rPr lang="en-US" sz="4500"/>
              <a:t>5</a:t>
            </a:r>
            <a:r>
              <a:rPr lang="en-US" sz="4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r>
              <a:rPr lang="en-US" sz="4500"/>
              <a:t>6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-69850" algn="ctr" rtl="0">
              <a:spcBef>
                <a:spcPts val="64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 b="1"/>
              <a:t>SRC Referrals</a:t>
            </a:r>
            <a:r>
              <a:rPr lang="en-US" sz="3200"/>
              <a:t>: 9.2% DECREASE in SRC Referrals</a:t>
            </a:r>
          </a:p>
          <a:p>
            <a:pPr marL="0" lvl="0" indent="-69850" algn="ctr" rtl="0">
              <a:spcBef>
                <a:spcPts val="640"/>
              </a:spcBef>
              <a:buClr>
                <a:schemeClr val="dk1"/>
              </a:buClr>
              <a:buSzPct val="34375"/>
              <a:buFont typeface="Arial"/>
              <a:buNone/>
            </a:pPr>
            <a:endParaRPr sz="3200"/>
          </a:p>
          <a:p>
            <a:pPr marL="0" marR="0" lvl="0" indent="0" algn="ctr" rtl="0">
              <a:spcBef>
                <a:spcPts val="640"/>
              </a:spcBef>
              <a:buNone/>
            </a:pPr>
            <a:r>
              <a:rPr lang="en-US" sz="3200" b="1"/>
              <a:t>ODRs</a:t>
            </a:r>
            <a:r>
              <a:rPr lang="en-US" sz="3200"/>
              <a:t>: 3% INCREASE in ODRs</a:t>
            </a:r>
          </a:p>
          <a:p>
            <a:pPr marL="0" marR="0" lvl="0" indent="0" algn="l" rtl="0">
              <a:spcBef>
                <a:spcPts val="640"/>
              </a:spcBef>
              <a:buNone/>
            </a:pPr>
            <a:endParaRPr sz="3200"/>
          </a:p>
          <a:p>
            <a:pPr marL="0" marR="0" lvl="0" indent="0" algn="ctr" rtl="0">
              <a:spcBef>
                <a:spcPts val="640"/>
              </a:spcBef>
              <a:buNone/>
            </a:pPr>
            <a:r>
              <a:rPr lang="en-US" sz="3200" b="1"/>
              <a:t>Suspensions</a:t>
            </a:r>
            <a:r>
              <a:rPr lang="en-US" sz="3200"/>
              <a:t>: 21.5% DECREASE in Suspensions</a:t>
            </a:r>
          </a:p>
          <a:p>
            <a:pPr marL="0" marR="0" lvl="0" indent="0" algn="l" rtl="0">
              <a:spcBef>
                <a:spcPts val="640"/>
              </a:spcBef>
              <a:buNone/>
            </a:pPr>
            <a:endParaRPr sz="3200"/>
          </a:p>
          <a:p>
            <a:pPr marL="0" marR="0" lvl="0" indent="0" algn="l" rtl="0">
              <a:spcBef>
                <a:spcPts val="640"/>
              </a:spcBef>
              <a:buNone/>
            </a:pPr>
            <a:endParaRPr sz="32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457200" y="704096"/>
            <a:ext cx="8229600" cy="804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4500"/>
              <a:t>Alternatives to Suspension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242250" y="1631050"/>
            <a:ext cx="4352700" cy="475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spcBef>
                <a:spcPts val="640"/>
              </a:spcBef>
              <a:buSzPct val="100000"/>
            </a:pPr>
            <a:r>
              <a:rPr lang="en-US" sz="3200"/>
              <a:t>Detention</a:t>
            </a:r>
          </a:p>
          <a:p>
            <a:pPr marL="457200" lvl="0" indent="-431800" rtl="0">
              <a:spcBef>
                <a:spcPts val="640"/>
              </a:spcBef>
              <a:buSzPct val="100000"/>
            </a:pPr>
            <a:r>
              <a:rPr lang="en-US" sz="3200"/>
              <a:t>Brochures</a:t>
            </a:r>
          </a:p>
          <a:p>
            <a:pPr marL="457200" lvl="0" indent="-431800" rtl="0">
              <a:spcBef>
                <a:spcPts val="640"/>
              </a:spcBef>
              <a:buSzPct val="100000"/>
            </a:pPr>
            <a:r>
              <a:rPr lang="en-US" sz="3200"/>
              <a:t>Community Service</a:t>
            </a:r>
          </a:p>
          <a:p>
            <a:pPr marL="457200" lvl="0" indent="-431800" rtl="0">
              <a:spcBef>
                <a:spcPts val="640"/>
              </a:spcBef>
              <a:buSzPct val="100000"/>
            </a:pPr>
            <a:r>
              <a:rPr lang="en-US" sz="3200"/>
              <a:t>Mediation</a:t>
            </a:r>
          </a:p>
          <a:p>
            <a:pPr marL="457200" lvl="0" indent="-431800" rtl="0">
              <a:spcBef>
                <a:spcPts val="640"/>
              </a:spcBef>
              <a:buSzPct val="100000"/>
            </a:pPr>
            <a:r>
              <a:rPr lang="en-US" sz="3200"/>
              <a:t>Lunch/BBall/Games</a:t>
            </a:r>
          </a:p>
          <a:p>
            <a:pPr marL="457200" lvl="0" indent="-431800" rtl="0">
              <a:spcBef>
                <a:spcPts val="640"/>
              </a:spcBef>
              <a:buSzPct val="100000"/>
            </a:pPr>
            <a:r>
              <a:rPr lang="en-US" sz="3200"/>
              <a:t>Restitution</a:t>
            </a:r>
          </a:p>
          <a:p>
            <a:pPr marL="457200" lvl="0" indent="-431800" rtl="0">
              <a:spcBef>
                <a:spcPts val="640"/>
              </a:spcBef>
              <a:buSzPct val="100000"/>
            </a:pPr>
            <a:r>
              <a:rPr lang="en-US" sz="3200"/>
              <a:t>Saturday School</a:t>
            </a:r>
          </a:p>
          <a:p>
            <a:pPr marL="457200" lvl="0" indent="-431800" rtl="0">
              <a:spcBef>
                <a:spcPts val="640"/>
              </a:spcBef>
              <a:buSzPct val="100000"/>
            </a:pPr>
            <a:r>
              <a:rPr lang="en-US" sz="3200"/>
              <a:t>Extra school (skipping)</a:t>
            </a:r>
          </a:p>
          <a:p>
            <a:pPr marL="457200" lvl="0" indent="-431800" rtl="0">
              <a:spcBef>
                <a:spcPts val="640"/>
              </a:spcBef>
              <a:buSzPct val="100000"/>
            </a:pPr>
            <a:r>
              <a:rPr lang="en-US" sz="3200"/>
              <a:t>Mentoring</a:t>
            </a: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4683450" y="1732425"/>
            <a:ext cx="4352700" cy="475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31800" rtl="0">
              <a:spcBef>
                <a:spcPts val="640"/>
              </a:spcBef>
              <a:buSzPct val="100000"/>
            </a:pPr>
            <a:r>
              <a:rPr lang="en-US" sz="3200"/>
              <a:t>Contracts</a:t>
            </a:r>
          </a:p>
          <a:p>
            <a:pPr marL="457200" lvl="0" indent="-431800" rtl="0">
              <a:spcBef>
                <a:spcPts val="640"/>
              </a:spcBef>
              <a:buSzPct val="100000"/>
            </a:pPr>
            <a:r>
              <a:rPr lang="en-US" sz="3200"/>
              <a:t>Mini-course (skills)</a:t>
            </a:r>
          </a:p>
          <a:p>
            <a:pPr marL="457200" lvl="0" indent="-431800" rtl="0">
              <a:spcBef>
                <a:spcPts val="640"/>
              </a:spcBef>
              <a:buSzPct val="100000"/>
            </a:pPr>
            <a:r>
              <a:rPr lang="en-US" sz="3200"/>
              <a:t>Counseling / Social Work</a:t>
            </a:r>
          </a:p>
          <a:p>
            <a:pPr marL="457200" lvl="0" indent="-431800" rtl="0">
              <a:spcBef>
                <a:spcPts val="640"/>
              </a:spcBef>
              <a:buSzPct val="100000"/>
            </a:pPr>
            <a:r>
              <a:rPr lang="en-US" sz="3200"/>
              <a:t>Alternative program (time/scheduling/ classes)</a:t>
            </a:r>
          </a:p>
          <a:p>
            <a:pPr marL="457200" lvl="0" indent="-431800" rtl="0">
              <a:spcBef>
                <a:spcPts val="640"/>
              </a:spcBef>
              <a:buSzPct val="100000"/>
            </a:pPr>
            <a:r>
              <a:rPr lang="en-US" sz="3200"/>
              <a:t>Parent monitor</a:t>
            </a:r>
          </a:p>
          <a:p>
            <a:pPr marL="457200" lvl="0" indent="-431800" rtl="0">
              <a:spcBef>
                <a:spcPts val="640"/>
              </a:spcBef>
              <a:buSzPct val="100000"/>
            </a:pPr>
            <a:r>
              <a:rPr lang="en-US" sz="3200"/>
              <a:t>Behavior plan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684270"/>
            <a:ext cx="8229600" cy="7002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5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Demographics of Pierce MS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237575" y="1545475"/>
            <a:ext cx="8771700" cy="53847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Total Number of Students: 7</a:t>
            </a:r>
            <a:r>
              <a:rPr lang="en-US" sz="3000" b="1">
                <a:solidFill>
                  <a:srgbClr val="000000"/>
                </a:solidFill>
              </a:rPr>
              <a:t>02</a:t>
            </a:r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-US" sz="30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Grade: </a:t>
            </a:r>
            <a:r>
              <a:rPr lang="en-US" sz="3000">
                <a:solidFill>
                  <a:srgbClr val="000000"/>
                </a:solidFill>
              </a:rPr>
              <a:t>248</a:t>
            </a: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 7</a:t>
            </a:r>
            <a:r>
              <a:rPr lang="en-US" sz="30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Grade: 2</a:t>
            </a:r>
            <a:r>
              <a:rPr lang="en-US" sz="3000">
                <a:solidFill>
                  <a:srgbClr val="000000"/>
                </a:solidFill>
              </a:rPr>
              <a:t>58</a:t>
            </a: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 8</a:t>
            </a:r>
            <a:r>
              <a:rPr lang="en-US" sz="3000" b="0" i="0" u="none" strike="noStrike" cap="none" baseline="30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</a:t>
            </a: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Grade: 2</a:t>
            </a:r>
            <a:r>
              <a:rPr lang="en-US" sz="3000">
                <a:solidFill>
                  <a:srgbClr val="000000"/>
                </a:solidFill>
              </a:rPr>
              <a:t>35</a:t>
            </a:r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3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Race:</a:t>
            </a:r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African American </a:t>
            </a:r>
            <a:r>
              <a:rPr lang="en-US" sz="3000">
                <a:solidFill>
                  <a:srgbClr val="000000"/>
                </a:solidFill>
              </a:rPr>
              <a:t>565 (76%)</a:t>
            </a:r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White 1</a:t>
            </a:r>
            <a:r>
              <a:rPr lang="en-US" sz="3000">
                <a:solidFill>
                  <a:srgbClr val="000000"/>
                </a:solidFill>
              </a:rPr>
              <a:t>43</a:t>
            </a: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(</a:t>
            </a:r>
            <a:r>
              <a:rPr lang="en-US" sz="3000">
                <a:solidFill>
                  <a:srgbClr val="000000"/>
                </a:solidFill>
              </a:rPr>
              <a:t>19%)</a:t>
            </a:r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Latino 2</a:t>
            </a:r>
            <a:r>
              <a:rPr lang="en-US" sz="3000">
                <a:solidFill>
                  <a:srgbClr val="000000"/>
                </a:solidFill>
              </a:rPr>
              <a:t>2</a:t>
            </a: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 Asian </a:t>
            </a:r>
            <a:r>
              <a:rPr lang="en-US" sz="3000">
                <a:solidFill>
                  <a:srgbClr val="000000"/>
                </a:solidFill>
              </a:rPr>
              <a:t>7</a:t>
            </a: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 Native American </a:t>
            </a:r>
            <a:r>
              <a:rPr lang="en-US" sz="3000">
                <a:solidFill>
                  <a:srgbClr val="000000"/>
                </a:solidFill>
              </a:rPr>
              <a:t>4 (4%)</a:t>
            </a:r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    </a:t>
            </a:r>
            <a:r>
              <a:rPr lang="en-US" sz="30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Gender:</a:t>
            </a:r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Male: </a:t>
            </a:r>
            <a:r>
              <a:rPr lang="en-US" sz="3000">
                <a:solidFill>
                  <a:srgbClr val="000000"/>
                </a:solidFill>
              </a:rPr>
              <a:t>385</a:t>
            </a:r>
            <a:r>
              <a:rPr lang="en-US" sz="3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 Female: 3</a:t>
            </a:r>
            <a:r>
              <a:rPr lang="en-US" sz="3000">
                <a:solidFill>
                  <a:srgbClr val="000000"/>
                </a:solidFill>
              </a:rPr>
              <a:t>56</a:t>
            </a:r>
          </a:p>
          <a:p>
            <a:pPr marL="0" marR="0" lvl="0" indent="0" algn="ctr" rtl="0"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3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32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endParaRPr sz="1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493777" y="122275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C00000"/>
              </a:buClr>
              <a:buSzPct val="25000"/>
              <a:buFont typeface="Calibri"/>
              <a:buNone/>
            </a:pPr>
            <a:r>
              <a:rPr lang="en-US" sz="4800">
                <a:solidFill>
                  <a:srgbClr val="000000"/>
                </a:solidFill>
              </a:rPr>
              <a:t>GOALS 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843825" y="1189075"/>
            <a:ext cx="7687500" cy="5059500"/>
          </a:xfrm>
          <a:prstGeom prst="rect">
            <a:avLst/>
          </a:prstGeom>
          <a:noFill/>
          <a:ln>
            <a:noFill/>
          </a:ln>
        </p:spPr>
        <p:txBody>
          <a:bodyPr lIns="45700" tIns="45700" rIns="45700" bIns="45700" anchor="t" anchorCtr="0">
            <a:noAutofit/>
          </a:bodyPr>
          <a:lstStyle/>
          <a:p>
            <a: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/>
              <a:t>D</a:t>
            </a:r>
            <a:r>
              <a:rPr lang="en-US" sz="300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eve</a:t>
            </a:r>
            <a:r>
              <a:rPr lang="en-US" sz="3000"/>
              <a:t>l</a:t>
            </a:r>
            <a:r>
              <a:rPr lang="en-US" sz="300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op and implement a </a:t>
            </a:r>
            <a:r>
              <a:rPr lang="en-US" sz="3000"/>
              <a:t>system that will:</a:t>
            </a:r>
          </a:p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000"/>
              <a:t>Change behavior</a:t>
            </a:r>
          </a:p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000"/>
              <a:t>Provide specific data regarding problem behaviors</a:t>
            </a:r>
            <a:r>
              <a:rPr lang="en-US" sz="300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marL="457200" lvl="0" indent="-419100" rtl="0">
              <a:lnSpc>
                <a:spcPct val="90000"/>
              </a:lnSpc>
              <a:spcBef>
                <a:spcPts val="0"/>
              </a:spcBef>
              <a:buSzPct val="100000"/>
              <a:buChar char="●"/>
            </a:pPr>
            <a:r>
              <a:rPr lang="en-US" sz="3000"/>
              <a:t>Reward positive behavior</a:t>
            </a:r>
          </a:p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000"/>
              <a:t>Maximize instructional time</a:t>
            </a:r>
          </a:p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000"/>
              <a:t>Keep students in class whenever possible</a:t>
            </a:r>
          </a:p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000"/>
              <a:t>Identify students who need additional support, interventions</a:t>
            </a:r>
          </a:p>
          <a:p>
            <a:pPr marL="457200" marR="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3000"/>
              <a:t>Be sustainable long-term</a:t>
            </a:r>
          </a:p>
          <a:p>
            <a:pPr marR="0" lvl="0" algn="l" rtl="0">
              <a:lnSpc>
                <a:spcPct val="90000"/>
              </a:lnSpc>
              <a:spcBef>
                <a:spcPts val="544"/>
              </a:spcBef>
              <a:buNone/>
            </a:pPr>
            <a:endParaRPr sz="36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Elements of PBIS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38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spcBef>
                <a:spcPts val="0"/>
              </a:spcBef>
              <a:buSzPct val="100000"/>
            </a:pPr>
            <a:r>
              <a:rPr lang="en-US" sz="3600"/>
              <a:t>4:1</a:t>
            </a:r>
          </a:p>
          <a:p>
            <a:pPr marL="457200" lvl="0" indent="-457200">
              <a:spcBef>
                <a:spcPts val="0"/>
              </a:spcBef>
              <a:buSzPct val="100000"/>
            </a:pPr>
            <a:r>
              <a:rPr lang="en-US" sz="3600"/>
              <a:t>Lunch Rewards</a:t>
            </a:r>
          </a:p>
          <a:p>
            <a:pPr marL="457200" lvl="0" indent="-457200">
              <a:spcBef>
                <a:spcPts val="0"/>
              </a:spcBef>
              <a:buSzPct val="100000"/>
            </a:pPr>
            <a:r>
              <a:rPr lang="en-US" sz="3600"/>
              <a:t>SRC</a:t>
            </a:r>
          </a:p>
          <a:p>
            <a:pPr marL="457200" lvl="0" indent="-457200">
              <a:spcBef>
                <a:spcPts val="0"/>
              </a:spcBef>
              <a:buSzPct val="100000"/>
            </a:pPr>
            <a:r>
              <a:rPr lang="en-US" sz="3600"/>
              <a:t>Alternatives to Suspensions</a:t>
            </a:r>
          </a:p>
          <a:p>
            <a:pPr marL="457200" lvl="0" indent="-457200">
              <a:spcBef>
                <a:spcPts val="0"/>
              </a:spcBef>
              <a:buSzPct val="100000"/>
            </a:pPr>
            <a:r>
              <a:rPr lang="en-US" sz="3600"/>
              <a:t>Radar List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598600" y="721150"/>
            <a:ext cx="8229600" cy="6279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500">
                <a:solidFill>
                  <a:srgbClr val="000000"/>
                </a:solidFill>
              </a:rPr>
              <a:t>Lunch Rewards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457200" y="1402225"/>
            <a:ext cx="8229600" cy="496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95703"/>
              <a:buFont typeface="Noto Sans Symbols"/>
              <a:buChar char="●"/>
            </a:pPr>
            <a:r>
              <a:rPr lang="en-US" sz="2720"/>
              <a:t>Open gym</a:t>
            </a:r>
          </a:p>
          <a:p>
            <a:pPr marL="274320" marR="0" lvl="0" indent="-28295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740"/>
              <a:buFont typeface="Noto Sans Symbols"/>
              <a:buChar char="●"/>
            </a:pPr>
            <a:r>
              <a:rPr lang="en-US" sz="2720"/>
              <a:t>Recess</a:t>
            </a:r>
          </a:p>
          <a:p>
            <a:pPr marL="274320" marR="0" lvl="0" indent="-28295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740"/>
              <a:buFont typeface="Noto Sans Symbols"/>
              <a:buChar char="●"/>
            </a:pPr>
            <a:r>
              <a:rPr lang="en-US" sz="2720"/>
              <a:t>Technology room</a:t>
            </a:r>
          </a:p>
          <a:p>
            <a:pPr marL="274320" marR="0" lvl="0" indent="-28295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740"/>
              <a:buFont typeface="Noto Sans Symbols"/>
              <a:buChar char="●"/>
            </a:pPr>
            <a:r>
              <a:rPr lang="en-US" sz="2720"/>
              <a:t>Teacher helper</a:t>
            </a:r>
          </a:p>
          <a:p>
            <a:pPr marL="274320" marR="0" lvl="0" indent="-28295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740"/>
              <a:buFont typeface="Noto Sans Symbols"/>
              <a:buChar char="●"/>
            </a:pPr>
            <a:r>
              <a:rPr lang="en-US" sz="2720"/>
              <a:t>Office helper</a:t>
            </a:r>
          </a:p>
          <a:p>
            <a:pPr marL="274320" marR="0" lvl="0" indent="-28295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740"/>
              <a:buFont typeface="Noto Sans Symbols"/>
              <a:buChar char="●"/>
            </a:pPr>
            <a:r>
              <a:rPr lang="en-US" sz="2720"/>
              <a:t>Maker Spaces</a:t>
            </a:r>
          </a:p>
          <a:p>
            <a:pPr marL="274320" marR="0" lvl="0" indent="-28295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740"/>
              <a:buFont typeface="Noto Sans Symbols"/>
              <a:buChar char="●"/>
            </a:pPr>
            <a:r>
              <a:rPr lang="en-US" sz="2720"/>
              <a:t>Read to Virginia (the dog)</a:t>
            </a:r>
          </a:p>
          <a:p>
            <a:pPr marL="274320" marR="0" lvl="0" indent="-28295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740"/>
              <a:buFont typeface="Noto Sans Symbols"/>
              <a:buChar char="●"/>
            </a:pPr>
            <a:r>
              <a:rPr lang="en-US" sz="2720"/>
              <a:t>Lunch in the courtyard</a:t>
            </a:r>
          </a:p>
          <a:p>
            <a:pPr marL="274320" marR="0" lvl="0" indent="-28295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740"/>
              <a:buFont typeface="Noto Sans Symbols"/>
              <a:buChar char="●"/>
            </a:pPr>
            <a:r>
              <a:rPr lang="en-US" sz="2720"/>
              <a:t>Lunch at special tables</a:t>
            </a:r>
          </a:p>
          <a:p>
            <a:pPr marL="274320" marR="0" lvl="0" indent="-28295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740"/>
              <a:buFont typeface="Noto Sans Symbols"/>
              <a:buChar char="●"/>
            </a:pPr>
            <a:r>
              <a:rPr lang="en-US" sz="2720"/>
              <a:t>AP or Principal of the ½ day</a:t>
            </a:r>
          </a:p>
          <a:p>
            <a:pPr marL="274320" marR="0" lvl="0" indent="-28295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100740"/>
              <a:buFont typeface="Noto Sans Symbols"/>
              <a:buChar char="●"/>
            </a:pPr>
            <a:r>
              <a:rPr lang="en-US" sz="2720"/>
              <a:t>and others… (easy to add, subtract, change...FREE)!</a:t>
            </a:r>
          </a:p>
          <a:p>
            <a:pPr marL="457200" marR="0" lvl="0" indent="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40080" marR="0" lvl="1" indent="-259080" algn="l" rtl="0">
              <a:lnSpc>
                <a:spcPct val="80000"/>
              </a:lnSpc>
              <a:spcBef>
                <a:spcPts val="544"/>
              </a:spcBef>
              <a:buClr>
                <a:schemeClr val="accent1"/>
              </a:buClr>
              <a:buSzPct val="85629"/>
              <a:buFont typeface="Noto Sans Symbols"/>
              <a:buNone/>
            </a:pPr>
            <a:endParaRPr sz="272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6" name="Shape 136" descr="Screen Shot 2016-10-03 at 11.10.32 AM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104960">
            <a:off x="3858033" y="905499"/>
            <a:ext cx="4689130" cy="35766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57200" y="627675"/>
            <a:ext cx="8229600" cy="8565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>
                <a:solidFill>
                  <a:srgbClr val="000000"/>
                </a:solidFill>
              </a:rPr>
              <a:t>Purpose</a:t>
            </a:r>
            <a:r>
              <a:rPr lang="en-US" sz="5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of SRC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457200" y="1408950"/>
            <a:ext cx="8229600" cy="4974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01320" rtl="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sz="2720"/>
              <a:t>Maximize instructional time</a:t>
            </a:r>
          </a:p>
          <a:p>
            <a:pPr marL="457200" lvl="0" indent="-401320" rtl="0">
              <a:lnSpc>
                <a:spcPct val="80000"/>
              </a:lnSpc>
              <a:spcBef>
                <a:spcPts val="544"/>
              </a:spcBef>
              <a:buSzPct val="100740"/>
            </a:pPr>
            <a:r>
              <a:rPr lang="en-US" sz="2720"/>
              <a:t>Removal of disruptive students to prevent further classroom interruptions</a:t>
            </a:r>
          </a:p>
          <a:p>
            <a:pPr marL="457200" marR="0" lvl="0" indent="-40132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SzPct val="100740"/>
            </a:pPr>
            <a:r>
              <a:rPr lang="en-US" sz="2720"/>
              <a:t>Students are taught the appropriate behavior/response</a:t>
            </a:r>
          </a:p>
          <a:p>
            <a:pPr marL="457200" marR="0" lvl="0" indent="-40132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SzPct val="100740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SRC teacher tracks, calls home, and records the reason the student was sent to the SRC</a:t>
            </a:r>
          </a:p>
          <a:p>
            <a:pPr marL="457200" marR="0" lvl="0" indent="-40132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SzPct val="100740"/>
            </a:pPr>
            <a:r>
              <a:rPr lang="en-US" sz="272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is sent back to class </a:t>
            </a:r>
            <a:r>
              <a:rPr lang="en-US" sz="2720"/>
              <a:t>the next hour with a “fresh start”</a:t>
            </a:r>
          </a:p>
          <a:p>
            <a:pPr marL="457200" marR="0" lvl="0" indent="-381000" algn="l" rtl="0">
              <a:lnSpc>
                <a:spcPct val="80000"/>
              </a:lnSpc>
              <a:spcBef>
                <a:spcPts val="544"/>
              </a:spcBef>
              <a:spcAft>
                <a:spcPts val="0"/>
              </a:spcAft>
              <a:buSzPct val="100000"/>
            </a:pPr>
            <a:r>
              <a:rPr lang="en-US" sz="2400"/>
              <a:t>Data from SRC informs tiers 2 and 3</a:t>
            </a:r>
          </a:p>
          <a:p>
            <a:pPr marL="640080" marR="0" lvl="1" indent="-259080" algn="l" rtl="0">
              <a:lnSpc>
                <a:spcPct val="80000"/>
              </a:lnSpc>
              <a:spcBef>
                <a:spcPts val="408"/>
              </a:spcBef>
              <a:buClr>
                <a:schemeClr val="accent1"/>
              </a:buClr>
              <a:buSzPct val="86700"/>
              <a:buFont typeface="Noto Sans Symbols"/>
              <a:buNone/>
            </a:pPr>
            <a:endParaRPr sz="204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509250"/>
            <a:ext cx="8229600" cy="7194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0000"/>
              </a:buClr>
              <a:buSzPct val="25000"/>
              <a:buFont typeface="Calibri"/>
              <a:buNone/>
            </a:pPr>
            <a:r>
              <a:rPr lang="en-US" sz="4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Student Responsibility Center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194100" y="1336175"/>
            <a:ext cx="8755800" cy="5233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81000" marR="0" lvl="1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behaviors warrant a trip to the SRC?</a:t>
            </a:r>
          </a:p>
          <a:p>
            <a:pPr marR="0" lvl="3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Disruptive</a:t>
            </a:r>
            <a:r>
              <a:rPr lang="en-US" sz="3000"/>
              <a:t>, d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isrespectful</a:t>
            </a:r>
            <a:r>
              <a:rPr lang="en-US" sz="3000"/>
              <a:t>, i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nsubordination</a:t>
            </a:r>
            <a:r>
              <a:rPr lang="en-US" sz="3000"/>
              <a:t>, i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nappropriate </a:t>
            </a:r>
            <a:r>
              <a:rPr lang="en-US" sz="3000"/>
              <a:t>l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anguage</a:t>
            </a:r>
          </a:p>
          <a:p>
            <a:pPr marL="393192" lvl="0" indent="-82041" rtl="0">
              <a:lnSpc>
                <a:spcPct val="80000"/>
              </a:lnSpc>
              <a:spcBef>
                <a:spcPts val="444"/>
              </a:spcBef>
              <a:buClr>
                <a:srgbClr val="000000"/>
              </a:buClr>
              <a:buSzPct val="30555"/>
              <a:buFont typeface="Arial"/>
              <a:buNone/>
            </a:pPr>
            <a:r>
              <a:rPr lang="en-US" sz="3600"/>
              <a:t>What is the process to go to the SRC?</a:t>
            </a:r>
          </a:p>
          <a:p>
            <a:pPr lvl="2" rtl="0">
              <a:lnSpc>
                <a:spcPct val="80000"/>
              </a:lnSpc>
              <a:spcBef>
                <a:spcPts val="444"/>
              </a:spcBef>
              <a:buClr>
                <a:schemeClr val="accent1"/>
              </a:buClr>
              <a:buSzPct val="100000"/>
            </a:pPr>
            <a:r>
              <a:rPr lang="en-US" sz="3000"/>
              <a:t>Teacher uses 2-3 interventions prior to referral</a:t>
            </a:r>
          </a:p>
          <a:p>
            <a:pPr lvl="2" rtl="0">
              <a:lnSpc>
                <a:spcPct val="80000"/>
              </a:lnSpc>
              <a:spcBef>
                <a:spcPts val="444"/>
              </a:spcBef>
              <a:buClr>
                <a:schemeClr val="accent1"/>
              </a:buClr>
              <a:buSzPct val="100000"/>
            </a:pPr>
            <a:r>
              <a:rPr lang="en-US" sz="3000"/>
              <a:t>Teacher fills out SRC referral form online</a:t>
            </a:r>
          </a:p>
          <a:p>
            <a:pPr lvl="2" rtl="0">
              <a:lnSpc>
                <a:spcPct val="80000"/>
              </a:lnSpc>
              <a:spcBef>
                <a:spcPts val="444"/>
              </a:spcBef>
              <a:buSzPct val="100000"/>
            </a:pPr>
            <a:r>
              <a:rPr lang="en-US" sz="3000"/>
              <a:t>Student checks in to the SRC room carrying with them an orange SRC slip</a:t>
            </a:r>
          </a:p>
          <a:p>
            <a:pPr marL="457200" marR="0" lvl="0" indent="0" algn="l" rtl="0">
              <a:lnSpc>
                <a:spcPct val="80000"/>
              </a:lnSpc>
              <a:spcBef>
                <a:spcPts val="444"/>
              </a:spcBef>
              <a:buNone/>
            </a:pPr>
            <a:endParaRPr sz="3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457200" y="611100"/>
            <a:ext cx="8229600" cy="6339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1" indent="0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en-US"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happens when you reach the SRC?</a:t>
            </a:r>
          </a:p>
          <a:p>
            <a:pPr marL="640080" marR="0" lvl="1" indent="-367855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</a:t>
            </a:r>
            <a:r>
              <a:rPr lang="en-US" sz="3600"/>
              <a:t>reflects on behavior, receives </a:t>
            </a: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one-on-one mentoring</a:t>
            </a:r>
          </a:p>
          <a:p>
            <a:pPr marL="640080" marR="0" lvl="1" indent="-367855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600"/>
              <a:t>Goal is for student to take responsibility for his/her actions</a:t>
            </a:r>
          </a:p>
          <a:p>
            <a:pPr marL="640080" marR="0" lvl="1" indent="-367855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does not return to class until the </a:t>
            </a:r>
            <a:r>
              <a:rPr lang="en-US" sz="3600"/>
              <a:t>next hour</a:t>
            </a:r>
          </a:p>
          <a:p>
            <a:pPr marL="640080" marR="0" lvl="1" indent="-367855" algn="l" rtl="0">
              <a:lnSpc>
                <a:spcPct val="80000"/>
              </a:lnSpc>
              <a:spcBef>
                <a:spcPts val="444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●"/>
            </a:pPr>
            <a:r>
              <a:rPr lang="en-US" sz="3600"/>
              <a:t>Parent is contacted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2"/>
              </a:buClr>
              <a:buSzPct val="25000"/>
              <a:buFont typeface="Calibri"/>
              <a:buNone/>
            </a:pPr>
            <a:r>
              <a:rPr lang="en-US" sz="45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How we use SRC data to determine Tier 2 students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457200" y="1935480"/>
            <a:ext cx="8229600" cy="47701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SRC teacher sends out weekly reports of SRC visitors</a:t>
            </a:r>
          </a:p>
          <a:p>
            <a:pPr marL="0" marR="0" lvl="0" indent="0" algn="ctr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6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Staff reviews data looking for students with five visits to the SRC.</a:t>
            </a: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480"/>
              </a:spcBef>
              <a:buClr>
                <a:schemeClr val="accent3"/>
              </a:buClr>
              <a:buSzPct val="2500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Teams determine which intervention the student should receive.</a:t>
            </a:r>
          </a:p>
        </p:txBody>
      </p:sp>
      <p:sp>
        <p:nvSpPr>
          <p:cNvPr id="160" name="Shape 160"/>
          <p:cNvSpPr/>
          <p:nvPr/>
        </p:nvSpPr>
        <p:spPr>
          <a:xfrm>
            <a:off x="4343400" y="2438400"/>
            <a:ext cx="457200" cy="1219199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A51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4343400" y="4276344"/>
            <a:ext cx="457200" cy="1143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0A51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1022</Words>
  <Application>Microsoft Macintosh PowerPoint</Application>
  <PresentationFormat>On-screen Show (4:3)</PresentationFormat>
  <Paragraphs>354</Paragraphs>
  <Slides>17</Slides>
  <Notes>17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Flow</vt:lpstr>
      <vt:lpstr>Flow</vt:lpstr>
      <vt:lpstr>Pierce Middle School South Redford School District</vt:lpstr>
      <vt:lpstr>Demographics of Pierce MS</vt:lpstr>
      <vt:lpstr>GOALS </vt:lpstr>
      <vt:lpstr>Elements of PBIS</vt:lpstr>
      <vt:lpstr>Lunch Rewards</vt:lpstr>
      <vt:lpstr>Purpose of SRC</vt:lpstr>
      <vt:lpstr>Student Responsibility Center</vt:lpstr>
      <vt:lpstr>Slide 8</vt:lpstr>
      <vt:lpstr>How we use SRC data to determine Tier 2 students</vt:lpstr>
      <vt:lpstr>How we use SRC data to determine Tier 3 students </vt:lpstr>
      <vt:lpstr>How we use SRC data to build a “Radar List”</vt:lpstr>
      <vt:lpstr>2015 / 2016 Radar List</vt:lpstr>
      <vt:lpstr> Year to Year Data-SRC</vt:lpstr>
      <vt:lpstr>Year to Year Data-ODRs</vt:lpstr>
      <vt:lpstr>Year to Year Data-Suspensions</vt:lpstr>
      <vt:lpstr>2014-15 compared to 2015-16</vt:lpstr>
      <vt:lpstr>Alternatives to Suspension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Demographics of Pierce MS</dc:title>
  <dc:creator>Hofer, Christine</dc:creator>
  <cp:lastModifiedBy>Christine Hofer</cp:lastModifiedBy>
  <cp:revision>2</cp:revision>
  <dcterms:created xsi:type="dcterms:W3CDTF">2016-10-05T05:04:44Z</dcterms:created>
  <dcterms:modified xsi:type="dcterms:W3CDTF">2016-10-05T05:08:42Z</dcterms:modified>
</cp:coreProperties>
</file>