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Roboto Slab"/>
      <p:regular r:id="rId29"/>
      <p:bold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Nunito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Slab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regular.fntdata"/><Relationship Id="rId30" Type="http://schemas.openxmlformats.org/officeDocument/2006/relationships/font" Target="fonts/RobotoSlab-bold.fntdata"/><Relationship Id="rId11" Type="http://schemas.openxmlformats.org/officeDocument/2006/relationships/slide" Target="slides/slide7.xml"/><Relationship Id="rId33" Type="http://schemas.openxmlformats.org/officeDocument/2006/relationships/font" Target="fonts/Roboto-italic.fntdata"/><Relationship Id="rId10" Type="http://schemas.openxmlformats.org/officeDocument/2006/relationships/slide" Target="slides/slide6.xml"/><Relationship Id="rId32" Type="http://schemas.openxmlformats.org/officeDocument/2006/relationships/font" Target="fonts/Roboto-bold.fntdata"/><Relationship Id="rId13" Type="http://schemas.openxmlformats.org/officeDocument/2006/relationships/slide" Target="slides/slide9.xml"/><Relationship Id="rId35" Type="http://schemas.openxmlformats.org/officeDocument/2006/relationships/font" Target="fonts/Nunito-regular.fntdata"/><Relationship Id="rId12" Type="http://schemas.openxmlformats.org/officeDocument/2006/relationships/slide" Target="slides/slide8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Nunito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 that relationships are central to building community.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equity of voice among all members of the community. All voices are valued,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everyone is heard.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Establish a culture of high expectations with high support, emphasizing doing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things “WITH” not “TO” or “FOR”.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Build systems that address misbehavior and harm in a way that strengthens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relationships and focuses on the harm done rather than only rule-breaking.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 in collaborative problem solving.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 accountability, responsibility and empowers change and growth for all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Times New Roman"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members of the community.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		 	 	 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Acknowledgment of Positive Behavior (praise) is most effective if it is immediate, specific, sincere, varied, student referenced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 		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 Immediate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 		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 Specific: explicitly describes the desired behavior performed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 		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 Sincere: credible and authentic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 		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 Varied: varied word choice, varied academic and behavior praise, whole group,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small group and individual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 		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 Student referenced: compares student performance to previous performance and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	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does not compare students to others; acknowledge effort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/>
              <a:t>					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					 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Relationship Id="rId5" Type="http://schemas.openxmlformats.org/officeDocument/2006/relationships/image" Target="../media/image0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wadea@dearbornschools.org" TargetMode="External"/><Relationship Id="rId4" Type="http://schemas.openxmlformats.org/officeDocument/2006/relationships/hyperlink" Target="mailto:rizkh@dearbornschools.org" TargetMode="External"/><Relationship Id="rId5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807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PBIS 2016-2017	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Amber Wade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Haoura Rizk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Woodworth Middle School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Dearborn Public Schools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Old Focus Cards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25" y="1360875"/>
            <a:ext cx="3449499" cy="364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6875" y="1974037"/>
            <a:ext cx="527685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660125" y="3118250"/>
            <a:ext cx="23907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FF"/>
                </a:solidFill>
                <a:highlight>
                  <a:srgbClr val="FFFFFF"/>
                </a:highlight>
              </a:rPr>
              <a:t>2011-2012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4556525" y="3118250"/>
            <a:ext cx="2505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FF"/>
                </a:solidFill>
                <a:highlight>
                  <a:srgbClr val="FFFFFF"/>
                </a:highlight>
              </a:rPr>
              <a:t>2012-2016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Focus/Tardy Cards- New Progression 16/17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87900" y="1032299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1100"/>
              </a:spcBef>
              <a:buSzPct val="100000"/>
              <a:buFont typeface="Aharoni"/>
              <a:buAutoNum type="arabicPeriod"/>
            </a:pP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Corrective Feedback</a:t>
            </a:r>
          </a:p>
          <a:p>
            <a:pPr indent="-381000" lvl="0" marL="457200" rtl="0">
              <a:spcBef>
                <a:spcPts val="1100"/>
              </a:spcBef>
              <a:buSzPct val="100000"/>
              <a:buFont typeface="Aharoni"/>
              <a:buAutoNum type="arabicPeriod"/>
            </a:pP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Corrective Feedback</a:t>
            </a:r>
          </a:p>
          <a:p>
            <a:pPr indent="-381000" lvl="0" marL="457200" rtl="0">
              <a:spcBef>
                <a:spcPts val="1100"/>
              </a:spcBef>
              <a:buSzPct val="100000"/>
              <a:buFont typeface="Aharoni"/>
              <a:buAutoNum type="arabicPeriod"/>
            </a:pP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Corrective Feedback with Parent Contact</a:t>
            </a:r>
          </a:p>
          <a:p>
            <a:pPr indent="-381000" lvl="0" marL="457200" rtl="0">
              <a:spcBef>
                <a:spcPts val="1100"/>
              </a:spcBef>
              <a:buSzPct val="100000"/>
              <a:buFont typeface="Aharoni"/>
              <a:buAutoNum type="arabicPeriod"/>
            </a:pP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Referral to either Social Worker, Parent Liaison, Social Responsibility Technician + Call Home</a:t>
            </a:r>
          </a:p>
          <a:p>
            <a:pPr indent="-381000" lvl="0" marL="457200" rtl="0">
              <a:spcBef>
                <a:spcPts val="1100"/>
              </a:spcBef>
              <a:buSzPct val="100000"/>
              <a:buFont typeface="Aharoni"/>
              <a:buAutoNum type="arabicPeriod"/>
            </a:pP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Social Responsibility Class during Elective + Call Home</a:t>
            </a:r>
          </a:p>
          <a:p>
            <a:pPr indent="-381000" lvl="0" marL="457200" rtl="0">
              <a:spcBef>
                <a:spcPts val="1100"/>
              </a:spcBef>
              <a:buSzPct val="100000"/>
              <a:buFont typeface="Aharoni"/>
              <a:buAutoNum type="arabicPeriod"/>
            </a:pP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Parent Meeting</a:t>
            </a:r>
          </a:p>
          <a:p>
            <a:pPr indent="-381000" lvl="0" marL="457200" rtl="0">
              <a:spcBef>
                <a:spcPts val="1100"/>
              </a:spcBef>
              <a:buSzPct val="100000"/>
              <a:buFont typeface="Aharoni"/>
              <a:buAutoNum type="arabicPeriod"/>
            </a:pP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Office Administration Referral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Focus/Tardy Cards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612" y="1144125"/>
            <a:ext cx="6910775" cy="38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291475" y="728725"/>
            <a:ext cx="87561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b="1" lang="en" sz="2600"/>
              <a:t>Step 4: Referral to either Social Worker, Parent Liaison, Social Responsibility Technician + Call Home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87900" y="1618399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meet with Support staff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 is to build skill and emphasizes positive replacement behavior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Extinguish a challenging behavior and replace it with a constructive behavior.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Verdana"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support to improve school wide behavior and decrease punishment based strategies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Restorative Practices 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Times New Roman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framework for building community and for responding to challenging behavior through authentic dialogue, coming to understanding, and making things right.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Times New Roman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Restorative practices cultivate a culture in which everyone feels like they belong. They build a particular sense of community in which every member--students, teacher, parent volunteers, aides--feel that they are seen, heard, and respected. 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Font typeface="Times New Roman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respect, responsibility, relationship-building and relationship-repairing. It focuses on mediation and agreement rather than punishment. It aims to keep kids in school and to create a safe environment where learning can flourish.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87900" y="458025"/>
            <a:ext cx="8368200" cy="890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The basic principles behind restorative practices  at Dearborn Public Schools are as follows: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Times New Roman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 that relationships are central to building community.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Times New Roman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equity of voice among all members of the community. All voices are valued, everyone is heard.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Times New Roman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a culture of high expectations with high support, emphasizing doing things “WITH” not “TO” or “FOR”.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Times New Roman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systems that address misbehavior and harm in a way that strengthens relationships and focuses on the harm done rather than only rule-breaking.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Times New Roman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 in collaborative problem solving.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Times New Roman"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 accountability, responsibility and empowers change and growth for all members of the community.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101100"/>
            <a:ext cx="75587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But I don’t have my planner...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87900" y="1229275"/>
            <a:ext cx="8368200" cy="3232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lnSpc>
                <a:spcPct val="115000"/>
              </a:lnSpc>
              <a:spcBef>
                <a:spcPts val="600"/>
              </a:spcBef>
              <a:buSzPct val="100000"/>
              <a:buFont typeface="Aharoni"/>
              <a:buChar char="●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No planner equals:</a:t>
            </a:r>
          </a:p>
          <a:p>
            <a:pPr indent="-393700" lvl="1" marL="914400" rtl="0">
              <a:lnSpc>
                <a:spcPct val="115000"/>
              </a:lnSpc>
              <a:spcBef>
                <a:spcPts val="600"/>
              </a:spcBef>
              <a:buSzPct val="100000"/>
              <a:buFont typeface="Aharoni"/>
              <a:buChar char="○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No </a:t>
            </a:r>
            <a:r>
              <a:rPr lang="en" sz="26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Hall Passes</a:t>
            </a: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- No exceptions</a:t>
            </a:r>
          </a:p>
          <a:p>
            <a:pPr indent="-393700" lvl="1" marL="914400" rtl="0">
              <a:lnSpc>
                <a:spcPct val="115000"/>
              </a:lnSpc>
              <a:spcBef>
                <a:spcPts val="600"/>
              </a:spcBef>
              <a:buSzPct val="100000"/>
              <a:buFont typeface="Aharoni"/>
              <a:buChar char="○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No </a:t>
            </a:r>
            <a:r>
              <a:rPr lang="en" sz="26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Rewards </a:t>
            </a: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can be earned</a:t>
            </a:r>
          </a:p>
          <a:p>
            <a:pPr indent="-393700" lvl="1" marL="914400" rtl="0">
              <a:lnSpc>
                <a:spcPct val="115000"/>
              </a:lnSpc>
              <a:spcBef>
                <a:spcPts val="600"/>
              </a:spcBef>
              <a:buSzPct val="100000"/>
              <a:buFont typeface="Aharoni"/>
              <a:buChar char="○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No</a:t>
            </a:r>
            <a:r>
              <a:rPr lang="en" sz="26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 Snack</a:t>
            </a: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 purchases during Lunch</a:t>
            </a:r>
          </a:p>
          <a:p>
            <a:pPr indent="-393700" lvl="0" marL="457200" rtl="0">
              <a:lnSpc>
                <a:spcPct val="115000"/>
              </a:lnSpc>
              <a:spcBef>
                <a:spcPts val="600"/>
              </a:spcBef>
              <a:buSzPct val="100000"/>
              <a:buFont typeface="Aharoni"/>
              <a:buChar char="●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Students are responsible for keeping track of their planner and “Hornet Pride” Cards.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t/>
            </a:r>
            <a:endParaRPr sz="2600">
              <a:latin typeface="Aharoni"/>
              <a:ea typeface="Aharoni"/>
              <a:cs typeface="Aharoni"/>
              <a:sym typeface="Aharoni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Hornet High Fives to </a:t>
            </a:r>
            <a:r>
              <a:rPr b="1" lang="en">
                <a:solidFill>
                  <a:srgbClr val="FFFF00"/>
                </a:solidFill>
              </a:rPr>
              <a:t>Hornet Pride</a:t>
            </a:r>
            <a:r>
              <a:rPr b="1" lang="en"/>
              <a:t>!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87900" y="1489825"/>
            <a:ext cx="4701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HHF’s are a thing of the past!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We’re saving money by not having the cards printed.</a:t>
            </a:r>
          </a:p>
          <a:p>
            <a:pPr indent="-381000" lvl="0" marL="457200" rtl="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n card stock in the new planner are </a:t>
            </a:r>
            <a:r>
              <a:rPr b="1" lang="en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Hornet Pride</a:t>
            </a: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cards.</a:t>
            </a:r>
          </a:p>
          <a:p>
            <a:pPr indent="-381000" lvl="0" marL="457200"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Students now have a Positive Attitude about our Planners.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800" y="1296125"/>
            <a:ext cx="3937324" cy="37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87900" y="4485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Hornet Pride Card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24024" r="16933" t="0"/>
          <a:stretch/>
        </p:blipFill>
        <p:spPr>
          <a:xfrm rot="-6186070">
            <a:off x="277035" y="2374313"/>
            <a:ext cx="2486326" cy="236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08925">
            <a:off x="5974515" y="82751"/>
            <a:ext cx="2893220" cy="51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5">
            <a:alphaModFix/>
          </a:blip>
          <a:srcRect b="4410" l="12368" r="7522" t="14957"/>
          <a:stretch/>
        </p:blipFill>
        <p:spPr>
          <a:xfrm>
            <a:off x="2419925" y="1134625"/>
            <a:ext cx="4156548" cy="235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Hornet Pride by Week 2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87900" y="1322775"/>
            <a:ext cx="86595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>
              <a:spcBef>
                <a:spcPts val="600"/>
              </a:spcBef>
              <a:buSzPct val="100000"/>
              <a:buFont typeface="Aharoni"/>
              <a:buChar char="●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Our staff goal: By the end of the </a:t>
            </a:r>
            <a:r>
              <a:rPr b="1" lang="en" sz="260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n" sz="26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nd Week</a:t>
            </a: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 of the School Year </a:t>
            </a:r>
          </a:p>
          <a:p>
            <a:pPr indent="-381000" lvl="1" marL="914400" rtl="0">
              <a:spcBef>
                <a:spcPts val="600"/>
              </a:spcBef>
              <a:buSzPct val="100000"/>
              <a:buFont typeface="Aharoni"/>
              <a:buChar char="○"/>
            </a:pP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Each student should have earned </a:t>
            </a:r>
            <a:r>
              <a:rPr lang="en" sz="24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FIVE</a:t>
            </a: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 Hornet Pride Marks</a:t>
            </a:r>
          </a:p>
          <a:p>
            <a:pPr indent="-381000" lvl="1" marL="914400" rtl="0">
              <a:spcBef>
                <a:spcPts val="600"/>
              </a:spcBef>
              <a:buSzPct val="100000"/>
              <a:buFont typeface="Aharoni"/>
              <a:buChar char="○"/>
            </a:pP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At the </a:t>
            </a:r>
            <a:r>
              <a:rPr lang="en" sz="2400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r>
              <a:rPr lang="en" sz="24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th mark</a:t>
            </a: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 student earned a small prize (bags of small prizes were provided to staff) (</a:t>
            </a:r>
            <a:r>
              <a:rPr lang="en" sz="2400">
                <a:latin typeface="Nunito"/>
                <a:ea typeface="Nunito"/>
                <a:cs typeface="Nunito"/>
                <a:sym typeface="Nunito"/>
              </a:rPr>
              <a:t>1</a:t>
            </a: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st card only)</a:t>
            </a:r>
          </a:p>
          <a:p>
            <a:pPr indent="-381000" lvl="1" marL="914400" rtl="0">
              <a:spcBef>
                <a:spcPts val="600"/>
              </a:spcBef>
              <a:buSzPct val="100000"/>
              <a:buFont typeface="Aharoni"/>
              <a:buChar char="○"/>
            </a:pP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Full cards will earn a </a:t>
            </a:r>
            <a:r>
              <a:rPr lang="en" sz="24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Positive Phone Call</a:t>
            </a:r>
            <a:r>
              <a:rPr lang="en" sz="2400">
                <a:latin typeface="Aharoni"/>
                <a:ea typeface="Aharoni"/>
                <a:cs typeface="Aharoni"/>
                <a:sym typeface="Aharoni"/>
              </a:rPr>
              <a:t> Home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Woodworth Middle School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87900" y="1243200"/>
            <a:ext cx="7575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haroni"/>
              <a:buChar char="●"/>
            </a:pP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Over 900 Students in 6th -8th Grade</a:t>
            </a:r>
          </a:p>
          <a:p>
            <a:pPr indent="-419100" lvl="0" marL="457200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haroni"/>
              <a:buChar char="●"/>
            </a:pP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87% Economically Disadvantaged</a:t>
            </a:r>
          </a:p>
          <a:p>
            <a:pPr indent="-419100" lvl="0" marL="457200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haroni"/>
              <a:buChar char="●"/>
            </a:pP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54% English Language Learners</a:t>
            </a:r>
          </a:p>
          <a:p>
            <a:pPr indent="-419100" lvl="0" marL="457200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haroni"/>
              <a:buChar char="●"/>
            </a:pP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6th Year Running PBIS- Sustainability</a:t>
            </a:r>
          </a:p>
          <a:p>
            <a:pPr indent="-419100" lvl="0" marL="457200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haroni"/>
              <a:buChar char="●"/>
            </a:pP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We offer Tier 1,2, and 3 Interventions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5:1 “Magic Ratio” 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87900" y="129637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 teachers spend more time promoting responsible behavior than responding to irresponsible behavior.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a </a:t>
            </a:r>
            <a:r>
              <a:rPr b="1" lang="en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5:1</a:t>
            </a: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ratio, moving toward a ratio of five positive comments to every one negative comment.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		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219150" y="720100"/>
            <a:ext cx="76989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PBIS Events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32300" y="1278525"/>
            <a:ext cx="83682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en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28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- During the Day Team VS Team Kickball</a:t>
            </a:r>
          </a:p>
          <a:p>
            <a:pPr indent="-419100" lvl="0" marL="4572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en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 28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- Cider &amp; Donuts Before School</a:t>
            </a:r>
          </a:p>
          <a:p>
            <a:pPr indent="-419100" lvl="0" marL="4572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en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-Teacher VS Student Basketball</a:t>
            </a:r>
          </a:p>
          <a:p>
            <a:pPr indent="-419100" lvl="0" marL="4572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en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December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- Team Movie Day w/ Treat</a:t>
            </a:r>
          </a:p>
          <a:p>
            <a:pPr indent="-419100" lvl="0" marL="457200" rtl="0">
              <a:spcBef>
                <a:spcPts val="0"/>
              </a:spcBef>
              <a:buSzPct val="100000"/>
              <a:buFont typeface="Times New Roman"/>
              <a:buChar char="➢"/>
            </a:pPr>
            <a:r>
              <a:rPr lang="en" sz="3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- Teacher VS Student Volleyball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PBIS Kickoff Assembly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87900" y="1336425"/>
            <a:ext cx="8368200" cy="3232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lnSpc>
                <a:spcPct val="115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haroni"/>
              <a:buChar char="●"/>
            </a:pPr>
            <a:r>
              <a:rPr lang="en" sz="26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First week of School </a:t>
            </a:r>
          </a:p>
          <a:p>
            <a:pPr indent="-393700" lvl="0" marL="457200" rtl="0">
              <a:lnSpc>
                <a:spcPct val="115000"/>
              </a:lnSpc>
              <a:spcBef>
                <a:spcPts val="600"/>
              </a:spcBef>
              <a:buSzPct val="100000"/>
              <a:buFont typeface="Aharoni"/>
              <a:buChar char="●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Grade Level Assembly</a:t>
            </a:r>
          </a:p>
          <a:p>
            <a:pPr indent="-393700" lvl="0" marL="457200" rtl="0">
              <a:lnSpc>
                <a:spcPct val="115000"/>
              </a:lnSpc>
              <a:spcBef>
                <a:spcPts val="600"/>
              </a:spcBef>
              <a:buSzPct val="100000"/>
              <a:buFont typeface="Aharoni"/>
              <a:buChar char="●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Assembly covered:</a:t>
            </a:r>
          </a:p>
          <a:p>
            <a:pPr indent="-393700" lvl="1" marL="914400" rtl="0">
              <a:lnSpc>
                <a:spcPct val="115000"/>
              </a:lnSpc>
              <a:spcBef>
                <a:spcPts val="600"/>
              </a:spcBef>
              <a:buSzPct val="100000"/>
              <a:buFont typeface="Aharoni"/>
              <a:buChar char="○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Student Code of Conduct</a:t>
            </a:r>
          </a:p>
          <a:p>
            <a:pPr indent="-393700" lvl="1" marL="914400" rtl="0">
              <a:lnSpc>
                <a:spcPct val="115000"/>
              </a:lnSpc>
              <a:spcBef>
                <a:spcPts val="600"/>
              </a:spcBef>
              <a:buSzPct val="100000"/>
              <a:buFont typeface="Aharoni"/>
              <a:buChar char="○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PBIS Expectations</a:t>
            </a:r>
          </a:p>
          <a:p>
            <a:pPr indent="-393700" lvl="1" marL="914400" rtl="0">
              <a:lnSpc>
                <a:spcPct val="115000"/>
              </a:lnSpc>
              <a:spcBef>
                <a:spcPts val="600"/>
              </a:spcBef>
              <a:buSzPct val="100000"/>
              <a:buFont typeface="Aharoni"/>
              <a:buChar char="○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RTBB/Upstander Behavior</a:t>
            </a:r>
          </a:p>
          <a:p>
            <a:pPr indent="-393700" lvl="1" marL="914400" rtl="0">
              <a:lnSpc>
                <a:spcPct val="115000"/>
              </a:lnSpc>
              <a:spcBef>
                <a:spcPts val="600"/>
              </a:spcBef>
              <a:buSzPct val="100000"/>
              <a:buFont typeface="Aharoni"/>
              <a:buChar char="○"/>
            </a:pPr>
            <a:r>
              <a:rPr lang="en" sz="2600">
                <a:latin typeface="Aharoni"/>
                <a:ea typeface="Aharoni"/>
                <a:cs typeface="Aharoni"/>
                <a:sym typeface="Aharoni"/>
              </a:rPr>
              <a:t>Social Responsibility Room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PBIS Meetings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57200" y="1631550"/>
            <a:ext cx="8203200" cy="188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Have a suggestion?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Join us during our PBIS meetings.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 invite entire staff to PBIS meetings!</a:t>
            </a: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171450" y="1349775"/>
            <a:ext cx="53031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/>
              <a:t>Questions?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4000"/>
              <a:t>Contact us!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 u="sng">
                <a:solidFill>
                  <a:schemeClr val="hlink"/>
                </a:solidFill>
                <a:hlinkClick r:id="rId3"/>
              </a:rPr>
              <a:t>wadea@dearbornschools.org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000" u="sng">
                <a:solidFill>
                  <a:schemeClr val="hlink"/>
                </a:solidFill>
                <a:hlinkClick r:id="rId4"/>
              </a:rPr>
              <a:t>rizkh@dearbornschools.org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000"/>
          </a:p>
          <a:p>
            <a:pPr lvl="0" algn="ctr">
              <a:spcBef>
                <a:spcPts val="0"/>
              </a:spcBef>
              <a:buNone/>
            </a:pPr>
            <a:r>
              <a:rPr b="1" lang="en" sz="4000"/>
              <a:t>Concerns?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5">
            <a:alphaModFix/>
          </a:blip>
          <a:srcRect b="0" l="17037" r="32074" t="0"/>
          <a:stretch/>
        </p:blipFill>
        <p:spPr>
          <a:xfrm>
            <a:off x="5474525" y="361076"/>
            <a:ext cx="2778825" cy="45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has our Program Improved?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204900" y="1285875"/>
            <a:ext cx="8551200" cy="3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haroni"/>
              <a:buChar char="●"/>
            </a:pPr>
            <a:r>
              <a:rPr lang="en" sz="3000">
                <a:solidFill>
                  <a:schemeClr val="accent6"/>
                </a:solidFill>
                <a:latin typeface="Aharoni"/>
                <a:ea typeface="Aharoni"/>
                <a:cs typeface="Aharoni"/>
                <a:sym typeface="Aharoni"/>
              </a:rPr>
              <a:t>From too many chances</a:t>
            </a: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, </a:t>
            </a:r>
            <a:r>
              <a:rPr lang="en" sz="3000">
                <a:solidFill>
                  <a:schemeClr val="accent5"/>
                </a:solidFill>
                <a:latin typeface="Aharoni"/>
                <a:ea typeface="Aharoni"/>
                <a:cs typeface="Aharoni"/>
                <a:sym typeface="Aharoni"/>
              </a:rPr>
              <a:t>to punitive</a:t>
            </a: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, </a:t>
            </a:r>
            <a:r>
              <a:rPr lang="en" sz="3000">
                <a:solidFill>
                  <a:schemeClr val="accent4"/>
                </a:solidFill>
                <a:latin typeface="Aharoni"/>
                <a:ea typeface="Aharoni"/>
                <a:cs typeface="Aharoni"/>
                <a:sym typeface="Aharoni"/>
              </a:rPr>
              <a:t>to restorative</a:t>
            </a: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.</a:t>
            </a:r>
          </a:p>
          <a:p>
            <a:pPr indent="-419100" lvl="0" marL="457200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haroni"/>
              <a:buChar char="●"/>
            </a:pP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A six year </a:t>
            </a:r>
            <a:r>
              <a:rPr lang="en" sz="3000">
                <a:solidFill>
                  <a:schemeClr val="accent5"/>
                </a:solidFill>
                <a:latin typeface="Aharoni"/>
                <a:ea typeface="Aharoni"/>
                <a:cs typeface="Aharoni"/>
                <a:sym typeface="Aharoni"/>
              </a:rPr>
              <a:t>journey</a:t>
            </a: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of reflection and teamwork.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Comparison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 u="sng">
                <a:solidFill>
                  <a:schemeClr val="accent5"/>
                </a:solidFill>
              </a:rPr>
              <a:t>2011-2012 1st Year PBIS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1,047 ODRs 2011-2012 w/ 750ish Students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Teachers sent in over 10-70 Referrals Each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 u="sng">
                <a:solidFill>
                  <a:schemeClr val="accent5"/>
                </a:solidFill>
              </a:rPr>
              <a:t>2015-2016 5th Year PBIS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504 ODRs 2015-2016 w/ 900+ Students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Teachers sent in between 0-12 Referrals Each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PBIS?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T</a:t>
            </a: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he premise of PBIS is that </a:t>
            </a:r>
            <a:r>
              <a:rPr b="1" lang="en" sz="30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continual</a:t>
            </a:r>
            <a:r>
              <a:rPr b="1" lang="en" sz="3000">
                <a:solidFill>
                  <a:srgbClr val="009DD9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b="1" lang="en" sz="30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teaching</a:t>
            </a: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, combined with </a:t>
            </a:r>
            <a:r>
              <a:rPr b="1" lang="en" sz="30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acknowledgement</a:t>
            </a: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or </a:t>
            </a:r>
            <a:r>
              <a:rPr b="1" lang="en" sz="30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feedback</a:t>
            </a:r>
            <a:r>
              <a:rPr lang="en" sz="30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of positive student behavior will reduce unnecessary discipline and promote a climate of greater productivity, safety and learning.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 rot="1674546">
            <a:off x="5940609" y="486606"/>
            <a:ext cx="2945711" cy="1481441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FF"/>
                </a:solidFill>
                <a:highlight>
                  <a:srgbClr val="EAD1DC"/>
                </a:highlight>
              </a:rPr>
              <a:t>Always start the year this way!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PBIS?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85950" y="2192919"/>
            <a:ext cx="8229600" cy="1345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REMEMBER: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PBIS is </a:t>
            </a:r>
            <a:r>
              <a:rPr lang="en" sz="32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rPr>
              <a:t>NOT</a:t>
            </a:r>
            <a:r>
              <a:rPr lang="en" sz="3200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a discipline program.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 rot="1674546">
            <a:off x="5801309" y="850931"/>
            <a:ext cx="2945711" cy="1481441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FF"/>
                </a:solidFill>
                <a:highlight>
                  <a:srgbClr val="EAD1DC"/>
                </a:highlight>
              </a:rPr>
              <a:t>Always start the year this way!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never knew, Miss!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87900" y="1489825"/>
            <a:ext cx="51513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1100"/>
              </a:spcBef>
              <a:buNone/>
            </a:pPr>
            <a:r>
              <a:rPr lang="en" sz="3000">
                <a:latin typeface="Aharoni"/>
                <a:ea typeface="Aharoni"/>
                <a:cs typeface="Aharoni"/>
                <a:sym typeface="Aharoni"/>
              </a:rPr>
              <a:t>Each week we send out an e-mail for a PBIS Matrix topic to go over.</a:t>
            </a:r>
          </a:p>
          <a:p>
            <a:pPr lvl="0" rtl="0">
              <a:spcBef>
                <a:spcPts val="1100"/>
              </a:spcBef>
              <a:buNone/>
            </a:pPr>
            <a:r>
              <a:rPr lang="en" sz="30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Teach.  Re-teach. Then teach again!</a:t>
            </a:r>
          </a:p>
          <a:p>
            <a:pPr lvl="0">
              <a:spcBef>
                <a:spcPts val="11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3825" y="1378575"/>
            <a:ext cx="3242975" cy="32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Woodworth PBIS Matrix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350" y="1262375"/>
            <a:ext cx="6711901" cy="377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Focus/Tardy Cards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1100"/>
              </a:spcBef>
              <a:buSzPct val="100000"/>
              <a:buFont typeface="Aharoni"/>
              <a:buChar char="●"/>
            </a:pPr>
            <a:r>
              <a:rPr lang="en" sz="3000">
                <a:latin typeface="Aharoni"/>
                <a:ea typeface="Aharoni"/>
                <a:cs typeface="Aharoni"/>
                <a:sym typeface="Aharoni"/>
              </a:rPr>
              <a:t>No longer in our student planners.</a:t>
            </a:r>
          </a:p>
          <a:p>
            <a:pPr indent="-419100" lvl="0" marL="457200" rtl="0">
              <a:spcBef>
                <a:spcPts val="1100"/>
              </a:spcBef>
              <a:buSzPct val="100000"/>
              <a:buFont typeface="Aharoni"/>
              <a:buChar char="●"/>
            </a:pPr>
            <a:r>
              <a:rPr lang="en" sz="3000">
                <a:latin typeface="Aharoni"/>
                <a:ea typeface="Aharoni"/>
                <a:cs typeface="Aharoni"/>
                <a:sym typeface="Aharoni"/>
              </a:rPr>
              <a:t>They are combined into </a:t>
            </a:r>
            <a:r>
              <a:rPr lang="en" sz="30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one</a:t>
            </a:r>
            <a:r>
              <a:rPr lang="en" sz="3000"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" sz="3000" u="sng">
                <a:latin typeface="Aharoni"/>
                <a:ea typeface="Aharoni"/>
                <a:cs typeface="Aharoni"/>
                <a:sym typeface="Aharoni"/>
              </a:rPr>
              <a:t>electronic</a:t>
            </a:r>
            <a:r>
              <a:rPr lang="en" sz="3000">
                <a:latin typeface="Aharoni"/>
                <a:ea typeface="Aharoni"/>
                <a:cs typeface="Aharoni"/>
                <a:sym typeface="Aharoni"/>
              </a:rPr>
              <a:t> document.</a:t>
            </a:r>
          </a:p>
          <a:p>
            <a:pPr indent="-419100" lvl="0" marL="457200">
              <a:spcBef>
                <a:spcPts val="1100"/>
              </a:spcBef>
              <a:buSzPct val="100000"/>
              <a:buFont typeface="Aharoni"/>
              <a:buChar char="●"/>
            </a:pPr>
            <a:r>
              <a:rPr lang="en" sz="3000">
                <a:latin typeface="Aharoni"/>
                <a:ea typeface="Aharoni"/>
                <a:cs typeface="Aharoni"/>
                <a:sym typeface="Aharoni"/>
              </a:rPr>
              <a:t>Moving from punitive to </a:t>
            </a:r>
            <a:r>
              <a:rPr lang="en" sz="3000">
                <a:solidFill>
                  <a:srgbClr val="FFFF00"/>
                </a:solidFill>
                <a:latin typeface="Aharoni"/>
                <a:ea typeface="Aharoni"/>
                <a:cs typeface="Aharoni"/>
                <a:sym typeface="Aharoni"/>
              </a:rPr>
              <a:t>restorative</a:t>
            </a:r>
            <a:r>
              <a:rPr lang="en" sz="3000">
                <a:latin typeface="Aharoni"/>
                <a:ea typeface="Aharoni"/>
                <a:cs typeface="Aharoni"/>
                <a:sym typeface="Aharoni"/>
              </a:rPr>
              <a:t>. Our goal is to change behavior.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