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Unkempt" panose="020B0604020202020204" charset="0"/>
      <p:regular r:id="rId25"/>
      <p:bold r:id="rId26"/>
    </p:embeddedFont>
    <p:embeddedFont>
      <p:font typeface="Oswald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</p:embeddedFont>
    <p:embeddedFont>
      <p:font typeface="Impact" panose="020B080603090205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1236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60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60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8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64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93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49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84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793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464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01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36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42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9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34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0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16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09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27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rive.google.com/open?id=0B2EWOBfQal72cmlaS2Utdk01Z2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PmdOxLWnF-8agFsGQnQOleUoT-myDwBpXOpJ7ltXwA/edit#gid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rmelcher@livoniapublicschools.org" TargetMode="External"/><Relationship Id="rId3" Type="http://schemas.openxmlformats.org/officeDocument/2006/relationships/hyperlink" Target="mailto:aabbate3@livoniapublicschools.org" TargetMode="External"/><Relationship Id="rId7" Type="http://schemas.openxmlformats.org/officeDocument/2006/relationships/hyperlink" Target="mailto:cdeskovi@livoniapublicschools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burr@livoniapublicschools.org" TargetMode="External"/><Relationship Id="rId5" Type="http://schemas.openxmlformats.org/officeDocument/2006/relationships/hyperlink" Target="mailto:sbrown14@livoniapublicschools.org" TargetMode="External"/><Relationship Id="rId4" Type="http://schemas.openxmlformats.org/officeDocument/2006/relationships/hyperlink" Target="mailto:swheeler2@livoniapublicschools.org" TargetMode="External"/><Relationship Id="rId9" Type="http://schemas.openxmlformats.org/officeDocument/2006/relationships/hyperlink" Target="mailto:bpostel@livonia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oEM69TpI_h2Nj3DwRS4IVxd_9H2uWeRJKd29V7GBqRR1iSw/view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forms/d/1ZB-fBOROZjhYuJUX8NYCWxzDSngJ9yh-JuySxUYdZwo/ed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66375" y="210775"/>
            <a:ext cx="2836200" cy="3231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000"/>
          </a:p>
          <a:p>
            <a:pPr lvl="0" algn="ctr">
              <a:spcBef>
                <a:spcPts val="0"/>
              </a:spcBef>
              <a:buNone/>
            </a:pPr>
            <a:endParaRPr sz="4000"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8653500" cy="1049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PBIS - Frost Middle School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375" y="171900"/>
            <a:ext cx="5578350" cy="32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We-do-not-learn-fro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75" y="827463"/>
            <a:ext cx="2836200" cy="19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fALCON fRENZY SIG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525" y="202188"/>
            <a:ext cx="6344950" cy="47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158350" y="234950"/>
            <a:ext cx="3018900" cy="958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Unkempt"/>
                <a:ea typeface="Unkempt"/>
                <a:cs typeface="Unkempt"/>
                <a:sym typeface="Unkempt"/>
              </a:rPr>
              <a:t>FALCON FRENZY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Unkempt"/>
                <a:ea typeface="Unkempt"/>
                <a:cs typeface="Unkempt"/>
                <a:sym typeface="Unkempt"/>
              </a:rPr>
              <a:t>Friday,  March 31st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Unkempt"/>
                <a:ea typeface="Unkempt"/>
                <a:cs typeface="Unkempt"/>
                <a:sym typeface="Unkempt"/>
              </a:rPr>
              <a:t>1:20-2:49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 descr="... for a dodgeball game | b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5" y="238550"/>
            <a:ext cx="823876" cy="10710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1" name="Shape 131"/>
          <p:cNvSpPr txBox="1"/>
          <p:nvPr/>
        </p:nvSpPr>
        <p:spPr>
          <a:xfrm>
            <a:off x="152400" y="1309650"/>
            <a:ext cx="1324200" cy="5148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DODGEBALL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West Gym</a:t>
            </a:r>
          </a:p>
        </p:txBody>
      </p:sp>
      <p:pic>
        <p:nvPicPr>
          <p:cNvPr id="132" name="Shape 132" descr="File:Quiet Zone 488909004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075" y="3631200"/>
            <a:ext cx="1324200" cy="79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503400" y="4371550"/>
            <a:ext cx="2282400" cy="5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the </a:t>
            </a:r>
            <a:r>
              <a:rPr lang="en" b="1"/>
              <a:t>Community Room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Come read or do quiet work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503400" y="3458925"/>
            <a:ext cx="2192100" cy="146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 descr="Workstation, Computer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350" y="4236800"/>
            <a:ext cx="1635826" cy="8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690875" y="4426925"/>
            <a:ext cx="1535100" cy="328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Computer Lab 310</a:t>
            </a:r>
          </a:p>
        </p:txBody>
      </p:sp>
      <p:pic>
        <p:nvPicPr>
          <p:cNvPr id="137" name="Shape 137" descr="Basketball, Ball, Sports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5825" y="2702375"/>
            <a:ext cx="881224" cy="7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Volleyball, Sport, Black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4275" y="2983388"/>
            <a:ext cx="881225" cy="7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910650" y="3546625"/>
            <a:ext cx="1266600" cy="969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Basketball &amp; Volleyball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East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Gym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24450" y="4187500"/>
            <a:ext cx="1101900" cy="435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With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Concessions</a:t>
            </a:r>
          </a:p>
        </p:txBody>
      </p:sp>
      <p:pic>
        <p:nvPicPr>
          <p:cNvPr id="141" name="Shape 141" descr="Close-up of Cray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350" y="2214752"/>
            <a:ext cx="1175701" cy="66090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2" name="Shape 142"/>
          <p:cNvSpPr txBox="1"/>
          <p:nvPr/>
        </p:nvSpPr>
        <p:spPr>
          <a:xfrm>
            <a:off x="1355750" y="1988375"/>
            <a:ext cx="1709100" cy="6609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Drawing/Coloring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Room 215</a:t>
            </a:r>
          </a:p>
        </p:txBody>
      </p:sp>
      <p:pic>
        <p:nvPicPr>
          <p:cNvPr id="143" name="Shape 143" descr="Board Game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50625" y="1731650"/>
            <a:ext cx="1535102" cy="7132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4" name="Shape 144"/>
          <p:cNvSpPr/>
          <p:nvPr/>
        </p:nvSpPr>
        <p:spPr>
          <a:xfrm>
            <a:off x="6937350" y="2346588"/>
            <a:ext cx="1324200" cy="7887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Board Games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Room 101</a:t>
            </a:r>
          </a:p>
        </p:txBody>
      </p:sp>
      <p:pic>
        <p:nvPicPr>
          <p:cNvPr id="145" name="Shape 145" descr="Bingo, Gambling, Game, Luck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6600" y="207624"/>
            <a:ext cx="992700" cy="7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1693250" y="629900"/>
            <a:ext cx="1371600" cy="12162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Bingo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Room 110</a:t>
            </a:r>
          </a:p>
        </p:txBody>
      </p:sp>
      <p:sp>
        <p:nvSpPr>
          <p:cNvPr id="147" name="Shape 147"/>
          <p:cNvSpPr/>
          <p:nvPr/>
        </p:nvSpPr>
        <p:spPr>
          <a:xfrm>
            <a:off x="3230475" y="2806600"/>
            <a:ext cx="1481400" cy="1071000"/>
          </a:xfrm>
          <a:prstGeom prst="doubleWave">
            <a:avLst>
              <a:gd name="adj1" fmla="val 6250"/>
              <a:gd name="adj2" fmla="val 1639"/>
            </a:avLst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Story Time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900"/>
              <a:t>(with Grover)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Room 210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 descr="File:Euchre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68650" y="1385675"/>
            <a:ext cx="881224" cy="896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9" name="Shape 149"/>
          <p:cNvSpPr txBox="1"/>
          <p:nvPr/>
        </p:nvSpPr>
        <p:spPr>
          <a:xfrm>
            <a:off x="4034500" y="1848938"/>
            <a:ext cx="1266600" cy="598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Euchre Party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 Room 113</a:t>
            </a:r>
          </a:p>
        </p:txBody>
      </p:sp>
      <p:pic>
        <p:nvPicPr>
          <p:cNvPr id="150" name="Shape 150" descr="... Long Ring Timer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05000" y="317750"/>
            <a:ext cx="756525" cy="7925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/>
          <p:nvPr/>
        </p:nvSpPr>
        <p:spPr>
          <a:xfrm rot="-791726">
            <a:off x="6772680" y="471444"/>
            <a:ext cx="1899040" cy="1039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Minute to win it!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AUX GYM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1050" y="4622500"/>
            <a:ext cx="1162200" cy="355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b="1"/>
              <a:t>Bring Falcon Dollars for snacks ! </a:t>
            </a:r>
          </a:p>
        </p:txBody>
      </p:sp>
      <p:sp>
        <p:nvSpPr>
          <p:cNvPr id="153" name="Shape 153"/>
          <p:cNvSpPr/>
          <p:nvPr/>
        </p:nvSpPr>
        <p:spPr>
          <a:xfrm rot="-861215">
            <a:off x="445679" y="3006318"/>
            <a:ext cx="1851514" cy="1718395"/>
          </a:xfrm>
          <a:prstGeom prst="irregularSeal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music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/>
              <a:t>In in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Cafeteria </a:t>
            </a:r>
          </a:p>
        </p:txBody>
      </p:sp>
      <p:pic>
        <p:nvPicPr>
          <p:cNvPr id="154" name="Shape 154" descr="Open ...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61451">
            <a:off x="1536504" y="3651900"/>
            <a:ext cx="484812" cy="96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20151210_180301-1.jpg"/>
          <p:cNvPicPr preferRelativeResize="0"/>
          <p:nvPr/>
        </p:nvPicPr>
        <p:blipFill rotWithShape="1">
          <a:blip r:embed="rId14">
            <a:alphaModFix/>
          </a:blip>
          <a:srcRect l="11229"/>
          <a:stretch/>
        </p:blipFill>
        <p:spPr>
          <a:xfrm>
            <a:off x="2330125" y="2881725"/>
            <a:ext cx="1101901" cy="10710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6" name="Shape 156"/>
          <p:cNvSpPr txBox="1"/>
          <p:nvPr/>
        </p:nvSpPr>
        <p:spPr>
          <a:xfrm>
            <a:off x="-100" y="13600"/>
            <a:ext cx="9144000" cy="5143500"/>
          </a:xfrm>
          <a:prstGeom prst="rect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IMG_21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6322" cy="34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5063950" y="1346950"/>
            <a:ext cx="3407700" cy="35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b="1"/>
          </a:p>
        </p:txBody>
      </p:sp>
      <p:sp>
        <p:nvSpPr>
          <p:cNvPr id="163" name="Shape 163"/>
          <p:cNvSpPr txBox="1"/>
          <p:nvPr/>
        </p:nvSpPr>
        <p:spPr>
          <a:xfrm>
            <a:off x="494925" y="3827200"/>
            <a:ext cx="38007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Sign making for Frost Frenzy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924863" y="1050475"/>
            <a:ext cx="3999900" cy="493500"/>
          </a:xfrm>
          <a:prstGeom prst="rect">
            <a:avLst/>
          </a:prstGeom>
          <a:solidFill>
            <a:schemeClr val="accent5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/>
              <a:t>Promotional Video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293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PBIS Student Team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471650" y="1275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https://drive.google.com/open?id=0B2EWOBfQal72cmlaS2Utdk01Z2c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Staff Support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2016 - 76% of staff favor of continuting PBIS, 2017 - 92% of staff in favor of continuting PBIS!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49050" y="1602925"/>
            <a:ext cx="3999900" cy="3334800"/>
          </a:xfrm>
          <a:prstGeom prst="rect">
            <a:avLst/>
          </a:prstGeom>
          <a:solidFill>
            <a:schemeClr val="accent6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Teams - Where we’ve been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Consequences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Rewards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Lessons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New Structure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Teacher’s pick two!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Frost Frenzy, all hands on deck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832400" y="1602925"/>
            <a:ext cx="3999900" cy="3334800"/>
          </a:xfrm>
          <a:prstGeom prst="rect">
            <a:avLst/>
          </a:prstGeom>
          <a:solidFill>
            <a:schemeClr val="dk1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PBIS Teacher sign-up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https://docs.google.com/spreadsheets/d/1qPmdOxLWnF-8agFsGQnQOleUoT-myDwBpXOpJ7ltXwA/edit#gid=0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022015">
            <a:off x="5870531" y="2490525"/>
            <a:ext cx="3260106" cy="2410786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92% of staff report PBIS makes a positive impact on building climate.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944200" y="445025"/>
            <a:ext cx="2922300" cy="572700"/>
          </a:xfrm>
          <a:prstGeom prst="rect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Community Service</a:t>
            </a:r>
          </a:p>
        </p:txBody>
      </p:sp>
      <p:pic>
        <p:nvPicPr>
          <p:cNvPr id="180" name="Shape 180" descr="Community servic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100" y="200188"/>
            <a:ext cx="2668692" cy="4743125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1" name="Shape 181"/>
          <p:cNvSpPr txBox="1"/>
          <p:nvPr/>
        </p:nvSpPr>
        <p:spPr>
          <a:xfrm>
            <a:off x="754225" y="1460300"/>
            <a:ext cx="4752900" cy="32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209025" y="1573850"/>
            <a:ext cx="4298100" cy="30378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Courtyard clean-up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Office tasks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Lost and found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Classroom clean-up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704250" y="445025"/>
            <a:ext cx="3335700" cy="57270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Two Mentoring</a:t>
            </a:r>
          </a:p>
        </p:txBody>
      </p:sp>
      <p:pic>
        <p:nvPicPr>
          <p:cNvPr id="188" name="Shape 188" descr="Ment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550" y="568175"/>
            <a:ext cx="3866823" cy="405044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9" name="Shape 189"/>
          <p:cNvSpPr txBox="1"/>
          <p:nvPr/>
        </p:nvSpPr>
        <p:spPr>
          <a:xfrm>
            <a:off x="311700" y="1336300"/>
            <a:ext cx="4120800" cy="3430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- Behaviors, not grades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Criteria - citizenship (3 - 5), prior discipline issues, truancy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Staff volunteers - training, activities</a:t>
            </a:r>
          </a:p>
          <a:p>
            <a:pPr lvl="0" algn="ctr">
              <a:spcBef>
                <a:spcPts val="0"/>
              </a:spcBef>
              <a:buNone/>
            </a:pP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748050" y="479775"/>
            <a:ext cx="5618700" cy="1030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This year’s Plan</a:t>
            </a:r>
          </a:p>
        </p:txBody>
      </p:sp>
      <p:pic>
        <p:nvPicPr>
          <p:cNvPr id="195" name="Shape 195" descr="Frost Falcon 512x512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5" y="-165300"/>
            <a:ext cx="2441000" cy="24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707425" y="1785050"/>
            <a:ext cx="7133100" cy="28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Targeted instruction in behavior expectations/social skills 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Check in/check out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Professional reading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Increased mentor training/support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Increased staff training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Detailed calendar of events to start the school year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Increased number of rewards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Add PBIS referrals to EPT</a:t>
            </a:r>
          </a:p>
          <a:p>
            <a:pPr marL="457200" lvl="0" indent="-342900">
              <a:spcBef>
                <a:spcPts val="0"/>
              </a:spcBef>
              <a:buSzPct val="100000"/>
              <a:buFont typeface="Playfair Display"/>
              <a:buChar char="★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Student rewards center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219200" y="1405950"/>
            <a:ext cx="6286500" cy="29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Supports our district climate goals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Char char="○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Character elements, respectful interactions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 government/PBIS student team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Alternatives to Suspension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Char char="○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Reflective writing, community service, adult mentors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06350" y="243625"/>
            <a:ext cx="8331300" cy="87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PBIS is what we do!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873800" cy="92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Team Contact Information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17100" y="1597150"/>
            <a:ext cx="7555500" cy="30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Anthony Abbate, Principal					</a:t>
            </a:r>
            <a:r>
              <a:rPr lang="en" u="sng">
                <a:solidFill>
                  <a:schemeClr val="hlink"/>
                </a:solidFill>
                <a:hlinkClick r:id="rId3"/>
              </a:rPr>
              <a:t>aabbate3@livoniapublicschools.org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Shanan Wheeler, Assistant Principal			</a:t>
            </a:r>
            <a:r>
              <a:rPr lang="en" u="sng">
                <a:solidFill>
                  <a:schemeClr val="hlink"/>
                </a:solidFill>
                <a:hlinkClick r:id="rId4"/>
              </a:rPr>
              <a:t>swheeler2@livoniapublicschools.org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Sherri Brown, Co-Chairperson				</a:t>
            </a:r>
            <a:r>
              <a:rPr lang="en" u="sng">
                <a:solidFill>
                  <a:schemeClr val="hlink"/>
                </a:solidFill>
                <a:hlinkClick r:id="rId5"/>
              </a:rPr>
              <a:t>sbrown14@livoniapublicschools.org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Cathy Burr, District Coach					</a:t>
            </a:r>
            <a:r>
              <a:rPr lang="en" u="sng">
                <a:solidFill>
                  <a:schemeClr val="hlink"/>
                </a:solidFill>
                <a:hlinkClick r:id="rId6"/>
              </a:rPr>
              <a:t>cburr@livoniapublicschools.org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Christy Deskovitz, Student Assistance Provider	</a:t>
            </a:r>
            <a:r>
              <a:rPr lang="en" u="sng">
                <a:solidFill>
                  <a:schemeClr val="hlink"/>
                </a:solidFill>
                <a:hlinkClick r:id="rId7"/>
              </a:rPr>
              <a:t>cdeskovi@livoniapublicschools.org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Renee Melcher, Teacher					</a:t>
            </a:r>
            <a:r>
              <a:rPr lang="en" u="sng">
                <a:solidFill>
                  <a:schemeClr val="hlink"/>
                </a:solidFill>
                <a:hlinkClick r:id="rId8"/>
              </a:rPr>
              <a:t>rmelcher@livoniapublicschools.org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Barb Postel, Co-Chairperson					</a:t>
            </a:r>
            <a:r>
              <a:rPr lang="en" u="sng">
                <a:solidFill>
                  <a:schemeClr val="hlink"/>
                </a:solidFill>
                <a:hlinkClick r:id="rId9"/>
              </a:rPr>
              <a:t>bpostel@livoniapublicschools.org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98100" y="163850"/>
            <a:ext cx="4045200" cy="619800"/>
          </a:xfrm>
          <a:prstGeom prst="rect">
            <a:avLst/>
          </a:prstGeom>
          <a:solidFill>
            <a:srgbClr val="FFFF00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Frost Demographics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98100" y="965700"/>
            <a:ext cx="4108800" cy="389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Grades 7 &amp;8</a:t>
            </a:r>
          </a:p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633 students</a:t>
            </a:r>
          </a:p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48.50% Female, 51.50% Male</a:t>
            </a:r>
          </a:p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 b="1"/>
              <a:t>30.17% Free/Reduced Lunch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l="29922" t="1107"/>
          <a:stretch/>
        </p:blipFill>
        <p:spPr>
          <a:xfrm>
            <a:off x="4626063" y="894000"/>
            <a:ext cx="4476925" cy="34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03200" y="218925"/>
            <a:ext cx="1966800" cy="470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Historical Perspective: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Before PBIS (2011-2012)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After PBIS (2012-2017)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388" y="219075"/>
            <a:ext cx="6657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76375" y="275250"/>
            <a:ext cx="4988400" cy="67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Consequences - Majors vs. Minors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46975" y="1304625"/>
            <a:ext cx="4443600" cy="3189900"/>
          </a:xfrm>
          <a:prstGeom prst="rect">
            <a:avLst/>
          </a:prstGeom>
          <a:solidFill>
            <a:schemeClr val="dk1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Teachers keep track of the first 3 minor incidents.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Teachers contact parents for minor offenses, at least one phone call home is required.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Major offenses go directly to the main office.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476" y="275250"/>
            <a:ext cx="3517774" cy="45929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4875" y="242050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 to Think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10675" y="609000"/>
            <a:ext cx="3865800" cy="392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b="1"/>
              <a:t>Time to Think - Teacher referral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https://docs.google.com/forms/d/e/1FAIpQLScoEM69TpI_h2Nj3DwRS4IVxd_9H2uWeRJKd29V7GBqRR1iSw/viewform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b="1"/>
              <a:t>Time to Think - Student reflection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https://docs.google.com/forms/d/1ZB-fBOROZjhYuJUX8NYCWxzDSngJ9yh-JuySxUYdZwo/edit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314875" y="2131175"/>
            <a:ext cx="4045200" cy="27375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b="1"/>
              <a:t>Restorative Writing (data based) for: 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Disrespect to peers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Disrespect to adults</a:t>
            </a:r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 b="1"/>
              <a:t>Classroom disruption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31679">
            <a:off x="248695" y="184888"/>
            <a:ext cx="976958" cy="1160844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649250" y="448950"/>
            <a:ext cx="5845500" cy="4090800"/>
          </a:xfrm>
          <a:prstGeom prst="rect">
            <a:avLst/>
          </a:prstGeom>
          <a:solidFill>
            <a:schemeClr val="accent3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457200">
              <a:spcBef>
                <a:spcPts val="0"/>
              </a:spcBef>
              <a:buNone/>
            </a:pPr>
            <a:r>
              <a:rPr lang="en" sz="7200" b="1"/>
              <a:t>Rewards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IMG_01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925" y="152400"/>
            <a:ext cx="361409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IMG_01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97" y="1588250"/>
            <a:ext cx="2478075" cy="331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IMG_013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485" y="152400"/>
            <a:ext cx="2442225" cy="326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IMG_014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9050" y="2400300"/>
            <a:ext cx="1935100" cy="25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-51399" y="-149050"/>
            <a:ext cx="3021786" cy="2392740"/>
          </a:xfrm>
          <a:prstGeom prst="irregularSeal2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 rot="-1029974">
            <a:off x="384833" y="503646"/>
            <a:ext cx="1790984" cy="873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Playfair Display"/>
                <a:ea typeface="Playfair Display"/>
                <a:cs typeface="Playfair Display"/>
                <a:sym typeface="Playfair Display"/>
              </a:rPr>
              <a:t>Falcon Dollars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925" y="212750"/>
            <a:ext cx="6317676" cy="47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50575" y="258625"/>
            <a:ext cx="3325104" cy="2699190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023225" y="991025"/>
            <a:ext cx="1838700" cy="11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Donut 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Basketbal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500" y="239000"/>
            <a:ext cx="4246197" cy="27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Dodgebal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00" y="1818300"/>
            <a:ext cx="4533297" cy="30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981500" y="3250800"/>
            <a:ext cx="3954900" cy="1524900"/>
          </a:xfrm>
          <a:prstGeom prst="rect">
            <a:avLst/>
          </a:prstGeom>
          <a:solidFill>
            <a:srgbClr val="00FFFF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 Falcon Time Basketball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364500" y="140400"/>
            <a:ext cx="4082100" cy="1839900"/>
          </a:xfrm>
          <a:prstGeom prst="rect">
            <a:avLst/>
          </a:prstGeom>
          <a:solidFill>
            <a:schemeClr val="accent3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 b="1"/>
              <a:t>Falcon Time Dodgeball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On-screen Show (16:9)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Playfair Display</vt:lpstr>
      <vt:lpstr>Unkempt</vt:lpstr>
      <vt:lpstr>Arial</vt:lpstr>
      <vt:lpstr>Oswald</vt:lpstr>
      <vt:lpstr>Montserrat</vt:lpstr>
      <vt:lpstr>Impact</vt:lpstr>
      <vt:lpstr>Pop</vt:lpstr>
      <vt:lpstr> </vt:lpstr>
      <vt:lpstr>Frost Demographics</vt:lpstr>
      <vt:lpstr>PowerPoint Presentation</vt:lpstr>
      <vt:lpstr>Consequences - Majors vs. Minors</vt:lpstr>
      <vt:lpstr>Time to Think</vt:lpstr>
      <vt:lpstr>Rewards</vt:lpstr>
      <vt:lpstr>PowerPoint Presentation</vt:lpstr>
      <vt:lpstr>PowerPoint Presentation</vt:lpstr>
      <vt:lpstr> Falcon Time Basketball</vt:lpstr>
      <vt:lpstr>PowerPoint Presentation</vt:lpstr>
      <vt:lpstr>PowerPoint Presentation</vt:lpstr>
      <vt:lpstr>PBIS Student Team</vt:lpstr>
      <vt:lpstr>Staff Support 2016 - 76% of staff favor of continuting PBIS, 2017 - 92% of staff in favor of continuting PBIS!</vt:lpstr>
      <vt:lpstr>Community Service</vt:lpstr>
      <vt:lpstr>Tier Two Mentoring</vt:lpstr>
      <vt:lpstr>This year’s Plan</vt:lpstr>
      <vt:lpstr>PowerPoint Presentation</vt:lpstr>
      <vt:lpstr>Team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 McEvoy</dc:creator>
  <cp:lastModifiedBy>Chris McEvoy</cp:lastModifiedBy>
  <cp:revision>1</cp:revision>
  <dcterms:modified xsi:type="dcterms:W3CDTF">2017-10-04T20:51:22Z</dcterms:modified>
</cp:coreProperties>
</file>