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comments/comment1.xml" ContentType="application/vnd.openxmlformats-officedocument.presentationml.comments+xml"/>
  <Override PartName="/ppt/notesSlides/notesSlide10.xml" ContentType="application/vnd.openxmlformats-officedocument.presentationml.notesSlide+xml"/>
  <Override PartName="/ppt/comments/comment2.xml" ContentType="application/vnd.openxmlformats-officedocument.presentationml.comments+xml"/>
  <Override PartName="/ppt/notesSlides/notesSlide11.xml" ContentType="application/vnd.openxmlformats-officedocument.presentationml.notesSlide+xml"/>
  <Override PartName="/ppt/comments/comment3.xml" ContentType="application/vnd.openxmlformats-officedocument.presentationml.comments+xml"/>
  <Override PartName="/ppt/notesSlides/notesSlide12.xml" ContentType="application/vnd.openxmlformats-officedocument.presentationml.notesSlide+xml"/>
  <Override PartName="/ppt/comments/comment4.xml" ContentType="application/vnd.openxmlformats-officedocument.presentationml.comments+xml"/>
  <Override PartName="/ppt/notesSlides/notesSlide13.xml" ContentType="application/vnd.openxmlformats-officedocument.presentationml.notesSlide+xml"/>
  <Override PartName="/ppt/comments/comment5.xml" ContentType="application/vnd.openxmlformats-officedocument.presentationml.comments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1"/>
  </p:sldMasterIdLst>
  <p:notesMasterIdLst>
    <p:notesMasterId r:id="rId22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Jami Antosiewicz" initials="" lastIdx="2" clrIdx="0"/>
  <p:cmAuthor id="1" name="Kathryn Gregorich-Filkins" initials="" lastIdx="3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3" d="100"/>
          <a:sy n="73" d="100"/>
        </p:scale>
        <p:origin x="360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0" dt="2017-10-02T15:56:10.616" idx="1">
    <p:pos x="196" y="725"/>
    <p:text>CICO- Jami</p:text>
  </p:cm>
</p:cmLst>
</file>

<file path=ppt/comments/comment2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0" dt="2017-10-02T15:56:32.354" idx="2">
    <p:pos x="6000" y="0"/>
    <p:text>CICO- Jami</p:text>
  </p:cm>
</p:cmLst>
</file>

<file path=ppt/comments/comment3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7-10-02T16:57:17.295" idx="1">
    <p:pos x="6000" y="0"/>
    <p:text>Kathy</p:text>
  </p:cm>
</p:cmLst>
</file>

<file path=ppt/comments/comment4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7-10-02T16:58:46.590" idx="2">
    <p:pos x="6000" y="0"/>
    <p:text>Kathy</p:text>
  </p:cm>
</p:cmLst>
</file>

<file path=ppt/comments/comment5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7-10-02T16:58:02.681" idx="3">
    <p:pos x="6000" y="0"/>
    <p:text>Kathy</p:text>
  </p:cm>
</p:cmLst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" name="Shape 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lvl="0">
              <a:spcBef>
                <a:spcPts val="0"/>
              </a:spcBef>
              <a:buSzPct val="100000"/>
              <a:buChar char="●"/>
              <a:defRPr sz="1100"/>
            </a:lvl1pPr>
            <a:lvl2pPr lvl="1">
              <a:spcBef>
                <a:spcPts val="0"/>
              </a:spcBef>
              <a:buSzPct val="100000"/>
              <a:buChar char="○"/>
              <a:defRPr sz="1100"/>
            </a:lvl2pPr>
            <a:lvl3pPr lvl="2">
              <a:spcBef>
                <a:spcPts val="0"/>
              </a:spcBef>
              <a:buSzPct val="100000"/>
              <a:buChar char="■"/>
              <a:defRPr sz="1100"/>
            </a:lvl3pPr>
            <a:lvl4pPr lvl="3">
              <a:spcBef>
                <a:spcPts val="0"/>
              </a:spcBef>
              <a:buSzPct val="100000"/>
              <a:buChar char="●"/>
              <a:defRPr sz="1100"/>
            </a:lvl4pPr>
            <a:lvl5pPr lvl="4">
              <a:spcBef>
                <a:spcPts val="0"/>
              </a:spcBef>
              <a:buSzPct val="100000"/>
              <a:buChar char="○"/>
              <a:defRPr sz="1100"/>
            </a:lvl5pPr>
            <a:lvl6pPr lvl="5">
              <a:spcBef>
                <a:spcPts val="0"/>
              </a:spcBef>
              <a:buSzPct val="100000"/>
              <a:buChar char="■"/>
              <a:defRPr sz="1100"/>
            </a:lvl6pPr>
            <a:lvl7pPr lvl="6">
              <a:spcBef>
                <a:spcPts val="0"/>
              </a:spcBef>
              <a:buSzPct val="100000"/>
              <a:buChar char="●"/>
              <a:defRPr sz="1100"/>
            </a:lvl7pPr>
            <a:lvl8pPr lvl="7">
              <a:spcBef>
                <a:spcPts val="0"/>
              </a:spcBef>
              <a:buSzPct val="100000"/>
              <a:buChar char="○"/>
              <a:defRPr sz="1100"/>
            </a:lvl8pPr>
            <a:lvl9pPr lvl="8">
              <a:spcBef>
                <a:spcPts val="0"/>
              </a:spcBef>
              <a:buSzPct val="1000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Shape 51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Shape 5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Shape 114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5" name="Shape 11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Shape 119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0" name="Shape 12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Shape 127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8" name="Shape 12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Shape 134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5" name="Shape 13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Shape 141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2" name="Shape 14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Shape 148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9" name="Shape 14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Shape 154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5" name="Shape 15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Shape 160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1" name="Shape 16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Shape 168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9" name="Shape 16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Shape 176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7" name="Shape 17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Shape 58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" name="Shape 5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Shape 182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3" name="Shape 18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Shape 65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" name="Shape 6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Shape 72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3" name="Shape 7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Shape 79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0" name="Shape 8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Shape 86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7" name="Shape 8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Shape 93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4" name="Shape 9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Shape 100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1" name="Shape 10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Shape 107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8" name="Shape 10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wrap="square" lIns="91425" tIns="91425" rIns="91425" bIns="91425" anchor="b" anchorCtr="0"/>
          <a:lstStyle>
            <a:lvl1pPr lvl="0" algn="ctr">
              <a:spcBef>
                <a:spcPts val="0"/>
              </a:spcBef>
              <a:buSzPct val="100000"/>
              <a:defRPr sz="5200"/>
            </a:lvl1pPr>
            <a:lvl2pPr lvl="1" algn="ctr">
              <a:spcBef>
                <a:spcPts val="0"/>
              </a:spcBef>
              <a:buSzPct val="100000"/>
              <a:defRPr sz="5200"/>
            </a:lvl2pPr>
            <a:lvl3pPr lvl="2" algn="ctr">
              <a:spcBef>
                <a:spcPts val="0"/>
              </a:spcBef>
              <a:buSzPct val="100000"/>
              <a:defRPr sz="5200"/>
            </a:lvl3pPr>
            <a:lvl4pPr lvl="3" algn="ctr">
              <a:spcBef>
                <a:spcPts val="0"/>
              </a:spcBef>
              <a:buSzPct val="100000"/>
              <a:defRPr sz="5200"/>
            </a:lvl4pPr>
            <a:lvl5pPr lvl="4" algn="ctr">
              <a:spcBef>
                <a:spcPts val="0"/>
              </a:spcBef>
              <a:buSzPct val="100000"/>
              <a:defRPr sz="5200"/>
            </a:lvl5pPr>
            <a:lvl6pPr lvl="5" algn="ctr">
              <a:spcBef>
                <a:spcPts val="0"/>
              </a:spcBef>
              <a:buSzPct val="100000"/>
              <a:defRPr sz="5200"/>
            </a:lvl6pPr>
            <a:lvl7pPr lvl="6" algn="ctr">
              <a:spcBef>
                <a:spcPts val="0"/>
              </a:spcBef>
              <a:buSzPct val="100000"/>
              <a:defRPr sz="5200"/>
            </a:lvl7pPr>
            <a:lvl8pPr lvl="7" algn="ctr">
              <a:spcBef>
                <a:spcPts val="0"/>
              </a:spcBef>
              <a:buSzPct val="100000"/>
              <a:defRPr sz="5200"/>
            </a:lvl8pPr>
            <a:lvl9pPr lvl="8" algn="ctr">
              <a:spcBef>
                <a:spcPts val="0"/>
              </a:spcBef>
              <a:buSzPct val="100000"/>
              <a:defRPr sz="5200"/>
            </a:lvl9pPr>
          </a:lstStyle>
          <a:p>
            <a:endParaRPr/>
          </a:p>
        </p:txBody>
      </p:sp>
      <p:sp>
        <p:nvSpPr>
          <p:cNvPr id="11" name="Shape 11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9pPr>
          </a:lstStyle>
          <a:p>
            <a:endParaRPr/>
          </a:p>
        </p:txBody>
      </p:sp>
      <p:sp>
        <p:nvSpPr>
          <p:cNvPr id="12" name="Shape 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Big 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Shape 45"/>
          <p:cNvSpPr txBox="1">
            <a:spLocks noGrp="1"/>
          </p:cNvSpPr>
          <p:nvPr>
            <p:ph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wrap="square" lIns="91425" tIns="91425" rIns="91425" bIns="91425" anchor="b" anchorCtr="0"/>
          <a:lstStyle>
            <a:lvl1pPr lvl="0" algn="ctr">
              <a:spcBef>
                <a:spcPts val="0"/>
              </a:spcBef>
              <a:buSzPct val="100000"/>
              <a:defRPr sz="12000"/>
            </a:lvl1pPr>
            <a:lvl2pPr lvl="1" algn="ctr">
              <a:spcBef>
                <a:spcPts val="0"/>
              </a:spcBef>
              <a:buSzPct val="100000"/>
              <a:defRPr sz="12000"/>
            </a:lvl2pPr>
            <a:lvl3pPr lvl="2" algn="ctr">
              <a:spcBef>
                <a:spcPts val="0"/>
              </a:spcBef>
              <a:buSzPct val="100000"/>
              <a:defRPr sz="12000"/>
            </a:lvl3pPr>
            <a:lvl4pPr lvl="3" algn="ctr">
              <a:spcBef>
                <a:spcPts val="0"/>
              </a:spcBef>
              <a:buSzPct val="100000"/>
              <a:defRPr sz="12000"/>
            </a:lvl4pPr>
            <a:lvl5pPr lvl="4" algn="ctr">
              <a:spcBef>
                <a:spcPts val="0"/>
              </a:spcBef>
              <a:buSzPct val="100000"/>
              <a:defRPr sz="12000"/>
            </a:lvl5pPr>
            <a:lvl6pPr lvl="5" algn="ctr">
              <a:spcBef>
                <a:spcPts val="0"/>
              </a:spcBef>
              <a:buSzPct val="100000"/>
              <a:defRPr sz="12000"/>
            </a:lvl6pPr>
            <a:lvl7pPr lvl="6" algn="ctr">
              <a:spcBef>
                <a:spcPts val="0"/>
              </a:spcBef>
              <a:buSzPct val="100000"/>
              <a:defRPr sz="12000"/>
            </a:lvl7pPr>
            <a:lvl8pPr lvl="7" algn="ctr">
              <a:spcBef>
                <a:spcPts val="0"/>
              </a:spcBef>
              <a:buSzPct val="100000"/>
              <a:defRPr sz="12000"/>
            </a:lvl8pPr>
            <a:lvl9pPr lvl="8" algn="ctr">
              <a:spcBef>
                <a:spcPts val="0"/>
              </a:spcBef>
              <a:buSzPct val="100000"/>
              <a:defRPr sz="12000"/>
            </a:lvl9pPr>
          </a:lstStyle>
          <a:p>
            <a:endParaRPr/>
          </a:p>
        </p:txBody>
      </p:sp>
      <p:sp>
        <p:nvSpPr>
          <p:cNvPr id="46" name="Shape 46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 algn="ctr">
              <a:spcBef>
                <a:spcPts val="0"/>
              </a:spcBef>
              <a:defRPr/>
            </a:lvl1pPr>
            <a:lvl2pPr lvl="1" algn="ctr">
              <a:spcBef>
                <a:spcPts val="0"/>
              </a:spcBef>
              <a:defRPr/>
            </a:lvl2pPr>
            <a:lvl3pPr lvl="2" algn="ctr">
              <a:spcBef>
                <a:spcPts val="0"/>
              </a:spcBef>
              <a:defRPr/>
            </a:lvl3pPr>
            <a:lvl4pPr lvl="3" algn="ctr">
              <a:spcBef>
                <a:spcPts val="0"/>
              </a:spcBef>
              <a:defRPr/>
            </a:lvl4pPr>
            <a:lvl5pPr lvl="4" algn="ctr">
              <a:spcBef>
                <a:spcPts val="0"/>
              </a:spcBef>
              <a:defRPr/>
            </a:lvl5pPr>
            <a:lvl6pPr lvl="5" algn="ctr">
              <a:spcBef>
                <a:spcPts val="0"/>
              </a:spcBef>
              <a:defRPr/>
            </a:lvl6pPr>
            <a:lvl7pPr lvl="6" algn="ctr">
              <a:spcBef>
                <a:spcPts val="0"/>
              </a:spcBef>
              <a:defRPr/>
            </a:lvl7pPr>
            <a:lvl8pPr lvl="7" algn="ctr">
              <a:spcBef>
                <a:spcPts val="0"/>
              </a:spcBef>
              <a:defRPr/>
            </a:lvl8pPr>
            <a:lvl9pPr lvl="8" algn="ctr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47" name="Shape 4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Shape 4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hape 14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wrap="square" lIns="91425" tIns="91425" rIns="91425" bIns="91425" anchor="ctr" anchorCtr="0"/>
          <a:lstStyle>
            <a:lvl1pPr lvl="0" algn="ctr">
              <a:spcBef>
                <a:spcPts val="0"/>
              </a:spcBef>
              <a:buSzPct val="100000"/>
              <a:defRPr sz="3600"/>
            </a:lvl1pPr>
            <a:lvl2pPr lvl="1" algn="ctr">
              <a:spcBef>
                <a:spcPts val="0"/>
              </a:spcBef>
              <a:buSzPct val="100000"/>
              <a:defRPr sz="3600"/>
            </a:lvl2pPr>
            <a:lvl3pPr lvl="2" algn="ctr">
              <a:spcBef>
                <a:spcPts val="0"/>
              </a:spcBef>
              <a:buSzPct val="100000"/>
              <a:defRPr sz="3600"/>
            </a:lvl3pPr>
            <a:lvl4pPr lvl="3" algn="ctr">
              <a:spcBef>
                <a:spcPts val="0"/>
              </a:spcBef>
              <a:buSzPct val="100000"/>
              <a:defRPr sz="3600"/>
            </a:lvl4pPr>
            <a:lvl5pPr lvl="4" algn="ctr">
              <a:spcBef>
                <a:spcPts val="0"/>
              </a:spcBef>
              <a:buSzPct val="100000"/>
              <a:defRPr sz="3600"/>
            </a:lvl5pPr>
            <a:lvl6pPr lvl="5" algn="ctr">
              <a:spcBef>
                <a:spcPts val="0"/>
              </a:spcBef>
              <a:buSzPct val="100000"/>
              <a:defRPr sz="3600"/>
            </a:lvl6pPr>
            <a:lvl7pPr lvl="6" algn="ctr">
              <a:spcBef>
                <a:spcPts val="0"/>
              </a:spcBef>
              <a:buSzPct val="100000"/>
              <a:defRPr sz="3600"/>
            </a:lvl7pPr>
            <a:lvl8pPr lvl="7" algn="ctr">
              <a:spcBef>
                <a:spcPts val="0"/>
              </a:spcBef>
              <a:buSzPct val="100000"/>
              <a:defRPr sz="3600"/>
            </a:lvl8pPr>
            <a:lvl9pPr lvl="8" algn="ctr">
              <a:spcBef>
                <a:spcPts val="0"/>
              </a:spcBef>
              <a:buSzPct val="100000"/>
              <a:defRPr sz="3600"/>
            </a:lvl9pPr>
          </a:lstStyle>
          <a:p>
            <a:endParaRPr/>
          </a:p>
        </p:txBody>
      </p:sp>
      <p:sp>
        <p:nvSpPr>
          <p:cNvPr id="15" name="Shape 1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hape 1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8" name="Shape 18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9" name="Shape 1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ColTx">
  <p:cSld name="Title and two 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hape 2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2" name="Shape 22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>
              <a:spcBef>
                <a:spcPts val="0"/>
              </a:spcBef>
              <a:buSzPct val="100000"/>
              <a:defRPr sz="14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>
            <a:endParaRPr/>
          </a:p>
        </p:txBody>
      </p:sp>
      <p:sp>
        <p:nvSpPr>
          <p:cNvPr id="23" name="Shape 23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>
              <a:spcBef>
                <a:spcPts val="0"/>
              </a:spcBef>
              <a:buSzPct val="100000"/>
              <a:defRPr sz="14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>
            <a:endParaRPr/>
          </a:p>
        </p:txBody>
      </p:sp>
      <p:sp>
        <p:nvSpPr>
          <p:cNvPr id="24" name="Shape 2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Shape 2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7" name="Shape 2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One column 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hape 29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wrap="square" lIns="91425" tIns="91425" rIns="91425" bIns="91425" anchor="b" anchorCtr="0"/>
          <a:lstStyle>
            <a:lvl1pPr lvl="0">
              <a:spcBef>
                <a:spcPts val="0"/>
              </a:spcBef>
              <a:buSzPct val="100000"/>
              <a:defRPr sz="2400"/>
            </a:lvl1pPr>
            <a:lvl2pPr lvl="1">
              <a:spcBef>
                <a:spcPts val="0"/>
              </a:spcBef>
              <a:buSzPct val="100000"/>
              <a:defRPr sz="2400"/>
            </a:lvl2pPr>
            <a:lvl3pPr lvl="2">
              <a:spcBef>
                <a:spcPts val="0"/>
              </a:spcBef>
              <a:buSzPct val="100000"/>
              <a:defRPr sz="2400"/>
            </a:lvl3pPr>
            <a:lvl4pPr lvl="3">
              <a:spcBef>
                <a:spcPts val="0"/>
              </a:spcBef>
              <a:buSzPct val="100000"/>
              <a:defRPr sz="2400"/>
            </a:lvl4pPr>
            <a:lvl5pPr lvl="4">
              <a:spcBef>
                <a:spcPts val="0"/>
              </a:spcBef>
              <a:buSzPct val="100000"/>
              <a:defRPr sz="2400"/>
            </a:lvl5pPr>
            <a:lvl6pPr lvl="5">
              <a:spcBef>
                <a:spcPts val="0"/>
              </a:spcBef>
              <a:buSzPct val="100000"/>
              <a:defRPr sz="2400"/>
            </a:lvl6pPr>
            <a:lvl7pPr lvl="6">
              <a:spcBef>
                <a:spcPts val="0"/>
              </a:spcBef>
              <a:buSzPct val="100000"/>
              <a:defRPr sz="2400"/>
            </a:lvl7pPr>
            <a:lvl8pPr lvl="7">
              <a:spcBef>
                <a:spcPts val="0"/>
              </a:spcBef>
              <a:buSzPct val="100000"/>
              <a:defRPr sz="2400"/>
            </a:lvl8pPr>
            <a:lvl9pPr lvl="8">
              <a:spcBef>
                <a:spcPts val="0"/>
              </a:spcBef>
              <a:buSzPct val="100000"/>
              <a:defRPr sz="2400"/>
            </a:lvl9pPr>
          </a:lstStyle>
          <a:p>
            <a:endParaRPr/>
          </a:p>
        </p:txBody>
      </p:sp>
      <p:sp>
        <p:nvSpPr>
          <p:cNvPr id="30" name="Shape 30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>
              <a:spcBef>
                <a:spcPts val="0"/>
              </a:spcBef>
              <a:buSzPct val="100000"/>
              <a:defRPr sz="12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>
            <a:endParaRPr/>
          </a:p>
        </p:txBody>
      </p:sp>
      <p:sp>
        <p:nvSpPr>
          <p:cNvPr id="31" name="Shape 3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Main 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Shape 33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wrap="square" lIns="91425" tIns="91425" rIns="91425" bIns="91425" anchor="ctr" anchorCtr="0"/>
          <a:lstStyle>
            <a:lvl1pPr lvl="0">
              <a:spcBef>
                <a:spcPts val="0"/>
              </a:spcBef>
              <a:buSzPct val="100000"/>
              <a:defRPr sz="4800"/>
            </a:lvl1pPr>
            <a:lvl2pPr lvl="1">
              <a:spcBef>
                <a:spcPts val="0"/>
              </a:spcBef>
              <a:buSzPct val="100000"/>
              <a:defRPr sz="4800"/>
            </a:lvl2pPr>
            <a:lvl3pPr lvl="2">
              <a:spcBef>
                <a:spcPts val="0"/>
              </a:spcBef>
              <a:buSzPct val="100000"/>
              <a:defRPr sz="4800"/>
            </a:lvl3pPr>
            <a:lvl4pPr lvl="3">
              <a:spcBef>
                <a:spcPts val="0"/>
              </a:spcBef>
              <a:buSzPct val="100000"/>
              <a:defRPr sz="4800"/>
            </a:lvl4pPr>
            <a:lvl5pPr lvl="4">
              <a:spcBef>
                <a:spcPts val="0"/>
              </a:spcBef>
              <a:buSzPct val="100000"/>
              <a:defRPr sz="4800"/>
            </a:lvl5pPr>
            <a:lvl6pPr lvl="5">
              <a:spcBef>
                <a:spcPts val="0"/>
              </a:spcBef>
              <a:buSzPct val="100000"/>
              <a:defRPr sz="4800"/>
            </a:lvl6pPr>
            <a:lvl7pPr lvl="6">
              <a:spcBef>
                <a:spcPts val="0"/>
              </a:spcBef>
              <a:buSzPct val="100000"/>
              <a:defRPr sz="4800"/>
            </a:lvl7pPr>
            <a:lvl8pPr lvl="7">
              <a:spcBef>
                <a:spcPts val="0"/>
              </a:spcBef>
              <a:buSzPct val="100000"/>
              <a:defRPr sz="4800"/>
            </a:lvl8pPr>
            <a:lvl9pPr lvl="8">
              <a:spcBef>
                <a:spcPts val="0"/>
              </a:spcBef>
              <a:buSzPct val="100000"/>
              <a:defRPr sz="4800"/>
            </a:lvl9pPr>
          </a:lstStyle>
          <a:p>
            <a:endParaRPr/>
          </a:p>
        </p:txBody>
      </p:sp>
      <p:sp>
        <p:nvSpPr>
          <p:cNvPr id="34" name="Shape 3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ection title and 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Shape 36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7" name="Shape 37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wrap="square" lIns="91425" tIns="91425" rIns="91425" bIns="91425" anchor="b" anchorCtr="0"/>
          <a:lstStyle>
            <a:lvl1pPr lvl="0" algn="ctr">
              <a:spcBef>
                <a:spcPts val="0"/>
              </a:spcBef>
              <a:buSzPct val="100000"/>
              <a:defRPr sz="4200"/>
            </a:lvl1pPr>
            <a:lvl2pPr lvl="1" algn="ctr">
              <a:spcBef>
                <a:spcPts val="0"/>
              </a:spcBef>
              <a:buSzPct val="100000"/>
              <a:defRPr sz="4200"/>
            </a:lvl2pPr>
            <a:lvl3pPr lvl="2" algn="ctr">
              <a:spcBef>
                <a:spcPts val="0"/>
              </a:spcBef>
              <a:buSzPct val="100000"/>
              <a:defRPr sz="4200"/>
            </a:lvl3pPr>
            <a:lvl4pPr lvl="3" algn="ctr">
              <a:spcBef>
                <a:spcPts val="0"/>
              </a:spcBef>
              <a:buSzPct val="100000"/>
              <a:defRPr sz="4200"/>
            </a:lvl4pPr>
            <a:lvl5pPr lvl="4" algn="ctr">
              <a:spcBef>
                <a:spcPts val="0"/>
              </a:spcBef>
              <a:buSzPct val="100000"/>
              <a:defRPr sz="4200"/>
            </a:lvl5pPr>
            <a:lvl6pPr lvl="5" algn="ctr">
              <a:spcBef>
                <a:spcPts val="0"/>
              </a:spcBef>
              <a:buSzPct val="100000"/>
              <a:defRPr sz="4200"/>
            </a:lvl6pPr>
            <a:lvl7pPr lvl="6" algn="ctr">
              <a:spcBef>
                <a:spcPts val="0"/>
              </a:spcBef>
              <a:buSzPct val="100000"/>
              <a:defRPr sz="4200"/>
            </a:lvl7pPr>
            <a:lvl8pPr lvl="7" algn="ctr">
              <a:spcBef>
                <a:spcPts val="0"/>
              </a:spcBef>
              <a:buSzPct val="100000"/>
              <a:defRPr sz="4200"/>
            </a:lvl8pPr>
            <a:lvl9pPr lvl="8" algn="ctr">
              <a:spcBef>
                <a:spcPts val="0"/>
              </a:spcBef>
              <a:buSzPct val="100000"/>
              <a:defRPr sz="4200"/>
            </a:lvl9pPr>
          </a:lstStyle>
          <a:p>
            <a:endParaRPr/>
          </a:p>
        </p:txBody>
      </p:sp>
      <p:sp>
        <p:nvSpPr>
          <p:cNvPr id="38" name="Shape 38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9pPr>
          </a:lstStyle>
          <a:p>
            <a:endParaRPr/>
          </a:p>
        </p:txBody>
      </p:sp>
      <p:sp>
        <p:nvSpPr>
          <p:cNvPr id="39" name="Shape 3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wrap="square" lIns="91425" tIns="91425" rIns="91425" bIns="91425" anchor="ctr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40" name="Shape 4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aption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Shape 42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wrap="square" lIns="91425" tIns="91425" rIns="91425" bIns="91425" anchor="ctr" anchorCtr="0"/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</a:lstStyle>
          <a:p>
            <a:endParaRPr/>
          </a:p>
        </p:txBody>
      </p:sp>
      <p:sp>
        <p:nvSpPr>
          <p:cNvPr id="43" name="Shape 4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lvl="0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lv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buChar char="●"/>
              <a:defRPr sz="1800">
                <a:solidFill>
                  <a:schemeClr val="dk2"/>
                </a:solidFill>
              </a:defRPr>
            </a:lvl1pPr>
            <a:lvl2pPr lvl="1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Char char="○"/>
              <a:defRPr>
                <a:solidFill>
                  <a:schemeClr val="dk2"/>
                </a:solidFill>
              </a:defRPr>
            </a:lvl2pPr>
            <a:lvl3pPr lvl="2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Char char="■"/>
              <a:defRPr>
                <a:solidFill>
                  <a:schemeClr val="dk2"/>
                </a:solidFill>
              </a:defRPr>
            </a:lvl3pPr>
            <a:lvl4pPr lvl="3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Char char="●"/>
              <a:defRPr>
                <a:solidFill>
                  <a:schemeClr val="dk2"/>
                </a:solidFill>
              </a:defRPr>
            </a:lvl4pPr>
            <a:lvl5pPr lvl="4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Char char="○"/>
              <a:defRPr>
                <a:solidFill>
                  <a:schemeClr val="dk2"/>
                </a:solidFill>
              </a:defRPr>
            </a:lvl5pPr>
            <a:lvl6pPr lvl="5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Char char="■"/>
              <a:defRPr>
                <a:solidFill>
                  <a:schemeClr val="dk2"/>
                </a:solidFill>
              </a:defRPr>
            </a:lvl6pPr>
            <a:lvl7pPr lvl="6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Char char="●"/>
              <a:defRPr>
                <a:solidFill>
                  <a:schemeClr val="dk2"/>
                </a:solidFill>
              </a:defRPr>
            </a:lvl7pPr>
            <a:lvl8pPr lvl="7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Char char="○"/>
              <a:defRPr>
                <a:solidFill>
                  <a:schemeClr val="dk2"/>
                </a:solidFill>
              </a:defRPr>
            </a:lvl8pPr>
            <a:lvl9pPr lvl="8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 algn="r">
              <a:spcBef>
                <a:spcPts val="0"/>
              </a:spcBef>
              <a:buNone/>
            </a:pPr>
            <a:fld id="{00000000-1234-1234-1234-123412341234}" type="slidenum">
              <a:rPr lang="en" sz="1000">
                <a:solidFill>
                  <a:schemeClr val="dk2"/>
                </a:solidFill>
              </a:rPr>
              <a:t>‹#›</a:t>
            </a:fld>
            <a:endParaRPr lang="en" sz="1000">
              <a:solidFill>
                <a:schemeClr val="dk2"/>
              </a:solidFill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Relationship Id="rId4" Type="http://schemas.openxmlformats.org/officeDocument/2006/relationships/comments" Target="../comments/commen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Relationship Id="rId5" Type="http://schemas.openxmlformats.org/officeDocument/2006/relationships/comments" Target="../comments/comment3.xml"/><Relationship Id="rId4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Relationship Id="rId4" Type="http://schemas.openxmlformats.org/officeDocument/2006/relationships/comments" Target="../comments/commen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Relationship Id="rId4" Type="http://schemas.openxmlformats.org/officeDocument/2006/relationships/comments" Target="../comments/comment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9.jp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1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hyperlink" Target="mailto:antosij@gibdist.net" TargetMode="External"/><Relationship Id="rId3" Type="http://schemas.openxmlformats.org/officeDocument/2006/relationships/hyperlink" Target="mailto:cassiee@gibdist.net" TargetMode="External"/><Relationship Id="rId7" Type="http://schemas.openxmlformats.org/officeDocument/2006/relationships/hyperlink" Target="mailto:kuppec@gibdist.net" TargetMode="Externa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Relationship Id="rId6" Type="http://schemas.openxmlformats.org/officeDocument/2006/relationships/hyperlink" Target="mailto:gardnem@gibdist.net" TargetMode="External"/><Relationship Id="rId5" Type="http://schemas.openxmlformats.org/officeDocument/2006/relationships/hyperlink" Target="mailto:gregork@gibdist.net" TargetMode="External"/><Relationship Id="rId4" Type="http://schemas.openxmlformats.org/officeDocument/2006/relationships/hyperlink" Target="mailto:richart@gibdist.net" TargetMode="External"/><Relationship Id="rId9" Type="http://schemas.openxmlformats.org/officeDocument/2006/relationships/image" Target="../media/image23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ibdist.net/shumate-middle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4" Type="http://schemas.openxmlformats.org/officeDocument/2006/relationships/comments" Target="../comments/commen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Shape 54"/>
          <p:cNvSpPr txBox="1">
            <a:spLocks noGrp="1"/>
          </p:cNvSpPr>
          <p:nvPr>
            <p:ph type="ctrTitle"/>
          </p:nvPr>
        </p:nvSpPr>
        <p:spPr>
          <a:xfrm>
            <a:off x="311708" y="240500"/>
            <a:ext cx="8520600" cy="2052600"/>
          </a:xfrm>
          <a:prstGeom prst="rect">
            <a:avLst/>
          </a:prstGeom>
        </p:spPr>
        <p:txBody>
          <a:bodyPr wrap="square" lIns="91425" tIns="91425" rIns="91425" bIns="91425" anchor="b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b="1">
                <a:solidFill>
                  <a:srgbClr val="0000FF"/>
                </a:solidFill>
              </a:rPr>
              <a:t>Shumate Middle School</a:t>
            </a:r>
          </a:p>
          <a:p>
            <a:pPr lvl="0">
              <a:spcBef>
                <a:spcPts val="0"/>
              </a:spcBef>
              <a:buNone/>
            </a:pPr>
            <a:r>
              <a:rPr lang="en" sz="3600"/>
              <a:t>Gibraltar, MI </a:t>
            </a:r>
          </a:p>
        </p:txBody>
      </p:sp>
      <p:sp>
        <p:nvSpPr>
          <p:cNvPr id="55" name="Shape 55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pic>
        <p:nvPicPr>
          <p:cNvPr id="56" name="Shape 56" descr="2014 seahawk logo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791975" y="2361475"/>
            <a:ext cx="3448050" cy="2362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7" name="Shape 1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20229" y="0"/>
            <a:ext cx="6903542" cy="51435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Shape 122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b="1">
                <a:solidFill>
                  <a:srgbClr val="0000FF"/>
                </a:solidFill>
              </a:rPr>
              <a:t>Staff Involvement</a:t>
            </a:r>
          </a:p>
        </p:txBody>
      </p:sp>
      <p:sp>
        <p:nvSpPr>
          <p:cNvPr id="123" name="Shape 123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457200" lvl="0" indent="-228600" rtl="0">
              <a:spcBef>
                <a:spcPts val="0"/>
              </a:spcBef>
            </a:pPr>
            <a:r>
              <a:rPr lang="en"/>
              <a:t>Do a brief introduction (30 minutes) to staff at the beginning of the year</a:t>
            </a:r>
          </a:p>
          <a:p>
            <a:pPr marL="914400" lvl="1" indent="-228600" rtl="0">
              <a:spcBef>
                <a:spcPts val="0"/>
              </a:spcBef>
            </a:pPr>
            <a:r>
              <a:rPr lang="en"/>
              <a:t>Discuss the PBIS Staff Manual</a:t>
            </a:r>
          </a:p>
          <a:p>
            <a:pPr marL="914400" lvl="1" indent="-228600" rtl="0">
              <a:spcBef>
                <a:spcPts val="0"/>
              </a:spcBef>
            </a:pPr>
            <a:r>
              <a:rPr lang="en"/>
              <a:t>Review rewards</a:t>
            </a:r>
          </a:p>
          <a:p>
            <a:pPr marL="914400" lvl="1" indent="-228600" rtl="0">
              <a:spcBef>
                <a:spcPts val="0"/>
              </a:spcBef>
            </a:pPr>
            <a:r>
              <a:rPr lang="en"/>
              <a:t>Ask for suggestions &amp; volunteers</a:t>
            </a:r>
          </a:p>
          <a:p>
            <a:pPr marL="457200" lvl="0" indent="-228600" rtl="0">
              <a:spcBef>
                <a:spcPts val="0"/>
              </a:spcBef>
            </a:pPr>
            <a:r>
              <a:rPr lang="en"/>
              <a:t>Volunteers</a:t>
            </a:r>
          </a:p>
          <a:p>
            <a:pPr marL="914400" lvl="1" indent="-228600" rtl="0">
              <a:spcBef>
                <a:spcPts val="0"/>
              </a:spcBef>
            </a:pPr>
            <a:r>
              <a:rPr lang="en"/>
              <a:t>We depend on our entire staff to help us with rewards</a:t>
            </a:r>
          </a:p>
          <a:p>
            <a:pPr marL="2286000" lvl="4" indent="-228600" rtl="0">
              <a:spcBef>
                <a:spcPts val="0"/>
              </a:spcBef>
            </a:pPr>
            <a:r>
              <a:rPr lang="en"/>
              <a:t>Lunch in the courtyard</a:t>
            </a:r>
          </a:p>
          <a:p>
            <a:pPr marL="2286000" lvl="4" indent="-228600" rtl="0">
              <a:spcBef>
                <a:spcPts val="0"/>
              </a:spcBef>
            </a:pPr>
            <a:r>
              <a:rPr lang="en"/>
              <a:t>Quarterly rewards (kickball, movies, DIA away)</a:t>
            </a:r>
          </a:p>
          <a:p>
            <a:pPr marL="2286000" lvl="4" indent="-228600" rtl="0">
              <a:spcBef>
                <a:spcPts val="0"/>
              </a:spcBef>
            </a:pPr>
            <a:r>
              <a:rPr lang="en"/>
              <a:t>Lunch with a teacher</a:t>
            </a:r>
          </a:p>
          <a:p>
            <a:pPr marL="1828800" lvl="0" indent="0" rtl="0">
              <a:spcBef>
                <a:spcPts val="0"/>
              </a:spcBef>
              <a:buNone/>
            </a:pPr>
            <a:endParaRPr/>
          </a:p>
          <a:p>
            <a:pPr marL="1371600" lvl="2" indent="-228600" rtl="0">
              <a:spcBef>
                <a:spcPts val="0"/>
              </a:spcBef>
            </a:pPr>
            <a:endParaRPr/>
          </a:p>
          <a:p>
            <a:pPr marL="914400" lvl="1" indent="-228600">
              <a:spcBef>
                <a:spcPts val="0"/>
              </a:spcBef>
            </a:pPr>
            <a:endParaRPr/>
          </a:p>
        </p:txBody>
      </p:sp>
      <p:pic>
        <p:nvPicPr>
          <p:cNvPr id="124" name="Shape 1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589300" y="2261700"/>
            <a:ext cx="2324101" cy="1743076"/>
          </a:xfrm>
          <a:prstGeom prst="rect">
            <a:avLst/>
          </a:prstGeom>
          <a:noFill/>
          <a:ln>
            <a:noFill/>
          </a:ln>
        </p:spPr>
      </p:pic>
      <p:pic>
        <p:nvPicPr>
          <p:cNvPr id="125" name="Shape 12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43548" y="3650123"/>
            <a:ext cx="2165850" cy="14413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Shape 130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b="1">
                <a:solidFill>
                  <a:srgbClr val="0000FF"/>
                </a:solidFill>
              </a:rPr>
              <a:t>Student Voice</a:t>
            </a:r>
          </a:p>
        </p:txBody>
      </p:sp>
      <p:sp>
        <p:nvSpPr>
          <p:cNvPr id="131" name="Shape 131"/>
          <p:cNvSpPr txBox="1">
            <a:spLocks noGrp="1"/>
          </p:cNvSpPr>
          <p:nvPr>
            <p:ph type="body" idx="1"/>
          </p:nvPr>
        </p:nvSpPr>
        <p:spPr>
          <a:xfrm>
            <a:off x="311700" y="1017725"/>
            <a:ext cx="8520600" cy="34164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457200" lvl="0" indent="-368300">
              <a:spcBef>
                <a:spcPts val="0"/>
              </a:spcBef>
              <a:buSzPct val="100000"/>
            </a:pPr>
            <a:r>
              <a:rPr lang="en" sz="2200"/>
              <a:t>Surveys</a:t>
            </a:r>
          </a:p>
          <a:p>
            <a:pPr marL="914400" lvl="1" indent="-368300">
              <a:spcBef>
                <a:spcPts val="0"/>
              </a:spcBef>
              <a:buSzPct val="100000"/>
            </a:pPr>
            <a:r>
              <a:rPr lang="en" sz="2200"/>
              <a:t>We gather student data and views of PBIS through student surveys.</a:t>
            </a:r>
          </a:p>
          <a:p>
            <a:pPr marL="457200" lvl="0" indent="-368300">
              <a:spcBef>
                <a:spcPts val="0"/>
              </a:spcBef>
              <a:buSzPct val="100000"/>
            </a:pPr>
            <a:r>
              <a:rPr lang="en" sz="2200"/>
              <a:t>Student Suggestions</a:t>
            </a:r>
          </a:p>
          <a:p>
            <a:pPr marL="914400" lvl="1" indent="-368300" rtl="0">
              <a:spcBef>
                <a:spcPts val="0"/>
              </a:spcBef>
              <a:buSzPct val="100000"/>
            </a:pPr>
            <a:r>
              <a:rPr lang="en" sz="2200"/>
              <a:t>We allow our students to give suggestions to different rewards that they would like to earn through our Positive Action Tickets.</a:t>
            </a:r>
          </a:p>
          <a:p>
            <a:pPr marL="914400" lvl="1" indent="-368300" rtl="0">
              <a:spcBef>
                <a:spcPts val="0"/>
              </a:spcBef>
              <a:buSzPct val="100000"/>
            </a:pPr>
            <a:r>
              <a:rPr lang="en" sz="2200"/>
              <a:t>           </a:t>
            </a:r>
          </a:p>
        </p:txBody>
      </p:sp>
      <p:pic>
        <p:nvPicPr>
          <p:cNvPr id="132" name="Shape 132" descr="Free vector graphic: Speaker, Tool, Speech, Sound, Voice - Free ...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747675" y="3402450"/>
            <a:ext cx="3331274" cy="16656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Shape 13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b="1">
                <a:solidFill>
                  <a:srgbClr val="0000FF"/>
                </a:solidFill>
              </a:rPr>
              <a:t>First Mates--Mentor Program</a:t>
            </a:r>
            <a:r>
              <a:rPr lang="en">
                <a:solidFill>
                  <a:srgbClr val="0000FF"/>
                </a:solidFill>
              </a:rPr>
              <a:t>	</a:t>
            </a:r>
          </a:p>
        </p:txBody>
      </p:sp>
      <p:sp>
        <p:nvSpPr>
          <p:cNvPr id="138" name="Shape 138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6719400" cy="34164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457200" lvl="0" indent="-228600">
              <a:spcBef>
                <a:spcPts val="0"/>
              </a:spcBef>
            </a:pPr>
            <a:r>
              <a:rPr lang="en"/>
              <a:t>Two teachers supervise the program </a:t>
            </a:r>
          </a:p>
          <a:p>
            <a:pPr marL="457200" lvl="0" indent="-228600">
              <a:spcBef>
                <a:spcPts val="0"/>
              </a:spcBef>
            </a:pPr>
            <a:r>
              <a:rPr lang="en"/>
              <a:t>We currently have 70 students (mostly 8th grade, a few 7th to trained the new recruits)</a:t>
            </a:r>
          </a:p>
          <a:p>
            <a:pPr marL="457200" lvl="0" indent="-228600">
              <a:spcBef>
                <a:spcPts val="0"/>
              </a:spcBef>
            </a:pPr>
            <a:r>
              <a:rPr lang="en"/>
              <a:t>4 students assigned to one “First Mate”</a:t>
            </a:r>
          </a:p>
          <a:p>
            <a:pPr marL="457200" lvl="0" indent="-228600">
              <a:spcBef>
                <a:spcPts val="0"/>
              </a:spcBef>
            </a:pPr>
            <a:r>
              <a:rPr lang="en"/>
              <a:t>Students have to apply and are screened by teachers, non-academic, based on peer to peer interaction</a:t>
            </a:r>
          </a:p>
          <a:p>
            <a:pPr marL="457200" lvl="0" indent="-228600" rtl="0">
              <a:spcBef>
                <a:spcPts val="0"/>
              </a:spcBef>
            </a:pPr>
            <a:r>
              <a:rPr lang="en"/>
              <a:t>Help sixth graders with lockers, finding classes, and  helping out with general peer problems.</a:t>
            </a:r>
          </a:p>
        </p:txBody>
      </p:sp>
      <p:pic>
        <p:nvPicPr>
          <p:cNvPr id="139" name="Shape 13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296350" y="3192400"/>
            <a:ext cx="2847649" cy="1783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Shape 14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b="1">
                <a:solidFill>
                  <a:srgbClr val="0000FF"/>
                </a:solidFill>
              </a:rPr>
              <a:t>Student Rewards</a:t>
            </a:r>
          </a:p>
        </p:txBody>
      </p:sp>
      <p:sp>
        <p:nvSpPr>
          <p:cNvPr id="145" name="Shape 14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sz="2400"/>
              <a:t>Positive Action Tickets Opportunities</a:t>
            </a:r>
          </a:p>
          <a:p>
            <a:pPr marL="457200" lvl="0" indent="-381000">
              <a:spcBef>
                <a:spcPts val="0"/>
              </a:spcBef>
              <a:buSzPct val="100000"/>
            </a:pPr>
            <a:r>
              <a:rPr lang="en" sz="2400"/>
              <a:t>Weekly Drawings: Two students for each grade</a:t>
            </a:r>
          </a:p>
          <a:p>
            <a:pPr marL="914400" lvl="1" indent="-381000">
              <a:spcBef>
                <a:spcPts val="0"/>
              </a:spcBef>
              <a:buSzPct val="100000"/>
            </a:pPr>
            <a:r>
              <a:rPr lang="en" sz="2400"/>
              <a:t>$5 gift cards to stores, restaurants, etc. </a:t>
            </a:r>
          </a:p>
          <a:p>
            <a:pPr marL="457200" lvl="0" indent="-381000">
              <a:spcBef>
                <a:spcPts val="0"/>
              </a:spcBef>
              <a:buSzPct val="100000"/>
            </a:pPr>
            <a:r>
              <a:rPr lang="en" sz="2400"/>
              <a:t>Friday Cash-ins:	</a:t>
            </a:r>
          </a:p>
          <a:p>
            <a:pPr marL="914400" lvl="1" indent="-381000">
              <a:spcBef>
                <a:spcPts val="0"/>
              </a:spcBef>
              <a:buSzPct val="100000"/>
            </a:pPr>
            <a:r>
              <a:rPr lang="en" sz="2400"/>
              <a:t>Students choose from a variety of choices with different ticket values.  These are updated throughout the year due to new ideas and the changing seasons. </a:t>
            </a:r>
          </a:p>
        </p:txBody>
      </p:sp>
      <p:pic>
        <p:nvPicPr>
          <p:cNvPr id="146" name="Shape 146" descr="IMG_20170918_215506.jp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717125" y="342150"/>
            <a:ext cx="2948874" cy="14456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Shape 151"/>
          <p:cNvSpPr txBox="1">
            <a:spLocks noGrp="1"/>
          </p:cNvSpPr>
          <p:nvPr>
            <p:ph type="title"/>
          </p:nvPr>
        </p:nvSpPr>
        <p:spPr>
          <a:xfrm>
            <a:off x="311700" y="429550"/>
            <a:ext cx="8520600" cy="5727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b="1">
                <a:solidFill>
                  <a:srgbClr val="0000FF"/>
                </a:solidFill>
              </a:rPr>
              <a:t>SMS Positive Action Cash-in Rewards</a:t>
            </a:r>
          </a:p>
        </p:txBody>
      </p:sp>
      <p:sp>
        <p:nvSpPr>
          <p:cNvPr id="152" name="Shape 152"/>
          <p:cNvSpPr txBox="1">
            <a:spLocks noGrp="1"/>
          </p:cNvSpPr>
          <p:nvPr>
            <p:ph type="body" idx="1"/>
          </p:nvPr>
        </p:nvSpPr>
        <p:spPr>
          <a:xfrm>
            <a:off x="199175" y="1120350"/>
            <a:ext cx="8520600" cy="34164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457200" lvl="0" indent="-228600" rtl="0">
              <a:spcBef>
                <a:spcPts val="0"/>
              </a:spcBef>
            </a:pPr>
            <a:r>
              <a:rPr lang="en"/>
              <a:t>At lunches, students can cash in their tickets for items or special privileges</a:t>
            </a:r>
          </a:p>
          <a:p>
            <a:pPr marL="914400" lvl="1" indent="-342900" rtl="0">
              <a:spcBef>
                <a:spcPts val="0"/>
              </a:spcBef>
              <a:buSzPct val="100000"/>
            </a:pPr>
            <a:r>
              <a:rPr lang="en" sz="1800"/>
              <a:t>Lunch in the courtyard with a friend</a:t>
            </a:r>
          </a:p>
          <a:p>
            <a:pPr marL="914400" lvl="1" indent="-342900" rtl="0">
              <a:spcBef>
                <a:spcPts val="0"/>
              </a:spcBef>
              <a:buSzPct val="100000"/>
            </a:pPr>
            <a:r>
              <a:rPr lang="en" sz="1800"/>
              <a:t>Snow cones</a:t>
            </a:r>
          </a:p>
          <a:p>
            <a:pPr marL="914400" lvl="1" indent="-342900" rtl="0">
              <a:spcBef>
                <a:spcPts val="0"/>
              </a:spcBef>
              <a:buSzPct val="100000"/>
            </a:pPr>
            <a:r>
              <a:rPr lang="en" sz="1800"/>
              <a:t>Sit at the PRIDE table (games)</a:t>
            </a:r>
          </a:p>
          <a:p>
            <a:pPr marL="914400" lvl="1" indent="-342900" rtl="0">
              <a:spcBef>
                <a:spcPts val="0"/>
              </a:spcBef>
              <a:buSzPct val="100000"/>
            </a:pPr>
            <a:r>
              <a:rPr lang="en" sz="1800"/>
              <a:t>Enjoy a piece of candy</a:t>
            </a:r>
          </a:p>
          <a:p>
            <a:pPr marL="914400" lvl="1" indent="-342900" rtl="0">
              <a:spcBef>
                <a:spcPts val="0"/>
              </a:spcBef>
              <a:buSzPct val="100000"/>
            </a:pPr>
            <a:r>
              <a:rPr lang="en" sz="1800"/>
              <a:t>School supply items</a:t>
            </a:r>
          </a:p>
          <a:p>
            <a:pPr marL="914400" lvl="1" indent="-342900">
              <a:spcBef>
                <a:spcPts val="0"/>
              </a:spcBef>
              <a:buSzPct val="100000"/>
            </a:pPr>
            <a:r>
              <a:rPr lang="en" sz="1800"/>
              <a:t>Computer game hour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Shape 15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b="1">
                <a:solidFill>
                  <a:srgbClr val="0000FF"/>
                </a:solidFill>
              </a:rPr>
              <a:t>Postcards Home</a:t>
            </a:r>
          </a:p>
        </p:txBody>
      </p:sp>
      <p:pic>
        <p:nvPicPr>
          <p:cNvPr id="158" name="Shape 15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56049" y="1017725"/>
            <a:ext cx="6970274" cy="36306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Shape 163"/>
          <p:cNvSpPr txBox="1">
            <a:spLocks noGrp="1"/>
          </p:cNvSpPr>
          <p:nvPr>
            <p:ph type="title"/>
          </p:nvPr>
        </p:nvSpPr>
        <p:spPr>
          <a:xfrm>
            <a:off x="311700" y="406775"/>
            <a:ext cx="8520600" cy="5727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b="1">
                <a:solidFill>
                  <a:srgbClr val="0000FF"/>
                </a:solidFill>
              </a:rPr>
              <a:t>Quarterly Rewards</a:t>
            </a:r>
          </a:p>
        </p:txBody>
      </p:sp>
      <p:sp>
        <p:nvSpPr>
          <p:cNvPr id="164" name="Shape 164"/>
          <p:cNvSpPr txBox="1">
            <a:spLocks noGrp="1"/>
          </p:cNvSpPr>
          <p:nvPr>
            <p:ph type="body" idx="1"/>
          </p:nvPr>
        </p:nvSpPr>
        <p:spPr>
          <a:xfrm>
            <a:off x="311700" y="979475"/>
            <a:ext cx="8520600" cy="34164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457200" lvl="0" indent="-228600">
              <a:spcBef>
                <a:spcPts val="0"/>
              </a:spcBef>
            </a:pPr>
            <a:r>
              <a:rPr lang="en"/>
              <a:t>Each quarter students have an opportunity to earn a special reward.  </a:t>
            </a:r>
          </a:p>
          <a:p>
            <a:pPr marL="914400" lvl="1" indent="-342900">
              <a:spcBef>
                <a:spcPts val="0"/>
              </a:spcBef>
              <a:buSzPct val="100000"/>
            </a:pPr>
            <a:r>
              <a:rPr lang="en" sz="1800"/>
              <a:t>Last year’s awards were: Mystery Movie Day, DIA Away, Kickball,     SMS Lip Sync Battle </a:t>
            </a:r>
          </a:p>
          <a:p>
            <a:pPr marL="457200" lvl="0" indent="-228600">
              <a:spcBef>
                <a:spcPts val="0"/>
              </a:spcBef>
            </a:pPr>
            <a:r>
              <a:rPr lang="en"/>
              <a:t>Requirements to attend the reward are:</a:t>
            </a:r>
          </a:p>
          <a:p>
            <a:pPr marL="914400" lvl="1" indent="-342900">
              <a:spcBef>
                <a:spcPts val="0"/>
              </a:spcBef>
              <a:buSzPct val="100000"/>
            </a:pPr>
            <a:r>
              <a:rPr lang="en" sz="1800"/>
              <a:t>No office referrals</a:t>
            </a:r>
          </a:p>
          <a:p>
            <a:pPr marL="914400" lvl="1" indent="-342900">
              <a:spcBef>
                <a:spcPts val="0"/>
              </a:spcBef>
              <a:buSzPct val="100000"/>
            </a:pPr>
            <a:r>
              <a:rPr lang="en" sz="1800"/>
              <a:t>No missing assignments</a:t>
            </a:r>
          </a:p>
          <a:p>
            <a:pPr marL="914400" lvl="1" indent="-342900">
              <a:spcBef>
                <a:spcPts val="0"/>
              </a:spcBef>
              <a:buSzPct val="100000"/>
            </a:pPr>
            <a:r>
              <a:rPr lang="en" sz="1800"/>
              <a:t>5 or less absences</a:t>
            </a:r>
          </a:p>
          <a:p>
            <a:pPr marL="457200" lvl="0" indent="-228600">
              <a:spcBef>
                <a:spcPts val="0"/>
              </a:spcBef>
            </a:pPr>
            <a:r>
              <a:rPr lang="en"/>
              <a:t>Typically the reward is announced ahead of time.  However this year we are making them a mystery to increase student participation and suspense.  </a:t>
            </a:r>
          </a:p>
        </p:txBody>
      </p:sp>
      <p:pic>
        <p:nvPicPr>
          <p:cNvPr id="165" name="Shape 165" descr="File:Toyogeki-Movie Toyooka002.jpg - Wikimedia Commons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575600" y="3916800"/>
            <a:ext cx="1645445" cy="1092877"/>
          </a:xfrm>
          <a:prstGeom prst="rect">
            <a:avLst/>
          </a:prstGeom>
          <a:noFill/>
          <a:ln>
            <a:noFill/>
          </a:ln>
        </p:spPr>
      </p:pic>
      <p:pic>
        <p:nvPicPr>
          <p:cNvPr id="166" name="Shape 166" descr="Youth Camp 2015 Lip Sync Battle Round 1 on Vimeo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042200" y="1787775"/>
            <a:ext cx="2413450" cy="13575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Shape 17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b="1">
                <a:solidFill>
                  <a:srgbClr val="0000FF"/>
                </a:solidFill>
              </a:rPr>
              <a:t>Fundraising</a:t>
            </a:r>
          </a:p>
        </p:txBody>
      </p:sp>
      <p:sp>
        <p:nvSpPr>
          <p:cNvPr id="172" name="Shape 172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sz="1600"/>
              <a:t>In School Fundraisers</a:t>
            </a:r>
          </a:p>
          <a:p>
            <a:pPr marL="914400" lvl="1" indent="-330200" rtl="0">
              <a:spcBef>
                <a:spcPts val="0"/>
              </a:spcBef>
              <a:buSzPct val="100000"/>
            </a:pPr>
            <a:r>
              <a:rPr lang="en" sz="1600"/>
              <a:t>Hat or Spirit Days</a:t>
            </a:r>
          </a:p>
          <a:p>
            <a:pPr marL="914400" lvl="1" indent="-330200" rtl="0">
              <a:spcBef>
                <a:spcPts val="0"/>
              </a:spcBef>
              <a:buSzPct val="100000"/>
            </a:pPr>
            <a:r>
              <a:rPr lang="en" sz="1600"/>
              <a:t>Pencil dispenser       </a:t>
            </a:r>
          </a:p>
          <a:p>
            <a:pPr marL="914400" lvl="1" indent="-330200" rtl="0">
              <a:spcBef>
                <a:spcPts val="0"/>
              </a:spcBef>
              <a:buSzPct val="100000"/>
            </a:pPr>
            <a:r>
              <a:rPr lang="en" sz="1600"/>
              <a:t>PTO donations</a:t>
            </a:r>
          </a:p>
          <a:p>
            <a:pPr marL="0" lvl="0" indent="0" rtl="0">
              <a:spcBef>
                <a:spcPts val="0"/>
              </a:spcBef>
              <a:buNone/>
            </a:pPr>
            <a:r>
              <a:rPr lang="en" sz="1600"/>
              <a:t>Out of School Fundraisers</a:t>
            </a:r>
          </a:p>
          <a:p>
            <a:pPr marL="914400" lvl="1" indent="-330200">
              <a:spcBef>
                <a:spcPts val="0"/>
              </a:spcBef>
              <a:buSzPct val="100000"/>
            </a:pPr>
            <a:r>
              <a:rPr lang="en" sz="1600"/>
              <a:t>MOD Pizza                                         </a:t>
            </a:r>
          </a:p>
          <a:p>
            <a:pPr marL="914400" lvl="1" indent="-330200">
              <a:spcBef>
                <a:spcPts val="0"/>
              </a:spcBef>
              <a:buSzPct val="100000"/>
            </a:pPr>
            <a:r>
              <a:rPr lang="en" sz="1600"/>
              <a:t>Chipotle</a:t>
            </a:r>
          </a:p>
          <a:p>
            <a:pPr marL="914400" lvl="1" indent="-330200">
              <a:spcBef>
                <a:spcPts val="0"/>
              </a:spcBef>
              <a:buSzPct val="100000"/>
            </a:pPr>
            <a:r>
              <a:rPr lang="en" sz="1600"/>
              <a:t>Stevie B’s</a:t>
            </a:r>
          </a:p>
          <a:p>
            <a:pPr marL="914400" lvl="1" indent="-330200">
              <a:spcBef>
                <a:spcPts val="0"/>
              </a:spcBef>
              <a:buSzPct val="100000"/>
            </a:pPr>
            <a:r>
              <a:rPr lang="en" sz="1600"/>
              <a:t>Buffalo Wild Wings</a:t>
            </a:r>
          </a:p>
          <a:p>
            <a:pPr marL="914400" lvl="1" indent="-330200">
              <a:spcBef>
                <a:spcPts val="0"/>
              </a:spcBef>
              <a:buSzPct val="100000"/>
            </a:pPr>
            <a:r>
              <a:rPr lang="en" sz="1600"/>
              <a:t>Pips Art Studio </a:t>
            </a:r>
          </a:p>
          <a:p>
            <a:pPr lvl="0">
              <a:spcBef>
                <a:spcPts val="0"/>
              </a:spcBef>
              <a:buNone/>
            </a:pPr>
            <a:r>
              <a:rPr lang="en"/>
              <a:t>	</a:t>
            </a:r>
          </a:p>
        </p:txBody>
      </p:sp>
      <p:pic>
        <p:nvPicPr>
          <p:cNvPr id="173" name="Shape 173" descr="Free illustration: Cost, Dollar, Finance, Money - Free Image on ...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401650" y="2979125"/>
            <a:ext cx="2590850" cy="18297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74" name="Shape 174" descr="Free illustration: Word, Money, Million Dollar - Free Image on ...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214925" y="-200775"/>
            <a:ext cx="3416400" cy="3416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Shape 179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b="1">
                <a:solidFill>
                  <a:srgbClr val="0000FF"/>
                </a:solidFill>
              </a:rPr>
              <a:t>Questions?</a:t>
            </a:r>
          </a:p>
        </p:txBody>
      </p:sp>
      <p:pic>
        <p:nvPicPr>
          <p:cNvPr id="180" name="Shape 18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095848" y="1152475"/>
            <a:ext cx="5140792" cy="3416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Shape 61"/>
          <p:cNvSpPr txBox="1">
            <a:spLocks noGrp="1"/>
          </p:cNvSpPr>
          <p:nvPr>
            <p:ph type="title"/>
          </p:nvPr>
        </p:nvSpPr>
        <p:spPr>
          <a:xfrm>
            <a:off x="265275" y="414075"/>
            <a:ext cx="8520600" cy="5727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b="1">
                <a:solidFill>
                  <a:srgbClr val="0000FF"/>
                </a:solidFill>
              </a:rPr>
              <a:t>Introduction</a:t>
            </a:r>
          </a:p>
        </p:txBody>
      </p:sp>
      <p:sp>
        <p:nvSpPr>
          <p:cNvPr id="62" name="Shape 62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5199300" cy="34164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b="1"/>
              <a:t>Our team…</a:t>
            </a:r>
          </a:p>
          <a:p>
            <a:pPr lvl="0">
              <a:spcBef>
                <a:spcPts val="0"/>
              </a:spcBef>
              <a:buNone/>
            </a:pPr>
            <a:r>
              <a:rPr lang="en"/>
              <a:t>Principal:  Eric Cassie</a:t>
            </a:r>
          </a:p>
          <a:p>
            <a:pPr lvl="0">
              <a:spcBef>
                <a:spcPts val="0"/>
              </a:spcBef>
              <a:buNone/>
            </a:pPr>
            <a:r>
              <a:rPr lang="en"/>
              <a:t>Assistant Principal: Tracy Richardson</a:t>
            </a:r>
          </a:p>
          <a:p>
            <a:pPr lvl="0">
              <a:spcBef>
                <a:spcPts val="0"/>
              </a:spcBef>
              <a:buNone/>
            </a:pPr>
            <a:r>
              <a:rPr lang="en"/>
              <a:t>Co-chairpersons:  Kathy Gregorich-Filkins, Mandy Gardner</a:t>
            </a:r>
          </a:p>
          <a:p>
            <a:pPr lvl="0">
              <a:spcBef>
                <a:spcPts val="0"/>
              </a:spcBef>
              <a:buNone/>
            </a:pPr>
            <a:r>
              <a:rPr lang="en"/>
              <a:t>Counselor: Jami Antosiewicz</a:t>
            </a:r>
          </a:p>
          <a:p>
            <a:pPr lvl="0">
              <a:spcBef>
                <a:spcPts val="0"/>
              </a:spcBef>
              <a:buNone/>
            </a:pPr>
            <a:r>
              <a:rPr lang="en"/>
              <a:t>Data Analyst: Char Kuppe</a:t>
            </a:r>
          </a:p>
          <a:p>
            <a:pPr lvl="0">
              <a:spcBef>
                <a:spcPts val="0"/>
              </a:spcBef>
              <a:buNone/>
            </a:pPr>
            <a:endParaRPr/>
          </a:p>
        </p:txBody>
      </p:sp>
      <p:pic>
        <p:nvPicPr>
          <p:cNvPr id="63" name="Shape 6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026050" y="1057925"/>
            <a:ext cx="3810000" cy="2857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Shape 18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>
                <a:solidFill>
                  <a:srgbClr val="0000FF"/>
                </a:solidFill>
              </a:rPr>
              <a:t>Thank you!  Contact Information...</a:t>
            </a:r>
          </a:p>
        </p:txBody>
      </p:sp>
      <p:sp>
        <p:nvSpPr>
          <p:cNvPr id="186" name="Shape 186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7692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Eric Cassie (Principal): </a:t>
            </a:r>
            <a:r>
              <a:rPr lang="en" u="sng">
                <a:solidFill>
                  <a:schemeClr val="hlink"/>
                </a:solidFill>
                <a:hlinkClick r:id="rId3"/>
              </a:rPr>
              <a:t>cassiee@gibdist.net</a:t>
            </a:r>
          </a:p>
          <a:p>
            <a:pPr lvl="0">
              <a:spcBef>
                <a:spcPts val="0"/>
              </a:spcBef>
              <a:buNone/>
            </a:pPr>
            <a:r>
              <a:rPr lang="en"/>
              <a:t>Tracy Richardson (Assistant Principal): </a:t>
            </a:r>
            <a:r>
              <a:rPr lang="en" u="sng">
                <a:solidFill>
                  <a:schemeClr val="hlink"/>
                </a:solidFill>
                <a:hlinkClick r:id="rId4"/>
              </a:rPr>
              <a:t>richart@gibdist.net</a:t>
            </a:r>
          </a:p>
          <a:p>
            <a:pPr lvl="0">
              <a:spcBef>
                <a:spcPts val="0"/>
              </a:spcBef>
              <a:buNone/>
            </a:pPr>
            <a:r>
              <a:rPr lang="en"/>
              <a:t>Kathryn Gregorich-Filkins (Co-chair): </a:t>
            </a:r>
            <a:r>
              <a:rPr lang="en" u="sng">
                <a:solidFill>
                  <a:schemeClr val="hlink"/>
                </a:solidFill>
                <a:hlinkClick r:id="rId5"/>
              </a:rPr>
              <a:t>gregork@gibdist.net</a:t>
            </a:r>
          </a:p>
          <a:p>
            <a:pPr lvl="0">
              <a:spcBef>
                <a:spcPts val="0"/>
              </a:spcBef>
              <a:buNone/>
            </a:pPr>
            <a:r>
              <a:rPr lang="en"/>
              <a:t>Mandy Gardner (Co-chair): </a:t>
            </a:r>
            <a:r>
              <a:rPr lang="en" u="sng">
                <a:solidFill>
                  <a:schemeClr val="hlink"/>
                </a:solidFill>
                <a:hlinkClick r:id="rId6"/>
              </a:rPr>
              <a:t>gardnem@gibdist.net</a:t>
            </a:r>
          </a:p>
          <a:p>
            <a:pPr lvl="0">
              <a:spcBef>
                <a:spcPts val="0"/>
              </a:spcBef>
              <a:buNone/>
            </a:pPr>
            <a:r>
              <a:rPr lang="en"/>
              <a:t>Char Kuppe (Data Analysis): </a:t>
            </a:r>
            <a:r>
              <a:rPr lang="en" u="sng">
                <a:solidFill>
                  <a:schemeClr val="hlink"/>
                </a:solidFill>
                <a:hlinkClick r:id="rId7"/>
              </a:rPr>
              <a:t>kuppec@gibdist.net</a:t>
            </a:r>
          </a:p>
          <a:p>
            <a:pPr lvl="0">
              <a:spcBef>
                <a:spcPts val="0"/>
              </a:spcBef>
              <a:buNone/>
            </a:pPr>
            <a:r>
              <a:rPr lang="en"/>
              <a:t>Jami Antosiewicz (Counselor): </a:t>
            </a:r>
            <a:r>
              <a:rPr lang="en" u="sng">
                <a:solidFill>
                  <a:schemeClr val="hlink"/>
                </a:solidFill>
                <a:hlinkClick r:id="rId8"/>
              </a:rPr>
              <a:t>antosij@gibdist.net</a:t>
            </a:r>
          </a:p>
          <a:p>
            <a:pPr lvl="0">
              <a:spcBef>
                <a:spcPts val="0"/>
              </a:spcBef>
              <a:buNone/>
            </a:pPr>
            <a:r>
              <a:rPr lang="en"/>
              <a:t>School Number: 734-379-7600</a:t>
            </a:r>
          </a:p>
          <a:p>
            <a:pPr lvl="0">
              <a:spcBef>
                <a:spcPts val="0"/>
              </a:spcBef>
              <a:buNone/>
            </a:pPr>
            <a:endParaRPr/>
          </a:p>
          <a:p>
            <a:pPr marL="25400" lvl="0" indent="0" rtl="0">
              <a:spcBef>
                <a:spcPts val="0"/>
              </a:spcBef>
              <a:spcAft>
                <a:spcPts val="500"/>
              </a:spcAft>
              <a:buNone/>
            </a:pPr>
            <a:endParaRPr sz="900">
              <a:solidFill>
                <a:srgbClr val="777777"/>
              </a:solidFill>
            </a:endParaRPr>
          </a:p>
          <a:p>
            <a:pPr lvl="0">
              <a:spcBef>
                <a:spcPts val="0"/>
              </a:spcBef>
              <a:buNone/>
            </a:pPr>
            <a:endParaRPr/>
          </a:p>
        </p:txBody>
      </p:sp>
      <p:pic>
        <p:nvPicPr>
          <p:cNvPr id="187" name="Shape 187" descr="File:Contacts.jpg - Wikimedia Commons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5822724" y="2839424"/>
            <a:ext cx="2832625" cy="1835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Shape 68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b="1">
                <a:solidFill>
                  <a:srgbClr val="0000FF"/>
                </a:solidFill>
              </a:rPr>
              <a:t>Shumate Middle School- Demographics</a:t>
            </a:r>
          </a:p>
        </p:txBody>
      </p:sp>
      <p:sp>
        <p:nvSpPr>
          <p:cNvPr id="69" name="Shape 69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5121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b="1">
                <a:solidFill>
                  <a:srgbClr val="0000FF"/>
                </a:solidFill>
              </a:rPr>
              <a:t>842 Students</a:t>
            </a:r>
          </a:p>
          <a:p>
            <a:pPr lvl="0">
              <a:spcBef>
                <a:spcPts val="0"/>
              </a:spcBef>
              <a:buNone/>
            </a:pPr>
            <a:r>
              <a:rPr lang="en"/>
              <a:t>6th-258</a:t>
            </a:r>
          </a:p>
          <a:p>
            <a:pPr lvl="0">
              <a:spcBef>
                <a:spcPts val="0"/>
              </a:spcBef>
              <a:buNone/>
            </a:pPr>
            <a:r>
              <a:rPr lang="en"/>
              <a:t>7th-271</a:t>
            </a:r>
          </a:p>
          <a:p>
            <a:pPr lvl="0">
              <a:spcBef>
                <a:spcPts val="0"/>
              </a:spcBef>
              <a:buNone/>
            </a:pPr>
            <a:r>
              <a:rPr lang="en"/>
              <a:t>8th-313</a:t>
            </a:r>
          </a:p>
          <a:p>
            <a:pPr lvl="0">
              <a:spcBef>
                <a:spcPts val="0"/>
              </a:spcBef>
              <a:buNone/>
            </a:pPr>
            <a:r>
              <a:rPr lang="en" b="1">
                <a:solidFill>
                  <a:srgbClr val="0000FF"/>
                </a:solidFill>
              </a:rPr>
              <a:t>Ethnicity Breakdown:</a:t>
            </a:r>
          </a:p>
          <a:p>
            <a:pPr lvl="0">
              <a:spcBef>
                <a:spcPts val="0"/>
              </a:spcBef>
              <a:buNone/>
            </a:pPr>
            <a:r>
              <a:rPr lang="en"/>
              <a:t>84.1% White		6.6% Black or African American	6.2% Hispanic/Latino</a:t>
            </a:r>
          </a:p>
          <a:p>
            <a:pPr lvl="0">
              <a:spcBef>
                <a:spcPts val="0"/>
              </a:spcBef>
              <a:buNone/>
            </a:pPr>
            <a:r>
              <a:rPr lang="en"/>
              <a:t>2.6% Asian American	 	0.6% American Indian</a:t>
            </a:r>
          </a:p>
        </p:txBody>
      </p:sp>
      <p:pic>
        <p:nvPicPr>
          <p:cNvPr id="70" name="Shape 70" descr="Diversity - Free vector graphics on Pixabay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508676" y="445025"/>
            <a:ext cx="4368324" cy="32398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Shape 7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u="sng">
                <a:solidFill>
                  <a:schemeClr val="hlink"/>
                </a:solidFill>
                <a:hlinkClick r:id="rId3"/>
              </a:rPr>
              <a:t>http://www.gibdist.net/shumate-middle</a:t>
            </a:r>
          </a:p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76" name="Shape 76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pic>
        <p:nvPicPr>
          <p:cNvPr id="77" name="Shape 7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11697" y="1152476"/>
            <a:ext cx="8325889" cy="31478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Shape 82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b="1">
                <a:solidFill>
                  <a:srgbClr val="0000FF"/>
                </a:solidFill>
              </a:rPr>
              <a:t>Mission and Vision</a:t>
            </a:r>
          </a:p>
        </p:txBody>
      </p:sp>
      <p:pic>
        <p:nvPicPr>
          <p:cNvPr id="83" name="Shape 8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23950" y="1102525"/>
            <a:ext cx="3810000" cy="2876550"/>
          </a:xfrm>
          <a:prstGeom prst="rect">
            <a:avLst/>
          </a:prstGeom>
          <a:noFill/>
          <a:ln>
            <a:noFill/>
          </a:ln>
        </p:spPr>
      </p:pic>
      <p:pic>
        <p:nvPicPr>
          <p:cNvPr id="84" name="Shape 8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913938" y="758875"/>
            <a:ext cx="2962275" cy="3810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Shape 89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b="1">
                <a:solidFill>
                  <a:srgbClr val="0000FF"/>
                </a:solidFill>
              </a:rPr>
              <a:t>SMS PBIS Program</a:t>
            </a:r>
          </a:p>
        </p:txBody>
      </p:sp>
      <p:sp>
        <p:nvSpPr>
          <p:cNvPr id="90" name="Shape 90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457200" lvl="0" indent="-368300">
              <a:spcBef>
                <a:spcPts val="0"/>
              </a:spcBef>
              <a:buSzPct val="100000"/>
            </a:pPr>
            <a:r>
              <a:rPr lang="en" sz="2200"/>
              <a:t>We are in the 4th year of our PBIS program.</a:t>
            </a:r>
          </a:p>
          <a:p>
            <a:pPr marL="457200" lvl="0" indent="-368300">
              <a:spcBef>
                <a:spcPts val="0"/>
              </a:spcBef>
              <a:buSzPct val="100000"/>
            </a:pPr>
            <a:r>
              <a:rPr lang="en" sz="2200"/>
              <a:t>We are currently in the sustainability phrase of our program.</a:t>
            </a:r>
          </a:p>
          <a:p>
            <a:pPr marL="914400" lvl="1" indent="-368300">
              <a:spcBef>
                <a:spcPts val="0"/>
              </a:spcBef>
              <a:buSzPct val="100000"/>
            </a:pPr>
            <a:r>
              <a:rPr lang="en" sz="2200"/>
              <a:t>Our matrix has been created and norms are established.</a:t>
            </a:r>
          </a:p>
          <a:p>
            <a:pPr marL="914400" lvl="1" indent="-368300" rtl="0">
              <a:spcBef>
                <a:spcPts val="0"/>
              </a:spcBef>
              <a:buSzPct val="100000"/>
            </a:pPr>
            <a:r>
              <a:rPr lang="en" sz="2200"/>
              <a:t>We are adjusting our matrix to reflect the changes in our school.</a:t>
            </a:r>
          </a:p>
          <a:p>
            <a:pPr marL="914400" lvl="1" indent="-368300">
              <a:spcBef>
                <a:spcPts val="0"/>
              </a:spcBef>
              <a:buSzPct val="100000"/>
            </a:pPr>
            <a:r>
              <a:rPr lang="en" sz="2200"/>
              <a:t>Posters and expectations</a:t>
            </a:r>
          </a:p>
          <a:p>
            <a:pPr marL="1371600" lvl="2" indent="-368300">
              <a:spcBef>
                <a:spcPts val="0"/>
              </a:spcBef>
              <a:buSzPct val="100000"/>
            </a:pPr>
            <a:r>
              <a:rPr lang="en" sz="2200"/>
              <a:t>restorative practices</a:t>
            </a:r>
          </a:p>
          <a:p>
            <a:pPr marL="1371600" lvl="2" indent="-381000">
              <a:spcBef>
                <a:spcPts val="0"/>
              </a:spcBef>
              <a:buSzPct val="109090"/>
            </a:pPr>
            <a:r>
              <a:rPr lang="en" sz="2200"/>
              <a:t>implementation of 1:1 technology  </a:t>
            </a:r>
            <a:r>
              <a:rPr lang="en" sz="2400"/>
              <a:t>      </a:t>
            </a:r>
          </a:p>
        </p:txBody>
      </p:sp>
      <p:pic>
        <p:nvPicPr>
          <p:cNvPr id="91" name="Shape 91" descr="w7 - Picasso goals | The road to success! | Barbara | Flickr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483100" y="2835975"/>
            <a:ext cx="2087650" cy="20876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Shape 9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b="1">
                <a:solidFill>
                  <a:srgbClr val="0000FF"/>
                </a:solidFill>
              </a:rPr>
              <a:t>Seahawk Data--Office Referrals</a:t>
            </a:r>
          </a:p>
        </p:txBody>
      </p:sp>
      <p:sp>
        <p:nvSpPr>
          <p:cNvPr id="97" name="Shape 97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457200" lvl="0" indent="-228600" rtl="0">
              <a:spcBef>
                <a:spcPts val="0"/>
              </a:spcBef>
            </a:pPr>
            <a:r>
              <a:rPr lang="en"/>
              <a:t>Sample office referral form</a:t>
            </a:r>
          </a:p>
          <a:p>
            <a:pPr marL="914400" lvl="1" indent="-228600" rtl="0">
              <a:spcBef>
                <a:spcPts val="0"/>
              </a:spcBef>
            </a:pPr>
            <a:r>
              <a:rPr lang="en"/>
              <a:t>Carbon copies, data entered into MiStar by secretarial staff</a:t>
            </a:r>
          </a:p>
          <a:p>
            <a:pPr marL="457200" lvl="0" indent="-228600" rtl="0">
              <a:spcBef>
                <a:spcPts val="0"/>
              </a:spcBef>
            </a:pPr>
            <a:r>
              <a:rPr lang="en"/>
              <a:t>The form is used for major infractions and repeating minor infractions</a:t>
            </a:r>
          </a:p>
          <a:p>
            <a:pPr marL="914400" lvl="1" indent="-228600" rtl="0">
              <a:spcBef>
                <a:spcPts val="0"/>
              </a:spcBef>
            </a:pPr>
            <a:r>
              <a:rPr lang="en"/>
              <a:t>Teachers are expected to help out with minor infractions</a:t>
            </a:r>
          </a:p>
          <a:p>
            <a:pPr marL="1371600" lvl="2" indent="-228600" rtl="0">
              <a:spcBef>
                <a:spcPts val="0"/>
              </a:spcBef>
            </a:pPr>
            <a:r>
              <a:rPr lang="en"/>
              <a:t>Warning</a:t>
            </a:r>
          </a:p>
          <a:p>
            <a:pPr marL="1371600" lvl="2" indent="-228600" rtl="0">
              <a:spcBef>
                <a:spcPts val="0"/>
              </a:spcBef>
            </a:pPr>
            <a:r>
              <a:rPr lang="en"/>
              <a:t>Private conversation “The W’s”</a:t>
            </a:r>
          </a:p>
          <a:p>
            <a:pPr marL="1371600" lvl="2" indent="-228600" rtl="0">
              <a:spcBef>
                <a:spcPts val="0"/>
              </a:spcBef>
            </a:pPr>
            <a:r>
              <a:rPr lang="en"/>
              <a:t>Phone call home</a:t>
            </a:r>
          </a:p>
          <a:p>
            <a:pPr marL="457200" lvl="0" indent="-228600" rtl="0">
              <a:spcBef>
                <a:spcPts val="0"/>
              </a:spcBef>
            </a:pPr>
            <a:r>
              <a:rPr lang="en"/>
              <a:t>Successes</a:t>
            </a:r>
          </a:p>
          <a:p>
            <a:pPr marL="914400" lvl="1" indent="-228600" rtl="0">
              <a:spcBef>
                <a:spcPts val="0"/>
              </a:spcBef>
            </a:pPr>
            <a:r>
              <a:rPr lang="en"/>
              <a:t>Teachers are using more interventions before “writing up” a student</a:t>
            </a:r>
          </a:p>
          <a:p>
            <a:pPr marL="914400" lvl="1" indent="-228600" rtl="0">
              <a:spcBef>
                <a:spcPts val="0"/>
              </a:spcBef>
            </a:pPr>
            <a:r>
              <a:rPr lang="en"/>
              <a:t>We have learned to document warnings more efficiently</a:t>
            </a:r>
          </a:p>
          <a:p>
            <a:pPr marL="457200" lvl="0" indent="-228600" rtl="0">
              <a:spcBef>
                <a:spcPts val="0"/>
              </a:spcBef>
            </a:pPr>
            <a:r>
              <a:rPr lang="en"/>
              <a:t>Challenges</a:t>
            </a:r>
          </a:p>
          <a:p>
            <a:pPr marL="914400" lvl="1" indent="-228600" rtl="0">
              <a:spcBef>
                <a:spcPts val="0"/>
              </a:spcBef>
            </a:pPr>
            <a:r>
              <a:rPr lang="en"/>
              <a:t>Communication and record keeping of informal interventions</a:t>
            </a:r>
          </a:p>
          <a:p>
            <a:pPr marL="914400" lvl="1" indent="-228600" rtl="0">
              <a:spcBef>
                <a:spcPts val="0"/>
              </a:spcBef>
            </a:pPr>
            <a:r>
              <a:rPr lang="en"/>
              <a:t>Finding funding for the “NEST”</a:t>
            </a:r>
          </a:p>
          <a:p>
            <a:pPr marL="0" lvl="0" indent="0" rtl="0">
              <a:spcBef>
                <a:spcPts val="0"/>
              </a:spcBef>
              <a:buNone/>
            </a:pPr>
            <a:endParaRPr/>
          </a:p>
        </p:txBody>
      </p:sp>
      <p:pic>
        <p:nvPicPr>
          <p:cNvPr id="98" name="Shape 98" descr="File:PEO-smiley confused.svg - Wikimedia Commons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818725" y="2925500"/>
            <a:ext cx="1701750" cy="17017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Shape 103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>
                <a:solidFill>
                  <a:srgbClr val="0000FF"/>
                </a:solidFill>
              </a:rPr>
              <a:t>Office Referral Form</a:t>
            </a:r>
          </a:p>
        </p:txBody>
      </p:sp>
      <p:sp>
        <p:nvSpPr>
          <p:cNvPr id="104" name="Shape 10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4381200" cy="34164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457200" lvl="0" indent="-228600" rtl="0">
              <a:spcBef>
                <a:spcPts val="0"/>
              </a:spcBef>
            </a:pPr>
            <a:r>
              <a:rPr lang="en"/>
              <a:t>ODR form (carbon copies)</a:t>
            </a:r>
          </a:p>
          <a:p>
            <a:pPr marL="457200" lvl="0" indent="-228600" rtl="0">
              <a:spcBef>
                <a:spcPts val="0"/>
              </a:spcBef>
            </a:pPr>
            <a:r>
              <a:rPr lang="en"/>
              <a:t>Staff completes form and sends it to the office</a:t>
            </a:r>
          </a:p>
          <a:p>
            <a:pPr marL="457200" lvl="0" indent="-228600" rtl="0">
              <a:spcBef>
                <a:spcPts val="0"/>
              </a:spcBef>
            </a:pPr>
            <a:r>
              <a:rPr lang="en"/>
              <a:t>Administrator speaks with student</a:t>
            </a:r>
          </a:p>
          <a:p>
            <a:pPr marL="457200" lvl="0" indent="-228600" rtl="0">
              <a:spcBef>
                <a:spcPts val="0"/>
              </a:spcBef>
            </a:pPr>
            <a:r>
              <a:rPr lang="en"/>
              <a:t>Secretary enters data into Mi-star (record minor and major infractions this way</a:t>
            </a:r>
          </a:p>
          <a:p>
            <a:pPr marL="457200" lvl="0" indent="-228600" rtl="0">
              <a:spcBef>
                <a:spcPts val="0"/>
              </a:spcBef>
            </a:pPr>
            <a:r>
              <a:rPr lang="en"/>
              <a:t>Encourage staff to complete teacher actions:</a:t>
            </a:r>
          </a:p>
          <a:p>
            <a:pPr marL="914400" lvl="1" indent="-228600" rtl="0">
              <a:spcBef>
                <a:spcPts val="0"/>
              </a:spcBef>
            </a:pPr>
            <a:r>
              <a:rPr lang="en"/>
              <a:t>Conference with a student</a:t>
            </a:r>
          </a:p>
          <a:p>
            <a:pPr marL="914400" lvl="1" indent="-228600" rtl="0">
              <a:spcBef>
                <a:spcPts val="0"/>
              </a:spcBef>
            </a:pPr>
            <a:r>
              <a:rPr lang="en"/>
              <a:t>Communication with parent</a:t>
            </a:r>
          </a:p>
          <a:p>
            <a:pPr marL="914400" lvl="1" indent="-228600" rtl="0">
              <a:spcBef>
                <a:spcPts val="0"/>
              </a:spcBef>
            </a:pPr>
            <a:r>
              <a:rPr lang="en"/>
              <a:t>Redirection</a:t>
            </a:r>
          </a:p>
          <a:p>
            <a:pPr marL="914400" lvl="1" indent="-228600" rtl="0">
              <a:spcBef>
                <a:spcPts val="0"/>
              </a:spcBef>
            </a:pPr>
            <a:r>
              <a:rPr lang="en"/>
              <a:t>Other</a:t>
            </a:r>
          </a:p>
        </p:txBody>
      </p:sp>
      <p:pic>
        <p:nvPicPr>
          <p:cNvPr id="105" name="Shape 10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032513" y="123825"/>
            <a:ext cx="3724275" cy="48958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Shape 110"/>
          <p:cNvSpPr txBox="1">
            <a:spLocks noGrp="1"/>
          </p:cNvSpPr>
          <p:nvPr>
            <p:ph type="title"/>
          </p:nvPr>
        </p:nvSpPr>
        <p:spPr>
          <a:xfrm>
            <a:off x="134150" y="444675"/>
            <a:ext cx="8520600" cy="5727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b="1">
                <a:solidFill>
                  <a:srgbClr val="0000FF"/>
                </a:solidFill>
              </a:rPr>
              <a:t>Seahawk Data--Check in Check out</a:t>
            </a:r>
          </a:p>
        </p:txBody>
      </p:sp>
      <p:sp>
        <p:nvSpPr>
          <p:cNvPr id="111" name="Shape 11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457200" lvl="0" indent="-228600" rtl="0">
              <a:spcBef>
                <a:spcPts val="0"/>
              </a:spcBef>
            </a:pPr>
            <a:r>
              <a:rPr lang="en"/>
              <a:t>Sample CICO form</a:t>
            </a:r>
          </a:p>
          <a:p>
            <a:pPr marL="457200" lvl="0" indent="-228600" rtl="0">
              <a:spcBef>
                <a:spcPts val="0"/>
              </a:spcBef>
            </a:pPr>
            <a:r>
              <a:rPr lang="en"/>
              <a:t>In the past, students were recommended by a teacher; students were then allowed to choose a staff member to be his or her mentor; now we have an intervention referral program</a:t>
            </a:r>
          </a:p>
          <a:p>
            <a:pPr marL="457200" lvl="0" indent="-228600" rtl="0">
              <a:spcBef>
                <a:spcPts val="0"/>
              </a:spcBef>
            </a:pPr>
            <a:r>
              <a:rPr lang="en"/>
              <a:t>Staff training</a:t>
            </a:r>
          </a:p>
          <a:p>
            <a:pPr marL="914400" lvl="1" indent="-228600" rtl="0">
              <a:spcBef>
                <a:spcPts val="0"/>
              </a:spcBef>
            </a:pPr>
            <a:r>
              <a:rPr lang="en"/>
              <a:t>We hold an after school training once per year to train interested staff</a:t>
            </a:r>
          </a:p>
          <a:p>
            <a:pPr marL="457200" lvl="0" indent="-228600" rtl="0">
              <a:spcBef>
                <a:spcPts val="0"/>
              </a:spcBef>
            </a:pPr>
            <a:r>
              <a:rPr lang="en"/>
              <a:t>Successes</a:t>
            </a:r>
          </a:p>
          <a:p>
            <a:pPr marL="914400" lvl="1" indent="-228600" rtl="0">
              <a:spcBef>
                <a:spcPts val="0"/>
              </a:spcBef>
            </a:pPr>
            <a:r>
              <a:rPr lang="en"/>
              <a:t>Approximately 50% of students showed improvement either behaviorally or academically</a:t>
            </a:r>
          </a:p>
          <a:p>
            <a:pPr marL="914400" lvl="1" indent="-228600" rtl="0">
              <a:spcBef>
                <a:spcPts val="0"/>
              </a:spcBef>
            </a:pPr>
            <a:r>
              <a:rPr lang="en"/>
              <a:t>Many students enjoyed the program</a:t>
            </a:r>
          </a:p>
          <a:p>
            <a:pPr marL="457200" lvl="0" indent="-228600" rtl="0">
              <a:spcBef>
                <a:spcPts val="0"/>
              </a:spcBef>
            </a:pPr>
            <a:r>
              <a:rPr lang="en"/>
              <a:t>Challenges</a:t>
            </a:r>
          </a:p>
          <a:p>
            <a:pPr marL="914400" lvl="1" indent="-228600" rtl="0">
              <a:spcBef>
                <a:spcPts val="0"/>
              </a:spcBef>
            </a:pPr>
            <a:r>
              <a:rPr lang="en"/>
              <a:t>Our first year, it was difficult to get parent permission, so we changed our slip to an “opt out” form that worked much better.</a:t>
            </a:r>
          </a:p>
          <a:p>
            <a:pPr marL="914400" lvl="1" indent="-228600" rtl="0">
              <a:spcBef>
                <a:spcPts val="0"/>
              </a:spcBef>
            </a:pPr>
            <a:r>
              <a:rPr lang="en"/>
              <a:t>Finding time to meet to discuss students; this year, we will be using a more formal process with our new interventionist, counselors, and administrative team</a:t>
            </a:r>
          </a:p>
          <a:p>
            <a:pPr marL="0" lvl="0" indent="0" rtl="0">
              <a:spcBef>
                <a:spcPts val="0"/>
              </a:spcBef>
              <a:buNone/>
            </a:pPr>
            <a:endParaRPr/>
          </a:p>
        </p:txBody>
      </p:sp>
      <p:pic>
        <p:nvPicPr>
          <p:cNvPr id="112" name="Shape 112" descr="Check, Mark - Free pictures on Pixabay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845250" y="342025"/>
            <a:ext cx="1541351" cy="15413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785</Words>
  <Application>Microsoft Office PowerPoint</Application>
  <PresentationFormat>On-screen Show (16:9)</PresentationFormat>
  <Paragraphs>130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2" baseType="lpstr">
      <vt:lpstr>Arial</vt:lpstr>
      <vt:lpstr>Simple Light</vt:lpstr>
      <vt:lpstr>Shumate Middle School Gibraltar, MI </vt:lpstr>
      <vt:lpstr>Introduction</vt:lpstr>
      <vt:lpstr>Shumate Middle School- Demographics</vt:lpstr>
      <vt:lpstr>http://www.gibdist.net/shumate-middle </vt:lpstr>
      <vt:lpstr>Mission and Vision</vt:lpstr>
      <vt:lpstr>SMS PBIS Program</vt:lpstr>
      <vt:lpstr>Seahawk Data--Office Referrals</vt:lpstr>
      <vt:lpstr>Office Referral Form</vt:lpstr>
      <vt:lpstr>Seahawk Data--Check in Check out</vt:lpstr>
      <vt:lpstr>PowerPoint Presentation</vt:lpstr>
      <vt:lpstr>Staff Involvement</vt:lpstr>
      <vt:lpstr>Student Voice</vt:lpstr>
      <vt:lpstr>First Mates--Mentor Program </vt:lpstr>
      <vt:lpstr>Student Rewards</vt:lpstr>
      <vt:lpstr>SMS Positive Action Cash-in Rewards</vt:lpstr>
      <vt:lpstr>Postcards Home</vt:lpstr>
      <vt:lpstr>Quarterly Rewards</vt:lpstr>
      <vt:lpstr>Fundraising</vt:lpstr>
      <vt:lpstr>Questions?</vt:lpstr>
      <vt:lpstr>Thank you!  Contact Information...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Shumate Middle School Gibraltar, MI </dc:title>
  <dc:creator>Gregorich-Filkins, Kathryn</dc:creator>
  <cp:lastModifiedBy>Gregorich-Filkins, Kathryn</cp:lastModifiedBy>
  <cp:revision>1</cp:revision>
  <dcterms:modified xsi:type="dcterms:W3CDTF">2017-10-03T14:28:27Z</dcterms:modified>
</cp:coreProperties>
</file>