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</p:sldIdLst>
  <p:sldSz cy="5143500" cx="9144000"/>
  <p:notesSz cx="6858000" cy="9144000"/>
  <p:embeddedFontLst>
    <p:embeddedFont>
      <p:font typeface="Amatic SC"/>
      <p:regular r:id="rId30"/>
      <p:bold r:id="rId31"/>
    </p:embeddedFont>
    <p:embeddedFont>
      <p:font typeface="Source Code Pro"/>
      <p:regular r:id="rId32"/>
      <p:bold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AmaticSC-bold.fntdata"/><Relationship Id="rId30" Type="http://schemas.openxmlformats.org/officeDocument/2006/relationships/font" Target="fonts/AmaticSC-regular.fntdata"/><Relationship Id="rId11" Type="http://schemas.openxmlformats.org/officeDocument/2006/relationships/slide" Target="slides/slide7.xml"/><Relationship Id="rId33" Type="http://schemas.openxmlformats.org/officeDocument/2006/relationships/font" Target="fonts/SourceCodePro-bold.fntdata"/><Relationship Id="rId10" Type="http://schemas.openxmlformats.org/officeDocument/2006/relationships/slide" Target="slides/slide6.xml"/><Relationship Id="rId32" Type="http://schemas.openxmlformats.org/officeDocument/2006/relationships/font" Target="fonts/SourceCodePro-regular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Shape 15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Shape 1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Shape 16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Shape 1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Shape 1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Shape 19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Shape 19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Shape 20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Shape 21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Shape 21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Shape 22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Shape 22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Shape 23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Shape 24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Shape 24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8000"/>
            </a:lvl1pPr>
            <a:lvl2pPr lvl="1" algn="ctr">
              <a:spcBef>
                <a:spcPts val="0"/>
              </a:spcBef>
              <a:buSzPct val="100000"/>
              <a:defRPr sz="8000"/>
            </a:lvl2pPr>
            <a:lvl3pPr lvl="2" algn="ctr">
              <a:spcBef>
                <a:spcPts val="0"/>
              </a:spcBef>
              <a:buSzPct val="100000"/>
              <a:defRPr sz="8000"/>
            </a:lvl3pPr>
            <a:lvl4pPr lvl="3" algn="ctr">
              <a:spcBef>
                <a:spcPts val="0"/>
              </a:spcBef>
              <a:buSzPct val="100000"/>
              <a:defRPr sz="8000"/>
            </a:lvl4pPr>
            <a:lvl5pPr lvl="4" algn="ctr">
              <a:spcBef>
                <a:spcPts val="0"/>
              </a:spcBef>
              <a:buSzPct val="100000"/>
              <a:defRPr sz="8000"/>
            </a:lvl5pPr>
            <a:lvl6pPr lvl="5" algn="ctr">
              <a:spcBef>
                <a:spcPts val="0"/>
              </a:spcBef>
              <a:buSzPct val="100000"/>
              <a:defRPr sz="8000"/>
            </a:lvl6pPr>
            <a:lvl7pPr lvl="6" algn="ctr">
              <a:spcBef>
                <a:spcPts val="0"/>
              </a:spcBef>
              <a:buSzPct val="100000"/>
              <a:defRPr sz="8000"/>
            </a:lvl7pPr>
            <a:lvl8pPr lvl="7" algn="ctr">
              <a:spcBef>
                <a:spcPts val="0"/>
              </a:spcBef>
              <a:buSzPct val="100000"/>
              <a:defRPr sz="8000"/>
            </a:lvl8pPr>
            <a:lvl9pPr lvl="8" algn="ctr">
              <a:spcBef>
                <a:spcPts val="0"/>
              </a:spcBef>
              <a:buSzPct val="100000"/>
              <a:defRPr sz="8000"/>
            </a:lvl9pPr>
          </a:lstStyle>
          <a:p/>
        </p:txBody>
      </p:sp>
      <p:sp>
        <p:nvSpPr>
          <p:cNvPr id="12" name="Shape 12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5" name="Shape 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4000"/>
            </a:lvl1pPr>
            <a:lvl2pPr lvl="1">
              <a:spcBef>
                <a:spcPts val="0"/>
              </a:spcBef>
              <a:buSzPct val="100000"/>
              <a:defRPr sz="4000"/>
            </a:lvl2pPr>
            <a:lvl3pPr lvl="2">
              <a:spcBef>
                <a:spcPts val="0"/>
              </a:spcBef>
              <a:buSzPct val="100000"/>
              <a:defRPr sz="4000"/>
            </a:lvl3pPr>
            <a:lvl4pPr lvl="3">
              <a:spcBef>
                <a:spcPts val="0"/>
              </a:spcBef>
              <a:buSzPct val="100000"/>
              <a:defRPr sz="4000"/>
            </a:lvl4pPr>
            <a:lvl5pPr lvl="4">
              <a:spcBef>
                <a:spcPts val="0"/>
              </a:spcBef>
              <a:buSzPct val="100000"/>
              <a:defRPr sz="4000"/>
            </a:lvl5pPr>
            <a:lvl6pPr lvl="5">
              <a:spcBef>
                <a:spcPts val="0"/>
              </a:spcBef>
              <a:buSzPct val="100000"/>
              <a:defRPr sz="4000"/>
            </a:lvl6pPr>
            <a:lvl7pPr lvl="6">
              <a:spcBef>
                <a:spcPts val="0"/>
              </a:spcBef>
              <a:buSzPct val="100000"/>
              <a:defRPr sz="4000"/>
            </a:lvl7pPr>
            <a:lvl8pPr lvl="7">
              <a:spcBef>
                <a:spcPts val="0"/>
              </a:spcBef>
              <a:buSzPct val="100000"/>
              <a:defRPr sz="4000"/>
            </a:lvl8pPr>
            <a:lvl9pPr lvl="8">
              <a:spcBef>
                <a:spcPts val="0"/>
              </a:spcBef>
              <a:buSzPct val="100000"/>
              <a:defRPr sz="4000"/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/>
        </p:txBody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bg>
      <p:bgPr>
        <a:solidFill>
          <a:schemeClr val="accent4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38" name="Shape 38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9" name="Shape 3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5400"/>
            </a:lvl1pPr>
            <a:lvl2pPr lvl="1" algn="ctr">
              <a:spcBef>
                <a:spcPts val="0"/>
              </a:spcBef>
              <a:buSzPct val="100000"/>
              <a:defRPr sz="5400"/>
            </a:lvl2pPr>
            <a:lvl3pPr lvl="2" algn="ctr">
              <a:spcBef>
                <a:spcPts val="0"/>
              </a:spcBef>
              <a:buSzPct val="100000"/>
              <a:defRPr sz="5400"/>
            </a:lvl3pPr>
            <a:lvl4pPr lvl="3" algn="ctr">
              <a:spcBef>
                <a:spcPts val="0"/>
              </a:spcBef>
              <a:buSzPct val="100000"/>
              <a:defRPr sz="5400"/>
            </a:lvl4pPr>
            <a:lvl5pPr lvl="4" algn="ctr">
              <a:spcBef>
                <a:spcPts val="0"/>
              </a:spcBef>
              <a:buSzPct val="100000"/>
              <a:defRPr sz="5400"/>
            </a:lvl5pPr>
            <a:lvl6pPr lvl="5" algn="ctr">
              <a:spcBef>
                <a:spcPts val="0"/>
              </a:spcBef>
              <a:buSzPct val="100000"/>
              <a:defRPr sz="5400"/>
            </a:lvl6pPr>
            <a:lvl7pPr lvl="6" algn="ctr">
              <a:spcBef>
                <a:spcPts val="0"/>
              </a:spcBef>
              <a:buSzPct val="100000"/>
              <a:defRPr sz="5400"/>
            </a:lvl7pPr>
            <a:lvl8pPr lvl="7" algn="ctr">
              <a:spcBef>
                <a:spcPts val="0"/>
              </a:spcBef>
              <a:buSzPct val="100000"/>
              <a:defRPr sz="5400"/>
            </a:lvl8pPr>
            <a:lvl9pPr lvl="8" algn="ctr">
              <a:spcBef>
                <a:spcPts val="0"/>
              </a:spcBef>
              <a:buSzPct val="100000"/>
              <a:defRPr sz="5400"/>
            </a:lvl9pPr>
          </a:lstStyle>
          <a:p/>
        </p:txBody>
      </p:sp>
      <p:sp>
        <p:nvSpPr>
          <p:cNvPr id="40" name="Shape 40"/>
          <p:cNvSpPr txBox="1"/>
          <p:nvPr>
            <p:ph idx="1" type="subTitle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9pPr>
          </a:lstStyle>
          <a:p/>
        </p:txBody>
      </p:sp>
      <p:sp>
        <p:nvSpPr>
          <p:cNvPr id="41" name="Shape 4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each-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png"/><Relationship Id="rId4" Type="http://schemas.openxmlformats.org/officeDocument/2006/relationships/image" Target="../media/image1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4.png"/><Relationship Id="rId4" Type="http://schemas.openxmlformats.org/officeDocument/2006/relationships/image" Target="../media/image1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0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hyperlink" Target="mailto:millerai@gpschools.org" TargetMode="External"/><Relationship Id="rId4" Type="http://schemas.openxmlformats.org/officeDocument/2006/relationships/hyperlink" Target="mailto:wheator@gpschools.org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9.png"/><Relationship Id="rId5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Relationship Id="rId4" Type="http://schemas.openxmlformats.org/officeDocument/2006/relationships/image" Target="../media/image1.png"/><Relationship Id="rId5" Type="http://schemas.openxmlformats.org/officeDocument/2006/relationships/image" Target="../media/image7.png"/><Relationship Id="rId6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Grosse Pointe South High School</a:t>
            </a:r>
          </a:p>
        </p:txBody>
      </p:sp>
      <p:sp>
        <p:nvSpPr>
          <p:cNvPr id="57" name="Shape 57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Tier 2 Process</a:t>
            </a:r>
          </a:p>
        </p:txBody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x="311700" y="1228675"/>
            <a:ext cx="3522000" cy="3340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buSzPct val="100000"/>
            </a:pPr>
            <a:r>
              <a:rPr lang="en"/>
              <a:t>Data collection form from staff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algn="ctr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50" name="Shape 1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9900" y="62950"/>
            <a:ext cx="3215784" cy="4954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Tier 2 Process</a:t>
            </a:r>
          </a:p>
        </p:txBody>
      </p:sp>
      <p:sp>
        <p:nvSpPr>
          <p:cNvPr id="156" name="Shape 156"/>
          <p:cNvSpPr txBox="1"/>
          <p:nvPr>
            <p:ph idx="1" type="body"/>
          </p:nvPr>
        </p:nvSpPr>
        <p:spPr>
          <a:xfrm>
            <a:off x="311700" y="1228675"/>
            <a:ext cx="3522000" cy="3340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buSzPct val="100000"/>
            </a:pPr>
            <a:r>
              <a:rPr lang="en"/>
              <a:t>Data collection form from staff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57" name="Shape 1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09125" y="98450"/>
            <a:ext cx="3171225" cy="495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Tier 2 Process</a:t>
            </a:r>
          </a:p>
        </p:txBody>
      </p:sp>
      <p:sp>
        <p:nvSpPr>
          <p:cNvPr id="163" name="Shape 163"/>
          <p:cNvSpPr txBox="1"/>
          <p:nvPr>
            <p:ph idx="1" type="body"/>
          </p:nvPr>
        </p:nvSpPr>
        <p:spPr>
          <a:xfrm>
            <a:off x="311700" y="1228675"/>
            <a:ext cx="3522000" cy="3340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buSzPct val="100000"/>
            </a:pPr>
            <a:r>
              <a:rPr lang="en"/>
              <a:t>Data collection form from staff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64" name="Shape 1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48375" y="144100"/>
            <a:ext cx="2732075" cy="4855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Shape 1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52200" y="1634500"/>
            <a:ext cx="2380100" cy="1719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Tier 2 Process</a:t>
            </a:r>
          </a:p>
        </p:txBody>
      </p:sp>
      <p:sp>
        <p:nvSpPr>
          <p:cNvPr id="171" name="Shape 171"/>
          <p:cNvSpPr txBox="1"/>
          <p:nvPr>
            <p:ph idx="1" type="body"/>
          </p:nvPr>
        </p:nvSpPr>
        <p:spPr>
          <a:xfrm>
            <a:off x="311700" y="1228675"/>
            <a:ext cx="3522000" cy="3340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buSzPct val="100000"/>
            </a:pPr>
            <a:r>
              <a:rPr lang="en"/>
              <a:t>Data collection form from staff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72" name="Shape 1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33700" y="140175"/>
            <a:ext cx="4721700" cy="484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Tier 2 Process - Learner Profiles</a:t>
            </a:r>
          </a:p>
        </p:txBody>
      </p:sp>
      <p:pic>
        <p:nvPicPr>
          <p:cNvPr id="178" name="Shape 1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37750" y="1093850"/>
            <a:ext cx="5296899" cy="37448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9" name="Shape 179"/>
          <p:cNvGrpSpPr/>
          <p:nvPr/>
        </p:nvGrpSpPr>
        <p:grpSpPr>
          <a:xfrm>
            <a:off x="2296184" y="2960462"/>
            <a:ext cx="1162292" cy="1519114"/>
            <a:chOff x="2101975" y="3165225"/>
            <a:chExt cx="1116300" cy="1483800"/>
          </a:xfrm>
        </p:grpSpPr>
        <p:sp>
          <p:nvSpPr>
            <p:cNvPr id="180" name="Shape 180"/>
            <p:cNvSpPr/>
            <p:nvPr/>
          </p:nvSpPr>
          <p:spPr>
            <a:xfrm>
              <a:off x="2101975" y="3165225"/>
              <a:ext cx="1116300" cy="14838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81" name="Shape 181"/>
            <p:cNvSpPr txBox="1"/>
            <p:nvPr/>
          </p:nvSpPr>
          <p:spPr>
            <a:xfrm>
              <a:off x="2262675" y="3391136"/>
              <a:ext cx="840900" cy="90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rPr lang="en"/>
                <a:t>Student Photo</a:t>
              </a: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Tier 2 Process - Learner Profiles</a:t>
            </a:r>
          </a:p>
        </p:txBody>
      </p:sp>
      <p:pic>
        <p:nvPicPr>
          <p:cNvPr id="187" name="Shape 1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69825" y="1093850"/>
            <a:ext cx="4282359" cy="3744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Tier 2 Process - Learner Profiles</a:t>
            </a:r>
          </a:p>
        </p:txBody>
      </p:sp>
      <p:pic>
        <p:nvPicPr>
          <p:cNvPr id="193" name="Shape 1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35025" y="1150375"/>
            <a:ext cx="5960025" cy="124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Tier 2 Process - Learner Profiles</a:t>
            </a:r>
          </a:p>
        </p:txBody>
      </p:sp>
      <p:pic>
        <p:nvPicPr>
          <p:cNvPr id="199" name="Shape 1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3375" y="1093850"/>
            <a:ext cx="3919651" cy="233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Shape 2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26375" y="1093850"/>
            <a:ext cx="3412550" cy="349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Tier 2 Process - Learner Profiles</a:t>
            </a:r>
          </a:p>
        </p:txBody>
      </p:sp>
      <p:pic>
        <p:nvPicPr>
          <p:cNvPr id="206" name="Shape 2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3900" y="1093849"/>
            <a:ext cx="4328925" cy="318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Shape 20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52825" y="1093850"/>
            <a:ext cx="4236350" cy="2297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Tier 2 Process - Learner Profiles</a:t>
            </a:r>
          </a:p>
        </p:txBody>
      </p:sp>
      <p:pic>
        <p:nvPicPr>
          <p:cNvPr id="213" name="Shape 2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91000" y="1093850"/>
            <a:ext cx="3924250" cy="3994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Demographics</a:t>
            </a:r>
          </a:p>
        </p:txBody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/>
              <a:t>Grades 9-12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/>
              <a:t>~1,600 students</a:t>
            </a:r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/>
              <a:t>8.48% African American</a:t>
            </a:r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/>
              <a:t>86.34% Caucasian</a:t>
            </a:r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/>
              <a:t>2.83% Hispanic</a:t>
            </a:r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/>
              <a:t>0.29% Native American/Alaskan Native</a:t>
            </a:r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/>
              <a:t>2.06% Asian</a:t>
            </a:r>
          </a:p>
          <a:p>
            <a:pPr indent="-342900" lvl="0" marL="457200" rtl="0">
              <a:spcBef>
                <a:spcPts val="0"/>
              </a:spcBef>
              <a:buSzPct val="100000"/>
            </a:pPr>
            <a:r>
              <a:rPr lang="en"/>
              <a:t>~100 plus staff members</a:t>
            </a:r>
          </a:p>
          <a:p>
            <a:pPr indent="0" lvl="0" marL="45720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Tier 2 Meetings</a:t>
            </a:r>
          </a:p>
        </p:txBody>
      </p:sp>
      <p:sp>
        <p:nvSpPr>
          <p:cNvPr id="219" name="Shape 219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/>
              <a:t>Year 1</a:t>
            </a:r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/>
              <a:t>Focused on process</a:t>
            </a:r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/>
              <a:t>Each counselor chose 2-3 focus students</a:t>
            </a:r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u="sng"/>
              <a:t>Attempted</a:t>
            </a:r>
            <a:r>
              <a:rPr lang="en"/>
              <a:t> to go through entire data</a:t>
            </a:r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/>
              <a:t>Need to focus on actions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/>
              <a:t>Year 2</a:t>
            </a:r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/>
              <a:t>Focusing on kids in both academic and </a:t>
            </a:r>
            <a:r>
              <a:rPr lang="en"/>
              <a:t>behavioral</a:t>
            </a:r>
            <a:r>
              <a:rPr lang="en"/>
              <a:t> groups</a:t>
            </a:r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/>
              <a:t>Counselors had opportunity to discuss other students of concern</a:t>
            </a:r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/>
              <a:t>Action plans - team can modify</a:t>
            </a:r>
          </a:p>
          <a:p>
            <a:pPr indent="-317500" lvl="1" marL="914400">
              <a:spcBef>
                <a:spcPts val="0"/>
              </a:spcBef>
              <a:buSzPct val="100000"/>
            </a:pPr>
            <a:r>
              <a:rPr lang="en"/>
              <a:t>May try round robin for counselors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Shape 2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42375" y="685175"/>
            <a:ext cx="5648250" cy="4485975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Shape 225"/>
          <p:cNvSpPr txBox="1"/>
          <p:nvPr>
            <p:ph type="title"/>
          </p:nvPr>
        </p:nvSpPr>
        <p:spPr>
          <a:xfrm>
            <a:off x="306200" y="85450"/>
            <a:ext cx="8520600" cy="801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Tier 2 Process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Shape 2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8700" y="886450"/>
            <a:ext cx="7171474" cy="415260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Shape 231"/>
          <p:cNvSpPr txBox="1"/>
          <p:nvPr>
            <p:ph type="title"/>
          </p:nvPr>
        </p:nvSpPr>
        <p:spPr>
          <a:xfrm>
            <a:off x="306200" y="85450"/>
            <a:ext cx="8520600" cy="801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Tier 2 Process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/>
          <p:nvPr>
            <p:ph type="title"/>
          </p:nvPr>
        </p:nvSpPr>
        <p:spPr>
          <a:xfrm>
            <a:off x="306200" y="85450"/>
            <a:ext cx="8520600" cy="801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Tier 2 Process</a:t>
            </a:r>
          </a:p>
        </p:txBody>
      </p:sp>
      <p:pic>
        <p:nvPicPr>
          <p:cNvPr id="237" name="Shape 2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8300" y="753625"/>
            <a:ext cx="4253049" cy="4443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Where we’re headed</a:t>
            </a:r>
          </a:p>
        </p:txBody>
      </p:sp>
      <p:sp>
        <p:nvSpPr>
          <p:cNvPr id="243" name="Shape 243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/>
              <a:t>Solidify Tier 2 Meeting Functionality</a:t>
            </a:r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/>
              <a:t>Optimizing staff time</a:t>
            </a:r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/>
              <a:t>Minimizing an empty </a:t>
            </a:r>
            <a:r>
              <a:rPr lang="en"/>
              <a:t>counseling</a:t>
            </a:r>
            <a:r>
              <a:rPr lang="en"/>
              <a:t> office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/>
              <a:t>Communication with Staff</a:t>
            </a:r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/>
              <a:t>Increase understanding</a:t>
            </a:r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/>
              <a:t>Staff support for interventions</a:t>
            </a:r>
          </a:p>
          <a:p>
            <a:pPr indent="-342900" lvl="0" marL="457200">
              <a:spcBef>
                <a:spcPts val="0"/>
              </a:spcBef>
              <a:buSzPct val="100000"/>
            </a:pPr>
            <a:r>
              <a:rPr lang="en"/>
              <a:t>Transitioning to Tier 3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Grosse Pointe South High School</a:t>
            </a:r>
          </a:p>
        </p:txBody>
      </p:sp>
      <p:sp>
        <p:nvSpPr>
          <p:cNvPr id="249" name="Shape 249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/>
              <a:t>Aimee Miller - Behavior Specialist/PBIS Coach</a:t>
            </a:r>
          </a:p>
          <a:p>
            <a:pPr indent="-317500" lvl="1" marL="914400" rtl="0">
              <a:spcBef>
                <a:spcPts val="0"/>
              </a:spcBef>
              <a:buSzPct val="100000"/>
            </a:pPr>
            <a:r>
              <a:rPr lang="en" u="sng">
                <a:solidFill>
                  <a:schemeClr val="hlink"/>
                </a:solidFill>
                <a:hlinkClick r:id="rId3"/>
              </a:rPr>
              <a:t>millerai@gpschools.org</a:t>
            </a:r>
          </a:p>
          <a:p>
            <a:pPr indent="0" lvl="0" marL="45720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/>
              <a:t>Ryan Wheaton - Math Teacher/Data Coordinator</a:t>
            </a:r>
          </a:p>
          <a:p>
            <a:pPr indent="-317500" lvl="1" marL="914400" rtl="0">
              <a:spcBef>
                <a:spcPts val="0"/>
              </a:spcBef>
              <a:buSzPct val="100000"/>
            </a:pPr>
            <a:r>
              <a:rPr lang="en" u="sng">
                <a:solidFill>
                  <a:schemeClr val="hlink"/>
                </a:solidFill>
                <a:hlinkClick r:id="rId4"/>
              </a:rPr>
              <a:t>wheator@gpschools.org</a:t>
            </a:r>
          </a:p>
          <a:p>
            <a:pPr indent="0" lvl="0" marL="45720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Shape 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27000" y="998650"/>
            <a:ext cx="4897175" cy="4144849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Shape 69"/>
          <p:cNvSpPr txBox="1"/>
          <p:nvPr>
            <p:ph type="title"/>
          </p:nvPr>
        </p:nvSpPr>
        <p:spPr>
          <a:xfrm>
            <a:off x="249075" y="194500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ODRs by Month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type="title"/>
          </p:nvPr>
        </p:nvSpPr>
        <p:spPr>
          <a:xfrm>
            <a:off x="311700" y="21017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Suspensions</a:t>
            </a:r>
            <a:r>
              <a:rPr lang="en"/>
              <a:t> by Month</a:t>
            </a:r>
          </a:p>
        </p:txBody>
      </p:sp>
      <p:pic>
        <p:nvPicPr>
          <p:cNvPr id="75" name="Shape 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675" y="1569400"/>
            <a:ext cx="4372650" cy="262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Shape 7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77450" y="935275"/>
            <a:ext cx="4314150" cy="1936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Shape 7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20750" y="2871475"/>
            <a:ext cx="4270850" cy="227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Level of PBIS </a:t>
            </a:r>
            <a:r>
              <a:rPr lang="en"/>
              <a:t>Implementation</a:t>
            </a:r>
          </a:p>
        </p:txBody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/>
              <a:t>Currently in year 3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/>
              <a:t>Now have a solid tier 1 committee</a:t>
            </a:r>
          </a:p>
          <a:p>
            <a:pPr indent="-342900" lvl="0" marL="457200">
              <a:spcBef>
                <a:spcPts val="0"/>
              </a:spcBef>
              <a:buSzPct val="100000"/>
            </a:pPr>
            <a:r>
              <a:rPr lang="en"/>
              <a:t>In year 2 of Tier 2 implementation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Tier 2 Process</a:t>
            </a:r>
          </a:p>
        </p:txBody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/>
              <a:t>Formed </a:t>
            </a:r>
            <a:r>
              <a:rPr lang="en"/>
              <a:t>Committee</a:t>
            </a:r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/>
              <a:t>Data Coordinator</a:t>
            </a:r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/>
              <a:t>Counselors</a:t>
            </a:r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/>
              <a:t>Social Worker</a:t>
            </a:r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/>
              <a:t>Psychologist</a:t>
            </a:r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/>
              <a:t>Administration</a:t>
            </a:r>
          </a:p>
          <a:p>
            <a:pPr indent="-317500" lvl="1" marL="914400" rtl="0">
              <a:spcBef>
                <a:spcPts val="0"/>
              </a:spcBef>
              <a:buSzPct val="100000"/>
            </a:pPr>
            <a:r>
              <a:rPr lang="en"/>
              <a:t>Special Education Liaisons</a:t>
            </a:r>
          </a:p>
          <a:p>
            <a:pPr lv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Tier 2 Process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/>
              <a:t>Met monthly </a:t>
            </a:r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/>
              <a:t>Set criteria</a:t>
            </a:r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/>
              <a:t>Initially focused on academics</a:t>
            </a:r>
          </a:p>
          <a:p>
            <a:pPr indent="-317500" lvl="1" marL="914400" rtl="0">
              <a:spcBef>
                <a:spcPts val="0"/>
              </a:spcBef>
              <a:buSzPct val="100000"/>
            </a:pPr>
            <a:r>
              <a:rPr lang="en"/>
              <a:t>Created data forms/tools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Tier 2 Process</a:t>
            </a:r>
          </a:p>
        </p:txBody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311700" y="1228675"/>
            <a:ext cx="3554100" cy="3340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/>
              <a:t>Pinnacle grade report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/>
              <a:t>Pulled at least monthly</a:t>
            </a:r>
          </a:p>
          <a:p>
            <a:pPr indent="-342900" lvl="0" marL="457200">
              <a:spcBef>
                <a:spcPts val="0"/>
              </a:spcBef>
              <a:buSzPct val="100000"/>
            </a:pPr>
            <a:r>
              <a:rPr lang="en"/>
              <a:t>Criteria - Keep data on students failing </a:t>
            </a:r>
            <a:r>
              <a:rPr lang="en" u="sng"/>
              <a:t>&gt;</a:t>
            </a:r>
            <a:r>
              <a:rPr lang="en"/>
              <a:t>2 grad requirements</a:t>
            </a:r>
          </a:p>
        </p:txBody>
      </p:sp>
      <p:grpSp>
        <p:nvGrpSpPr>
          <p:cNvPr id="102" name="Shape 102"/>
          <p:cNvGrpSpPr/>
          <p:nvPr/>
        </p:nvGrpSpPr>
        <p:grpSpPr>
          <a:xfrm>
            <a:off x="3905075" y="1093850"/>
            <a:ext cx="5130800" cy="3501350"/>
            <a:chOff x="2006600" y="1610825"/>
            <a:chExt cx="5130800" cy="3501350"/>
          </a:xfrm>
        </p:grpSpPr>
        <p:pic>
          <p:nvPicPr>
            <p:cNvPr id="103" name="Shape 10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006600" y="1610825"/>
              <a:ext cx="5130800" cy="35013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4" name="Shape 104"/>
            <p:cNvSpPr/>
            <p:nvPr/>
          </p:nvSpPr>
          <p:spPr>
            <a:xfrm>
              <a:off x="2090300" y="3128300"/>
              <a:ext cx="219300" cy="1332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5" name="Shape 105"/>
            <p:cNvSpPr/>
            <p:nvPr/>
          </p:nvSpPr>
          <p:spPr>
            <a:xfrm>
              <a:off x="2090300" y="3672150"/>
              <a:ext cx="219300" cy="1332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6" name="Shape 106"/>
            <p:cNvSpPr/>
            <p:nvPr/>
          </p:nvSpPr>
          <p:spPr>
            <a:xfrm>
              <a:off x="2090300" y="4396050"/>
              <a:ext cx="219300" cy="1332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>
            <p:ph type="title"/>
          </p:nvPr>
        </p:nvSpPr>
        <p:spPr>
          <a:xfrm>
            <a:off x="311700" y="0"/>
            <a:ext cx="8520600" cy="801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Tier 2 Process</a:t>
            </a:r>
          </a:p>
        </p:txBody>
      </p:sp>
      <p:grpSp>
        <p:nvGrpSpPr>
          <p:cNvPr id="112" name="Shape 112"/>
          <p:cNvGrpSpPr/>
          <p:nvPr/>
        </p:nvGrpSpPr>
        <p:grpSpPr>
          <a:xfrm>
            <a:off x="288600" y="3947875"/>
            <a:ext cx="8566800" cy="921625"/>
            <a:chOff x="288600" y="4047375"/>
            <a:chExt cx="8566800" cy="921625"/>
          </a:xfrm>
        </p:grpSpPr>
        <p:pic>
          <p:nvPicPr>
            <p:cNvPr id="113" name="Shape 11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88600" y="4047375"/>
              <a:ext cx="8566800" cy="91817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4" name="Shape 114"/>
            <p:cNvSpPr/>
            <p:nvPr/>
          </p:nvSpPr>
          <p:spPr>
            <a:xfrm>
              <a:off x="317075" y="4269100"/>
              <a:ext cx="477600" cy="1488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5" name="Shape 115"/>
            <p:cNvSpPr/>
            <p:nvPr/>
          </p:nvSpPr>
          <p:spPr>
            <a:xfrm>
              <a:off x="303125" y="4452800"/>
              <a:ext cx="262800" cy="1488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6" name="Shape 116"/>
            <p:cNvSpPr/>
            <p:nvPr/>
          </p:nvSpPr>
          <p:spPr>
            <a:xfrm>
              <a:off x="317075" y="4636500"/>
              <a:ext cx="732000" cy="1488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>
              <a:off x="319775" y="4820200"/>
              <a:ext cx="229500" cy="1488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pic>
        <p:nvPicPr>
          <p:cNvPr id="118" name="Shape 1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-360411" y="140450"/>
            <a:ext cx="512811" cy="119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9" name="Shape 119"/>
          <p:cNvGrpSpPr/>
          <p:nvPr/>
        </p:nvGrpSpPr>
        <p:grpSpPr>
          <a:xfrm>
            <a:off x="265500" y="1500950"/>
            <a:ext cx="8613001" cy="1960688"/>
            <a:chOff x="265500" y="1876725"/>
            <a:chExt cx="8613001" cy="1960688"/>
          </a:xfrm>
        </p:grpSpPr>
        <p:grpSp>
          <p:nvGrpSpPr>
            <p:cNvPr id="120" name="Shape 120"/>
            <p:cNvGrpSpPr/>
            <p:nvPr/>
          </p:nvGrpSpPr>
          <p:grpSpPr>
            <a:xfrm>
              <a:off x="265500" y="1876725"/>
              <a:ext cx="8613001" cy="1761050"/>
              <a:chOff x="265500" y="2105750"/>
              <a:chExt cx="8613001" cy="1761050"/>
            </a:xfrm>
          </p:grpSpPr>
          <p:pic>
            <p:nvPicPr>
              <p:cNvPr id="121" name="Shape 121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265500" y="2105750"/>
                <a:ext cx="8613001" cy="1745291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22" name="Shape 122"/>
              <p:cNvSpPr/>
              <p:nvPr/>
            </p:nvSpPr>
            <p:spPr>
              <a:xfrm>
                <a:off x="274025" y="2799500"/>
                <a:ext cx="321000" cy="148800"/>
              </a:xfrm>
              <a:prstGeom prst="rect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" name="Shape 123"/>
              <p:cNvSpPr/>
              <p:nvPr/>
            </p:nvSpPr>
            <p:spPr>
              <a:xfrm>
                <a:off x="274025" y="2983200"/>
                <a:ext cx="358800" cy="148800"/>
              </a:xfrm>
              <a:prstGeom prst="rect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" name="Shape 124"/>
              <p:cNvSpPr/>
              <p:nvPr/>
            </p:nvSpPr>
            <p:spPr>
              <a:xfrm>
                <a:off x="274025" y="3166900"/>
                <a:ext cx="321000" cy="148800"/>
              </a:xfrm>
              <a:prstGeom prst="rect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" name="Shape 125"/>
              <p:cNvSpPr/>
              <p:nvPr/>
            </p:nvSpPr>
            <p:spPr>
              <a:xfrm>
                <a:off x="274025" y="3350600"/>
                <a:ext cx="321000" cy="148800"/>
              </a:xfrm>
              <a:prstGeom prst="rect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" name="Shape 126"/>
              <p:cNvSpPr/>
              <p:nvPr/>
            </p:nvSpPr>
            <p:spPr>
              <a:xfrm>
                <a:off x="274025" y="3515300"/>
                <a:ext cx="407100" cy="148800"/>
              </a:xfrm>
              <a:prstGeom prst="rect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" name="Shape 127"/>
              <p:cNvSpPr/>
              <p:nvPr/>
            </p:nvSpPr>
            <p:spPr>
              <a:xfrm>
                <a:off x="274025" y="3718000"/>
                <a:ext cx="477600" cy="148800"/>
              </a:xfrm>
              <a:prstGeom prst="rect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pic>
          <p:nvPicPr>
            <p:cNvPr id="128" name="Shape 128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288600" y="3637775"/>
              <a:ext cx="8566800" cy="19963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Shape 129"/>
            <p:cNvSpPr/>
            <p:nvPr/>
          </p:nvSpPr>
          <p:spPr>
            <a:xfrm>
              <a:off x="309775" y="3668475"/>
              <a:ext cx="469800" cy="1689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130" name="Shape 130"/>
          <p:cNvCxnSpPr/>
          <p:nvPr/>
        </p:nvCxnSpPr>
        <p:spPr>
          <a:xfrm>
            <a:off x="2313950" y="1241575"/>
            <a:ext cx="313200" cy="414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31" name="Shape 131"/>
          <p:cNvCxnSpPr/>
          <p:nvPr/>
        </p:nvCxnSpPr>
        <p:spPr>
          <a:xfrm flipH="1">
            <a:off x="3966025" y="1421625"/>
            <a:ext cx="1197600" cy="853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32" name="Shape 132"/>
          <p:cNvCxnSpPr/>
          <p:nvPr/>
        </p:nvCxnSpPr>
        <p:spPr>
          <a:xfrm rot="10800000">
            <a:off x="6995600" y="3386675"/>
            <a:ext cx="422700" cy="336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33" name="Shape 133"/>
          <p:cNvCxnSpPr/>
          <p:nvPr/>
        </p:nvCxnSpPr>
        <p:spPr>
          <a:xfrm>
            <a:off x="865625" y="1241575"/>
            <a:ext cx="39300" cy="407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34" name="Shape 134"/>
          <p:cNvCxnSpPr/>
          <p:nvPr/>
        </p:nvCxnSpPr>
        <p:spPr>
          <a:xfrm>
            <a:off x="4114550" y="3825050"/>
            <a:ext cx="512100" cy="230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35" name="Shape 135"/>
          <p:cNvCxnSpPr/>
          <p:nvPr/>
        </p:nvCxnSpPr>
        <p:spPr>
          <a:xfrm flipH="1">
            <a:off x="2885525" y="1484250"/>
            <a:ext cx="594900" cy="751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136" name="Shape 136"/>
          <p:cNvSpPr txBox="1"/>
          <p:nvPr/>
        </p:nvSpPr>
        <p:spPr>
          <a:xfrm>
            <a:off x="358675" y="292850"/>
            <a:ext cx="937500" cy="9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Students currently meeting criteria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 </a:t>
            </a:r>
          </a:p>
        </p:txBody>
      </p:sp>
      <p:sp>
        <p:nvSpPr>
          <p:cNvPr id="137" name="Shape 137"/>
          <p:cNvSpPr txBox="1"/>
          <p:nvPr/>
        </p:nvSpPr>
        <p:spPr>
          <a:xfrm>
            <a:off x="1938175" y="294225"/>
            <a:ext cx="720300" cy="9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Date data was pulled</a:t>
            </a:r>
          </a:p>
        </p:txBody>
      </p:sp>
      <p:sp>
        <p:nvSpPr>
          <p:cNvPr id="138" name="Shape 138"/>
          <p:cNvSpPr txBox="1"/>
          <p:nvPr/>
        </p:nvSpPr>
        <p:spPr>
          <a:xfrm>
            <a:off x="3167275" y="959725"/>
            <a:ext cx="1495200" cy="2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X = not meeting criteria at time</a:t>
            </a:r>
          </a:p>
        </p:txBody>
      </p:sp>
      <p:sp>
        <p:nvSpPr>
          <p:cNvPr id="139" name="Shape 139"/>
          <p:cNvSpPr txBox="1"/>
          <p:nvPr/>
        </p:nvSpPr>
        <p:spPr>
          <a:xfrm>
            <a:off x="5061825" y="932450"/>
            <a:ext cx="1573500" cy="2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Yellow = date first met criteria</a:t>
            </a:r>
          </a:p>
        </p:txBody>
      </p:sp>
      <p:cxnSp>
        <p:nvCxnSpPr>
          <p:cNvPr id="140" name="Shape 140"/>
          <p:cNvCxnSpPr/>
          <p:nvPr/>
        </p:nvCxnSpPr>
        <p:spPr>
          <a:xfrm flipH="1">
            <a:off x="6885750" y="1257225"/>
            <a:ext cx="516900" cy="978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141" name="Shape 141"/>
          <p:cNvSpPr txBox="1"/>
          <p:nvPr/>
        </p:nvSpPr>
        <p:spPr>
          <a:xfrm>
            <a:off x="6682500" y="897175"/>
            <a:ext cx="2149800" cy="40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Number of classes failed</a:t>
            </a:r>
          </a:p>
        </p:txBody>
      </p:sp>
      <p:sp>
        <p:nvSpPr>
          <p:cNvPr id="142" name="Shape 142"/>
          <p:cNvSpPr txBox="1"/>
          <p:nvPr/>
        </p:nvSpPr>
        <p:spPr>
          <a:xfrm>
            <a:off x="6885750" y="3582125"/>
            <a:ext cx="1972800" cy="52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( ) = number of ODRs</a:t>
            </a:r>
          </a:p>
        </p:txBody>
      </p:sp>
      <p:sp>
        <p:nvSpPr>
          <p:cNvPr id="143" name="Shape 143"/>
          <p:cNvSpPr txBox="1"/>
          <p:nvPr/>
        </p:nvSpPr>
        <p:spPr>
          <a:xfrm>
            <a:off x="2769400" y="3528950"/>
            <a:ext cx="2990700" cy="52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Students that met criteria previously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