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Playfair Displ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Arial Black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Danene Charl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AAD9457-E17A-4E39-A5CF-B211A4D9B164}">
  <a:tblStyle styleId="{BAAD9457-E17A-4E39-A5CF-B211A4D9B1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E242462-BF14-483A-8C57-F422D08A7A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ArialBlack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layfairDisplay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layfairDisplay-italic.fntdata"/><Relationship Id="rId14" Type="http://schemas.openxmlformats.org/officeDocument/2006/relationships/slide" Target="slides/slide8.xml"/><Relationship Id="rId36" Type="http://schemas.openxmlformats.org/officeDocument/2006/relationships/font" Target="fonts/PlayfairDisplay-bold.fntdata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font" Target="fonts/PlayfairDisplay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0-17T15:10:51.665">
    <p:pos x="6000" y="0"/>
    <p:text>LOVE IT!!!!!!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7-10-17T15:08:49.937">
    <p:pos x="6000" y="0"/>
    <p:text>Tara,
This visual makes the differences between the tiers very clear.  I love it!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7-10-17T15:10:01.805">
    <p:pos x="6000" y="0"/>
    <p:text>This slide is superb!  It makes RP relevant as it relates to PBIS &amp; the teacher evaluation.  Nice!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casebos@dearbornschools.org" TargetMode="External"/><Relationship Id="rId4" Type="http://schemas.openxmlformats.org/officeDocument/2006/relationships/hyperlink" Target="mailto:abdullk@dearbornschools.org" TargetMode="External"/><Relationship Id="rId5" Type="http://schemas.openxmlformats.org/officeDocument/2006/relationships/hyperlink" Target="mailto:kotsogp@dearbornschools.org" TargetMode="External"/><Relationship Id="rId6" Type="http://schemas.openxmlformats.org/officeDocument/2006/relationships/hyperlink" Target="mailto:haddadt@dearbornschools.or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19525" y="1196400"/>
            <a:ext cx="3133500" cy="1944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How Edsel Ford Married Restorative Practices to PBIS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Presented by: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RP is embedded into PBIS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00" y="1169850"/>
            <a:ext cx="7149974" cy="382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00"/>
            <a:ext cx="90443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Goals for Student Behavior through RP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525" y="1017450"/>
            <a:ext cx="6565999" cy="382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050" y="152400"/>
            <a:ext cx="6623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875" y="152400"/>
            <a:ext cx="453628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91350"/>
            <a:ext cx="8520600" cy="110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Edsel Ford’s Commitment to Alternatives to Suspension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623700"/>
            <a:ext cx="8520600" cy="294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Shape 155"/>
          <p:cNvGraphicFramePr/>
          <p:nvPr/>
        </p:nvGraphicFramePr>
        <p:xfrm>
          <a:off x="346500" y="34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1421125"/>
                <a:gridCol w="1421125"/>
                <a:gridCol w="1421125"/>
                <a:gridCol w="1421125"/>
                <a:gridCol w="1421125"/>
                <a:gridCol w="1421125"/>
              </a:tblGrid>
              <a:tr h="707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School Year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OSS SEM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OSS SEM 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TOTAL OSS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algn="ctr">
                        <a:spcBef>
                          <a:spcPts val="0"/>
                        </a:spcBef>
                        <a:buSzPct val="100000"/>
                        <a:buChar char="+"/>
                      </a:pPr>
                      <a:r>
                        <a:rPr b="1" lang="en" sz="1800"/>
                        <a:t>OR -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39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2012-13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447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526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>
                          <a:solidFill>
                            <a:srgbClr val="FF0000"/>
                          </a:solidFill>
                        </a:rPr>
                        <a:t>973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Base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39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2013-14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352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435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787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-186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39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2014-15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337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292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629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	-158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39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2015-16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209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277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486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  -143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39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2016-17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 213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210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700"/>
                        <a:t> </a:t>
                      </a:r>
                      <a:r>
                        <a:rPr lang="en" sz="2700">
                          <a:solidFill>
                            <a:srgbClr val="FF0000"/>
                          </a:solidFill>
                        </a:rPr>
                        <a:t>423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	-63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3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7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7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7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-550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LESS DAYS OSS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Shape 160"/>
          <p:cNvGraphicFramePr/>
          <p:nvPr/>
        </p:nvGraphicFramePr>
        <p:xfrm>
          <a:off x="251725" y="34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1862875"/>
                <a:gridCol w="1714450"/>
                <a:gridCol w="1714450"/>
                <a:gridCol w="1714450"/>
                <a:gridCol w="1714450"/>
              </a:tblGrid>
              <a:tr h="9017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School Year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ODR Sem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ODR Sem 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ODR Year 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 + or -</a:t>
                      </a:r>
                    </a:p>
                  </a:txBody>
                  <a:tcPr marT="91425" marB="91425" marR="91425" marL="91425"/>
                </a:tc>
              </a:tr>
              <a:tr h="561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2012-13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869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723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1,582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 </a:t>
                      </a:r>
                    </a:p>
                  </a:txBody>
                  <a:tcPr marT="91425" marB="91425" marR="91425" marL="91425"/>
                </a:tc>
              </a:tr>
              <a:tr h="561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2013-14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514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633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1,147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   -445</a:t>
                      </a:r>
                    </a:p>
                  </a:txBody>
                  <a:tcPr marT="91425" marB="91425" marR="91425" marL="91425"/>
                </a:tc>
              </a:tr>
              <a:tr h="561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2014-15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669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1,286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  +139</a:t>
                      </a:r>
                    </a:p>
                  </a:txBody>
                  <a:tcPr marT="91425" marB="91425" marR="91425" marL="91425"/>
                </a:tc>
              </a:tr>
              <a:tr h="561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2015-16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594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556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1,150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   -136</a:t>
                      </a:r>
                    </a:p>
                  </a:txBody>
                  <a:tcPr marT="91425" marB="91425" marR="91425" marL="91425"/>
                </a:tc>
              </a:tr>
              <a:tr h="1166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2016-2017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493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 </a:t>
                      </a:r>
                      <a:r>
                        <a:rPr b="1" lang="en" sz="1800"/>
                        <a:t> -231</a:t>
                      </a:r>
                    </a:p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(-663)less ODR’S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ODR data w/out Truancy Facts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89000" cy="378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EFHS Sem 1 ODR’s=               					426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EFHS Sem 1 Truancy ODR’s=   				179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True Sem 1 ODR’s=                            			247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EFHS Sem 2 ODR’s=               					493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EFHS Sem 2 Truancy ODR’s=   				217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True Sem 2 ODR’s=                            			276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Total ODR’s=   								919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Total True Yearlong ODR’s= 					</a:t>
            </a:r>
            <a:r>
              <a:rPr b="1" lang="en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523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73624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b="1"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Please Note- Baseline 2012-13 ODR data was 1,582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73624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7567525" y="4098125"/>
            <a:ext cx="454500" cy="257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147700" y="1182175"/>
            <a:ext cx="2891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2400"/>
              <a:t>Restorative Practices and PBIS are not just more things added to our plate-they are the plate”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DOES IT MEAN??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77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663 ODR’s x ~30 minutes per ODR = </a:t>
            </a:r>
            <a:r>
              <a:rPr b="1" lang="en" sz="24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19,890 minutes saved!!!!!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2016-17 staff survey showed 92% favorability to continue SWPBIS.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90% of staff feel SWPBIS contributes positively to the culture of Edsel Ford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</a:pPr>
            <a:r>
              <a:rPr lang="en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 are committed as a whole learning community to reach struggling students and keep them in class while helping them overcome the non-academic barriers to their learning to improve our students academic and behavioral outcomes.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SURVEY SAYS……...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195151" cy="36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38" y="91800"/>
            <a:ext cx="88771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07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2016-17 TARDY DATA</a:t>
            </a:r>
          </a:p>
        </p:txBody>
      </p:sp>
      <p:graphicFrame>
        <p:nvGraphicFramePr>
          <p:cNvPr id="195" name="Shape 195"/>
          <p:cNvGraphicFramePr/>
          <p:nvPr/>
        </p:nvGraphicFramePr>
        <p:xfrm>
          <a:off x="463925" y="152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2021850"/>
                <a:gridCol w="2021850"/>
                <a:gridCol w="2021850"/>
                <a:gridCol w="2021850"/>
              </a:tblGrid>
              <a:tr h="604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Students with 40+ tardies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2015-16 Semester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2015-16 Semester 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2016-17 Semester 1</a:t>
                      </a:r>
                    </a:p>
                  </a:txBody>
                  <a:tcPr marT="91425" marB="91425" marR="91425" marL="91425"/>
                </a:tc>
              </a:tr>
              <a:tr h="604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Edsel Ford High School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</a:t>
                      </a:r>
                    </a:p>
                  </a:txBody>
                  <a:tcPr marT="91425" marB="91425" marR="91425" marL="91425"/>
                </a:tc>
              </a:tr>
              <a:tr h="604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DHS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162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78</a:t>
                      </a:r>
                    </a:p>
                  </a:txBody>
                  <a:tcPr marT="91425" marB="91425" marR="91425" marL="91425"/>
                </a:tc>
              </a:tr>
              <a:tr h="604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FHS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84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GRADUATION RATES</a:t>
            </a:r>
          </a:p>
        </p:txBody>
      </p:sp>
      <p:graphicFrame>
        <p:nvGraphicFramePr>
          <p:cNvPr id="201" name="Shape 201"/>
          <p:cNvGraphicFramePr/>
          <p:nvPr/>
        </p:nvGraphicFramePr>
        <p:xfrm>
          <a:off x="569038" y="1017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1912425"/>
                <a:gridCol w="1287000"/>
                <a:gridCol w="728575"/>
                <a:gridCol w="986100"/>
                <a:gridCol w="789200"/>
                <a:gridCol w="827025"/>
                <a:gridCol w="766475"/>
                <a:gridCol w="709125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FF"/>
                          </a:highlight>
                        </a:rPr>
                        <a:t>2016</a:t>
                      </a:r>
                    </a:p>
                  </a:txBody>
                  <a:tcPr marT="91425" marB="91425" marR="91425" marL="91425"/>
                </a:tc>
              </a:tr>
              <a:tr h="478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highlight>
                            <a:srgbClr val="FFFFFF"/>
                          </a:highlight>
                        </a:rPr>
                        <a:t>Dearborn City Schools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79.5%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76.0%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82.6%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86.2%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87.0%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89.88%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92.74%</a:t>
                      </a:r>
                    </a:p>
                  </a:txBody>
                  <a:tcPr marT="91425" marB="91425" marR="91425" marL="91425"/>
                </a:tc>
              </a:tr>
              <a:tr h="478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highlight>
                            <a:srgbClr val="FFFFFF"/>
                          </a:highlight>
                        </a:rPr>
                        <a:t>Dearborn High School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86.5%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84.7%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85.1%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89.9%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90.1%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92.58%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93.6%</a:t>
                      </a:r>
                    </a:p>
                  </a:txBody>
                  <a:tcPr marT="91425" marB="91425" marR="91425" marL="91425"/>
                </a:tc>
              </a:tr>
              <a:tr h="478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highlight>
                            <a:srgbClr val="FFFFFF"/>
                          </a:highlight>
                        </a:rPr>
                        <a:t>Dearborn Magnet 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50.0%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53.3%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75.0%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66.7%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63.2%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30.00%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54.55%</a:t>
                      </a:r>
                    </a:p>
                  </a:txBody>
                  <a:tcPr marT="91425" marB="91425" marR="91425" marL="91425"/>
                </a:tc>
              </a:tr>
              <a:tr h="478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Edsel Ford High School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74.1%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76.3%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79.7%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83.7%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85.8%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87.96%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95.55%</a:t>
                      </a:r>
                    </a:p>
                  </a:txBody>
                  <a:tcPr marT="91425" marB="91425" marR="91425" marL="91425"/>
                </a:tc>
              </a:tr>
              <a:tr h="478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highlight>
                            <a:srgbClr val="FFFFFF"/>
                          </a:highlight>
                        </a:rPr>
                        <a:t>Fordson High School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82.1%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77.1%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84.5%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89.5%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88.9%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93.31%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94.43%</a:t>
                      </a:r>
                    </a:p>
                  </a:txBody>
                  <a:tcPr marT="91425" marB="91425" marR="91425" marL="91425"/>
                </a:tc>
              </a:tr>
              <a:tr h="478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highlight>
                            <a:srgbClr val="FFFFFF"/>
                          </a:highlight>
                        </a:rPr>
                        <a:t>Henry Ford Early College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---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---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95.6%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83.0%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97.3%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100%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97.62%</a:t>
                      </a: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highlight>
                            <a:srgbClr val="FFFFFF"/>
                          </a:highlight>
                        </a:rPr>
                        <a:t>State of Michigan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75.9%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74.3%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76.2%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77.0%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78.6%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79.79%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</a:rPr>
                        <a:t>79.65%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 OF INTERVENTION AT EFHS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11700" y="969625"/>
            <a:ext cx="8467800" cy="3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b="1" lang="en" sz="1800"/>
              <a:t>The following are the reasons for a reduction in ODRs/OSS</a:t>
            </a:r>
          </a:p>
          <a:p>
            <a:pPr indent="-228600" lvl="0" marL="457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Community Service, Detention, Parent Escort, Restorative Practices, Running club all serve as an alternatives to suspension that helped reduced OSS significantly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Restorative practices lead by our RP Technician (met with 120 students during 1</a:t>
            </a:r>
            <a:r>
              <a:rPr baseline="30000" lang="en">
                <a:solidFill>
                  <a:srgbClr val="262626"/>
                </a:solidFill>
              </a:rPr>
              <a:t>st</a:t>
            </a:r>
            <a:r>
              <a:rPr lang="en">
                <a:solidFill>
                  <a:srgbClr val="262626"/>
                </a:solidFill>
              </a:rPr>
              <a:t> semester and 110 2</a:t>
            </a:r>
            <a:r>
              <a:rPr baseline="30000" lang="en">
                <a:solidFill>
                  <a:srgbClr val="262626"/>
                </a:solidFill>
              </a:rPr>
              <a:t>nd</a:t>
            </a:r>
            <a:r>
              <a:rPr lang="en">
                <a:solidFill>
                  <a:srgbClr val="262626"/>
                </a:solidFill>
              </a:rPr>
              <a:t> semester)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School-Wide PBIS implementation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LINK and 9</a:t>
            </a:r>
            <a:r>
              <a:rPr baseline="30000" lang="en">
                <a:solidFill>
                  <a:srgbClr val="262626"/>
                </a:solidFill>
              </a:rPr>
              <a:t>th</a:t>
            </a:r>
            <a:r>
              <a:rPr lang="en">
                <a:solidFill>
                  <a:srgbClr val="262626"/>
                </a:solidFill>
              </a:rPr>
              <a:t> grade Lead Teacher intervention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At-Risk Advisors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Social Workers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Administrative Team (including interns)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62626"/>
              </a:buClr>
              <a:buChar char="●"/>
            </a:pPr>
            <a:r>
              <a:rPr lang="en">
                <a:solidFill>
                  <a:srgbClr val="262626"/>
                </a:solidFill>
              </a:rPr>
              <a:t>The highest number of OSS were issued because of tardies.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INFO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158700"/>
            <a:ext cx="8520600" cy="366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SCOTT CASEBOLT, PRINCIPAL:                                                  </a:t>
            </a:r>
            <a:r>
              <a:rPr lang="en" u="sng">
                <a:solidFill>
                  <a:schemeClr val="hlink"/>
                </a:solidFill>
                <a:hlinkClick r:id="rId3"/>
              </a:rPr>
              <a:t>casebos@dearbornschools.org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KHALID ABDULLA, ASST. PRINCIPAL, 9/10 GRADE:              </a:t>
            </a:r>
            <a:r>
              <a:rPr lang="en" u="sng">
                <a:solidFill>
                  <a:schemeClr val="hlink"/>
                </a:solidFill>
                <a:hlinkClick r:id="rId4"/>
              </a:rPr>
              <a:t>abdullk@dearbornschools.org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PETE KOTSOGIANNIS, ASST. PRINCIPAL, 11/12 GRADE: </a:t>
            </a:r>
            <a:r>
              <a:rPr lang="en" u="sng">
                <a:solidFill>
                  <a:schemeClr val="hlink"/>
                </a:solidFill>
                <a:hlinkClick r:id="rId5"/>
              </a:rPr>
              <a:t>kotsogp@dearbornschools.org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TARA HADDAD, 9TH GRADE LEAD TEACHER:              </a:t>
            </a:r>
            <a:r>
              <a:rPr lang="en" u="sng">
                <a:solidFill>
                  <a:schemeClr val="hlink"/>
                </a:solidFill>
                <a:hlinkClick r:id="rId6"/>
              </a:rPr>
              <a:t>haddadt@dearbornschools.org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075" y="416625"/>
            <a:ext cx="7141850" cy="41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68825"/>
            <a:ext cx="8520600" cy="107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difference between a Tier 1, 2, 3 Student?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79475"/>
            <a:ext cx="3187250" cy="22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650" y="1524125"/>
            <a:ext cx="3068299" cy="24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6099" y="2079475"/>
            <a:ext cx="2431251" cy="24312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712150" y="4657450"/>
            <a:ext cx="1908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Tier 1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130475" y="4358350"/>
            <a:ext cx="1367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Tier 2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7263925" y="4728925"/>
            <a:ext cx="11109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Tier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113950"/>
            <a:ext cx="8520600" cy="68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Edsel Ford’s 9th Grade Academy Tiers 1, 2, 3</a:t>
            </a:r>
          </a:p>
        </p:txBody>
      </p:sp>
      <p:graphicFrame>
        <p:nvGraphicFramePr>
          <p:cNvPr id="82" name="Shape 82"/>
          <p:cNvGraphicFramePr/>
          <p:nvPr/>
        </p:nvGraphicFramePr>
        <p:xfrm>
          <a:off x="952500" y="83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2413000"/>
                <a:gridCol w="2413000"/>
                <a:gridCol w="2413000"/>
              </a:tblGrid>
              <a:tr h="780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/>
                        <a:t>Tier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/>
                        <a:t>Tier 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/>
                        <a:t>Tier 3</a:t>
                      </a:r>
                    </a:p>
                  </a:txBody>
                  <a:tcPr marT="91425" marB="91425" marR="91425" marL="91425"/>
                </a:tc>
              </a:tr>
              <a:tr h="12215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All of our 9th grade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students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1-2 E’s and/or 16 tardies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3 or more E’s and/or 24 tardies or has an IEP</a:t>
                      </a:r>
                    </a:p>
                  </a:txBody>
                  <a:tcPr marT="91425" marB="91425" marR="91425" marL="91425"/>
                </a:tc>
              </a:tr>
              <a:tr h="17157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Link leader, after school tutoring, SSR, Readers Apprenticeship, Formative Assessment, Orientation, classes mostly in one hallway, teacher trained in RP and circles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Link alert, one on one peer mentoring, lunch time tutoring, Early Start, Parent contact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Adult mentors, check in/out, behavior contracts/plans, parent meetings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975"/>
            <a:ext cx="9087026" cy="49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EDSEL FORD’S DEMOGRAPHICS</a:t>
            </a:r>
          </a:p>
        </p:txBody>
      </p:sp>
      <p:graphicFrame>
        <p:nvGraphicFramePr>
          <p:cNvPr id="93" name="Shape 93"/>
          <p:cNvGraphicFramePr/>
          <p:nvPr/>
        </p:nvGraphicFramePr>
        <p:xfrm>
          <a:off x="754675" y="105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1012600"/>
                <a:gridCol w="598700"/>
                <a:gridCol w="643200"/>
              </a:tblGrid>
              <a:tr h="419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ETHNICITY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African Amer.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90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Asian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24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Caucasian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541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36%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Hispanic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38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Middle Eastern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786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53%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Native Amer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383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TOTAL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1485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Shape 94"/>
          <p:cNvGraphicFramePr/>
          <p:nvPr/>
        </p:nvGraphicFramePr>
        <p:xfrm>
          <a:off x="3633750" y="11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{BAAD9457-E17A-4E39-A5CF-B211A4D9B164}</a:tableStyleId>
              </a:tblPr>
              <a:tblGrid>
                <a:gridCol w="1674700"/>
                <a:gridCol w="643150"/>
                <a:gridCol w="685525"/>
              </a:tblGrid>
              <a:tr h="4239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STATUS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4239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ELL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303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4239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SPECIAL ED.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126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4239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ECONOMICALLY DISADVANTAGED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942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63%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4239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IMMIGRANT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389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26%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95" name="Shape 95"/>
          <p:cNvSpPr/>
          <p:nvPr/>
        </p:nvSpPr>
        <p:spPr>
          <a:xfrm>
            <a:off x="6775575" y="2592950"/>
            <a:ext cx="890100" cy="14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Edsel Ford Embeds RP into PBIS….</a:t>
            </a:r>
          </a:p>
        </p:txBody>
      </p:sp>
      <p:graphicFrame>
        <p:nvGraphicFramePr>
          <p:cNvPr id="101" name="Shape 101"/>
          <p:cNvGraphicFramePr/>
          <p:nvPr/>
        </p:nvGraphicFramePr>
        <p:xfrm>
          <a:off x="789050" y="148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{3E242462-BF14-483A-8C57-F422D08A7A75}</a:tableStyleId>
              </a:tblPr>
              <a:tblGrid>
                <a:gridCol w="895350"/>
                <a:gridCol w="2647950"/>
                <a:gridCol w="3009900"/>
                <a:gridCol w="7810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Incident #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Date: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Circle the  Unwanted Student Behavior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Circle the Intervention/Reset used: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Incident 1: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Date: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_________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Technology    Sleeping  Missing Work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 prepared    Off Task           Talking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Profanity             Eating in class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Other: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Requires A  Reset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Warning               Seat Change  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Proximity change           Conference         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Other: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5240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Incident 2: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Date: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_________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Technology    Sleeping  Missing Work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 prepared  Off Task             Talking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Profanity             Eating in class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Other: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Requires A  Hallway Conversation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 Hallway Conv. 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Notes:                   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Shape 106"/>
          <p:cNvGraphicFramePr/>
          <p:nvPr/>
        </p:nvGraphicFramePr>
        <p:xfrm>
          <a:off x="167800" y="147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{3E242462-BF14-483A-8C57-F422D08A7A75}</a:tableStyleId>
              </a:tblPr>
              <a:tblGrid>
                <a:gridCol w="1075300"/>
                <a:gridCol w="3180175"/>
                <a:gridCol w="3614875"/>
                <a:gridCol w="938050"/>
              </a:tblGrid>
              <a:tr h="15855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Incident 3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Date: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_________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Technology   Sleeping   Missing Work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 prepared  Off Task             Talking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Profanity             Eating in class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Other: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Requires a  call home</a:t>
                      </a:r>
                      <a:r>
                        <a:rPr b="1" lang="en" sz="1100"/>
                        <a:t>      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Spoke to Whom:_____________________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For translation if needed call Mr. Dakhlallah @ 71535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Notes: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4483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Incident 4: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Date: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_________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Technology   Sleeping   Missing Work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 prepared  Off Task             Talking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Profanity             Eating in class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Other: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Requires a referral to responsibility room     </a:t>
                      </a:r>
                      <a:r>
                        <a:rPr b="1" lang="en" sz="1100"/>
                        <a:t>     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Referral to responsibility room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Received Student Reflection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Notes: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6221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Incident 5: 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Date:  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_________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Technology  sleeping Missing Work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 Prepared   Off Task   Talking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Profanity                 Eating in  Class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 u="sng"/>
                        <a:t>Requires a call home, and detention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email: Stephanie Salsbury to schedule detention salsbes@dearbornschools.org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Detention  Date set for:________________</a:t>
                      </a:r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lvl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Notified Whom:_______________________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Tardy Policy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**Pete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