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Montserrat" panose="020B0604020202020204" charset="0"/>
      <p:regular r:id="rId27"/>
      <p:bold r:id="rId28"/>
      <p:italic r:id="rId29"/>
      <p:boldItalic r:id="rId30"/>
    </p:embeddedFont>
    <p:embeddedFont>
      <p:font typeface="Oswald" panose="020B0604020202020204" charset="0"/>
      <p:regular r:id="rId31"/>
      <p:bold r:id="rId32"/>
    </p:embeddedFont>
    <p:embeddedFont>
      <p:font typeface="Playfair Display"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e9d5c1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e9d5c1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a:p>
            <a:pPr marL="0" lvl="0" indent="0" algn="l" rtl="0">
              <a:spcBef>
                <a:spcPts val="0"/>
              </a:spcBef>
              <a:spcAft>
                <a:spcPts val="0"/>
              </a:spcAft>
              <a:buNone/>
            </a:pPr>
            <a:r>
              <a:rPr lang="en"/>
              <a:t>African American: 22%    </a:t>
            </a:r>
            <a:endParaRPr/>
          </a:p>
          <a:p>
            <a:pPr marL="0" lvl="0" indent="0" algn="l" rtl="0">
              <a:spcBef>
                <a:spcPts val="0"/>
              </a:spcBef>
              <a:spcAft>
                <a:spcPts val="0"/>
              </a:spcAft>
              <a:buNone/>
            </a:pPr>
            <a:r>
              <a:rPr lang="en"/>
              <a:t>   Caucasian 74%    </a:t>
            </a:r>
            <a:endParaRPr/>
          </a:p>
          <a:p>
            <a:pPr marL="0" lvl="0" indent="0" algn="l" rtl="0">
              <a:spcBef>
                <a:spcPts val="0"/>
              </a:spcBef>
              <a:spcAft>
                <a:spcPts val="0"/>
              </a:spcAft>
              <a:buNone/>
            </a:pPr>
            <a:r>
              <a:rPr lang="en"/>
              <a:t>  Hispanic: 3%      </a:t>
            </a:r>
            <a:endParaRPr/>
          </a:p>
          <a:p>
            <a:pPr marL="0" lvl="0" indent="0" algn="l" rtl="0">
              <a:spcBef>
                <a:spcPts val="0"/>
              </a:spcBef>
              <a:spcAft>
                <a:spcPts val="0"/>
              </a:spcAft>
              <a:buNone/>
            </a:pPr>
            <a:r>
              <a:rPr lang="en"/>
              <a:t> American Indian 1%</a:t>
            </a:r>
            <a:endParaRPr/>
          </a:p>
          <a:p>
            <a:pPr marL="0" lvl="0" indent="0" algn="l" rtl="0">
              <a:spcBef>
                <a:spcPts val="0"/>
              </a:spcBef>
              <a:spcAft>
                <a:spcPts val="0"/>
              </a:spcAft>
              <a:buNone/>
            </a:pPr>
            <a:endParaRPr/>
          </a:p>
          <a:p>
            <a:pPr marL="0" lvl="0" indent="0" algn="l" rtl="0">
              <a:spcBef>
                <a:spcPts val="0"/>
              </a:spcBef>
              <a:spcAft>
                <a:spcPts val="0"/>
              </a:spcAft>
              <a:buNone/>
            </a:pPr>
            <a:r>
              <a:rPr lang="en"/>
              <a:t>Total 162 students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e74310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e74310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 The Older the students are when they come to us, the longer they tend to stay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49c26ca1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49c26ca1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a:p>
            <a:pPr marL="0" lvl="0" indent="0" algn="l" rtl="0">
              <a:spcBef>
                <a:spcPts val="0"/>
              </a:spcBef>
              <a:spcAft>
                <a:spcPts val="0"/>
              </a:spcAft>
              <a:buNone/>
            </a:pPr>
            <a:r>
              <a:rPr lang="en"/>
              <a:t>Students EARN points, not taken away- sample point sheet</a:t>
            </a:r>
            <a:endParaRPr/>
          </a:p>
          <a:p>
            <a:pPr marL="0" lvl="0" indent="0" algn="l" rtl="0">
              <a:spcBef>
                <a:spcPts val="0"/>
              </a:spcBef>
              <a:spcAft>
                <a:spcPts val="0"/>
              </a:spcAft>
              <a:buNone/>
            </a:pPr>
            <a:r>
              <a:rPr lang="en"/>
              <a:t>Level 0- talking in class, redir as reminder of the expectation, break “ for continuing to talk out”- to contemplate or regroup, Center if they can not take responsibility for their actions/ arguing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49c26ca1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49c26ca1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a:p>
            <a:pPr marL="0" lvl="0" indent="0" algn="l" rtl="0">
              <a:spcBef>
                <a:spcPts val="0"/>
              </a:spcBef>
              <a:spcAft>
                <a:spcPts val="0"/>
              </a:spcAft>
              <a:buNone/>
            </a:pPr>
            <a:r>
              <a:rPr lang="en"/>
              <a:t>Practice corrective behavior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e73b78f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e73b78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f5bd8a2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f5bd8a2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r>
              <a:rPr lang="en"/>
              <a:t>Elementary - working on different posters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49c26ca1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49c26ca1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 Group time for lesson plans and teaching areas of concern</a:t>
            </a:r>
            <a:endParaRPr/>
          </a:p>
          <a:p>
            <a:pPr marL="0" lvl="0" indent="0" algn="l" rtl="0">
              <a:spcBef>
                <a:spcPts val="0"/>
              </a:spcBef>
              <a:spcAft>
                <a:spcPts val="0"/>
              </a:spcAft>
              <a:buNone/>
            </a:pPr>
            <a:r>
              <a:rPr lang="en"/>
              <a:t>EACH month we have a different focus of incentives to promote the areas of the matirx</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e743102e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e743102e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f5bd8a2d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f5bd8a2d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49c26ca1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49c26ca1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49c26c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49c26c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f5bd8a2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f5bd8a2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f5bd8a2d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f5bd8a2d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r>
              <a:rPr lang="en"/>
              <a:t>A lot of our students have significant mental health issues and have spent time in intensive outpatient programs (New Oakland Face to Face) and/or in inpatient treatment.  </a:t>
            </a:r>
            <a:endParaRPr/>
          </a:p>
          <a:p>
            <a:pPr marL="0" lvl="0" indent="0" algn="l" rtl="0">
              <a:spcBef>
                <a:spcPts val="0"/>
              </a:spcBef>
              <a:spcAft>
                <a:spcPts val="0"/>
              </a:spcAft>
              <a:buNone/>
            </a:pPr>
            <a:endParaRPr/>
          </a:p>
          <a:p>
            <a:pPr marL="0" lvl="0" indent="0" algn="l" rtl="0">
              <a:spcBef>
                <a:spcPts val="0"/>
              </a:spcBef>
              <a:spcAft>
                <a:spcPts val="0"/>
              </a:spcAft>
              <a:buNone/>
            </a:pPr>
            <a:r>
              <a:rPr lang="en"/>
              <a:t>Many students have also had significant contact with the judicial system (regular police contact, JDF, probation)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f5bd8a2d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f5bd8a2d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r>
              <a:rPr lang="en"/>
              <a:t>What’s in the calm spot/ What’s it look like ---</a:t>
            </a:r>
            <a:endParaRPr/>
          </a:p>
          <a:p>
            <a:pPr marL="0" lvl="0" indent="0" algn="l" rtl="0">
              <a:spcBef>
                <a:spcPts val="0"/>
              </a:spcBef>
              <a:spcAft>
                <a:spcPts val="0"/>
              </a:spcAft>
              <a:buNone/>
            </a:pPr>
            <a:r>
              <a:rPr lang="en"/>
              <a:t>Guidelines of using calm spot --- 7 min. Anytime aside from when returning from the center, 7 min. of work first. </a:t>
            </a:r>
            <a:endParaRPr/>
          </a:p>
          <a:p>
            <a:pPr marL="0" lvl="0" indent="0" algn="l" rtl="0">
              <a:spcBef>
                <a:spcPts val="0"/>
              </a:spcBef>
              <a:spcAft>
                <a:spcPts val="0"/>
              </a:spcAft>
              <a:buNone/>
            </a:pPr>
            <a:r>
              <a:rPr lang="en"/>
              <a:t>There have been a variety of responses, differing at grade levels.</a:t>
            </a:r>
            <a:endParaRPr/>
          </a:p>
          <a:p>
            <a:pPr marL="0" lvl="0" indent="0" algn="l" rtl="0">
              <a:spcBef>
                <a:spcPts val="0"/>
              </a:spcBef>
              <a:spcAft>
                <a:spcPts val="0"/>
              </a:spcAft>
              <a:buNone/>
            </a:pPr>
            <a:r>
              <a:rPr lang="en"/>
              <a:t>Elementary - a lot resistance to use (4th/5th)</a:t>
            </a:r>
            <a:endParaRPr/>
          </a:p>
          <a:p>
            <a:pPr marL="0" lvl="0" indent="0" algn="l" rtl="0">
              <a:spcBef>
                <a:spcPts val="0"/>
              </a:spcBef>
              <a:spcAft>
                <a:spcPts val="0"/>
              </a:spcAft>
              <a:buNone/>
            </a:pPr>
            <a:r>
              <a:rPr lang="en"/>
              <a:t>	(K-3) Hit or miss. ASD kids more so.</a:t>
            </a:r>
            <a:endParaRPr/>
          </a:p>
          <a:p>
            <a:pPr marL="0" lvl="0" indent="0" algn="l" rtl="0">
              <a:spcBef>
                <a:spcPts val="0"/>
              </a:spcBef>
              <a:spcAft>
                <a:spcPts val="0"/>
              </a:spcAft>
              <a:buNone/>
            </a:pPr>
            <a:r>
              <a:rPr lang="en"/>
              <a:t>Middle - Abuse the calm spot → Work avoidance</a:t>
            </a:r>
            <a:r>
              <a:rPr lang="en">
                <a:solidFill>
                  <a:srgbClr val="222222"/>
                </a:solidFill>
                <a:highlight>
                  <a:srgbClr val="FFFFFF"/>
                </a:highlight>
              </a:rPr>
              <a:t>8th graders use the calm spot the most usually to either work avoid or because they think the work is frustrating so rather than asking for help they will use it up to as many times allowed. My 9th graders hardly ever use it...but...I think that is because I have fidgets in each of the caddies I pass out at the beginning of class, fidget cubes to be exact. The only issue I am finding is that some 8th graders will purposely break items that were given to us so I have had to use alternatives such as squishes or even a coloring book with crayons. </a:t>
            </a:r>
            <a:endParaRPr/>
          </a:p>
          <a:p>
            <a:pPr marL="0" lvl="0" indent="0" algn="l" rtl="0">
              <a:spcBef>
                <a:spcPts val="0"/>
              </a:spcBef>
              <a:spcAft>
                <a:spcPts val="0"/>
              </a:spcAft>
              <a:buNone/>
            </a:pPr>
            <a:r>
              <a:rPr lang="en"/>
              <a:t>High School - Effective</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f5bd8a2d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f5bd8a2d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 talk about how important it is to have principals/superintendents to be involved at the national convention.  </a:t>
            </a:r>
            <a:endParaRPr/>
          </a:p>
          <a:p>
            <a:pPr marL="0" lvl="0" indent="0" algn="l" rtl="0">
              <a:spcBef>
                <a:spcPts val="0"/>
              </a:spcBef>
              <a:spcAft>
                <a:spcPts val="0"/>
              </a:spcAft>
              <a:buNone/>
            </a:pPr>
            <a:endParaRPr/>
          </a:p>
          <a:p>
            <a:pPr marL="0" lvl="0" indent="0" algn="l" rtl="0">
              <a:spcBef>
                <a:spcPts val="0"/>
              </a:spcBef>
              <a:spcAft>
                <a:spcPts val="0"/>
              </a:spcAft>
              <a:buNone/>
            </a:pPr>
            <a:r>
              <a:rPr lang="en"/>
              <a:t>For buy in from staff, the district leaders must take the lead and believe in PBIS.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e9d5c1f9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e9d5c1f9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e06bae5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e06bae5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r>
              <a:rPr lang="en"/>
              <a:t>SOME  districts plus 6 other academies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49c26ca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49c26ca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r>
              <a:rPr lang="en"/>
              <a:t>To develop responsible social behavior</a:t>
            </a:r>
            <a:endParaRPr/>
          </a:p>
          <a:p>
            <a:pPr marL="0" lvl="0" indent="0" algn="l" rtl="0">
              <a:spcBef>
                <a:spcPts val="0"/>
              </a:spcBef>
              <a:spcAft>
                <a:spcPts val="0"/>
              </a:spcAft>
              <a:buNone/>
            </a:pPr>
            <a:r>
              <a:rPr lang="en"/>
              <a:t>Long term goal: develop appropriate behavioral and social skills to help the student be successful in home district and in society in general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49c26ca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49c26ca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r>
              <a:rPr lang="en"/>
              <a:t>Step Program</a:t>
            </a:r>
            <a:endParaRPr/>
          </a:p>
          <a:p>
            <a:pPr marL="0" lvl="0" indent="0" algn="l" rtl="0">
              <a:spcBef>
                <a:spcPts val="0"/>
              </a:spcBef>
              <a:spcAft>
                <a:spcPts val="0"/>
              </a:spcAft>
              <a:buNone/>
            </a:pPr>
            <a:r>
              <a:rPr lang="en"/>
              <a:t>Individuals</a:t>
            </a:r>
            <a:endParaRPr/>
          </a:p>
          <a:p>
            <a:pPr marL="0" lvl="0" indent="0" algn="l" rtl="0">
              <a:spcBef>
                <a:spcPts val="0"/>
              </a:spcBef>
              <a:spcAft>
                <a:spcPts val="0"/>
              </a:spcAft>
              <a:buNone/>
            </a:pPr>
            <a:r>
              <a:rPr lang="en"/>
              <a:t>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9c26ca1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9c26ca1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r>
              <a:rPr lang="en"/>
              <a:t>Electives:  Family Consumer Science, Spanish, Art, Gym</a:t>
            </a:r>
            <a:endParaRPr/>
          </a:p>
          <a:p>
            <a:pPr marL="0" lvl="0" indent="0" algn="l" rtl="0">
              <a:spcBef>
                <a:spcPts val="0"/>
              </a:spcBef>
              <a:spcAft>
                <a:spcPts val="0"/>
              </a:spcAft>
              <a:buNone/>
            </a:pPr>
            <a:r>
              <a:rPr lang="en"/>
              <a:t>Diplomas are given by sending District, not Beacon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49c26ca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49c26ca1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a:p>
            <a:pPr marL="0" lvl="0" indent="0" algn="l" rtl="0">
              <a:spcBef>
                <a:spcPts val="0"/>
              </a:spcBef>
              <a:spcAft>
                <a:spcPts val="0"/>
              </a:spcAft>
              <a:buNone/>
            </a:pPr>
            <a:r>
              <a:rPr lang="en"/>
              <a:t>Individual (SW or assigned staff - higher step students)       → use the “check in/check out” approach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49c26ca1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49c26ca1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d053381d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d053381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100">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0B_rjbt59bg66aGVhUFB4LWVWaDg/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open?id=1-Ij2rXRyI-4cHKWtx7Un1kJizfBNDbG7L4rDWuJ3Fq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rive.google.com/file/d/0B_rjbt59bg66ZnZDbDN2VDV3U2s/view?usp=sharing" TargetMode="External"/><Relationship Id="rId5" Type="http://schemas.openxmlformats.org/officeDocument/2006/relationships/hyperlink" Target="https://drive.google.com/file/d/0B_rjbt59bg66ZFZJMGU2ZTJXU1U/view?usp=sharing" TargetMode="External"/><Relationship Id="rId4" Type="http://schemas.openxmlformats.org/officeDocument/2006/relationships/hyperlink" Target="https://drive.google.com/open?id=1NPf3MBlpYgietuop33DWBvhy7bb9Qi_J_tOhyShSHo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open?id=1x30uhbJ4T1UYkhK2HqqO7BOh9aa7Npp047z4jEAvBO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gate.k12.mi.us/beaconspbis/hom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ites.google.com/sgate.k12.mi.us/beaconspbis/hom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devored@sgate.k12.mi.u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mailto:Hillj@sgate.k12.mi.us" TargetMode="External"/><Relationship Id="rId4" Type="http://schemas.openxmlformats.org/officeDocument/2006/relationships/hyperlink" Target="mailto:stawowys@sgate.k12.mi.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160833" y="220635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Beacon Day Treatment</a:t>
            </a:r>
            <a:endParaRPr/>
          </a:p>
        </p:txBody>
      </p:sp>
      <p:sp>
        <p:nvSpPr>
          <p:cNvPr id="59" name="Google Shape;59;p13"/>
          <p:cNvSpPr txBox="1">
            <a:spLocks noGrp="1"/>
          </p:cNvSpPr>
          <p:nvPr>
            <p:ph type="subTitle" idx="1"/>
          </p:nvPr>
        </p:nvSpPr>
        <p:spPr>
          <a:xfrm>
            <a:off x="160825" y="4258950"/>
            <a:ext cx="85206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t>12601 McCann St</a:t>
            </a:r>
            <a:endParaRPr sz="1400"/>
          </a:p>
          <a:p>
            <a:pPr marL="0" lvl="0" indent="0" algn="l" rtl="0">
              <a:spcBef>
                <a:spcPts val="0"/>
              </a:spcBef>
              <a:spcAft>
                <a:spcPts val="0"/>
              </a:spcAft>
              <a:buNone/>
            </a:pPr>
            <a:r>
              <a:rPr lang="en" sz="1400"/>
              <a:t>Southgate,MI 48195</a:t>
            </a:r>
            <a:endParaRPr sz="1400"/>
          </a:p>
          <a:p>
            <a:pPr marL="0" lvl="0" indent="0" algn="l" rtl="0">
              <a:spcBef>
                <a:spcPts val="0"/>
              </a:spcBef>
              <a:spcAft>
                <a:spcPts val="0"/>
              </a:spcAft>
              <a:buNone/>
            </a:pPr>
            <a:r>
              <a:rPr lang="en" sz="1400"/>
              <a:t>313-551-2790</a:t>
            </a:r>
            <a:endParaRPr sz="1400"/>
          </a:p>
        </p:txBody>
      </p:sp>
      <p:pic>
        <p:nvPicPr>
          <p:cNvPr id="60" name="Google Shape;60;p13"/>
          <p:cNvPicPr preferRelativeResize="0"/>
          <p:nvPr/>
        </p:nvPicPr>
        <p:blipFill>
          <a:blip r:embed="rId3">
            <a:alphaModFix/>
          </a:blip>
          <a:stretch>
            <a:fillRect/>
          </a:stretch>
        </p:blipFill>
        <p:spPr>
          <a:xfrm>
            <a:off x="1419025" y="100725"/>
            <a:ext cx="5808250" cy="222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Demographics by Ethnicity </a:t>
            </a:r>
            <a:endParaRPr/>
          </a:p>
        </p:txBody>
      </p:sp>
      <p:pic>
        <p:nvPicPr>
          <p:cNvPr id="124" name="Google Shape;124;p22"/>
          <p:cNvPicPr preferRelativeResize="0"/>
          <p:nvPr/>
        </p:nvPicPr>
        <p:blipFill>
          <a:blip r:embed="rId3">
            <a:alphaModFix/>
          </a:blip>
          <a:stretch>
            <a:fillRect/>
          </a:stretch>
        </p:blipFill>
        <p:spPr>
          <a:xfrm>
            <a:off x="468675" y="1017725"/>
            <a:ext cx="8206650" cy="387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Enrollment Trends by Gender</a:t>
            </a:r>
            <a:endParaRPr/>
          </a:p>
        </p:txBody>
      </p:sp>
      <p:pic>
        <p:nvPicPr>
          <p:cNvPr id="131" name="Google Shape;131;p23"/>
          <p:cNvPicPr preferRelativeResize="0"/>
          <p:nvPr/>
        </p:nvPicPr>
        <p:blipFill>
          <a:blip r:embed="rId3">
            <a:alphaModFix/>
          </a:blip>
          <a:stretch>
            <a:fillRect/>
          </a:stretch>
        </p:blipFill>
        <p:spPr>
          <a:xfrm>
            <a:off x="444675" y="1090400"/>
            <a:ext cx="7761975" cy="381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 Management Interventions</a:t>
            </a:r>
            <a:endParaRPr/>
          </a:p>
        </p:txBody>
      </p:sp>
      <p:sp>
        <p:nvSpPr>
          <p:cNvPr id="138" name="Google Shape;138;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 Management Interventions are an integral part of the program.  When a student becomes disruptive to the learning process, a series of time-out interventions, both in and out of the classrooms, are implemented. During each intervention the student is given the opportunity to regain behavioral control through life space counseling on problem solving or decision making steps to secure a successful return to the classroom. All staff are trained in Crisis Prevention Intervention  (CPI).</a:t>
            </a:r>
            <a:endParaRPr/>
          </a:p>
          <a:p>
            <a:pPr marL="0" lvl="0" indent="0" algn="l" rtl="0">
              <a:spcBef>
                <a:spcPts val="1600"/>
              </a:spcBef>
              <a:spcAft>
                <a:spcPts val="1600"/>
              </a:spcAft>
              <a:buNone/>
            </a:pPr>
            <a:r>
              <a:rPr lang="en" i="1" u="sng">
                <a:solidFill>
                  <a:schemeClr val="hlink"/>
                </a:solidFill>
                <a:hlinkClick r:id="rId3"/>
              </a:rPr>
              <a:t>Sample Point Sheet</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Centers</a:t>
            </a:r>
            <a:endParaRPr/>
          </a:p>
        </p:txBody>
      </p:sp>
      <p:sp>
        <p:nvSpPr>
          <p:cNvPr id="145" name="Google Shape;145;p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4 Behavioral Centers in the building  (Elementary, MIddle School and 2 in the Secondary/High School) with 2 Behavioral Specialist in each center</a:t>
            </a:r>
            <a:endParaRPr/>
          </a:p>
          <a:p>
            <a:pPr marL="0" lvl="0" indent="0" algn="l" rtl="0">
              <a:spcBef>
                <a:spcPts val="1600"/>
              </a:spcBef>
              <a:spcAft>
                <a:spcPts val="1600"/>
              </a:spcAft>
              <a:buNone/>
            </a:pPr>
            <a:r>
              <a:rPr lang="en"/>
              <a:t>The Goal of each center is for the students to take responsibility for their actions as well as practice corrective behaviors and implement problem solving skills</a:t>
            </a:r>
            <a:endParaRPr/>
          </a:p>
        </p:txBody>
      </p:sp>
      <p:pic>
        <p:nvPicPr>
          <p:cNvPr id="146" name="Google Shape;146;p25"/>
          <p:cNvPicPr preferRelativeResize="0"/>
          <p:nvPr/>
        </p:nvPicPr>
        <p:blipFill>
          <a:blip r:embed="rId3">
            <a:alphaModFix/>
          </a:blip>
          <a:stretch>
            <a:fillRect/>
          </a:stretch>
        </p:blipFill>
        <p:spPr>
          <a:xfrm>
            <a:off x="3608050" y="2827275"/>
            <a:ext cx="5154026" cy="211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PBIS at Beacon</a:t>
            </a:r>
            <a:endParaRPr/>
          </a:p>
        </p:txBody>
      </p:sp>
      <p:sp>
        <p:nvSpPr>
          <p:cNvPr id="153" name="Google Shape;153;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 sz="2400">
                <a:highlight>
                  <a:schemeClr val="lt1"/>
                </a:highlight>
              </a:rPr>
              <a:t>Beacon’s School-Wide Positive Behavioral Interventions Support (SW-PBIS) is a proactive approach which teaches new behaviors to students based on the values of :</a:t>
            </a:r>
            <a:endParaRPr sz="2400">
              <a:highlight>
                <a:schemeClr val="lt1"/>
              </a:highlight>
            </a:endParaRPr>
          </a:p>
          <a:p>
            <a:pPr marL="0" lvl="0" indent="0" algn="l" rtl="0">
              <a:lnSpc>
                <a:spcPct val="100000"/>
              </a:lnSpc>
              <a:spcBef>
                <a:spcPts val="0"/>
              </a:spcBef>
              <a:spcAft>
                <a:spcPts val="0"/>
              </a:spcAft>
              <a:buClr>
                <a:schemeClr val="dk2"/>
              </a:buClr>
              <a:buSzPts val="1100"/>
              <a:buFont typeface="Arial"/>
              <a:buNone/>
            </a:pPr>
            <a:endParaRPr sz="2400">
              <a:highlight>
                <a:schemeClr val="lt1"/>
              </a:highlight>
            </a:endParaRPr>
          </a:p>
          <a:p>
            <a:pPr marL="0" lvl="0" indent="0" algn="l" rtl="0">
              <a:lnSpc>
                <a:spcPct val="100000"/>
              </a:lnSpc>
              <a:spcBef>
                <a:spcPts val="0"/>
              </a:spcBef>
              <a:spcAft>
                <a:spcPts val="0"/>
              </a:spcAft>
              <a:buClr>
                <a:schemeClr val="dk2"/>
              </a:buClr>
              <a:buSzPts val="1100"/>
              <a:buFont typeface="Arial"/>
              <a:buNone/>
            </a:pPr>
            <a:r>
              <a:rPr lang="en" sz="2400">
                <a:highlight>
                  <a:schemeClr val="lt1"/>
                </a:highlight>
              </a:rPr>
              <a:t>-Responsibility for Self</a:t>
            </a:r>
            <a:endParaRPr sz="2400">
              <a:highlight>
                <a:schemeClr val="lt1"/>
              </a:highlight>
            </a:endParaRPr>
          </a:p>
          <a:p>
            <a:pPr marL="0" lvl="0" indent="0" algn="l" rtl="0">
              <a:lnSpc>
                <a:spcPct val="100000"/>
              </a:lnSpc>
              <a:spcBef>
                <a:spcPts val="0"/>
              </a:spcBef>
              <a:spcAft>
                <a:spcPts val="0"/>
              </a:spcAft>
              <a:buClr>
                <a:schemeClr val="dk2"/>
              </a:buClr>
              <a:buSzPts val="1100"/>
              <a:buFont typeface="Arial"/>
              <a:buNone/>
            </a:pPr>
            <a:r>
              <a:rPr lang="en" sz="2400">
                <a:highlight>
                  <a:schemeClr val="lt1"/>
                </a:highlight>
              </a:rPr>
              <a:t>-Respect for Self and others</a:t>
            </a:r>
            <a:endParaRPr sz="2400">
              <a:highlight>
                <a:schemeClr val="lt1"/>
              </a:highlight>
            </a:endParaRPr>
          </a:p>
          <a:p>
            <a:pPr marL="0" lvl="0" indent="0" algn="l" rtl="0">
              <a:lnSpc>
                <a:spcPct val="100000"/>
              </a:lnSpc>
              <a:spcBef>
                <a:spcPts val="0"/>
              </a:spcBef>
              <a:spcAft>
                <a:spcPts val="0"/>
              </a:spcAft>
              <a:buClr>
                <a:schemeClr val="dk2"/>
              </a:buClr>
              <a:buSzPts val="1100"/>
              <a:buFont typeface="Arial"/>
              <a:buNone/>
            </a:pPr>
            <a:r>
              <a:rPr lang="en" sz="2400">
                <a:highlight>
                  <a:schemeClr val="lt1"/>
                </a:highlight>
              </a:rPr>
              <a:t>-A safe environment that provides a consistent, predictable and fair school environment for all</a:t>
            </a:r>
            <a:endParaRPr sz="2400">
              <a:highlight>
                <a:schemeClr val="lt1"/>
              </a:highlight>
            </a:endParaRPr>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Posters throughout the building and in every classroom</a:t>
            </a:r>
            <a:endParaRPr/>
          </a:p>
        </p:txBody>
      </p:sp>
      <p:sp>
        <p:nvSpPr>
          <p:cNvPr id="159" name="Google Shape;159;p2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0" name="Google Shape;160;p27"/>
          <p:cNvSpPr/>
          <p:nvPr/>
        </p:nvSpPr>
        <p:spPr>
          <a:xfrm>
            <a:off x="95650" y="95650"/>
            <a:ext cx="8981400" cy="4992900"/>
          </a:xfrm>
          <a:prstGeom prst="rect">
            <a:avLst/>
          </a:prstGeom>
          <a:no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61" name="Google Shape;161;p27"/>
          <p:cNvPicPr preferRelativeResize="0"/>
          <p:nvPr/>
        </p:nvPicPr>
        <p:blipFill>
          <a:blip r:embed="rId3">
            <a:alphaModFix/>
          </a:blip>
          <a:stretch>
            <a:fillRect/>
          </a:stretch>
        </p:blipFill>
        <p:spPr>
          <a:xfrm>
            <a:off x="825925" y="1099950"/>
            <a:ext cx="3459125" cy="3760400"/>
          </a:xfrm>
          <a:prstGeom prst="rect">
            <a:avLst/>
          </a:prstGeom>
          <a:noFill/>
          <a:ln>
            <a:noFill/>
          </a:ln>
        </p:spPr>
      </p:pic>
      <p:pic>
        <p:nvPicPr>
          <p:cNvPr id="162" name="Google Shape;162;p27"/>
          <p:cNvPicPr preferRelativeResize="0"/>
          <p:nvPr/>
        </p:nvPicPr>
        <p:blipFill rotWithShape="1">
          <a:blip r:embed="rId4">
            <a:alphaModFix/>
          </a:blip>
          <a:srcRect l="17771" t="12345" r="11567" b="5511"/>
          <a:stretch/>
        </p:blipFill>
        <p:spPr>
          <a:xfrm>
            <a:off x="4897200" y="1099950"/>
            <a:ext cx="3338150" cy="376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Are We Working On Implementing PBIS?</a:t>
            </a:r>
            <a:endParaRPr/>
          </a:p>
        </p:txBody>
      </p:sp>
      <p:sp>
        <p:nvSpPr>
          <p:cNvPr id="169" name="Google Shape;169;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p>
          <a:p>
            <a:pPr marL="0" lvl="0" indent="0" algn="l" rtl="0">
              <a:spcBef>
                <a:spcPts val="1600"/>
              </a:spcBef>
              <a:spcAft>
                <a:spcPts val="0"/>
              </a:spcAft>
              <a:buNone/>
            </a:pPr>
            <a:r>
              <a:rPr lang="en"/>
              <a:t>Lesson plans that teach specific skills we are addressing that are age specific, taken from the Michigan Model, taught in group throughout school</a:t>
            </a:r>
            <a:endParaRPr i="1"/>
          </a:p>
          <a:p>
            <a:pPr marL="0" lvl="0" indent="0" algn="l" rtl="0">
              <a:spcBef>
                <a:spcPts val="1600"/>
              </a:spcBef>
              <a:spcAft>
                <a:spcPts val="0"/>
              </a:spcAft>
              <a:buNone/>
            </a:pPr>
            <a:r>
              <a:rPr lang="en" i="1" u="sng">
                <a:solidFill>
                  <a:schemeClr val="hlink"/>
                </a:solidFill>
                <a:hlinkClick r:id="rId3"/>
              </a:rPr>
              <a:t>Refocus plan MS and HS</a:t>
            </a:r>
            <a:r>
              <a:rPr lang="en" i="1"/>
              <a:t>    </a:t>
            </a:r>
            <a:r>
              <a:rPr lang="en" i="1" u="sng">
                <a:solidFill>
                  <a:schemeClr val="hlink"/>
                </a:solidFill>
                <a:hlinkClick r:id="rId4"/>
              </a:rPr>
              <a:t>Refocus Elementary</a:t>
            </a:r>
            <a:endParaRPr i="1"/>
          </a:p>
          <a:p>
            <a:pPr marL="0" lvl="0" indent="0" algn="l" rtl="0">
              <a:spcBef>
                <a:spcPts val="1600"/>
              </a:spcBef>
              <a:spcAft>
                <a:spcPts val="0"/>
              </a:spcAft>
              <a:buNone/>
            </a:pPr>
            <a:r>
              <a:rPr lang="en" i="1" u="sng">
                <a:solidFill>
                  <a:schemeClr val="hlink"/>
                </a:solidFill>
                <a:hlinkClick r:id="rId5"/>
              </a:rPr>
              <a:t>Matrix 1</a:t>
            </a:r>
            <a:r>
              <a:rPr lang="en"/>
              <a:t> and </a:t>
            </a:r>
            <a:r>
              <a:rPr lang="en" i="1" u="sng">
                <a:solidFill>
                  <a:schemeClr val="hlink"/>
                </a:solidFill>
                <a:hlinkClick r:id="rId6"/>
              </a:rPr>
              <a:t>Matrix 2</a:t>
            </a:r>
            <a:endParaRPr i="1"/>
          </a:p>
          <a:p>
            <a:pPr marL="0" lvl="0" indent="0" algn="l" rtl="0">
              <a:spcBef>
                <a:spcPts val="1600"/>
              </a:spcBef>
              <a:spcAft>
                <a:spcPts val="1600"/>
              </a:spcAft>
              <a:buClr>
                <a:schemeClr val="dk2"/>
              </a:buClr>
              <a:buSzPts val="1100"/>
              <a:buFont typeface="Arial"/>
              <a:buNone/>
            </a:pPr>
            <a:r>
              <a:rPr lang="en"/>
              <a:t>Focused on areas of Bussing and Transportation as our first step, now continuing those areas of focus, as well as Hallway Movement</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Tiers at Beacon compared to traditional PBIS Tiers</a:t>
            </a:r>
            <a:endParaRPr/>
          </a:p>
        </p:txBody>
      </p:sp>
      <p:sp>
        <p:nvSpPr>
          <p:cNvPr id="176" name="Google Shape;176;p29"/>
          <p:cNvSpPr txBox="1">
            <a:spLocks noGrp="1"/>
          </p:cNvSpPr>
          <p:nvPr>
            <p:ph type="body" idx="1"/>
          </p:nvPr>
        </p:nvSpPr>
        <p:spPr>
          <a:xfrm>
            <a:off x="311700" y="11993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“Traditional” PBIS Tiers</a:t>
            </a:r>
            <a:endParaRPr/>
          </a:p>
        </p:txBody>
      </p:sp>
      <p:pic>
        <p:nvPicPr>
          <p:cNvPr id="177" name="Google Shape;177;p29"/>
          <p:cNvPicPr preferRelativeResize="0"/>
          <p:nvPr/>
        </p:nvPicPr>
        <p:blipFill>
          <a:blip r:embed="rId3">
            <a:alphaModFix/>
          </a:blip>
          <a:stretch>
            <a:fillRect/>
          </a:stretch>
        </p:blipFill>
        <p:spPr>
          <a:xfrm>
            <a:off x="2966400" y="1076500"/>
            <a:ext cx="5865900" cy="3809200"/>
          </a:xfrm>
          <a:prstGeom prst="rect">
            <a:avLst/>
          </a:prstGeom>
          <a:noFill/>
          <a:ln>
            <a:noFill/>
          </a:ln>
        </p:spPr>
      </p:pic>
      <p:sp>
        <p:nvSpPr>
          <p:cNvPr id="178" name="Google Shape;178;p29"/>
          <p:cNvSpPr txBox="1"/>
          <p:nvPr/>
        </p:nvSpPr>
        <p:spPr>
          <a:xfrm>
            <a:off x="225525" y="4568875"/>
            <a:ext cx="4995900" cy="5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a:t>
            </a:r>
            <a:r>
              <a:rPr lang="en" sz="800">
                <a:latin typeface="Playfair Display"/>
                <a:ea typeface="Playfair Display"/>
                <a:cs typeface="Playfair Display"/>
                <a:sym typeface="Playfair Display"/>
              </a:rPr>
              <a:t>www.resa.net/curriculum/schoolwide-positive-behavioral-interventions-supports/</a:t>
            </a:r>
            <a:endParaRPr sz="8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body" idx="1"/>
          </p:nvPr>
        </p:nvSpPr>
        <p:spPr>
          <a:xfrm>
            <a:off x="311700" y="650400"/>
            <a:ext cx="8520600" cy="39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4" name="Google Shape;184;p30">
            <a:hlinkClick r:id="rId3"/>
          </p:cNvPr>
          <p:cNvPicPr preferRelativeResize="0"/>
          <p:nvPr/>
        </p:nvPicPr>
        <p:blipFill rotWithShape="1">
          <a:blip r:embed="rId4">
            <a:alphaModFix/>
          </a:blip>
          <a:srcRect l="1545"/>
          <a:stretch/>
        </p:blipFill>
        <p:spPr>
          <a:xfrm>
            <a:off x="220000" y="146750"/>
            <a:ext cx="8612300" cy="4925900"/>
          </a:xfrm>
          <a:prstGeom prst="rect">
            <a:avLst/>
          </a:prstGeom>
          <a:noFill/>
          <a:ln>
            <a:noFill/>
          </a:ln>
        </p:spPr>
      </p:pic>
      <p:sp>
        <p:nvSpPr>
          <p:cNvPr id="185" name="Google Shape;185;p30"/>
          <p:cNvSpPr txBox="1"/>
          <p:nvPr/>
        </p:nvSpPr>
        <p:spPr>
          <a:xfrm>
            <a:off x="220000" y="146750"/>
            <a:ext cx="1600500" cy="9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highlight>
                  <a:srgbClr val="FFFA75"/>
                </a:highlight>
                <a:latin typeface="Playfair Display"/>
                <a:ea typeface="Playfair Display"/>
                <a:cs typeface="Playfair Display"/>
                <a:sym typeface="Playfair Display"/>
              </a:rPr>
              <a:t>Tiers at</a:t>
            </a:r>
            <a:endParaRPr sz="2400" b="1">
              <a:highlight>
                <a:srgbClr val="FFFA75"/>
              </a:highlight>
              <a:latin typeface="Playfair Display"/>
              <a:ea typeface="Playfair Display"/>
              <a:cs typeface="Playfair Display"/>
              <a:sym typeface="Playfair Display"/>
            </a:endParaRPr>
          </a:p>
          <a:p>
            <a:pPr marL="0" lvl="0" indent="0" algn="l" rtl="0">
              <a:spcBef>
                <a:spcPts val="0"/>
              </a:spcBef>
              <a:spcAft>
                <a:spcPts val="0"/>
              </a:spcAft>
              <a:buNone/>
            </a:pPr>
            <a:r>
              <a:rPr lang="en" sz="2400" b="1">
                <a:highlight>
                  <a:srgbClr val="FFFA75"/>
                </a:highlight>
                <a:latin typeface="Playfair Display"/>
                <a:ea typeface="Playfair Display"/>
                <a:cs typeface="Playfair Display"/>
                <a:sym typeface="Playfair Display"/>
              </a:rPr>
              <a:t> Beacon</a:t>
            </a:r>
            <a:endParaRPr sz="2400" b="1">
              <a:highlight>
                <a:srgbClr val="FFFA75"/>
              </a:highlight>
              <a:latin typeface="Playfair Display"/>
              <a:ea typeface="Playfair Display"/>
              <a:cs typeface="Playfair Display"/>
              <a:sym typeface="Playfair Display"/>
            </a:endParaRPr>
          </a:p>
        </p:txBody>
      </p:sp>
      <p:sp>
        <p:nvSpPr>
          <p:cNvPr id="186" name="Google Shape;186;p30"/>
          <p:cNvSpPr/>
          <p:nvPr/>
        </p:nvSpPr>
        <p:spPr>
          <a:xfrm>
            <a:off x="162600" y="105225"/>
            <a:ext cx="8866500" cy="4935300"/>
          </a:xfrm>
          <a:prstGeom prst="rect">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of  Implementing PBIS</a:t>
            </a:r>
            <a:endParaRPr/>
          </a:p>
        </p:txBody>
      </p:sp>
      <p:sp>
        <p:nvSpPr>
          <p:cNvPr id="193" name="Google Shape;193;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42900" algn="l" rtl="0">
              <a:spcBef>
                <a:spcPts val="1600"/>
              </a:spcBef>
              <a:spcAft>
                <a:spcPts val="0"/>
              </a:spcAft>
              <a:buSzPts val="1800"/>
              <a:buChar char="●"/>
            </a:pPr>
            <a:r>
              <a:rPr lang="en"/>
              <a:t>Lack of training time for </a:t>
            </a:r>
            <a:r>
              <a:rPr lang="en" b="1"/>
              <a:t>all</a:t>
            </a:r>
            <a:r>
              <a:rPr lang="en"/>
              <a:t> staff (New and Older staff)</a:t>
            </a:r>
            <a:endParaRPr/>
          </a:p>
          <a:p>
            <a:pPr marL="914400" lvl="1" indent="-317500" algn="l" rtl="0">
              <a:spcBef>
                <a:spcPts val="0"/>
              </a:spcBef>
              <a:spcAft>
                <a:spcPts val="0"/>
              </a:spcAft>
              <a:buSzPts val="1400"/>
              <a:buChar char="○"/>
            </a:pPr>
            <a:r>
              <a:rPr lang="en"/>
              <a:t>How we addressed this- Program Coordinator that teaches the expectations to all staff</a:t>
            </a:r>
            <a:endParaRPr/>
          </a:p>
          <a:p>
            <a:pPr marL="457200" lvl="0" indent="-342900" algn="l" rtl="0">
              <a:spcBef>
                <a:spcPts val="0"/>
              </a:spcBef>
              <a:spcAft>
                <a:spcPts val="0"/>
              </a:spcAft>
              <a:buSzPts val="1800"/>
              <a:buChar char="●"/>
            </a:pPr>
            <a:r>
              <a:rPr lang="en"/>
              <a:t>Staff Turnover</a:t>
            </a:r>
            <a:endParaRPr/>
          </a:p>
          <a:p>
            <a:pPr marL="914400" lvl="1" indent="-317500" algn="l" rtl="0">
              <a:spcBef>
                <a:spcPts val="0"/>
              </a:spcBef>
              <a:spcAft>
                <a:spcPts val="0"/>
              </a:spcAft>
              <a:buSzPts val="1400"/>
              <a:buChar char="○"/>
            </a:pPr>
            <a:r>
              <a:rPr lang="en"/>
              <a:t>How we addressed this- continued training and committee open to everyone</a:t>
            </a:r>
            <a:endParaRPr/>
          </a:p>
          <a:p>
            <a:pPr marL="457200" lvl="0" indent="-342900" algn="l" rtl="0">
              <a:spcBef>
                <a:spcPts val="0"/>
              </a:spcBef>
              <a:spcAft>
                <a:spcPts val="0"/>
              </a:spcAft>
              <a:buSzPts val="1800"/>
              <a:buChar char="●"/>
            </a:pPr>
            <a:r>
              <a:rPr lang="en"/>
              <a:t>Staff feel “no idea what is happening with PBIS”</a:t>
            </a:r>
            <a:endParaRPr/>
          </a:p>
          <a:p>
            <a:pPr marL="914400" lvl="1" indent="-317500" algn="l" rtl="0">
              <a:spcBef>
                <a:spcPts val="0"/>
              </a:spcBef>
              <a:spcAft>
                <a:spcPts val="0"/>
              </a:spcAft>
              <a:buSzPts val="1400"/>
              <a:buChar char="○"/>
            </a:pPr>
            <a:r>
              <a:rPr lang="en"/>
              <a:t>How we addressed- created a </a:t>
            </a:r>
            <a:r>
              <a:rPr lang="en" u="sng">
                <a:solidFill>
                  <a:schemeClr val="hlink"/>
                </a:solidFill>
                <a:hlinkClick r:id="rId3"/>
              </a:rPr>
              <a:t>website </a:t>
            </a:r>
            <a:r>
              <a:rPr lang="en"/>
              <a:t>that is updated frequently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title"/>
          </p:nvPr>
        </p:nvSpPr>
        <p:spPr>
          <a:xfrm>
            <a:off x="205050" y="379400"/>
            <a:ext cx="8520600" cy="39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Beacon Day Treatment?</a:t>
            </a:r>
            <a:endParaRPr/>
          </a:p>
        </p:txBody>
      </p:sp>
      <p:sp>
        <p:nvSpPr>
          <p:cNvPr id="67" name="Google Shape;67;p14"/>
          <p:cNvSpPr txBox="1">
            <a:spLocks noGrp="1"/>
          </p:cNvSpPr>
          <p:nvPr>
            <p:ph type="body" idx="1"/>
          </p:nvPr>
        </p:nvSpPr>
        <p:spPr>
          <a:xfrm>
            <a:off x="311700" y="946925"/>
            <a:ext cx="8520600" cy="138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endParaRPr sz="2400">
              <a:solidFill>
                <a:srgbClr val="000000"/>
              </a:solidFill>
              <a:highlight>
                <a:srgbClr val="FFFFFF"/>
              </a:highlight>
            </a:endParaRPr>
          </a:p>
          <a:p>
            <a:pPr marL="0" lvl="0" indent="0" algn="l" rtl="0">
              <a:lnSpc>
                <a:spcPct val="100000"/>
              </a:lnSpc>
              <a:spcBef>
                <a:spcPts val="0"/>
              </a:spcBef>
              <a:spcAft>
                <a:spcPts val="0"/>
              </a:spcAft>
              <a:buClr>
                <a:schemeClr val="dk2"/>
              </a:buClr>
              <a:buSzPts val="1100"/>
              <a:buFont typeface="Arial"/>
              <a:buNone/>
            </a:pPr>
            <a:endParaRPr sz="2400">
              <a:solidFill>
                <a:srgbClr val="000000"/>
              </a:solidFill>
              <a:highlight>
                <a:srgbClr val="FFFFFF"/>
              </a:highlight>
            </a:endParaRPr>
          </a:p>
          <a:p>
            <a:pPr marL="0" lvl="0" indent="0" algn="l" rtl="0">
              <a:lnSpc>
                <a:spcPct val="100000"/>
              </a:lnSpc>
              <a:spcBef>
                <a:spcPts val="0"/>
              </a:spcBef>
              <a:spcAft>
                <a:spcPts val="0"/>
              </a:spcAft>
              <a:buClr>
                <a:schemeClr val="dk2"/>
              </a:buClr>
              <a:buSzPts val="1100"/>
              <a:buFont typeface="Arial"/>
              <a:buNone/>
            </a:pPr>
            <a:r>
              <a:rPr lang="en" sz="2400">
                <a:solidFill>
                  <a:srgbClr val="000000"/>
                </a:solidFill>
                <a:highlight>
                  <a:srgbClr val="FFFFFF"/>
                </a:highlight>
              </a:rPr>
              <a:t>Beacon Day Treatment is a comprehensive program for K-12 grade Students with </a:t>
            </a:r>
            <a:r>
              <a:rPr lang="en" sz="2400">
                <a:highlight>
                  <a:schemeClr val="lt1"/>
                </a:highlight>
              </a:rPr>
              <a:t>Emotional Impairments </a:t>
            </a:r>
            <a:r>
              <a:rPr lang="en" sz="2400">
                <a:solidFill>
                  <a:srgbClr val="000000"/>
                </a:solidFill>
                <a:highlight>
                  <a:srgbClr val="FFFFFF"/>
                </a:highlight>
              </a:rPr>
              <a:t>who have exhausted alternatives in the continuum of special services available in community programs. </a:t>
            </a:r>
            <a:endParaRPr sz="2400">
              <a:solidFill>
                <a:srgbClr val="000000"/>
              </a:solidFill>
              <a:highlight>
                <a:srgbClr val="FFFFFF"/>
              </a:highlight>
            </a:endParaRPr>
          </a:p>
          <a:p>
            <a:pPr marL="0" lvl="0" indent="0" algn="l" rtl="0">
              <a:lnSpc>
                <a:spcPct val="100000"/>
              </a:lnSpc>
              <a:spcBef>
                <a:spcPts val="0"/>
              </a:spcBef>
              <a:spcAft>
                <a:spcPts val="0"/>
              </a:spcAft>
              <a:buClr>
                <a:schemeClr val="dk2"/>
              </a:buClr>
              <a:buSzPts val="1100"/>
              <a:buFont typeface="Arial"/>
              <a:buNone/>
            </a:pPr>
            <a:endParaRPr sz="2400">
              <a:solidFill>
                <a:srgbClr val="000000"/>
              </a:solidFill>
              <a:highlight>
                <a:srgbClr val="FFFFFF"/>
              </a:highlight>
            </a:endParaRPr>
          </a:p>
          <a:p>
            <a:pPr marL="0" lvl="0" indent="0" algn="l" rtl="0">
              <a:lnSpc>
                <a:spcPct val="100000"/>
              </a:lnSpc>
              <a:spcBef>
                <a:spcPts val="0"/>
              </a:spcBef>
              <a:spcAft>
                <a:spcPts val="0"/>
              </a:spcAft>
              <a:buClr>
                <a:schemeClr val="dk2"/>
              </a:buClr>
              <a:buSzPts val="1100"/>
              <a:buFont typeface="Arial"/>
              <a:buNone/>
            </a:pPr>
            <a:r>
              <a:rPr lang="en" sz="2400">
                <a:solidFill>
                  <a:srgbClr val="000000"/>
                </a:solidFill>
                <a:highlight>
                  <a:srgbClr val="FFFFFF"/>
                </a:highlight>
              </a:rPr>
              <a:t>Beacon has been around for over 30 years, in various different buildings, throughout Wayne County</a:t>
            </a:r>
            <a:endParaRPr sz="2400">
              <a:solidFill>
                <a:srgbClr val="000000"/>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Beacon PBIS Website</a:t>
            </a:r>
            <a:endParaRPr/>
          </a:p>
        </p:txBody>
      </p:sp>
      <p:sp>
        <p:nvSpPr>
          <p:cNvPr id="199" name="Google Shape;199;p3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0" name="Google Shape;200;p32">
            <a:hlinkClick r:id="rId3"/>
          </p:cNvPr>
          <p:cNvPicPr preferRelativeResize="0"/>
          <p:nvPr/>
        </p:nvPicPr>
        <p:blipFill>
          <a:blip r:embed="rId4">
            <a:alphaModFix/>
          </a:blip>
          <a:stretch>
            <a:fillRect/>
          </a:stretch>
        </p:blipFill>
        <p:spPr>
          <a:xfrm>
            <a:off x="311700" y="1136250"/>
            <a:ext cx="8520600" cy="3678225"/>
          </a:xfrm>
          <a:prstGeom prst="rect">
            <a:avLst/>
          </a:prstGeom>
          <a:noFill/>
          <a:ln>
            <a:noFill/>
          </a:ln>
        </p:spPr>
      </p:pic>
      <p:sp>
        <p:nvSpPr>
          <p:cNvPr id="201" name="Google Shape;201;p32"/>
          <p:cNvSpPr/>
          <p:nvPr/>
        </p:nvSpPr>
        <p:spPr>
          <a:xfrm>
            <a:off x="95650" y="105225"/>
            <a:ext cx="8962200" cy="4878000"/>
          </a:xfrm>
          <a:prstGeom prst="rect">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Wraparound Services</a:t>
            </a:r>
            <a:endParaRPr/>
          </a:p>
        </p:txBody>
      </p:sp>
      <p:sp>
        <p:nvSpPr>
          <p:cNvPr id="207" name="Google Shape;207;p33"/>
          <p:cNvSpPr txBox="1">
            <a:spLocks noGrp="1"/>
          </p:cNvSpPr>
          <p:nvPr>
            <p:ph type="body" idx="1"/>
          </p:nvPr>
        </p:nvSpPr>
        <p:spPr>
          <a:xfrm>
            <a:off x="311700" y="1205400"/>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around 8-10 intensive  Wrap Around Cases/Tier 3</a:t>
            </a:r>
            <a:endParaRPr/>
          </a:p>
          <a:p>
            <a:pPr marL="0" lvl="0" indent="0" algn="l" rtl="0">
              <a:spcBef>
                <a:spcPts val="1600"/>
              </a:spcBef>
              <a:spcAft>
                <a:spcPts val="0"/>
              </a:spcAft>
              <a:buNone/>
            </a:pPr>
            <a:r>
              <a:rPr lang="en"/>
              <a:t>Inventions often include providers outside of Beacon to maximize student growth in less formal process: Outpatient therapy team, Probation Officers, Local District team, Residential treatment team</a:t>
            </a:r>
            <a:endParaRPr/>
          </a:p>
          <a:p>
            <a:pPr marL="0" lvl="0" indent="0" algn="l" rtl="0">
              <a:spcBef>
                <a:spcPts val="1600"/>
              </a:spcBef>
              <a:spcAft>
                <a:spcPts val="1600"/>
              </a:spcAft>
              <a:buNone/>
            </a:pPr>
            <a:r>
              <a:rPr lang="en">
                <a:solidFill>
                  <a:srgbClr val="222222"/>
                </a:solidFill>
                <a:highlight>
                  <a:srgbClr val="FFFFFF"/>
                </a:highlight>
              </a:rPr>
              <a:t>At Beacon, over 80% of or students are involved in outpatient treatment &amp; often with medical intervention.</a:t>
            </a:r>
            <a:endParaRPr/>
          </a:p>
        </p:txBody>
      </p:sp>
      <p:sp>
        <p:nvSpPr>
          <p:cNvPr id="208" name="Google Shape;208;p33"/>
          <p:cNvSpPr/>
          <p:nvPr/>
        </p:nvSpPr>
        <p:spPr>
          <a:xfrm>
            <a:off x="114775" y="95650"/>
            <a:ext cx="8933700" cy="4906800"/>
          </a:xfrm>
          <a:prstGeom prst="rect">
            <a:avLst/>
          </a:prstGeom>
          <a:noFill/>
          <a:ln w="3810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Calm Spot</a:t>
            </a:r>
            <a:endParaRPr/>
          </a:p>
        </p:txBody>
      </p:sp>
      <p:sp>
        <p:nvSpPr>
          <p:cNvPr id="214" name="Google Shape;214;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5" name="Google Shape;215;p34"/>
          <p:cNvPicPr preferRelativeResize="0"/>
          <p:nvPr/>
        </p:nvPicPr>
        <p:blipFill>
          <a:blip r:embed="rId3">
            <a:alphaModFix/>
          </a:blip>
          <a:stretch>
            <a:fillRect/>
          </a:stretch>
        </p:blipFill>
        <p:spPr>
          <a:xfrm>
            <a:off x="2413625" y="736500"/>
            <a:ext cx="3857624" cy="3252050"/>
          </a:xfrm>
          <a:prstGeom prst="rect">
            <a:avLst/>
          </a:prstGeom>
          <a:noFill/>
          <a:ln>
            <a:noFill/>
          </a:ln>
        </p:spPr>
      </p:pic>
      <p:pic>
        <p:nvPicPr>
          <p:cNvPr id="216" name="Google Shape;216;p34"/>
          <p:cNvPicPr preferRelativeResize="0"/>
          <p:nvPr/>
        </p:nvPicPr>
        <p:blipFill>
          <a:blip r:embed="rId4">
            <a:alphaModFix/>
          </a:blip>
          <a:stretch>
            <a:fillRect/>
          </a:stretch>
        </p:blipFill>
        <p:spPr>
          <a:xfrm>
            <a:off x="5978025" y="86100"/>
            <a:ext cx="3070325" cy="2898150"/>
          </a:xfrm>
          <a:prstGeom prst="rect">
            <a:avLst/>
          </a:prstGeom>
          <a:noFill/>
          <a:ln>
            <a:noFill/>
          </a:ln>
        </p:spPr>
      </p:pic>
      <p:pic>
        <p:nvPicPr>
          <p:cNvPr id="217" name="Google Shape;217;p34"/>
          <p:cNvPicPr preferRelativeResize="0"/>
          <p:nvPr/>
        </p:nvPicPr>
        <p:blipFill>
          <a:blip r:embed="rId5">
            <a:alphaModFix/>
          </a:blip>
          <a:stretch>
            <a:fillRect/>
          </a:stretch>
        </p:blipFill>
        <p:spPr>
          <a:xfrm>
            <a:off x="538925" y="1869375"/>
            <a:ext cx="2426174" cy="2531950"/>
          </a:xfrm>
          <a:prstGeom prst="rect">
            <a:avLst/>
          </a:prstGeom>
          <a:noFill/>
          <a:ln>
            <a:noFill/>
          </a:ln>
        </p:spPr>
      </p:pic>
      <p:sp>
        <p:nvSpPr>
          <p:cNvPr id="218" name="Google Shape;218;p34"/>
          <p:cNvSpPr/>
          <p:nvPr/>
        </p:nvSpPr>
        <p:spPr>
          <a:xfrm>
            <a:off x="133900" y="105225"/>
            <a:ext cx="8904900" cy="4839900"/>
          </a:xfrm>
          <a:prstGeom prst="rect">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Convention</a:t>
            </a:r>
            <a:endParaRPr/>
          </a:p>
        </p:txBody>
      </p:sp>
      <p:sp>
        <p:nvSpPr>
          <p:cNvPr id="224" name="Google Shape;224;p3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year we attended the National Convention(2015), we focused more on </a:t>
            </a:r>
            <a:r>
              <a:rPr lang="en" i="1"/>
              <a:t>How to implement PBIS in our unique setting</a:t>
            </a:r>
            <a:r>
              <a:rPr lang="en"/>
              <a:t>. We also created the “Refocus Plan” which stream lined different interventions that were already being used, so the whole building was on the same page.</a:t>
            </a:r>
            <a:endParaRPr/>
          </a:p>
          <a:p>
            <a:pPr marL="0" lvl="0" indent="0" algn="l" rtl="0">
              <a:spcBef>
                <a:spcPts val="1600"/>
              </a:spcBef>
              <a:spcAft>
                <a:spcPts val="1600"/>
              </a:spcAft>
              <a:buNone/>
            </a:pPr>
            <a:r>
              <a:rPr lang="en"/>
              <a:t>This year (2018-19), we focused more on the  different alternatives to suspensions, the different tiers we have within our school system and are working on implementing more Trauma Informed Practices and Resiliency into our daily teachings and practices.</a:t>
            </a:r>
            <a:endParaRPr/>
          </a:p>
        </p:txBody>
      </p:sp>
      <p:sp>
        <p:nvSpPr>
          <p:cNvPr id="225" name="Google Shape;225;p35"/>
          <p:cNvSpPr/>
          <p:nvPr/>
        </p:nvSpPr>
        <p:spPr>
          <a:xfrm>
            <a:off x="105225" y="114775"/>
            <a:ext cx="8952600" cy="4916400"/>
          </a:xfrm>
          <a:prstGeom prst="rect">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232" name="Google Shape;232;p3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Deanna Devore (Teacher and PBIS Coach)</a:t>
            </a:r>
            <a:endParaRPr/>
          </a:p>
          <a:p>
            <a:pPr marL="0" lvl="0" indent="0" algn="l" rtl="0">
              <a:spcBef>
                <a:spcPts val="1600"/>
              </a:spcBef>
              <a:spcAft>
                <a:spcPts val="0"/>
              </a:spcAft>
              <a:buNone/>
            </a:pPr>
            <a:r>
              <a:rPr lang="en" u="sng">
                <a:solidFill>
                  <a:schemeClr val="hlink"/>
                </a:solidFill>
                <a:hlinkClick r:id="rId3"/>
              </a:rPr>
              <a:t>devored@sgate.k12.mi.us</a:t>
            </a:r>
            <a:endParaRPr/>
          </a:p>
          <a:p>
            <a:pPr marL="0" lvl="0" indent="0" algn="l" rtl="0">
              <a:spcBef>
                <a:spcPts val="1600"/>
              </a:spcBef>
              <a:spcAft>
                <a:spcPts val="0"/>
              </a:spcAft>
              <a:buNone/>
            </a:pPr>
            <a:r>
              <a:rPr lang="en"/>
              <a:t>Sarah Stawowy (Social Worker)</a:t>
            </a:r>
            <a:endParaRPr/>
          </a:p>
          <a:p>
            <a:pPr marL="0" lvl="0" indent="0" algn="l" rtl="0">
              <a:spcBef>
                <a:spcPts val="1600"/>
              </a:spcBef>
              <a:spcAft>
                <a:spcPts val="0"/>
              </a:spcAft>
              <a:buNone/>
            </a:pPr>
            <a:r>
              <a:rPr lang="en" u="sng">
                <a:solidFill>
                  <a:schemeClr val="hlink"/>
                </a:solidFill>
                <a:hlinkClick r:id="rId4"/>
              </a:rPr>
              <a:t>stawowys@sgate.k12.mi.us</a:t>
            </a:r>
            <a:endParaRPr/>
          </a:p>
          <a:p>
            <a:pPr marL="0" lvl="0" indent="0" algn="l" rtl="0">
              <a:spcBef>
                <a:spcPts val="1600"/>
              </a:spcBef>
              <a:spcAft>
                <a:spcPts val="0"/>
              </a:spcAft>
              <a:buNone/>
            </a:pPr>
            <a:r>
              <a:rPr lang="en"/>
              <a:t>Jennifer Hill (Principal)</a:t>
            </a:r>
            <a:endParaRPr/>
          </a:p>
          <a:p>
            <a:pPr marL="0" lvl="0" indent="0" algn="l" rtl="0">
              <a:spcBef>
                <a:spcPts val="1600"/>
              </a:spcBef>
              <a:spcAft>
                <a:spcPts val="0"/>
              </a:spcAft>
              <a:buNone/>
            </a:pPr>
            <a:r>
              <a:rPr lang="en" u="sng">
                <a:solidFill>
                  <a:schemeClr val="hlink"/>
                </a:solidFill>
                <a:hlinkClick r:id="rId5"/>
              </a:rPr>
              <a:t>Hillj@sgate.k12.mi.us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311700" y="403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can attend Beacon Day Treatment?</a:t>
            </a:r>
            <a:endParaRPr/>
          </a:p>
        </p:txBody>
      </p:sp>
      <p:sp>
        <p:nvSpPr>
          <p:cNvPr id="74" name="Google Shape;74;p15"/>
          <p:cNvSpPr txBox="1">
            <a:spLocks noGrp="1"/>
          </p:cNvSpPr>
          <p:nvPr>
            <p:ph type="body" idx="1"/>
          </p:nvPr>
        </p:nvSpPr>
        <p:spPr>
          <a:xfrm>
            <a:off x="311700" y="11688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List of districts we provide services for: </a:t>
            </a:r>
            <a:endParaRPr b="1"/>
          </a:p>
          <a:p>
            <a:pPr marL="0" lvl="0" indent="0" algn="l" rtl="0">
              <a:spcBef>
                <a:spcPts val="1600"/>
              </a:spcBef>
              <a:spcAft>
                <a:spcPts val="0"/>
              </a:spcAft>
              <a:buNone/>
            </a:pPr>
            <a:r>
              <a:rPr lang="en" sz="1400"/>
              <a:t>Allen Park                        	Huron			Southgate			Wyandotte</a:t>
            </a:r>
            <a:endParaRPr sz="1400"/>
          </a:p>
          <a:p>
            <a:pPr marL="0" lvl="0" indent="0" algn="l" rtl="0">
              <a:spcBef>
                <a:spcPts val="1600"/>
              </a:spcBef>
              <a:spcAft>
                <a:spcPts val="0"/>
              </a:spcAft>
              <a:buNone/>
            </a:pPr>
            <a:r>
              <a:rPr lang="en" sz="1400"/>
              <a:t>Dearborn				Lincoln Park		Taylor			Woodhaven</a:t>
            </a:r>
            <a:endParaRPr sz="1400"/>
          </a:p>
          <a:p>
            <a:pPr marL="0" lvl="0" indent="0" algn="l" rtl="0">
              <a:spcBef>
                <a:spcPts val="1600"/>
              </a:spcBef>
              <a:spcAft>
                <a:spcPts val="0"/>
              </a:spcAft>
              <a:buNone/>
            </a:pPr>
            <a:r>
              <a:rPr lang="en" sz="1400"/>
              <a:t>Melvindale			           Trenton			Grosse Ile                        Romulus	</a:t>
            </a:r>
            <a:endParaRPr sz="1400"/>
          </a:p>
          <a:p>
            <a:pPr marL="0" lvl="0" indent="0" algn="l" rtl="0">
              <a:spcBef>
                <a:spcPts val="1600"/>
              </a:spcBef>
              <a:spcAft>
                <a:spcPts val="0"/>
              </a:spcAft>
              <a:buNone/>
            </a:pPr>
            <a:r>
              <a:rPr lang="en" sz="1400"/>
              <a:t>Ecorse				River Rouge		Van Buren                     Dearborn Heights #7</a:t>
            </a:r>
            <a:endParaRPr sz="1400"/>
          </a:p>
          <a:p>
            <a:pPr marL="0" lvl="0" indent="0" algn="l" rtl="0">
              <a:spcBef>
                <a:spcPts val="1600"/>
              </a:spcBef>
              <a:spcAft>
                <a:spcPts val="0"/>
              </a:spcAft>
              <a:buNone/>
            </a:pPr>
            <a:r>
              <a:rPr lang="en" sz="1400"/>
              <a:t>Gibraltar				Riverview			Flat Rock			</a:t>
            </a:r>
            <a:endParaRPr sz="1400"/>
          </a:p>
          <a:p>
            <a:pPr marL="0" lvl="0" indent="0" algn="l" rtl="0">
              <a:spcBef>
                <a:spcPts val="1600"/>
              </a:spcBef>
              <a:spcAft>
                <a:spcPts val="0"/>
              </a:spcAft>
              <a:buNone/>
            </a:pPr>
            <a:r>
              <a:rPr lang="en" sz="1400"/>
              <a:t>				</a:t>
            </a:r>
            <a:endParaRPr sz="1400"/>
          </a:p>
          <a:p>
            <a:pPr marL="914400" lvl="0" indent="457200" algn="l" rtl="0">
              <a:spcBef>
                <a:spcPts val="1600"/>
              </a:spcBef>
              <a:spcAft>
                <a:spcPts val="0"/>
              </a:spcAft>
              <a:buNone/>
            </a:pPr>
            <a:r>
              <a:rPr lang="en" sz="1400"/>
              <a:t>     **</a:t>
            </a:r>
            <a:r>
              <a:rPr lang="en" sz="1400" i="1"/>
              <a:t>Transportation provided by Community School District**</a:t>
            </a:r>
            <a:endParaRPr sz="1400" i="1"/>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the Program Works</a:t>
            </a:r>
            <a:endParaRPr/>
          </a:p>
        </p:txBody>
      </p:sp>
      <p:sp>
        <p:nvSpPr>
          <p:cNvPr id="81" name="Google Shape;81;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school wide PBIS is designed to facilitate the development of responsible  social behavior and to promote a school experience that is rewarding and enriching. The long term goals for all students who participate in the program include:</a:t>
            </a:r>
            <a:endParaRPr/>
          </a:p>
          <a:p>
            <a:pPr marL="457200" lvl="0" indent="-342900" algn="l" rtl="0">
              <a:spcBef>
                <a:spcPts val="1600"/>
              </a:spcBef>
              <a:spcAft>
                <a:spcPts val="0"/>
              </a:spcAft>
              <a:buSzPts val="1800"/>
              <a:buAutoNum type="arabicPeriod"/>
            </a:pPr>
            <a:r>
              <a:rPr lang="en"/>
              <a:t>To incrementally develop behavioral skills which are consistent with the  expectations of the referring community school</a:t>
            </a:r>
            <a:endParaRPr/>
          </a:p>
          <a:p>
            <a:pPr marL="457200" lvl="0" indent="-342900" algn="l" rtl="0">
              <a:spcBef>
                <a:spcPts val="0"/>
              </a:spcBef>
              <a:spcAft>
                <a:spcPts val="0"/>
              </a:spcAft>
              <a:buSzPts val="1800"/>
              <a:buAutoNum type="arabicPeriod"/>
            </a:pPr>
            <a:r>
              <a:rPr lang="en"/>
              <a:t>To incrementally develop behavioral skills which are conducive to learning </a:t>
            </a:r>
            <a:endParaRPr/>
          </a:p>
          <a:p>
            <a:pPr marL="457200" lvl="0" indent="-342900" algn="l" rtl="0">
              <a:spcBef>
                <a:spcPts val="0"/>
              </a:spcBef>
              <a:spcAft>
                <a:spcPts val="0"/>
              </a:spcAft>
              <a:buSzPts val="1800"/>
              <a:buAutoNum type="arabicPeriod"/>
            </a:pPr>
            <a:r>
              <a:rPr lang="en"/>
              <a:t>To incrementally generalize the above mentioned skills and behavioral skills to classrooms in the community schools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Services Provided</a:t>
            </a:r>
            <a:endParaRPr/>
          </a:p>
        </p:txBody>
      </p:sp>
      <p:sp>
        <p:nvSpPr>
          <p:cNvPr id="88" name="Google Shape;88;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five step Social Learning Program provides a positive framework for presentation of school expectations and individual behavioral goals</a:t>
            </a:r>
            <a:endParaRPr/>
          </a:p>
          <a:p>
            <a:pPr marL="0" lvl="0" indent="0" algn="l" rtl="0">
              <a:spcBef>
                <a:spcPts val="1600"/>
              </a:spcBef>
              <a:spcAft>
                <a:spcPts val="0"/>
              </a:spcAft>
              <a:buNone/>
            </a:pPr>
            <a:r>
              <a:rPr lang="en"/>
              <a:t>-Weekly Individual Counseling sessions provide students with the opportunity to develop a positive relationship with an adult in the program. Students learn to set realistic goals and evaluate them, as well as develop social, problem solving and decision making skills</a:t>
            </a:r>
            <a:endParaRPr/>
          </a:p>
          <a:p>
            <a:pPr marL="0" lvl="0" indent="0" algn="l" rtl="0">
              <a:spcBef>
                <a:spcPts val="1600"/>
              </a:spcBef>
              <a:spcAft>
                <a:spcPts val="1600"/>
              </a:spcAft>
              <a:buNone/>
            </a:pPr>
            <a:r>
              <a:rPr lang="en"/>
              <a:t>-Students meet daily in small Affective Groups to discuss concerns, develop age-appropriate relationships, learn social skills and proactive problem-solving and decision making strategies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Instruction</a:t>
            </a:r>
            <a:endParaRPr/>
          </a:p>
        </p:txBody>
      </p:sp>
      <p:sp>
        <p:nvSpPr>
          <p:cNvPr id="95" name="Google Shape;95;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Academic Instruction is provided in small groups: 10 students per classroom with one teacher and one program assistant</a:t>
            </a:r>
            <a:endParaRPr/>
          </a:p>
          <a:p>
            <a:pPr marL="457200" lvl="0" indent="-342900" algn="l" rtl="0">
              <a:spcBef>
                <a:spcPts val="1600"/>
              </a:spcBef>
              <a:spcAft>
                <a:spcPts val="0"/>
              </a:spcAft>
              <a:buSzPts val="1800"/>
              <a:buChar char="●"/>
            </a:pPr>
            <a:r>
              <a:rPr lang="en"/>
              <a:t>Classes include: </a:t>
            </a:r>
            <a:r>
              <a:rPr lang="en" i="1"/>
              <a:t>Reading, English, Social Studies, Math, Science and various electives </a:t>
            </a:r>
            <a:endParaRPr i="1"/>
          </a:p>
          <a:p>
            <a:pPr marL="457200" lvl="0" indent="-342900" algn="l" rtl="0">
              <a:spcBef>
                <a:spcPts val="0"/>
              </a:spcBef>
              <a:spcAft>
                <a:spcPts val="0"/>
              </a:spcAft>
              <a:buSzPts val="1800"/>
              <a:buChar char="●"/>
            </a:pPr>
            <a:r>
              <a:rPr lang="en"/>
              <a:t>All credits obtained are transferable to the local school district</a:t>
            </a:r>
            <a:endParaRPr/>
          </a:p>
          <a:p>
            <a:pPr marL="457200" lvl="0" indent="-342900" algn="l" rtl="0">
              <a:spcBef>
                <a:spcPts val="0"/>
              </a:spcBef>
              <a:spcAft>
                <a:spcPts val="0"/>
              </a:spcAft>
              <a:buSzPts val="1800"/>
              <a:buChar char="●"/>
            </a:pPr>
            <a:r>
              <a:rPr lang="en"/>
              <a:t>Eligible to earn high school diploma through the Michigan Merit Curriculum and Individual Districts</a:t>
            </a:r>
            <a:endParaRPr/>
          </a:p>
          <a:p>
            <a:pPr marL="0" lvl="0" indent="0" algn="l" rtl="0">
              <a:spcBef>
                <a:spcPts val="1600"/>
              </a:spcBef>
              <a:spcAft>
                <a:spcPts val="0"/>
              </a:spcAft>
              <a:buNone/>
            </a:pPr>
            <a:r>
              <a:rPr lang="en"/>
              <a:t>Additionally, for the 2018-19 school year a Certificate of Completion classroom was added</a:t>
            </a:r>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Beacon is a K-12 building, ages 5- 19 years old, which includes 4 elementary classrooms, 5 middle school classrooms and 10 secondary classrooms, which totals a max amount of 190 students.</a:t>
            </a:r>
            <a:endParaRPr/>
          </a:p>
          <a:p>
            <a:pPr marL="0" lvl="0" indent="0" algn="l" rtl="0">
              <a:spcBef>
                <a:spcPts val="1600"/>
              </a:spcBef>
              <a:spcAft>
                <a:spcPts val="0"/>
              </a:spcAft>
              <a:buNone/>
            </a:pPr>
            <a:r>
              <a:rPr lang="en"/>
              <a:t>Each classroom has a Special Education Teacher as well as a Program Assistant present.</a:t>
            </a:r>
            <a:endParaRPr/>
          </a:p>
          <a:p>
            <a:pPr marL="0" lvl="0" indent="0" algn="l" rtl="0">
              <a:spcBef>
                <a:spcPts val="1600"/>
              </a:spcBef>
              <a:spcAft>
                <a:spcPts val="0"/>
              </a:spcAft>
              <a:buNone/>
            </a:pPr>
            <a:r>
              <a:rPr lang="en"/>
              <a:t>There are a total of 9 Social Workers that average 18-22 students on their caseloads.</a:t>
            </a:r>
            <a:endParaRPr/>
          </a:p>
          <a:p>
            <a:pPr marL="0" lvl="0" indent="0" algn="l" rtl="0">
              <a:spcBef>
                <a:spcPts val="1600"/>
              </a:spcBef>
              <a:spcAft>
                <a:spcPts val="0"/>
              </a:spcAft>
              <a:buNone/>
            </a:pPr>
            <a:r>
              <a:rPr lang="en"/>
              <a:t>Each student has an “individual” that meets with them once a week for 30-45 minutes as well as other times to work on individualized behavior goals.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Staff to Student Ratio  5:1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p:nvPr/>
        </p:nvSpPr>
        <p:spPr>
          <a:xfrm>
            <a:off x="65200" y="57050"/>
            <a:ext cx="9005400" cy="5004000"/>
          </a:xfrm>
          <a:prstGeom prst="rect">
            <a:avLst/>
          </a:prstGeom>
          <a:solidFill>
            <a:srgbClr val="FFFFFF"/>
          </a:solidFill>
          <a:ln w="2857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txBox="1">
            <a:spLocks noGrp="1"/>
          </p:cNvSpPr>
          <p:nvPr>
            <p:ph type="title"/>
          </p:nvPr>
        </p:nvSpPr>
        <p:spPr>
          <a:xfrm>
            <a:off x="311700" y="445025"/>
            <a:ext cx="8520600" cy="572700"/>
          </a:xfrm>
          <a:prstGeom prst="rect">
            <a:avLst/>
          </a:prstGeom>
          <a:ln w="9525" cap="flat" cmpd="sng">
            <a:solidFill>
              <a:srgbClr val="FFFFFF"/>
            </a:solidFill>
            <a:prstDash val="solid"/>
            <a:bevel/>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Support Staff</a:t>
            </a:r>
            <a:endParaRPr/>
          </a:p>
        </p:txBody>
      </p:sp>
      <p:sp>
        <p:nvSpPr>
          <p:cNvPr id="109" name="Google Shape;109;p20"/>
          <p:cNvSpPr txBox="1">
            <a:spLocks noGrp="1"/>
          </p:cNvSpPr>
          <p:nvPr>
            <p:ph type="body" idx="1"/>
          </p:nvPr>
        </p:nvSpPr>
        <p:spPr>
          <a:xfrm>
            <a:off x="34600" y="1092900"/>
            <a:ext cx="8900700" cy="3334800"/>
          </a:xfrm>
          <a:prstGeom prst="rect">
            <a:avLst/>
          </a:prstGeom>
          <a:ln w="9525" cap="flat" cmpd="sng">
            <a:solidFill>
              <a:srgbClr val="FFFFFF"/>
            </a:solidFill>
            <a:prstDash val="solid"/>
            <a:bevel/>
            <a:headEnd type="none" w="sm" len="sm"/>
            <a:tailEnd type="none" w="sm" len="sm"/>
          </a:ln>
        </p:spPr>
        <p:txBody>
          <a:bodyPr spcFirstLastPara="1" wrap="square" lIns="91425" tIns="91425" rIns="91425" bIns="91425" anchor="t" anchorCtr="0">
            <a:noAutofit/>
          </a:bodyPr>
          <a:lstStyle/>
          <a:p>
            <a:pPr marL="0" lvl="0" indent="457200" algn="l" rtl="0">
              <a:spcBef>
                <a:spcPts val="0"/>
              </a:spcBef>
              <a:spcAft>
                <a:spcPts val="0"/>
              </a:spcAft>
              <a:buClr>
                <a:schemeClr val="dk2"/>
              </a:buClr>
              <a:buSzPts val="1100"/>
              <a:buFont typeface="Arial"/>
              <a:buNone/>
            </a:pPr>
            <a:r>
              <a:rPr lang="en"/>
              <a:t>Principal and Vice Principal				Behavioral Specialists/Center Staff</a:t>
            </a:r>
            <a:endParaRPr/>
          </a:p>
          <a:p>
            <a:pPr marL="0" lvl="0" indent="457200" algn="l" rtl="0">
              <a:spcBef>
                <a:spcPts val="1600"/>
              </a:spcBef>
              <a:spcAft>
                <a:spcPts val="0"/>
              </a:spcAft>
              <a:buClr>
                <a:schemeClr val="dk2"/>
              </a:buClr>
              <a:buSzPts val="1100"/>
              <a:buFont typeface="Arial"/>
              <a:buNone/>
            </a:pPr>
            <a:r>
              <a:rPr lang="en"/>
              <a:t>Social Workers							School Psychiatrist </a:t>
            </a:r>
            <a:endParaRPr/>
          </a:p>
          <a:p>
            <a:pPr marL="0" lvl="0" indent="457200" algn="l" rtl="0">
              <a:spcBef>
                <a:spcPts val="1600"/>
              </a:spcBef>
              <a:spcAft>
                <a:spcPts val="0"/>
              </a:spcAft>
              <a:buNone/>
            </a:pPr>
            <a:r>
              <a:rPr lang="en"/>
              <a:t>Speech Pathologist						Special Education Teachers</a:t>
            </a:r>
            <a:endParaRPr/>
          </a:p>
          <a:p>
            <a:pPr marL="0" lvl="0" indent="457200" algn="l" rtl="0">
              <a:spcBef>
                <a:spcPts val="1600"/>
              </a:spcBef>
              <a:spcAft>
                <a:spcPts val="0"/>
              </a:spcAft>
              <a:buNone/>
            </a:pPr>
            <a:r>
              <a:rPr lang="en"/>
              <a:t>Teacher Consultant						Math Interventionist</a:t>
            </a:r>
            <a:endParaRPr/>
          </a:p>
          <a:p>
            <a:pPr marL="0" lvl="0" indent="457200" algn="l" rtl="0">
              <a:spcBef>
                <a:spcPts val="1600"/>
              </a:spcBef>
              <a:spcAft>
                <a:spcPts val="0"/>
              </a:spcAft>
              <a:buNone/>
            </a:pPr>
            <a:r>
              <a:rPr lang="en"/>
              <a:t>Reading Interventionist					Program Assistants</a:t>
            </a:r>
            <a:endParaRPr/>
          </a:p>
          <a:p>
            <a:pPr marL="0" lvl="0" indent="457200" algn="l" rtl="0">
              <a:spcBef>
                <a:spcPts val="1600"/>
              </a:spcBef>
              <a:spcAft>
                <a:spcPts val="0"/>
              </a:spcAft>
              <a:buNone/>
            </a:pPr>
            <a:r>
              <a:rPr lang="en"/>
              <a:t>Intake coordinator/Clinical Consultant		Building Subs and 1-on-1’s</a:t>
            </a:r>
            <a:endParaRPr/>
          </a:p>
          <a:p>
            <a:pPr marL="0" lvl="0" indent="457200" algn="l" rtl="0">
              <a:spcBef>
                <a:spcPts val="1600"/>
              </a:spcBef>
              <a:spcAft>
                <a:spcPts val="16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Demographics by Ethnicity </a:t>
            </a:r>
            <a:endParaRPr sz="1200"/>
          </a:p>
        </p:txBody>
      </p:sp>
      <p:sp>
        <p:nvSpPr>
          <p:cNvPr id="115" name="Google Shape;115;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1"/>
          <p:cNvPicPr preferRelativeResize="0"/>
          <p:nvPr/>
        </p:nvPicPr>
        <p:blipFill>
          <a:blip r:embed="rId3">
            <a:alphaModFix/>
          </a:blip>
          <a:stretch>
            <a:fillRect/>
          </a:stretch>
        </p:blipFill>
        <p:spPr>
          <a:xfrm>
            <a:off x="311700" y="1131475"/>
            <a:ext cx="8520600" cy="3532150"/>
          </a:xfrm>
          <a:prstGeom prst="rect">
            <a:avLst/>
          </a:prstGeom>
          <a:noFill/>
          <a:ln>
            <a:noFill/>
          </a:ln>
        </p:spPr>
      </p:pic>
      <p:sp>
        <p:nvSpPr>
          <p:cNvPr id="117" name="Google Shape;117;p21"/>
          <p:cNvSpPr/>
          <p:nvPr/>
        </p:nvSpPr>
        <p:spPr>
          <a:xfrm>
            <a:off x="76525" y="57400"/>
            <a:ext cx="8962200" cy="4983300"/>
          </a:xfrm>
          <a:prstGeom prst="rect">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On-screen Show (16:9)</PresentationFormat>
  <Paragraphs>152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Montserrat</vt:lpstr>
      <vt:lpstr>Oswald</vt:lpstr>
      <vt:lpstr>Playfair Display</vt:lpstr>
      <vt:lpstr>Arial</vt:lpstr>
      <vt:lpstr>Pop</vt:lpstr>
      <vt:lpstr>Beacon Day Treatment</vt:lpstr>
      <vt:lpstr>What is Beacon Day Treatment?</vt:lpstr>
      <vt:lpstr>Who can attend Beacon Day Treatment?</vt:lpstr>
      <vt:lpstr>How the Program Works</vt:lpstr>
      <vt:lpstr>Services Provided</vt:lpstr>
      <vt:lpstr>Academic Instruction</vt:lpstr>
      <vt:lpstr>Staff to Student Ratio  5:1</vt:lpstr>
      <vt:lpstr>Support Staff</vt:lpstr>
      <vt:lpstr>Demographics by Ethnicity </vt:lpstr>
      <vt:lpstr>Demographics by Ethnicity </vt:lpstr>
      <vt:lpstr>Enrollment Trends by Gender</vt:lpstr>
      <vt:lpstr>Behavior Management Interventions</vt:lpstr>
      <vt:lpstr>Centers</vt:lpstr>
      <vt:lpstr>PBIS at Beacon</vt:lpstr>
      <vt:lpstr>Posters throughout the building and in every classroom</vt:lpstr>
      <vt:lpstr>How Are We Working On Implementing PBIS?</vt:lpstr>
      <vt:lpstr>Tiers at Beacon compared to traditional PBIS Tiers</vt:lpstr>
      <vt:lpstr>PowerPoint Presentation</vt:lpstr>
      <vt:lpstr>Challenges of  Implementing PBIS</vt:lpstr>
      <vt:lpstr>Beacon PBIS Website</vt:lpstr>
      <vt:lpstr>Wraparound Services</vt:lpstr>
      <vt:lpstr>Calm Spot</vt:lpstr>
      <vt:lpstr>National Convention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Day Treatment</dc:title>
  <dc:creator>Chris McEvoy</dc:creator>
  <cp:lastModifiedBy>Chris McEvoy</cp:lastModifiedBy>
  <cp:revision>1</cp:revision>
  <dcterms:modified xsi:type="dcterms:W3CDTF">2019-03-13T19:21:12Z</dcterms:modified>
</cp:coreProperties>
</file>