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20"/>
  </p:notesMasterIdLst>
  <p:handoutMasterIdLst>
    <p:handoutMasterId r:id="rId21"/>
  </p:handoutMasterIdLst>
  <p:sldIdLst>
    <p:sldId id="268" r:id="rId2"/>
    <p:sldId id="281" r:id="rId3"/>
    <p:sldId id="269" r:id="rId4"/>
    <p:sldId id="270" r:id="rId5"/>
    <p:sldId id="271" r:id="rId6"/>
    <p:sldId id="279" r:id="rId7"/>
    <p:sldId id="284" r:id="rId8"/>
    <p:sldId id="285" r:id="rId9"/>
    <p:sldId id="286" r:id="rId10"/>
    <p:sldId id="280" r:id="rId11"/>
    <p:sldId id="273" r:id="rId12"/>
    <p:sldId id="274" r:id="rId13"/>
    <p:sldId id="282" r:id="rId14"/>
    <p:sldId id="275" r:id="rId15"/>
    <p:sldId id="276" r:id="rId16"/>
    <p:sldId id="277" r:id="rId17"/>
    <p:sldId id="283" r:id="rId18"/>
    <p:sldId id="278" r:id="rId19"/>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6" d="100"/>
          <a:sy n="116" d="100"/>
        </p:scale>
        <p:origin x="336" y="9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EA74EB7-856E-45FD-83F0-5F7C6F3E4372}" type="datetimeFigureOut">
              <a:rPr lang="en-US"/>
              <a:t>11/15/2019</a:t>
            </a:fld>
            <a:endParaRPr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61B0E40-8125-41F8-BB6C-139D8D531A4F}" type="datetimeFigureOut">
              <a:rPr lang="en-US"/>
              <a:t>11/15/2019</a:t>
            </a:fld>
            <a:endParaRPr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18</a:t>
            </a:fld>
            <a:endParaRPr lang="en-US" dirty="0"/>
          </a:p>
        </p:txBody>
      </p:sp>
    </p:spTree>
    <p:extLst>
      <p:ext uri="{BB962C8B-B14F-4D97-AF65-F5344CB8AC3E}">
        <p14:creationId xmlns:p14="http://schemas.microsoft.com/office/powerpoint/2010/main" val="327221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280573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11</a:t>
            </a:fld>
            <a:endParaRPr lang="en-US" dirty="0"/>
          </a:p>
        </p:txBody>
      </p:sp>
    </p:spTree>
    <p:extLst>
      <p:ext uri="{BB962C8B-B14F-4D97-AF65-F5344CB8AC3E}">
        <p14:creationId xmlns:p14="http://schemas.microsoft.com/office/powerpoint/2010/main" val="140048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116934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14</a:t>
            </a:fld>
            <a:endParaRPr lang="en-US" dirty="0"/>
          </a:p>
        </p:txBody>
      </p:sp>
    </p:spTree>
    <p:extLst>
      <p:ext uri="{BB962C8B-B14F-4D97-AF65-F5344CB8AC3E}">
        <p14:creationId xmlns:p14="http://schemas.microsoft.com/office/powerpoint/2010/main" val="3358315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15</a:t>
            </a:fld>
            <a:endParaRPr lang="en-US" dirty="0"/>
          </a:p>
        </p:txBody>
      </p:sp>
    </p:spTree>
    <p:extLst>
      <p:ext uri="{BB962C8B-B14F-4D97-AF65-F5344CB8AC3E}">
        <p14:creationId xmlns:p14="http://schemas.microsoft.com/office/powerpoint/2010/main" val="3974002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16</a:t>
            </a:fld>
            <a:endParaRPr lang="en-US" dirty="0"/>
          </a:p>
        </p:txBody>
      </p:sp>
    </p:spTree>
    <p:extLst>
      <p:ext uri="{BB962C8B-B14F-4D97-AF65-F5344CB8AC3E}">
        <p14:creationId xmlns:p14="http://schemas.microsoft.com/office/powerpoint/2010/main" val="1581744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11/15/2019</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11/15/2019</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11/15/2019</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11/15/2019</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11/15/2019</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11/15/2019</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11/15/2019</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11/15/2019</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11/15/2019</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11/15/2019</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11/15/2019</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11/15/2019</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11/15/2019</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7212" y="2743200"/>
            <a:ext cx="9143998" cy="685800"/>
          </a:xfrm>
        </p:spPr>
        <p:txBody>
          <a:bodyPr>
            <a:normAutofit/>
          </a:bodyPr>
          <a:lstStyle/>
          <a:p>
            <a:r>
              <a:rPr lang="en-US" sz="2800" dirty="0" smtClean="0"/>
              <a:t>Estimated Costs Associated with Magnet School Initiative</a:t>
            </a:r>
            <a:endParaRPr lang="en-US" sz="2800" dirty="0"/>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Costs for Curriculum Enhancements </a:t>
            </a:r>
            <a:endParaRPr lang="en-US" dirty="0"/>
          </a:p>
        </p:txBody>
      </p:sp>
      <p:sp>
        <p:nvSpPr>
          <p:cNvPr id="3" name="Content Placeholder 2"/>
          <p:cNvSpPr>
            <a:spLocks noGrp="1"/>
          </p:cNvSpPr>
          <p:nvPr>
            <p:ph idx="1"/>
          </p:nvPr>
        </p:nvSpPr>
        <p:spPr/>
        <p:txBody>
          <a:bodyPr/>
          <a:lstStyle/>
          <a:p>
            <a:pPr marL="0" indent="0">
              <a:buNone/>
            </a:pPr>
            <a:r>
              <a:rPr lang="en-US" dirty="0" smtClean="0"/>
              <a:t>70 Hours of Curriculum Writing per Subject Area per School at $45 per hour rate</a:t>
            </a:r>
          </a:p>
          <a:p>
            <a:pPr marL="0" indent="0">
              <a:buNone/>
            </a:pPr>
            <a:r>
              <a:rPr lang="en-US" dirty="0" smtClean="0"/>
              <a:t>4 Schools x ELA x Mathematics x Social Students x Specials = $378,000</a:t>
            </a:r>
          </a:p>
          <a:p>
            <a:pPr marL="0" indent="0">
              <a:buNone/>
            </a:pPr>
            <a:r>
              <a:rPr lang="en-US" dirty="0" smtClean="0"/>
              <a:t>1 School requires $18,900 in World Language Curriculum</a:t>
            </a:r>
          </a:p>
          <a:p>
            <a:pPr marL="0" indent="0">
              <a:buNone/>
            </a:pPr>
            <a:endParaRPr lang="en-US" dirty="0"/>
          </a:p>
          <a:p>
            <a:pPr marL="0" indent="0">
              <a:buNone/>
            </a:pPr>
            <a:r>
              <a:rPr lang="en-US" dirty="0" smtClean="0"/>
              <a:t>Total $396,900</a:t>
            </a:r>
          </a:p>
        </p:txBody>
      </p:sp>
    </p:spTree>
    <p:extLst>
      <p:ext uri="{BB962C8B-B14F-4D97-AF65-F5344CB8AC3E}">
        <p14:creationId xmlns:p14="http://schemas.microsoft.com/office/powerpoint/2010/main" val="1851241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0012" y="2598821"/>
            <a:ext cx="9143538" cy="1066800"/>
          </a:xfrm>
        </p:spPr>
        <p:txBody>
          <a:bodyPr>
            <a:normAutofit fontScale="90000"/>
          </a:bodyPr>
          <a:lstStyle/>
          <a:p>
            <a:r>
              <a:rPr lang="en-US" dirty="0"/>
              <a:t>Student </a:t>
            </a:r>
            <a:r>
              <a:rPr lang="en-US" dirty="0" smtClean="0"/>
              <a:t>Activities</a:t>
            </a:r>
            <a:br>
              <a:rPr lang="en-US" dirty="0" smtClean="0"/>
            </a:br>
            <a:r>
              <a:rPr lang="en-US" dirty="0"/>
              <a:t/>
            </a:r>
            <a:br>
              <a:rPr lang="en-US" dirty="0"/>
            </a:br>
            <a:r>
              <a:rPr lang="en-US" dirty="0"/>
              <a:t>More often than not, magnet schools involve hands-on learning that is inquiry and performance-based. Another distinguishing characteristic of magnet schools is that they usually have alternative or otherwise compelling modes of instruction.</a:t>
            </a:r>
            <a:br>
              <a:rPr lang="en-US" dirty="0"/>
            </a:br>
            <a:endParaRPr lang="en-US" dirty="0"/>
          </a:p>
        </p:txBody>
      </p:sp>
      <p:sp>
        <p:nvSpPr>
          <p:cNvPr id="2" name="Content Placeholder 1"/>
          <p:cNvSpPr>
            <a:spLocks noGrp="1"/>
          </p:cNvSpPr>
          <p:nvPr>
            <p:ph idx="1"/>
          </p:nvPr>
        </p:nvSpPr>
        <p:spPr>
          <a:xfrm>
            <a:off x="1522876" y="3657600"/>
            <a:ext cx="9143538" cy="1981200"/>
          </a:xfrm>
        </p:spPr>
        <p:txBody>
          <a:bodyPr>
            <a:normAutofit/>
          </a:bodyPr>
          <a:lstStyle/>
          <a:p>
            <a:r>
              <a:rPr lang="en-US" dirty="0" smtClean="0"/>
              <a:t>In order to support this goal each magnet will receive $15,000 per School</a:t>
            </a:r>
          </a:p>
          <a:p>
            <a:r>
              <a:rPr lang="en-US" dirty="0" smtClean="0"/>
              <a:t>Total: $60,000</a:t>
            </a:r>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Instructional Supplies</a:t>
            </a:r>
            <a:endParaRPr lang="en-US" dirty="0"/>
          </a:p>
        </p:txBody>
      </p:sp>
      <p:sp>
        <p:nvSpPr>
          <p:cNvPr id="2" name="Content Placeholder 1"/>
          <p:cNvSpPr>
            <a:spLocks noGrp="1"/>
          </p:cNvSpPr>
          <p:nvPr>
            <p:ph idx="1"/>
          </p:nvPr>
        </p:nvSpPr>
        <p:spPr>
          <a:xfrm>
            <a:off x="1522876" y="1905000"/>
            <a:ext cx="9600736" cy="3697465"/>
          </a:xfrm>
        </p:spPr>
        <p:txBody>
          <a:bodyPr>
            <a:normAutofit fontScale="92500" lnSpcReduction="10000"/>
          </a:bodyPr>
          <a:lstStyle/>
          <a:p>
            <a:r>
              <a:rPr lang="en-US" dirty="0" smtClean="0"/>
              <a:t>An infusion of instructional supplies will be necessary to effectively match the theme of each building.  It is estimated that a total of $90,000 would be necessary.</a:t>
            </a:r>
          </a:p>
          <a:p>
            <a:pPr lvl="1"/>
            <a:r>
              <a:rPr lang="en-US" dirty="0" smtClean="0"/>
              <a:t>Although itemized, students would need supplies for set design, STEM lab materials, software, personalized learning, flipped classroom options, soil, seeds and plants.   </a:t>
            </a:r>
          </a:p>
          <a:p>
            <a:pPr lvl="1"/>
            <a:r>
              <a:rPr lang="en-US" dirty="0" smtClean="0"/>
              <a:t>It is estimated that the STEM and Global Studies may need more funding as these themes vary from our current elementary instructional models.</a:t>
            </a:r>
          </a:p>
          <a:p>
            <a:pPr lvl="1"/>
            <a:r>
              <a:rPr lang="en-US" dirty="0" smtClean="0"/>
              <a:t>Instructional Resources and Curriculum Materials</a:t>
            </a:r>
          </a:p>
          <a:p>
            <a:r>
              <a:rPr lang="en-US" dirty="0" smtClean="0"/>
              <a:t>Updated Media Center materials would be needed to support the theme of  each buildings: $7,000 per school -$28,000</a:t>
            </a:r>
          </a:p>
          <a:p>
            <a:r>
              <a:rPr lang="en-US" dirty="0" smtClean="0"/>
              <a:t>Total $111,000</a:t>
            </a:r>
            <a:endParaRPr lang="en-US"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Day</a:t>
            </a:r>
            <a:br>
              <a:rPr lang="en-US" dirty="0" smtClean="0"/>
            </a:br>
            <a:endParaRPr lang="en-US" dirty="0"/>
          </a:p>
        </p:txBody>
      </p:sp>
      <p:sp>
        <p:nvSpPr>
          <p:cNvPr id="3" name="Content Placeholder 2"/>
          <p:cNvSpPr>
            <a:spLocks noGrp="1"/>
          </p:cNvSpPr>
          <p:nvPr>
            <p:ph idx="1"/>
          </p:nvPr>
        </p:nvSpPr>
        <p:spPr/>
        <p:txBody>
          <a:bodyPr/>
          <a:lstStyle/>
          <a:p>
            <a:r>
              <a:rPr lang="en-US" dirty="0"/>
              <a:t>It matches the class schedule to a parent’s work </a:t>
            </a:r>
            <a:r>
              <a:rPr lang="en-US" dirty="0" smtClean="0"/>
              <a:t>schedule</a:t>
            </a:r>
          </a:p>
          <a:p>
            <a:r>
              <a:rPr lang="en-US" dirty="0"/>
              <a:t> It provides additional learning time for other </a:t>
            </a:r>
            <a:r>
              <a:rPr lang="en-US" dirty="0" smtClean="0"/>
              <a:t>subjects</a:t>
            </a:r>
          </a:p>
          <a:p>
            <a:r>
              <a:rPr lang="en-US" dirty="0"/>
              <a:t>It could reduce the amount of homework sent </a:t>
            </a:r>
            <a:r>
              <a:rPr lang="en-US" dirty="0" smtClean="0"/>
              <a:t>home</a:t>
            </a:r>
          </a:p>
          <a:p>
            <a:r>
              <a:rPr lang="en-US" dirty="0"/>
              <a:t>Optional courses or recreational activities could be part of the school day</a:t>
            </a:r>
          </a:p>
        </p:txBody>
      </p:sp>
    </p:spTree>
    <p:extLst>
      <p:ext uri="{BB962C8B-B14F-4D97-AF65-F5344CB8AC3E}">
        <p14:creationId xmlns:p14="http://schemas.microsoft.com/office/powerpoint/2010/main" val="357609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Extended Day</a:t>
            </a:r>
            <a:endParaRPr lang="en-US" dirty="0"/>
          </a:p>
        </p:txBody>
      </p:sp>
      <p:sp>
        <p:nvSpPr>
          <p:cNvPr id="2" name="Content Placeholder 1"/>
          <p:cNvSpPr>
            <a:spLocks noGrp="1"/>
          </p:cNvSpPr>
          <p:nvPr>
            <p:ph idx="1"/>
          </p:nvPr>
        </p:nvSpPr>
        <p:spPr/>
        <p:txBody>
          <a:bodyPr/>
          <a:lstStyle/>
          <a:p>
            <a:r>
              <a:rPr lang="en-US" dirty="0" smtClean="0"/>
              <a:t>Global Studies: Extra 1 hour a day of school which would provide time for the world language instruction.</a:t>
            </a:r>
          </a:p>
          <a:p>
            <a:pPr lvl="1"/>
            <a:r>
              <a:rPr lang="en-US" dirty="0" smtClean="0"/>
              <a:t>25 Teachers x 1 Hour/Day x 180 Days = $157,500</a:t>
            </a:r>
            <a:endParaRPr lang="en-US" dirty="0"/>
          </a:p>
          <a:p>
            <a:r>
              <a:rPr lang="en-US" dirty="0" smtClean="0"/>
              <a:t>Extended Day and Career:  Extra 3 hours a day of school, one hour before and 2 hours after</a:t>
            </a:r>
          </a:p>
          <a:p>
            <a:pPr lvl="1"/>
            <a:r>
              <a:rPr lang="en-US" dirty="0" smtClean="0"/>
              <a:t>25 Teachers x 3 Hours/Day x 180 Days= $472,500</a:t>
            </a:r>
            <a:endParaRPr lang="en-US" dirty="0"/>
          </a:p>
        </p:txBody>
      </p:sp>
      <p:sp>
        <p:nvSpPr>
          <p:cNvPr id="4" name="Text Placeholder 7"/>
          <p:cNvSpPr txBox="1">
            <a:spLocks/>
          </p:cNvSpPr>
          <p:nvPr/>
        </p:nvSpPr>
        <p:spPr>
          <a:xfrm>
            <a:off x="1539575" y="5715000"/>
            <a:ext cx="9126838" cy="533400"/>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r>
              <a:rPr lang="en-US" sz="1600" dirty="0"/>
              <a:t>-for more info…List location or contact for specification (or other related documents)</a:t>
            </a:r>
          </a:p>
        </p:txBody>
      </p:sp>
    </p:spTree>
    <p:extLst>
      <p:ext uri="{BB962C8B-B14F-4D97-AF65-F5344CB8AC3E}">
        <p14:creationId xmlns:p14="http://schemas.microsoft.com/office/powerpoint/2010/main" val="281974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Personnel</a:t>
            </a:r>
            <a:endParaRPr lang="en-US" dirty="0"/>
          </a:p>
        </p:txBody>
      </p:sp>
      <p:sp>
        <p:nvSpPr>
          <p:cNvPr id="2" name="Content Placeholder 1"/>
          <p:cNvSpPr>
            <a:spLocks noGrp="1"/>
          </p:cNvSpPr>
          <p:nvPr>
            <p:ph idx="1"/>
          </p:nvPr>
        </p:nvSpPr>
        <p:spPr>
          <a:xfrm>
            <a:off x="1539575" y="2017535"/>
            <a:ext cx="9143538" cy="3697465"/>
          </a:xfrm>
        </p:spPr>
        <p:txBody>
          <a:bodyPr/>
          <a:lstStyle/>
          <a:p>
            <a:r>
              <a:rPr lang="en-US" dirty="0" smtClean="0"/>
              <a:t>1FTE World Language Teacher for Global Studies Program - $65,000</a:t>
            </a:r>
          </a:p>
          <a:p>
            <a:r>
              <a:rPr lang="en-US" dirty="0" smtClean="0"/>
              <a:t>1FTE STEAM/Technology Teacher for STEAM Magnet - $65,000</a:t>
            </a:r>
          </a:p>
          <a:p>
            <a:r>
              <a:rPr lang="en-US" dirty="0" smtClean="0"/>
              <a:t>1FTE Jr. Technology Support Personnel - $40,000</a:t>
            </a:r>
          </a:p>
          <a:p>
            <a:r>
              <a:rPr lang="en-US" dirty="0" smtClean="0"/>
              <a:t>Total $170,000</a:t>
            </a:r>
            <a:endParaRPr lang="en-US" dirty="0"/>
          </a:p>
        </p:txBody>
      </p:sp>
    </p:spTree>
    <p:extLst>
      <p:ext uri="{BB962C8B-B14F-4D97-AF65-F5344CB8AC3E}">
        <p14:creationId xmlns:p14="http://schemas.microsoft.com/office/powerpoint/2010/main" val="258553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Transportation</a:t>
            </a:r>
            <a:endParaRPr lang="en-US" dirty="0"/>
          </a:p>
        </p:txBody>
      </p:sp>
      <p:sp>
        <p:nvSpPr>
          <p:cNvPr id="2" name="Content Placeholder 1"/>
          <p:cNvSpPr>
            <a:spLocks noGrp="1"/>
          </p:cNvSpPr>
          <p:nvPr>
            <p:ph idx="1"/>
          </p:nvPr>
        </p:nvSpPr>
        <p:spPr/>
        <p:txBody>
          <a:bodyPr/>
          <a:lstStyle/>
          <a:p>
            <a:r>
              <a:rPr lang="en-US" dirty="0" smtClean="0"/>
              <a:t>There will be an increase in Transportation Costs.  A placeholder of  $250,000 has been put in place</a:t>
            </a:r>
            <a:endParaRPr lang="en-US" dirty="0"/>
          </a:p>
        </p:txBody>
      </p:sp>
    </p:spTree>
    <p:extLst>
      <p:ext uri="{BB962C8B-B14F-4D97-AF65-F5344CB8AC3E}">
        <p14:creationId xmlns:p14="http://schemas.microsoft.com/office/powerpoint/2010/main" val="120021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Improvements</a:t>
            </a:r>
            <a:endParaRPr lang="en-US" dirty="0"/>
          </a:p>
        </p:txBody>
      </p:sp>
      <p:sp>
        <p:nvSpPr>
          <p:cNvPr id="3" name="Content Placeholder 2"/>
          <p:cNvSpPr>
            <a:spLocks noGrp="1"/>
          </p:cNvSpPr>
          <p:nvPr>
            <p:ph idx="1"/>
          </p:nvPr>
        </p:nvSpPr>
        <p:spPr/>
        <p:txBody>
          <a:bodyPr/>
          <a:lstStyle/>
          <a:p>
            <a:r>
              <a:rPr lang="en-US" dirty="0" smtClean="0"/>
              <a:t>Greenhouse</a:t>
            </a:r>
          </a:p>
          <a:p>
            <a:r>
              <a:rPr lang="en-US" dirty="0" smtClean="0"/>
              <a:t>Microscopes</a:t>
            </a:r>
          </a:p>
          <a:p>
            <a:r>
              <a:rPr lang="en-US" dirty="0" smtClean="0"/>
              <a:t>Computers/Chromebooks</a:t>
            </a:r>
          </a:p>
          <a:p>
            <a:r>
              <a:rPr lang="en-US" dirty="0" smtClean="0"/>
              <a:t>3D Printers</a:t>
            </a:r>
          </a:p>
          <a:p>
            <a:r>
              <a:rPr lang="en-US" dirty="0" smtClean="0"/>
              <a:t>STEM Lab equipment</a:t>
            </a:r>
          </a:p>
          <a:p>
            <a:endParaRPr lang="en-US" dirty="0"/>
          </a:p>
        </p:txBody>
      </p:sp>
    </p:spTree>
    <p:extLst>
      <p:ext uri="{BB962C8B-B14F-4D97-AF65-F5344CB8AC3E}">
        <p14:creationId xmlns:p14="http://schemas.microsoft.com/office/powerpoint/2010/main" val="127391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Not in this estimate</a:t>
            </a:r>
            <a:endParaRPr lang="en-US" dirty="0"/>
          </a:p>
        </p:txBody>
      </p:sp>
      <p:sp>
        <p:nvSpPr>
          <p:cNvPr id="2" name="Content Placeholder 1"/>
          <p:cNvSpPr>
            <a:spLocks noGrp="1"/>
          </p:cNvSpPr>
          <p:nvPr>
            <p:ph idx="1"/>
          </p:nvPr>
        </p:nvSpPr>
        <p:spPr/>
        <p:txBody>
          <a:bodyPr>
            <a:normAutofit/>
          </a:bodyPr>
          <a:lstStyle/>
          <a:p>
            <a:r>
              <a:rPr lang="en-US" dirty="0"/>
              <a:t>Marketing plan</a:t>
            </a:r>
          </a:p>
          <a:p>
            <a:r>
              <a:rPr lang="en-US" dirty="0" smtClean="0"/>
              <a:t>Management of Magnet Schools – Recruitment, Marketing, Scheduling, Lottery, Managing Student Populations</a:t>
            </a:r>
            <a:endParaRPr lang="en-US" dirty="0"/>
          </a:p>
          <a:p>
            <a:r>
              <a:rPr lang="en-US" dirty="0" smtClean="0"/>
              <a:t>Family Engagement </a:t>
            </a:r>
            <a:endParaRPr lang="en-US" dirty="0"/>
          </a:p>
        </p:txBody>
      </p:sp>
    </p:spTree>
    <p:extLst>
      <p:ext uri="{BB962C8B-B14F-4D97-AF65-F5344CB8AC3E}">
        <p14:creationId xmlns:p14="http://schemas.microsoft.com/office/powerpoint/2010/main" val="89784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Magnet Schools?</a:t>
            </a:r>
            <a:endParaRPr lang="en-US" dirty="0"/>
          </a:p>
        </p:txBody>
      </p:sp>
      <p:sp>
        <p:nvSpPr>
          <p:cNvPr id="3" name="Content Placeholder 2"/>
          <p:cNvSpPr>
            <a:spLocks noGrp="1"/>
          </p:cNvSpPr>
          <p:nvPr>
            <p:ph idx="1"/>
          </p:nvPr>
        </p:nvSpPr>
        <p:spPr>
          <a:xfrm>
            <a:off x="989012" y="1981200"/>
            <a:ext cx="10439402" cy="3697465"/>
          </a:xfrm>
        </p:spPr>
        <p:txBody>
          <a:bodyPr>
            <a:normAutofit/>
          </a:bodyPr>
          <a:lstStyle/>
          <a:p>
            <a:r>
              <a:rPr lang="en-US" dirty="0" smtClean="0"/>
              <a:t>The </a:t>
            </a:r>
            <a:r>
              <a:rPr lang="en-US" dirty="0"/>
              <a:t>unique quality of a magnet school is that they usually have a special curricular focus. Common themes include STEM (Science, Technology, Engineering, and Math), the arts, and vocational or career paths. </a:t>
            </a:r>
            <a:r>
              <a:rPr lang="en-US" dirty="0" smtClean="0"/>
              <a:t>The </a:t>
            </a:r>
            <a:r>
              <a:rPr lang="en-US" dirty="0"/>
              <a:t>important point is that magnet schools are schools of choice – children are enrolled based on their interest in the school’s theme, not based upon where they live. </a:t>
            </a:r>
            <a:endParaRPr lang="en-US" dirty="0" smtClean="0"/>
          </a:p>
          <a:p>
            <a:r>
              <a:rPr lang="en-US" dirty="0" smtClean="0"/>
              <a:t>Another </a:t>
            </a:r>
            <a:r>
              <a:rPr lang="en-US" dirty="0"/>
              <a:t>distinguishing characteristic of magnet schools is that they usually have alternative or otherwise compelling modes of instruction. </a:t>
            </a:r>
          </a:p>
        </p:txBody>
      </p:sp>
    </p:spTree>
    <p:extLst>
      <p:ext uri="{BB962C8B-B14F-4D97-AF65-F5344CB8AC3E}">
        <p14:creationId xmlns:p14="http://schemas.microsoft.com/office/powerpoint/2010/main" val="364019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Connecticut Mirror  - 1/26/10</a:t>
            </a:r>
            <a:endParaRPr lang="en-US" dirty="0"/>
          </a:p>
        </p:txBody>
      </p:sp>
      <p:sp>
        <p:nvSpPr>
          <p:cNvPr id="3" name="Content Placeholder 2"/>
          <p:cNvSpPr>
            <a:spLocks noGrp="1"/>
          </p:cNvSpPr>
          <p:nvPr>
            <p:ph idx="1"/>
          </p:nvPr>
        </p:nvSpPr>
        <p:spPr/>
        <p:txBody>
          <a:bodyPr/>
          <a:lstStyle/>
          <a:p>
            <a:r>
              <a:rPr lang="en-US" dirty="0"/>
              <a:t>With features such as extra arts or music programs, the latest technology, longer school years and lower class sizes, magnet schools also cost more to run than most other schools. An analysis of state data shows an average annual cost per pupil at </a:t>
            </a:r>
            <a:r>
              <a:rPr lang="en-US" dirty="0" err="1"/>
              <a:t>Sheff</a:t>
            </a:r>
            <a:r>
              <a:rPr lang="en-US" dirty="0"/>
              <a:t>-related magnets in the greater Hartford region, about $2,500 more than the overall statewide average for public schools. - CT Mirror  1/26/10</a:t>
            </a: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 order to start and sustain a magnet school…</a:t>
            </a:r>
            <a:endParaRPr lang="en-US" dirty="0"/>
          </a:p>
        </p:txBody>
      </p:sp>
      <p:sp>
        <p:nvSpPr>
          <p:cNvPr id="2" name="Content Placeholder 1"/>
          <p:cNvSpPr>
            <a:spLocks noGrp="1"/>
          </p:cNvSpPr>
          <p:nvPr>
            <p:ph idx="1"/>
          </p:nvPr>
        </p:nvSpPr>
        <p:spPr/>
        <p:txBody>
          <a:bodyPr/>
          <a:lstStyle/>
          <a:p>
            <a:pPr marL="0" indent="0">
              <a:buNone/>
            </a:pPr>
            <a:r>
              <a:rPr lang="en-US" dirty="0" smtClean="0"/>
              <a:t>An infusion of financial resources makes it feasible for magnets to purchase resources, technology, and materials to support magnet themes.  Sustaining a magnet program requires upkeep  of the initial purchases.  Funding for ongoing expenses can be challenging.</a:t>
            </a:r>
          </a:p>
          <a:p>
            <a:pPr marL="0" indent="0">
              <a:buNone/>
            </a:pPr>
            <a:r>
              <a:rPr lang="en-US" dirty="0"/>
              <a:t>	</a:t>
            </a:r>
            <a:r>
              <a:rPr lang="en-US" dirty="0" smtClean="0"/>
              <a:t>	</a:t>
            </a:r>
            <a:r>
              <a:rPr lang="en-US" sz="1600" dirty="0" smtClean="0"/>
              <a:t>-Choices Worth Making: Creating, Sustaining and Expanding Diverse Magnet Schools</a:t>
            </a:r>
            <a:endParaRPr lang="en-US" sz="1600" dirty="0"/>
          </a:p>
        </p:txBody>
      </p:sp>
      <p:sp>
        <p:nvSpPr>
          <p:cNvPr id="4" name="Text Placeholder 7"/>
          <p:cNvSpPr txBox="1">
            <a:spLocks/>
          </p:cNvSpPr>
          <p:nvPr/>
        </p:nvSpPr>
        <p:spPr>
          <a:xfrm>
            <a:off x="1539575" y="5715000"/>
            <a:ext cx="9126838" cy="533400"/>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r>
              <a:rPr lang="en-US" sz="1600" dirty="0"/>
              <a:t>-for more info…List location or contact for specification (or other related documents)</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6212" y="3352800"/>
            <a:ext cx="9143538" cy="1066800"/>
          </a:xfrm>
        </p:spPr>
        <p:txBody>
          <a:bodyPr>
            <a:normAutofit fontScale="90000"/>
          </a:bodyPr>
          <a:lstStyle/>
          <a:p>
            <a:r>
              <a:rPr lang="en-US" dirty="0" smtClean="0">
                <a:solidFill>
                  <a:schemeClr val="accent1">
                    <a:lumMod val="75000"/>
                  </a:schemeClr>
                </a:solidFill>
              </a:rPr>
              <a:t>Professional Development</a:t>
            </a: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a:solidFill>
                  <a:schemeClr val="tx1"/>
                </a:solidFill>
              </a:rPr>
              <a:t>Successful school </a:t>
            </a:r>
            <a:r>
              <a:rPr lang="en-US" dirty="0" smtClean="0">
                <a:solidFill>
                  <a:schemeClr val="tx1"/>
                </a:solidFill>
              </a:rPr>
              <a:t>innovation is </a:t>
            </a:r>
            <a:r>
              <a:rPr lang="en-US" dirty="0">
                <a:solidFill>
                  <a:schemeClr val="tx1"/>
                </a:solidFill>
              </a:rPr>
              <a:t>about time: making time, taking time, finding more useful ways to spend time. This is especially true for magnets where an entire school is focusing on a particular theme and extra time is needed to develop and sustain it.</a:t>
            </a:r>
            <a:r>
              <a:rPr lang="en-US" dirty="0" smtClean="0"/>
              <a:t/>
            </a:r>
            <a:br>
              <a:rPr lang="en-US" dirty="0" smtClean="0"/>
            </a:br>
            <a:endParaRPr lang="en-US" dirty="0"/>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Costs of Professional Development </a:t>
            </a:r>
            <a:endParaRPr lang="en-US" dirty="0"/>
          </a:p>
        </p:txBody>
      </p:sp>
      <p:sp>
        <p:nvSpPr>
          <p:cNvPr id="3" name="Content Placeholder 2"/>
          <p:cNvSpPr>
            <a:spLocks noGrp="1"/>
          </p:cNvSpPr>
          <p:nvPr>
            <p:ph idx="1"/>
          </p:nvPr>
        </p:nvSpPr>
        <p:spPr>
          <a:xfrm>
            <a:off x="1522876" y="1905000"/>
            <a:ext cx="9676936" cy="3697465"/>
          </a:xfrm>
        </p:spPr>
        <p:txBody>
          <a:bodyPr/>
          <a:lstStyle/>
          <a:p>
            <a:pPr marL="0" indent="0">
              <a:buNone/>
            </a:pPr>
            <a:r>
              <a:rPr lang="en-US" dirty="0" smtClean="0"/>
              <a:t>Each School (4 total) will receive six additional full days of professional development over a two year period.</a:t>
            </a:r>
          </a:p>
          <a:p>
            <a:r>
              <a:rPr lang="en-US" dirty="0" smtClean="0"/>
              <a:t>Four full days of PD $2500/day for presenters x 4 schools = $40,000</a:t>
            </a:r>
          </a:p>
          <a:p>
            <a:r>
              <a:rPr lang="en-US" dirty="0" smtClean="0"/>
              <a:t>Four Half days of PD $1250/ half day for presenters x 4 schools =$20,000</a:t>
            </a:r>
          </a:p>
          <a:p>
            <a:endParaRPr lang="en-US" dirty="0"/>
          </a:p>
          <a:p>
            <a:r>
              <a:rPr lang="en-US" dirty="0" smtClean="0"/>
              <a:t>Total $60,000</a:t>
            </a:r>
            <a:endParaRPr lang="en-US" dirty="0"/>
          </a:p>
        </p:txBody>
      </p:sp>
    </p:spTree>
    <p:extLst>
      <p:ext uri="{BB962C8B-B14F-4D97-AF65-F5344CB8AC3E}">
        <p14:creationId xmlns:p14="http://schemas.microsoft.com/office/powerpoint/2010/main" val="55884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Interdisciplinary Approach to Learning</a:t>
            </a:r>
            <a:endParaRPr lang="en-US" dirty="0"/>
          </a:p>
        </p:txBody>
      </p:sp>
      <p:sp>
        <p:nvSpPr>
          <p:cNvPr id="3" name="Content Placeholder 2"/>
          <p:cNvSpPr>
            <a:spLocks noGrp="1"/>
          </p:cNvSpPr>
          <p:nvPr>
            <p:ph idx="1"/>
          </p:nvPr>
        </p:nvSpPr>
        <p:spPr/>
        <p:txBody>
          <a:bodyPr/>
          <a:lstStyle/>
          <a:p>
            <a:r>
              <a:rPr lang="en-US" dirty="0" smtClean="0"/>
              <a:t>Multidisciplinary:  Lessons or units developed across many disciplines with a common organizing topic</a:t>
            </a:r>
          </a:p>
        </p:txBody>
      </p:sp>
    </p:spTree>
    <p:extLst>
      <p:ext uri="{BB962C8B-B14F-4D97-AF65-F5344CB8AC3E}">
        <p14:creationId xmlns:p14="http://schemas.microsoft.com/office/powerpoint/2010/main" val="168780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Olympics Theme</a:t>
            </a:r>
            <a:endParaRPr lang="en-US" dirty="0"/>
          </a:p>
        </p:txBody>
      </p:sp>
      <p:sp>
        <p:nvSpPr>
          <p:cNvPr id="3" name="Content Placeholder 2"/>
          <p:cNvSpPr>
            <a:spLocks noGrp="1"/>
          </p:cNvSpPr>
          <p:nvPr>
            <p:ph idx="1"/>
          </p:nvPr>
        </p:nvSpPr>
        <p:spPr/>
        <p:txBody>
          <a:bodyPr/>
          <a:lstStyle/>
          <a:p>
            <a:r>
              <a:rPr lang="en-US" dirty="0" smtClean="0"/>
              <a:t>ELA/Social Studies:  Compare and contrast a triathlon with a pentathlon using a </a:t>
            </a:r>
            <a:r>
              <a:rPr lang="en-US" dirty="0" err="1" smtClean="0"/>
              <a:t>ven</a:t>
            </a:r>
            <a:r>
              <a:rPr lang="en-US" dirty="0" smtClean="0"/>
              <a:t> diagram</a:t>
            </a:r>
          </a:p>
          <a:p>
            <a:r>
              <a:rPr lang="en-US" dirty="0" smtClean="0"/>
              <a:t>Math:  Student measure parade route for opening ceremonies</a:t>
            </a:r>
          </a:p>
          <a:p>
            <a:r>
              <a:rPr lang="en-US" dirty="0" smtClean="0"/>
              <a:t>Arts/Writing:  Develop your own Olympic mascot, write a brochure advertising the Olympic games with your mascot as a feature</a:t>
            </a:r>
          </a:p>
          <a:p>
            <a:r>
              <a:rPr lang="en-US" dirty="0" smtClean="0"/>
              <a:t>PE:  Participate in Olympic style events</a:t>
            </a:r>
          </a:p>
          <a:p>
            <a:r>
              <a:rPr lang="en-US" dirty="0" smtClean="0"/>
              <a:t>Science: Creating meals for athletes using food pyramid</a:t>
            </a:r>
            <a:endParaRPr lang="en-US" dirty="0"/>
          </a:p>
        </p:txBody>
      </p:sp>
    </p:spTree>
    <p:extLst>
      <p:ext uri="{BB962C8B-B14F-4D97-AF65-F5344CB8AC3E}">
        <p14:creationId xmlns:p14="http://schemas.microsoft.com/office/powerpoint/2010/main" val="371466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a:t>
            </a:r>
            <a:endParaRPr lang="en-US" dirty="0"/>
          </a:p>
        </p:txBody>
      </p:sp>
      <p:sp>
        <p:nvSpPr>
          <p:cNvPr id="3" name="Content Placeholder 2"/>
          <p:cNvSpPr>
            <a:spLocks noGrp="1"/>
          </p:cNvSpPr>
          <p:nvPr>
            <p:ph idx="1"/>
          </p:nvPr>
        </p:nvSpPr>
        <p:spPr/>
        <p:txBody>
          <a:bodyPr/>
          <a:lstStyle/>
          <a:p>
            <a:r>
              <a:rPr lang="en-US" dirty="0" smtClean="0"/>
              <a:t>Social Studies:  Create a Native American Diary</a:t>
            </a:r>
          </a:p>
          <a:p>
            <a:r>
              <a:rPr lang="en-US" dirty="0" smtClean="0"/>
              <a:t>ELA:  Book Study of Sarah, Plain and Tall</a:t>
            </a:r>
          </a:p>
          <a:p>
            <a:r>
              <a:rPr lang="en-US" dirty="0" smtClean="0"/>
              <a:t>Math: Charting population growth of the United States from 1800-1930</a:t>
            </a:r>
          </a:p>
          <a:p>
            <a:r>
              <a:rPr lang="en-US" dirty="0" smtClean="0"/>
              <a:t>Science:  Study of invasive species.  Connecticut Monk Parakeets</a:t>
            </a:r>
          </a:p>
          <a:p>
            <a:pPr marL="0" indent="0">
              <a:buNone/>
            </a:pPr>
            <a:endParaRPr lang="en-US" dirty="0"/>
          </a:p>
        </p:txBody>
      </p:sp>
    </p:spTree>
    <p:extLst>
      <p:ext uri="{BB962C8B-B14F-4D97-AF65-F5344CB8AC3E}">
        <p14:creationId xmlns:p14="http://schemas.microsoft.com/office/powerpoint/2010/main" val="111218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1374</TotalTime>
  <Words>830</Words>
  <Application>Microsoft Office PowerPoint</Application>
  <PresentationFormat>Custom</PresentationFormat>
  <Paragraphs>84</Paragraphs>
  <Slides>18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Project planning overview presentation</vt:lpstr>
      <vt:lpstr>Estimated Costs Associated with Magnet School Initiative</vt:lpstr>
      <vt:lpstr>What are Magnet Schools?</vt:lpstr>
      <vt:lpstr>Connecticut Mirror  - 1/26/10</vt:lpstr>
      <vt:lpstr>In order to start and sustain a magnet school…</vt:lpstr>
      <vt:lpstr>Professional Development  Successful school innovation is about time: making time, taking time, finding more useful ways to spend time. This is especially true for magnets where an entire school is focusing on a particular theme and extra time is needed to develop and sustain it. </vt:lpstr>
      <vt:lpstr>Estimated Costs of Professional Development </vt:lpstr>
      <vt:lpstr>Interdisciplinary Approach to Learning</vt:lpstr>
      <vt:lpstr>Olympics Theme</vt:lpstr>
      <vt:lpstr>Westward Expansion</vt:lpstr>
      <vt:lpstr>Estimated Costs for Curriculum Enhancements </vt:lpstr>
      <vt:lpstr>Student Activities  More often than not, magnet schools involve hands-on learning that is inquiry and performance-based. Another distinguishing characteristic of magnet schools is that they usually have alternative or otherwise compelling modes of instruction. </vt:lpstr>
      <vt:lpstr>Instructional Supplies</vt:lpstr>
      <vt:lpstr>Extended Day </vt:lpstr>
      <vt:lpstr>Extended Day</vt:lpstr>
      <vt:lpstr>Personnel</vt:lpstr>
      <vt:lpstr>Transportation</vt:lpstr>
      <vt:lpstr>Capital Improvements</vt:lpstr>
      <vt:lpstr>Not in this estimate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Estimated Costs Associated with Magnet School Initiative</dc:title>
  <dc:creator>Melillo, Chris</dc:creator>
  <cp:lastModifiedBy>Melillo, Chris</cp:lastModifiedBy>
  <cp:revision>18</cp:revision>
  <cp:lastPrinted>2019-11-15T16:34:12Z</cp:lastPrinted>
  <dcterms:created xsi:type="dcterms:W3CDTF">2019-11-11T14:25:45Z</dcterms:created>
  <dcterms:modified xsi:type="dcterms:W3CDTF">2019-11-16T12:48:13Z</dcterms:modified>
</cp:coreProperties>
</file>