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91" r:id="rId3"/>
    <p:sldId id="261" r:id="rId4"/>
    <p:sldId id="298" r:id="rId5"/>
    <p:sldId id="305" r:id="rId6"/>
    <p:sldId id="264" r:id="rId7"/>
    <p:sldId id="294" r:id="rId8"/>
    <p:sldId id="296" r:id="rId9"/>
    <p:sldId id="267" r:id="rId10"/>
    <p:sldId id="281" r:id="rId11"/>
    <p:sldId id="349" r:id="rId12"/>
    <p:sldId id="348" r:id="rId13"/>
    <p:sldId id="288" r:id="rId14"/>
    <p:sldId id="284" r:id="rId15"/>
    <p:sldId id="282" r:id="rId16"/>
    <p:sldId id="351" r:id="rId17"/>
    <p:sldId id="350" r:id="rId18"/>
    <p:sldId id="289" r:id="rId19"/>
  </p:sldIdLst>
  <p:sldSz cx="9144000" cy="6858000" type="screen4x3"/>
  <p:notesSz cx="6858000" cy="9144000"/>
  <p:embeddedFontLst>
    <p:embeddedFont>
      <p:font typeface="Impact" panose="020B0806030902050204" pitchFamily="34" charset="0"/>
      <p:regular r:id="rId21"/>
    </p:embeddedFont>
    <p:embeddedFont>
      <p:font typeface="Calibri" panose="020F0502020204030204" pitchFamily="34" charset="0"/>
      <p:regular r:id="rId22"/>
      <p:bold r:id="rId23"/>
      <p:italic r:id="rId24"/>
      <p:boldItalic r:id="rId25"/>
    </p:embeddedFont>
    <p:embeddedFont>
      <p:font typeface="Cabin" panose="020B060402020202020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Helvetica" panose="020B0604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40726" autoAdjust="0"/>
  </p:normalViewPr>
  <p:slideViewPr>
    <p:cSldViewPr snapToGrid="0">
      <p:cViewPr varScale="1">
        <p:scale>
          <a:sx n="91" d="100"/>
          <a:sy n="91" d="100"/>
        </p:scale>
        <p:origin x="1758" y="90"/>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time_continue=33&amp;v=HfTkZmKK1b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ulbright.org.uk/"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youtu.be/IYNNXk-Ztyw" TargetMode="External"/><Relationship Id="rId4" Type="http://schemas.openxmlformats.org/officeDocument/2006/relationships/hyperlink" Target="https://youtu.be/mEH5CNznJk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en-GB" sz="800" b="0" i="0" u="none" strike="noStrike" cap="none" dirty="0">
                <a:solidFill>
                  <a:schemeClr val="dk1"/>
                </a:solidFill>
                <a:latin typeface="Calibri"/>
                <a:ea typeface="Calibri"/>
                <a:cs typeface="Calibri"/>
                <a:sym typeface="Calibri"/>
              </a:rPr>
              <a:t>Europe generally cheaper than Canada and the USA</a:t>
            </a:r>
            <a:r>
              <a:rPr lang="en-GB" sz="800" b="0" i="0" u="none" strike="noStrike" cap="none" baseline="0" dirty="0">
                <a:solidFill>
                  <a:schemeClr val="dk1"/>
                </a:solidFill>
                <a:latin typeface="Calibri"/>
                <a:ea typeface="Calibri"/>
                <a:cs typeface="Calibri"/>
                <a:sym typeface="Calibri"/>
              </a:rPr>
              <a:t> </a:t>
            </a:r>
          </a:p>
          <a:p>
            <a:pPr marL="0" marR="0" lvl="0" indent="0" algn="l" rtl="0">
              <a:spcBef>
                <a:spcPts val="0"/>
              </a:spcBef>
              <a:buSzPct val="25000"/>
              <a:buNone/>
            </a:pPr>
            <a:r>
              <a:rPr lang="en-GB" sz="800" b="0" i="0" u="none" strike="noStrike" cap="none" baseline="0" dirty="0">
                <a:solidFill>
                  <a:schemeClr val="dk1"/>
                </a:solidFill>
                <a:latin typeface="Calibri"/>
                <a:ea typeface="Calibri"/>
                <a:cs typeface="Calibri"/>
                <a:sym typeface="Calibri"/>
              </a:rPr>
              <a:t>Public/state universities cheaper than privates</a:t>
            </a:r>
          </a:p>
          <a:p>
            <a:pPr marL="0" marR="0" lvl="0" indent="0" algn="l" rtl="0">
              <a:spcBef>
                <a:spcPts val="0"/>
              </a:spcBef>
              <a:buSzPct val="25000"/>
              <a:buNone/>
            </a:pPr>
            <a:r>
              <a:rPr lang="en-GB" sz="800" b="0" i="0" u="none" strike="noStrike" cap="none" dirty="0">
                <a:solidFill>
                  <a:schemeClr val="dk1"/>
                </a:solidFill>
                <a:latin typeface="Calibri"/>
                <a:ea typeface="Calibri"/>
                <a:cs typeface="Calibri"/>
                <a:sym typeface="Calibri"/>
              </a:rPr>
              <a:t>University</a:t>
            </a:r>
            <a:r>
              <a:rPr lang="en-GB" sz="800" b="0" i="0" u="none" strike="noStrike" cap="none" baseline="0" dirty="0">
                <a:solidFill>
                  <a:schemeClr val="dk1"/>
                </a:solidFill>
                <a:latin typeface="Calibri"/>
                <a:ea typeface="Calibri"/>
                <a:cs typeface="Calibri"/>
                <a:sym typeface="Calibri"/>
              </a:rPr>
              <a:t> entrance via a College in the USA (</a:t>
            </a:r>
            <a:r>
              <a:rPr lang="en-GB" sz="800" b="0" i="0" u="none" strike="noStrike" cap="none" baseline="0" dirty="0" err="1">
                <a:solidFill>
                  <a:schemeClr val="dk1"/>
                </a:solidFill>
                <a:latin typeface="Calibri"/>
                <a:ea typeface="Calibri"/>
                <a:cs typeface="Calibri"/>
                <a:sym typeface="Calibri"/>
              </a:rPr>
              <a:t>Talahassee</a:t>
            </a:r>
            <a:r>
              <a:rPr lang="en-GB" sz="800" b="0" i="0" u="none" strike="noStrike" cap="none" baseline="0" dirty="0">
                <a:solidFill>
                  <a:schemeClr val="dk1"/>
                </a:solidFill>
                <a:latin typeface="Calibri"/>
                <a:ea typeface="Calibri"/>
                <a:cs typeface="Calibri"/>
                <a:sym typeface="Calibri"/>
              </a:rPr>
              <a:t> example) can be a cheaper route</a:t>
            </a:r>
          </a:p>
          <a:p>
            <a:pPr marL="0" marR="0" lvl="0" indent="0" algn="l" rtl="0">
              <a:spcBef>
                <a:spcPts val="0"/>
              </a:spcBef>
              <a:buSzPct val="25000"/>
              <a:buNone/>
            </a:pPr>
            <a:endParaRPr lang="en-GB" sz="800" b="0" i="0" u="none" strike="noStrike" cap="none" baseline="0" dirty="0">
              <a:solidFill>
                <a:schemeClr val="dk1"/>
              </a:solidFill>
              <a:latin typeface="Calibri"/>
              <a:ea typeface="Calibri"/>
              <a:cs typeface="Calibri"/>
              <a:sym typeface="Calibri"/>
            </a:endParaRPr>
          </a:p>
          <a:p>
            <a:r>
              <a:rPr lang="en-GB" sz="800" b="1" dirty="0">
                <a:solidFill>
                  <a:srgbClr val="FFC000"/>
                </a:solidFill>
                <a:latin typeface="Calibri" panose="020F0502020204030204" pitchFamily="34" charset="0"/>
                <a:cs typeface="Calibri" panose="020F0502020204030204" pitchFamily="34" charset="0"/>
              </a:rPr>
              <a:t>Student finance for study abroad</a:t>
            </a:r>
            <a:endParaRPr lang="en-GB" sz="800" dirty="0">
              <a:solidFill>
                <a:srgbClr val="FFC000"/>
              </a:solidFill>
              <a:latin typeface="Calibri" panose="020F0502020204030204" pitchFamily="34" charset="0"/>
              <a:cs typeface="Calibri" panose="020F0502020204030204" pitchFamily="34" charset="0"/>
            </a:endParaRPr>
          </a:p>
          <a:p>
            <a:endParaRPr lang="en-GB" sz="800" dirty="0">
              <a:solidFill>
                <a:srgbClr val="FFC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800" dirty="0">
                <a:solidFill>
                  <a:srgbClr val="FFC000"/>
                </a:solidFill>
                <a:latin typeface="Calibri" panose="020F0502020204030204" pitchFamily="34" charset="0"/>
                <a:cs typeface="Calibri" panose="020F0502020204030204" pitchFamily="34" charset="0"/>
              </a:rPr>
              <a:t>Funding for studying a degree abroad will be different depending on which country you’re planning to go to.</a:t>
            </a:r>
          </a:p>
          <a:p>
            <a:pPr marL="342900" indent="-342900">
              <a:buFont typeface="Arial" panose="020B0604020202020204" pitchFamily="34" charset="0"/>
              <a:buChar char="•"/>
            </a:pPr>
            <a:endParaRPr lang="en-GB" sz="800" dirty="0">
              <a:solidFill>
                <a:srgbClr val="FFC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800" dirty="0">
                <a:solidFill>
                  <a:srgbClr val="FFC000"/>
                </a:solidFill>
                <a:latin typeface="Calibri" panose="020F0502020204030204" pitchFamily="34" charset="0"/>
                <a:cs typeface="Calibri" panose="020F0502020204030204" pitchFamily="34" charset="0"/>
              </a:rPr>
              <a:t>You should speak to the university or college you’re thinking of studying at to see if there is any funding you could get.</a:t>
            </a:r>
          </a:p>
          <a:p>
            <a:pPr marL="0" marR="0" lvl="0" indent="0" algn="l" rtl="0">
              <a:spcBef>
                <a:spcPts val="0"/>
              </a:spcBef>
              <a:buSzPct val="25000"/>
              <a:buNone/>
            </a:pPr>
            <a:endParaRPr lang="en-GB" sz="8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GB" sz="800" b="0" i="0" u="none" strike="noStrike" cap="none" baseline="0" dirty="0">
              <a:solidFill>
                <a:schemeClr val="dk1"/>
              </a:solidFill>
              <a:latin typeface="Calibri"/>
              <a:ea typeface="Calibri"/>
              <a:cs typeface="Calibri"/>
              <a:sym typeface="Calibri"/>
            </a:endParaRPr>
          </a:p>
          <a:p>
            <a:r>
              <a:rPr lang="en-GB" sz="800" b="1" dirty="0">
                <a:solidFill>
                  <a:srgbClr val="FFC000"/>
                </a:solidFill>
              </a:rPr>
              <a:t>Other Sources of Funding: Grants and Scholarships</a:t>
            </a:r>
          </a:p>
          <a:p>
            <a:endParaRPr lang="en-GB" sz="800" dirty="0">
              <a:solidFill>
                <a:srgbClr val="FFC000"/>
              </a:solidFill>
            </a:endParaRPr>
          </a:p>
          <a:p>
            <a:pPr marL="342900" indent="-342900">
              <a:buFont typeface="Arial" panose="020B0604020202020204" pitchFamily="34" charset="0"/>
              <a:buChar char="•"/>
            </a:pPr>
            <a:r>
              <a:rPr lang="en-GB" sz="800" dirty="0">
                <a:solidFill>
                  <a:srgbClr val="FFC000"/>
                </a:solidFill>
                <a:latin typeface="Calibri" panose="020F0502020204030204" pitchFamily="34" charset="0"/>
                <a:cs typeface="Calibri" panose="020F0502020204030204" pitchFamily="34" charset="0"/>
              </a:rPr>
              <a:t>Some UK charities and educational trusts give grants for overseas study. </a:t>
            </a:r>
          </a:p>
          <a:p>
            <a:pPr marL="342900" indent="-342900">
              <a:buFont typeface="Arial" panose="020B0604020202020204" pitchFamily="34" charset="0"/>
              <a:buChar char="•"/>
            </a:pPr>
            <a:endParaRPr lang="en-GB" sz="800" dirty="0">
              <a:solidFill>
                <a:srgbClr val="FFC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800" dirty="0">
                <a:solidFill>
                  <a:srgbClr val="FFC000"/>
                </a:solidFill>
                <a:latin typeface="Calibri" panose="020F0502020204030204" pitchFamily="34" charset="0"/>
                <a:cs typeface="Calibri" panose="020F0502020204030204" pitchFamily="34" charset="0"/>
              </a:rPr>
              <a:t>Some overseas bodies award scholarships - these tend to be very competitive. </a:t>
            </a:r>
          </a:p>
          <a:p>
            <a:pPr marL="342900" indent="-342900">
              <a:buFont typeface="Arial" panose="020B0604020202020204" pitchFamily="34" charset="0"/>
              <a:buChar char="•"/>
            </a:pPr>
            <a:endParaRPr lang="en-GB" sz="800" dirty="0">
              <a:solidFill>
                <a:srgbClr val="FFC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800" dirty="0">
                <a:solidFill>
                  <a:srgbClr val="FFC000"/>
                </a:solidFill>
                <a:latin typeface="Calibri" panose="020F0502020204030204" pitchFamily="34" charset="0"/>
                <a:cs typeface="Calibri" panose="020F0502020204030204" pitchFamily="34" charset="0"/>
              </a:rPr>
              <a:t>The UKCISA website - www.ukcisa.org.uk - has links to some of these.</a:t>
            </a:r>
          </a:p>
          <a:p>
            <a:pPr marL="0" marR="0" lvl="0" indent="0" algn="l" rtl="0">
              <a:spcBef>
                <a:spcPts val="0"/>
              </a:spcBef>
              <a:buSzPct val="25000"/>
              <a:buNone/>
            </a:pPr>
            <a:endParaRPr sz="800" b="0" i="0" u="none" strike="noStrike" cap="none" dirty="0">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Europe generally cheaper than Canada and the USA</a:t>
            </a:r>
            <a:r>
              <a:rPr lang="en-GB" sz="1200" b="0" i="0" u="none" strike="noStrike" cap="none" baseline="0" dirty="0">
                <a:solidFill>
                  <a:schemeClr val="dk1"/>
                </a:solidFill>
                <a:latin typeface="Calibri"/>
                <a:ea typeface="Calibri"/>
                <a:cs typeface="Calibri"/>
                <a:sym typeface="Calibri"/>
              </a:rPr>
              <a:t> </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Public/state universities cheaper than privates</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University</a:t>
            </a:r>
            <a:r>
              <a:rPr lang="en-GB" sz="1200" b="0" i="0" u="none" strike="noStrike" cap="none" baseline="0" dirty="0">
                <a:solidFill>
                  <a:schemeClr val="dk1"/>
                </a:solidFill>
                <a:latin typeface="Calibri"/>
                <a:ea typeface="Calibri"/>
                <a:cs typeface="Calibri"/>
                <a:sym typeface="Calibri"/>
              </a:rPr>
              <a:t> entrance via a College in the USA (</a:t>
            </a:r>
            <a:r>
              <a:rPr lang="en-GB" sz="1200" b="0" i="0" u="none" strike="noStrike" cap="none" baseline="0" dirty="0" err="1">
                <a:solidFill>
                  <a:schemeClr val="dk1"/>
                </a:solidFill>
                <a:latin typeface="Calibri"/>
                <a:ea typeface="Calibri"/>
                <a:cs typeface="Calibri"/>
                <a:sym typeface="Calibri"/>
              </a:rPr>
              <a:t>Talahassee</a:t>
            </a:r>
            <a:r>
              <a:rPr lang="en-GB" sz="1200" b="0" i="0" u="none" strike="noStrike" cap="none" baseline="0" dirty="0">
                <a:solidFill>
                  <a:schemeClr val="dk1"/>
                </a:solidFill>
                <a:latin typeface="Calibri"/>
                <a:ea typeface="Calibri"/>
                <a:cs typeface="Calibri"/>
                <a:sym typeface="Calibri"/>
              </a:rPr>
              <a:t> example) can be a cheaper route</a:t>
            </a:r>
          </a:p>
          <a:p>
            <a:pPr marL="0" marR="0" lvl="0" indent="0" algn="l" rtl="0">
              <a:spcBef>
                <a:spcPts val="0"/>
              </a:spcBef>
              <a:buSzPct val="25000"/>
              <a:buNone/>
            </a:pPr>
            <a:endParaRPr lang="en-GB" sz="1200" b="0" i="0" u="none" strike="noStrike" cap="none" baseline="0" dirty="0">
              <a:solidFill>
                <a:schemeClr val="dk1"/>
              </a:solidFill>
              <a:latin typeface="Calibri"/>
              <a:ea typeface="Calibri"/>
              <a:cs typeface="Calibri"/>
              <a:sym typeface="Calibri"/>
            </a:endParaRPr>
          </a:p>
          <a:p>
            <a:r>
              <a:rPr lang="en-GB" sz="1200" b="1" dirty="0">
                <a:solidFill>
                  <a:srgbClr val="FFC000"/>
                </a:solidFill>
                <a:latin typeface="Calibri" panose="020F0502020204030204" pitchFamily="34" charset="0"/>
                <a:cs typeface="Calibri" panose="020F0502020204030204" pitchFamily="34" charset="0"/>
              </a:rPr>
              <a:t>Student finance for study abroad</a:t>
            </a:r>
            <a:endParaRPr lang="en-GB" sz="1200" dirty="0">
              <a:solidFill>
                <a:srgbClr val="FFC000"/>
              </a:solidFill>
              <a:latin typeface="Calibri" panose="020F0502020204030204" pitchFamily="34" charset="0"/>
              <a:cs typeface="Calibri" panose="020F0502020204030204" pitchFamily="34" charset="0"/>
            </a:endParaRPr>
          </a:p>
          <a:p>
            <a:endParaRPr lang="en-GB" sz="1200" dirty="0">
              <a:solidFill>
                <a:srgbClr val="FFC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200" dirty="0">
                <a:solidFill>
                  <a:srgbClr val="FFC000"/>
                </a:solidFill>
                <a:latin typeface="Calibri" panose="020F0502020204030204" pitchFamily="34" charset="0"/>
                <a:cs typeface="Calibri" panose="020F0502020204030204" pitchFamily="34" charset="0"/>
              </a:rPr>
              <a:t>Funding for studying a degree abroad will be different depending on which country you’re planning to go to.</a:t>
            </a:r>
          </a:p>
          <a:p>
            <a:pPr marL="342900" indent="-342900">
              <a:buFont typeface="Arial" panose="020B0604020202020204" pitchFamily="34" charset="0"/>
              <a:buChar char="•"/>
            </a:pPr>
            <a:endParaRPr lang="en-GB" sz="1200" dirty="0">
              <a:solidFill>
                <a:srgbClr val="FFC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200" dirty="0">
                <a:solidFill>
                  <a:srgbClr val="FFC000"/>
                </a:solidFill>
                <a:latin typeface="Calibri" panose="020F0502020204030204" pitchFamily="34" charset="0"/>
                <a:cs typeface="Calibri" panose="020F0502020204030204" pitchFamily="34" charset="0"/>
              </a:rPr>
              <a:t>You should speak to the university or college you’re thinking of studying at to see if there is any funding you could get.</a:t>
            </a:r>
          </a:p>
          <a:p>
            <a:pPr marL="0" marR="0" lvl="0" indent="0" algn="l" rtl="0">
              <a:spcBef>
                <a:spcPts val="0"/>
              </a:spcBef>
              <a:buSzPct val="25000"/>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GB" sz="1200" b="0" i="0" u="none" strike="noStrike" cap="none" baseline="0" dirty="0">
              <a:solidFill>
                <a:schemeClr val="dk1"/>
              </a:solidFill>
              <a:latin typeface="Calibri"/>
              <a:ea typeface="Calibri"/>
              <a:cs typeface="Calibri"/>
              <a:sym typeface="Calibri"/>
            </a:endParaRPr>
          </a:p>
          <a:p>
            <a:r>
              <a:rPr lang="en-GB" sz="1200" b="1" dirty="0">
                <a:solidFill>
                  <a:srgbClr val="FFC000"/>
                </a:solidFill>
              </a:rPr>
              <a:t>Other Sources of Funding: Grants and Scholarships</a:t>
            </a:r>
          </a:p>
          <a:p>
            <a:endParaRPr lang="en-GB" sz="1200" dirty="0">
              <a:solidFill>
                <a:srgbClr val="FFC000"/>
              </a:solidFill>
            </a:endParaRPr>
          </a:p>
          <a:p>
            <a:pPr marL="342900" indent="-342900">
              <a:buFont typeface="Arial" panose="020B0604020202020204" pitchFamily="34" charset="0"/>
              <a:buChar char="•"/>
            </a:pPr>
            <a:r>
              <a:rPr lang="en-GB" sz="1200" dirty="0">
                <a:solidFill>
                  <a:srgbClr val="FFC000"/>
                </a:solidFill>
                <a:latin typeface="Calibri" panose="020F0502020204030204" pitchFamily="34" charset="0"/>
                <a:cs typeface="Calibri" panose="020F0502020204030204" pitchFamily="34" charset="0"/>
              </a:rPr>
              <a:t>Some UK charities and educational trusts give grants for overseas study. </a:t>
            </a:r>
          </a:p>
          <a:p>
            <a:pPr marL="342900" indent="-342900">
              <a:buFont typeface="Arial" panose="020B0604020202020204" pitchFamily="34" charset="0"/>
              <a:buChar char="•"/>
            </a:pPr>
            <a:endParaRPr lang="en-GB" sz="1200" dirty="0">
              <a:solidFill>
                <a:srgbClr val="FFC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200" dirty="0">
                <a:solidFill>
                  <a:srgbClr val="FFC000"/>
                </a:solidFill>
                <a:latin typeface="Calibri" panose="020F0502020204030204" pitchFamily="34" charset="0"/>
                <a:cs typeface="Calibri" panose="020F0502020204030204" pitchFamily="34" charset="0"/>
              </a:rPr>
              <a:t>Some overseas bodies award scholarships - these tend to be very competitive. </a:t>
            </a:r>
          </a:p>
          <a:p>
            <a:pPr marL="342900" indent="-342900">
              <a:buFont typeface="Arial" panose="020B0604020202020204" pitchFamily="34" charset="0"/>
              <a:buChar char="•"/>
            </a:pPr>
            <a:endParaRPr lang="en-GB" sz="1200" dirty="0">
              <a:solidFill>
                <a:srgbClr val="FFC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200" dirty="0">
                <a:solidFill>
                  <a:srgbClr val="FFC000"/>
                </a:solidFill>
                <a:latin typeface="Calibri" panose="020F0502020204030204" pitchFamily="34" charset="0"/>
                <a:cs typeface="Calibri" panose="020F0502020204030204" pitchFamily="34" charset="0"/>
              </a:rPr>
              <a:t>The UKCISA website - www.ukcisa.org.uk - has links to some of these.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765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xfrm>
            <a:off x="-2335213" y="1728788"/>
            <a:ext cx="11528426" cy="8647112"/>
          </a:xfrm>
          <a:prstGeom prst="rect">
            <a:avLst/>
          </a:prstGeom>
        </p:spPr>
        <p:txBody>
          <a:bodyPr/>
          <a:lstStyle/>
          <a:p>
            <a:endParaRPr/>
          </a:p>
        </p:txBody>
      </p:sp>
      <p:sp>
        <p:nvSpPr>
          <p:cNvPr id="732" name="Shape 732"/>
          <p:cNvSpPr>
            <a:spLocks noGrp="1"/>
          </p:cNvSpPr>
          <p:nvPr>
            <p:ph type="body" sz="quarter" idx="1"/>
          </p:nvPr>
        </p:nvSpPr>
        <p:spPr>
          <a:prstGeom prst="rect">
            <a:avLst/>
          </a:prstGeom>
        </p:spPr>
        <p:txBody>
          <a:bodyPr/>
          <a:lstStyle/>
          <a:p>
            <a:pPr>
              <a:lnSpc>
                <a:spcPct val="107000"/>
              </a:lnSpc>
              <a:spcAft>
                <a:spcPts val="800"/>
              </a:spcAft>
            </a:pPr>
            <a:r>
              <a:rPr lang="en-GB" sz="1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Research, research, research…</a:t>
            </a:r>
          </a:p>
          <a:p>
            <a:pPr marL="342900" lvl="0" indent="-342900">
              <a:lnSpc>
                <a:spcPct val="107000"/>
              </a:lnSpc>
              <a:buFont typeface="Symbol" panose="05050102010706020507" pitchFamily="18" charset="2"/>
              <a:buChar char=""/>
            </a:pPr>
            <a:r>
              <a:rPr lang="en-GB" sz="1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Institutions and Courses</a:t>
            </a:r>
          </a:p>
          <a:p>
            <a:pPr marL="342900" lvl="0" indent="-342900">
              <a:lnSpc>
                <a:spcPct val="107000"/>
              </a:lnSpc>
              <a:buFont typeface="Symbol" panose="05050102010706020507" pitchFamily="18" charset="2"/>
              <a:buChar char=""/>
            </a:pPr>
            <a:r>
              <a:rPr lang="en-GB" sz="1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Locations</a:t>
            </a:r>
          </a:p>
          <a:p>
            <a:pPr marL="342900" lvl="0" indent="-342900">
              <a:lnSpc>
                <a:spcPct val="107000"/>
              </a:lnSpc>
              <a:buFont typeface="Symbol" panose="05050102010706020507" pitchFamily="18" charset="2"/>
              <a:buChar char=""/>
            </a:pPr>
            <a:r>
              <a:rPr lang="en-GB" sz="1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Costs</a:t>
            </a:r>
          </a:p>
          <a:p>
            <a:pPr marL="342900" lvl="0" indent="-342900">
              <a:lnSpc>
                <a:spcPct val="107000"/>
              </a:lnSpc>
              <a:buFont typeface="Symbol" panose="05050102010706020507" pitchFamily="18" charset="2"/>
              <a:buChar char=""/>
            </a:pPr>
            <a:r>
              <a:rPr lang="en-GB" sz="1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Financing </a:t>
            </a:r>
          </a:p>
          <a:p>
            <a:pPr marL="342900" lvl="0" indent="-342900">
              <a:lnSpc>
                <a:spcPct val="107000"/>
              </a:lnSpc>
              <a:buFont typeface="Symbol" panose="05050102010706020507" pitchFamily="18" charset="2"/>
              <a:buChar char=""/>
            </a:pPr>
            <a:r>
              <a:rPr lang="en-GB" sz="1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Visas</a:t>
            </a:r>
          </a:p>
          <a:p>
            <a:pPr marL="342900" lvl="0" indent="-342900">
              <a:lnSpc>
                <a:spcPct val="107000"/>
              </a:lnSpc>
              <a:spcAft>
                <a:spcPts val="800"/>
              </a:spcAft>
              <a:buFont typeface="Symbol" panose="05050102010706020507" pitchFamily="18" charset="2"/>
              <a:buChar char=""/>
            </a:pPr>
            <a:r>
              <a:rPr lang="en-GB" sz="1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Application Process</a:t>
            </a:r>
          </a:p>
          <a:p>
            <a:pPr>
              <a:spcBef>
                <a:spcPts val="0"/>
              </a:spcBef>
            </a:pPr>
            <a:endParaRPr dirty="0">
              <a:solidFill>
                <a:schemeClr val="tx1"/>
              </a:solidFill>
            </a:endParaRPr>
          </a:p>
        </p:txBody>
      </p:sp>
    </p:spTree>
    <p:extLst>
      <p:ext uri="{BB962C8B-B14F-4D97-AF65-F5344CB8AC3E}">
        <p14:creationId xmlns:p14="http://schemas.microsoft.com/office/powerpoint/2010/main" val="126257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687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GB" sz="1200" b="0" i="0" u="none" strike="noStrike" cap="none" dirty="0">
                <a:solidFill>
                  <a:schemeClr val="dk1"/>
                </a:solidFill>
                <a:latin typeface="Calibri"/>
                <a:ea typeface="Calibri"/>
                <a:cs typeface="Calibri"/>
                <a:sym typeface="Calibri"/>
              </a:rPr>
              <a:t>Some useful resources include…</a:t>
            </a:r>
            <a:endParaRPr sz="1200" b="0" i="0" u="none" strike="noStrike" cap="none" dirty="0">
              <a:solidFill>
                <a:schemeClr val="dk1"/>
              </a:solidFill>
              <a:latin typeface="Calibri"/>
              <a:ea typeface="Calibri"/>
              <a:cs typeface="Calibri"/>
              <a:sym typeface="Calibri"/>
            </a:endParaRPr>
          </a:p>
        </p:txBody>
      </p:sp>
      <p:sp>
        <p:nvSpPr>
          <p:cNvPr id="343" name="Shape 3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481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2261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166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Out of comfort zone – freedom</a:t>
            </a:r>
            <a:r>
              <a:rPr lang="en-GB" sz="1200" b="0" i="0" u="none" strike="noStrike" cap="none" baseline="0" dirty="0">
                <a:solidFill>
                  <a:schemeClr val="dk1"/>
                </a:solidFill>
                <a:latin typeface="Calibri"/>
                <a:ea typeface="Calibri"/>
                <a:cs typeface="Calibri"/>
                <a:sym typeface="Calibri"/>
              </a:rPr>
              <a:t> and sense of achievement</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One step closer to ‘world peace’ as we grow to better understand and learn to tolerate different cultures </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Increased tuition fees in the UK leaving students with huge debt – can either study abroad for less or at least get more from your university experience</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You graduate with your fellow students – you’ve all graduated in Business Management – there’s a graduate scheme with an international business company – how do you stand out form every other person who has done that course? International study makes you stand out form the crowd.</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Increasingly employers are operating in a global market and so it is an expectation that employees will have international experience – it shows a wider outlook and this is very important in business. </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There are only </a:t>
            </a:r>
            <a:r>
              <a:rPr lang="en-GB" sz="1200" b="0" i="0" u="none" strike="noStrike" kern="1200" cap="none" dirty="0">
                <a:solidFill>
                  <a:schemeClr val="dk1"/>
                </a:solidFill>
                <a:effectLst/>
                <a:latin typeface="Calibri"/>
                <a:ea typeface="Calibri"/>
                <a:cs typeface="Calibri"/>
                <a:sym typeface="Calibri"/>
              </a:rPr>
              <a:t>12 UK universities in the world's top 100, </a:t>
            </a:r>
            <a:r>
              <a:rPr lang="en-GB" sz="1200" b="0" i="0" u="none" strike="noStrike" kern="1200" cap="none" dirty="0" err="1">
                <a:solidFill>
                  <a:schemeClr val="dk1"/>
                </a:solidFill>
                <a:effectLst/>
                <a:latin typeface="Calibri"/>
                <a:ea typeface="Calibri"/>
                <a:cs typeface="Calibri"/>
                <a:sym typeface="Calibri"/>
              </a:rPr>
              <a:t>ie</a:t>
            </a:r>
            <a:r>
              <a:rPr lang="en-GB" sz="1200" b="0" i="0" u="none" strike="noStrike" kern="1200" cap="none" dirty="0">
                <a:solidFill>
                  <a:schemeClr val="dk1"/>
                </a:solidFill>
                <a:effectLst/>
                <a:latin typeface="Calibri"/>
                <a:ea typeface="Calibri"/>
                <a:cs typeface="Calibri"/>
                <a:sym typeface="Calibri"/>
              </a:rPr>
              <a:t>. less than 10% of UK's universities are top-100 ranked</a:t>
            </a: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AGR Graduate Recruitment Survey - </a:t>
            </a:r>
            <a:endParaRPr sz="1200" b="0" i="0" u="none" strike="noStrike" cap="none"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592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Out of comfort zone – freedom</a:t>
            </a:r>
            <a:r>
              <a:rPr lang="en-GB" sz="1200" b="0" i="0" u="none" strike="noStrike" cap="none" baseline="0" dirty="0">
                <a:solidFill>
                  <a:schemeClr val="dk1"/>
                </a:solidFill>
                <a:latin typeface="Calibri"/>
                <a:ea typeface="Calibri"/>
                <a:cs typeface="Calibri"/>
                <a:sym typeface="Calibri"/>
              </a:rPr>
              <a:t> and sense of achievement</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One step closer to ‘world peace’ as we grow to better understand and learn to tolerate different cultures </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Increased tuition fees in the UK leaving students with huge debt – can either study abroad for less or at least get more from your university experience</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You graduate with your fellow students – you’ve all graduated in Business Management – there’s a graduate scheme with an international business company – how do you stand out form every other person who has done that course? International study makes you stand out form the crowd.</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Increasingly employers are operating in a global market and so it is an expectation that employees will have international experience – it shows a wider outlook and this is very important in business. </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There are only </a:t>
            </a:r>
            <a:r>
              <a:rPr lang="en-GB" sz="1200" b="0" i="0" u="none" strike="noStrike" kern="1200" cap="none" dirty="0">
                <a:solidFill>
                  <a:schemeClr val="dk1"/>
                </a:solidFill>
                <a:effectLst/>
                <a:latin typeface="Calibri"/>
                <a:ea typeface="Calibri"/>
                <a:cs typeface="Calibri"/>
                <a:sym typeface="Calibri"/>
              </a:rPr>
              <a:t>12 UK universities in the world's top 100, </a:t>
            </a:r>
            <a:r>
              <a:rPr lang="en-GB" sz="1200" b="0" i="0" u="none" strike="noStrike" kern="1200" cap="none" dirty="0" err="1">
                <a:solidFill>
                  <a:schemeClr val="dk1"/>
                </a:solidFill>
                <a:effectLst/>
                <a:latin typeface="Calibri"/>
                <a:ea typeface="Calibri"/>
                <a:cs typeface="Calibri"/>
                <a:sym typeface="Calibri"/>
              </a:rPr>
              <a:t>ie</a:t>
            </a:r>
            <a:r>
              <a:rPr lang="en-GB" sz="1200" b="0" i="0" u="none" strike="noStrike" kern="1200" cap="none" dirty="0">
                <a:solidFill>
                  <a:schemeClr val="dk1"/>
                </a:solidFill>
                <a:effectLst/>
                <a:latin typeface="Calibri"/>
                <a:ea typeface="Calibri"/>
                <a:cs typeface="Calibri"/>
                <a:sym typeface="Calibri"/>
              </a:rPr>
              <a:t>. less than 10% of UK's universities are top-100 ranked</a:t>
            </a: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AGR Graduate Recruitment Survey </a:t>
            </a:r>
            <a:endParaRPr sz="1200" b="0" i="0" u="none" strike="noStrike" cap="none"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Sources: </a:t>
            </a:r>
            <a:r>
              <a:rPr lang="en-GB" sz="1200" b="0" i="0" u="none" strike="noStrike" cap="none" dirty="0" err="1">
                <a:solidFill>
                  <a:schemeClr val="dk1"/>
                </a:solidFill>
                <a:latin typeface="Calibri"/>
                <a:ea typeface="Calibri"/>
                <a:cs typeface="Calibri"/>
                <a:sym typeface="Calibri"/>
              </a:rPr>
              <a:t>Uneseco</a:t>
            </a:r>
            <a:r>
              <a:rPr lang="en-GB" sz="1200" b="0" i="0" u="none" strike="noStrike" cap="none" dirty="0">
                <a:solidFill>
                  <a:schemeClr val="dk1"/>
                </a:solidFill>
                <a:latin typeface="Calibri"/>
                <a:ea typeface="Calibri"/>
                <a:cs typeface="Calibri"/>
                <a:sym typeface="Calibri"/>
              </a:rPr>
              <a:t>, THE Rankings, Forbes Global 2000 Rankings</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342900" indent="-342900">
              <a:buClr>
                <a:schemeClr val="dk1"/>
              </a:buClr>
              <a:buSzPct val="100000"/>
              <a:buFont typeface="Arial"/>
              <a:buChar char="•"/>
            </a:pPr>
            <a:r>
              <a:rPr lang="en-GB" sz="1200" dirty="0">
                <a:solidFill>
                  <a:schemeClr val="dk1"/>
                </a:solidFill>
                <a:latin typeface="Helvetica Neue"/>
                <a:ea typeface="Helvetica Neue"/>
                <a:cs typeface="Helvetica Neue"/>
                <a:sym typeface="Helvetica Neue"/>
              </a:rPr>
              <a:t>By the year 2020 47% of British adults will have a degree level qualification!</a:t>
            </a:r>
          </a:p>
          <a:p>
            <a:pPr>
              <a:buClr>
                <a:schemeClr val="dk1"/>
              </a:buClr>
              <a:buSzPct val="100000"/>
            </a:pPr>
            <a:endParaRPr lang="en-GB" sz="1200" dirty="0">
              <a:solidFill>
                <a:schemeClr val="dk1"/>
              </a:solidFill>
              <a:latin typeface="Helvetica Neue"/>
              <a:ea typeface="Helvetica Neue"/>
              <a:cs typeface="Helvetica Neue"/>
              <a:sym typeface="Helvetica Neue"/>
            </a:endParaRPr>
          </a:p>
          <a:p>
            <a:pPr marL="342900" marR="0" lvl="0" indent="-342900" algn="l" rtl="0">
              <a:spcBef>
                <a:spcPts val="0"/>
              </a:spcBef>
              <a:buClr>
                <a:schemeClr val="dk1"/>
              </a:buClr>
              <a:buSzPct val="100000"/>
              <a:buFont typeface="Arial"/>
              <a:buChar char="•"/>
            </a:pPr>
            <a:r>
              <a:rPr lang="en-GB" sz="1200" dirty="0">
                <a:solidFill>
                  <a:schemeClr val="dk1"/>
                </a:solidFill>
                <a:latin typeface="Helvetica Neue"/>
                <a:ea typeface="Helvetica Neue"/>
                <a:cs typeface="Helvetica Neue"/>
                <a:sym typeface="Helvetica Neue"/>
              </a:rPr>
              <a:t>The world economy is full of graduates. A degree has become the default position – we are competing for jobs globally!</a:t>
            </a:r>
          </a:p>
          <a:p>
            <a:pPr>
              <a:buClr>
                <a:schemeClr val="dk1"/>
              </a:buClr>
              <a:buSzPct val="100000"/>
            </a:pPr>
            <a:endParaRPr lang="en-GB" sz="1200" dirty="0">
              <a:solidFill>
                <a:schemeClr val="dk1"/>
              </a:solidFill>
              <a:latin typeface="Helvetica Neue"/>
              <a:ea typeface="Helvetica Neue"/>
              <a:cs typeface="Helvetica Neue"/>
              <a:sym typeface="Helvetica Neue"/>
            </a:endParaRPr>
          </a:p>
          <a:p>
            <a:pPr marL="342900" indent="-342900">
              <a:buClr>
                <a:schemeClr val="dk1"/>
              </a:buClr>
              <a:buSzPct val="100000"/>
              <a:buFont typeface="Arial"/>
              <a:buChar char="•"/>
            </a:pPr>
            <a:r>
              <a:rPr lang="en-GB" sz="1200" dirty="0">
                <a:solidFill>
                  <a:schemeClr val="dk1"/>
                </a:solidFill>
                <a:latin typeface="Helvetica Neue" panose="020B0604020202020204" charset="0"/>
                <a:ea typeface="Helvetica Neue"/>
                <a:cs typeface="Helvetica Neue"/>
                <a:sym typeface="Helvetica Neue"/>
              </a:rPr>
              <a:t>Employability perspective – employers increasingly expect to see international experience.</a:t>
            </a:r>
          </a:p>
          <a:p>
            <a:pPr>
              <a:buClr>
                <a:schemeClr val="dk1"/>
              </a:buClr>
              <a:buSzPct val="100000"/>
            </a:pPr>
            <a:endParaRPr lang="en-GB" sz="12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buClr>
                <a:schemeClr val="dk1"/>
              </a:buClr>
              <a:buSzPct val="100000"/>
              <a:buFont typeface="Arial"/>
              <a:buChar char="•"/>
            </a:pPr>
            <a:r>
              <a:rPr lang="en-GB" sz="1200" dirty="0">
                <a:solidFill>
                  <a:schemeClr val="dk1"/>
                </a:solidFill>
                <a:latin typeface="Helvetica Neue"/>
                <a:ea typeface="Helvetica Neue"/>
                <a:cs typeface="Helvetica Neue"/>
                <a:sym typeface="Helvetica Neue"/>
              </a:rPr>
              <a:t>Students who want to earn a competitive salary need more than professional qualifications alone -</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r>
              <a:rPr lang="en-GB" dirty="0"/>
              <a:t>The UK currently holds 12% of the world Top 100 Universities according the </a:t>
            </a:r>
            <a:r>
              <a:rPr lang="en-GB" dirty="0" err="1"/>
              <a:t>THE</a:t>
            </a:r>
            <a:r>
              <a:rPr lang="en-GB" dirty="0"/>
              <a:t> World Rankings 2018. What about the remaining 88%? </a:t>
            </a:r>
          </a:p>
          <a:p>
            <a:endParaRPr lang="en-GB" dirty="0"/>
          </a:p>
          <a:p>
            <a:r>
              <a:rPr lang="en-GB" dirty="0"/>
              <a:t>UK institutions are becoming increasingly competitive and so more and more Brits are looking further afield. </a:t>
            </a:r>
          </a:p>
          <a:p>
            <a:endParaRPr lang="en-GB" dirty="0"/>
          </a:p>
          <a:p>
            <a:r>
              <a:rPr lang="en-GB" dirty="0"/>
              <a:t>31,078 UK students chose to study abroad in 2017, showing a steady year on year increase. </a:t>
            </a:r>
          </a:p>
          <a:p>
            <a:r>
              <a:rPr lang="en-GB" dirty="0"/>
              <a:t>Not only are there so many world class universities to choose from, it can be easier to get into a higher ranked university overseas than here in the UK. </a:t>
            </a:r>
            <a:br>
              <a:rPr lang="en-GB" dirty="0"/>
            </a:br>
            <a:endParaRPr lang="en-GB" dirty="0"/>
          </a:p>
          <a:p>
            <a:r>
              <a:rPr lang="en-GB" dirty="0"/>
              <a:t>A global perspective is highly regarded by employers, which will open you up to excellent employment opportunities into the future. Research by PwC, the professional services firm, predicts the number of workers who will take on global assignments will rise by 50 per cent over the next decade.</a:t>
            </a:r>
            <a:br>
              <a:rPr lang="en-GB" dirty="0"/>
            </a:br>
            <a:endParaRPr lang="en-GB" dirty="0"/>
          </a:p>
          <a:p>
            <a:r>
              <a:rPr lang="en-GB" dirty="0"/>
              <a:t>Companies are operating over so many international boundaries, so the more experience with different cultures you can bring to an organisation, the more attractive you are to employers. </a:t>
            </a:r>
            <a:br>
              <a:rPr lang="en-GB" dirty="0"/>
            </a:br>
            <a:endParaRPr lang="en-GB" dirty="0"/>
          </a:p>
          <a:p>
            <a:r>
              <a:rPr lang="en-GB" dirty="0"/>
              <a:t>A study of CEOs from some of the world’s largest companies (as per the Forbes Global 2000 rankings) has found that around a third of the most prominent executives in the business world benefited from international education. 32% of these leaders chose to spend at least one semester of their university-level education overseas.</a:t>
            </a:r>
          </a:p>
          <a:p>
            <a:pPr marL="0" marR="0" lvl="0" indent="0" algn="l" rtl="0">
              <a:spcBef>
                <a:spcPts val="0"/>
              </a:spcBef>
              <a:buNone/>
            </a:pPr>
            <a:endParaRPr lang="en-GB" sz="200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87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Myth – I need to go to a top university to get a good job X What rather than where</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Myth – Universities are only interested in my predicated grades x Many universities in other countries take a holistic approach e.g. US </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Myth – university is all about lectures and seminars x many International universities offer more vocational programmes with assessments and course work based learning  </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Myth – I need to decide what I want to study at university before I apply x Study  range of subjects before you decide what to specialise in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998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6"/>
              </a:buClr>
              <a:buSzPct val="100000"/>
              <a:buFont typeface="Arial" panose="020B0604020202020204" pitchFamily="34" charset="0"/>
              <a:buChar char="•"/>
            </a:pPr>
            <a:r>
              <a:rPr lang="en-US" sz="1200" dirty="0">
                <a:solidFill>
                  <a:srgbClr val="FFC000"/>
                </a:solidFill>
                <a:latin typeface="Calibri" panose="020F0502020204030204" pitchFamily="34" charset="0"/>
                <a:ea typeface="Helvetica Neue"/>
                <a:cs typeface="Calibri" panose="020F0502020204030204" pitchFamily="34" charset="0"/>
                <a:sym typeface="Helvetica Neue"/>
              </a:rPr>
              <a:t>4</a:t>
            </a:r>
            <a:r>
              <a:rPr lang="en-US" sz="1200" baseline="30000" dirty="0">
                <a:solidFill>
                  <a:srgbClr val="FFC000"/>
                </a:solidFill>
                <a:latin typeface="Calibri" panose="020F0502020204030204" pitchFamily="34" charset="0"/>
                <a:ea typeface="Helvetica Neue"/>
                <a:cs typeface="Calibri" panose="020F0502020204030204" pitchFamily="34" charset="0"/>
                <a:sym typeface="Helvetica Neue"/>
              </a:rPr>
              <a:t>th</a:t>
            </a:r>
            <a:r>
              <a:rPr lang="en-US" sz="1200" dirty="0">
                <a:solidFill>
                  <a:srgbClr val="FFC000"/>
                </a:solidFill>
                <a:latin typeface="Calibri" panose="020F0502020204030204" pitchFamily="34" charset="0"/>
                <a:ea typeface="Helvetica Neue"/>
                <a:cs typeface="Calibri" panose="020F0502020204030204" pitchFamily="34" charset="0"/>
                <a:sym typeface="Helvetica Neue"/>
              </a:rPr>
              <a:t> most popular place to study in Europe (behind the UK, France and Germany).</a:t>
            </a:r>
          </a:p>
          <a:p>
            <a:pPr marL="342900" marR="0" lvl="0" indent="-342900" algn="l" rtl="0">
              <a:spcBef>
                <a:spcPts val="0"/>
              </a:spcBef>
              <a:buClr>
                <a:schemeClr val="accent6"/>
              </a:buClr>
              <a:buSzPct val="100000"/>
              <a:buFont typeface="Arial" panose="020B0604020202020204" pitchFamily="34" charset="0"/>
              <a:buChar char="•"/>
            </a:pPr>
            <a:endParaRPr lang="en-US" sz="12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r>
              <a:rPr lang="en-US" sz="1200" dirty="0">
                <a:solidFill>
                  <a:srgbClr val="FFC000"/>
                </a:solidFill>
                <a:latin typeface="Calibri" panose="020F0502020204030204" pitchFamily="34" charset="0"/>
                <a:ea typeface="Helvetica Neue"/>
                <a:cs typeface="Calibri" panose="020F0502020204030204" pitchFamily="34" charset="0"/>
                <a:sym typeface="Helvetica Neue"/>
              </a:rPr>
              <a:t>Tuition can start from as little as €2000 for undergraduate/</a:t>
            </a:r>
            <a:r>
              <a:rPr lang="en-US" sz="1200" dirty="0" err="1">
                <a:solidFill>
                  <a:srgbClr val="FFC000"/>
                </a:solidFill>
                <a:latin typeface="Calibri" panose="020F0502020204030204" pitchFamily="34" charset="0"/>
                <a:ea typeface="Helvetica Neue"/>
                <a:cs typeface="Calibri" panose="020F0502020204030204" pitchFamily="34" charset="0"/>
                <a:sym typeface="Helvetica Neue"/>
              </a:rPr>
              <a:t>Batchelors</a:t>
            </a:r>
            <a:r>
              <a:rPr lang="en-US" sz="1200" dirty="0">
                <a:solidFill>
                  <a:srgbClr val="FFC000"/>
                </a:solidFill>
                <a:latin typeface="Calibri" panose="020F0502020204030204" pitchFamily="34" charset="0"/>
                <a:ea typeface="Helvetica Neue"/>
                <a:cs typeface="Calibri" panose="020F0502020204030204" pitchFamily="34" charset="0"/>
                <a:sym typeface="Helvetica Neue"/>
              </a:rPr>
              <a:t> </a:t>
            </a:r>
            <a:r>
              <a:rPr lang="en-US" sz="1200" dirty="0" err="1">
                <a:solidFill>
                  <a:srgbClr val="FFC000"/>
                </a:solidFill>
                <a:latin typeface="Calibri" panose="020F0502020204030204" pitchFamily="34" charset="0"/>
                <a:ea typeface="Helvetica Neue"/>
                <a:cs typeface="Calibri" panose="020F0502020204030204" pitchFamily="34" charset="0"/>
                <a:sym typeface="Helvetica Neue"/>
              </a:rPr>
              <a:t>programmes</a:t>
            </a:r>
            <a:r>
              <a:rPr lang="en-US" sz="1200" dirty="0">
                <a:solidFill>
                  <a:srgbClr val="FFC000"/>
                </a:solidFill>
                <a:latin typeface="Calibri" panose="020F0502020204030204" pitchFamily="34" charset="0"/>
                <a:ea typeface="Helvetica Neue"/>
                <a:cs typeface="Calibri" panose="020F0502020204030204" pitchFamily="34" charset="0"/>
                <a:sym typeface="Helvetica Neue"/>
              </a:rPr>
              <a:t>.</a:t>
            </a:r>
          </a:p>
          <a:p>
            <a:pPr marL="342900" marR="0" lvl="0" indent="-342900" algn="l" rtl="0">
              <a:spcBef>
                <a:spcPts val="0"/>
              </a:spcBef>
              <a:buClr>
                <a:schemeClr val="accent6"/>
              </a:buClr>
              <a:buSzPct val="100000"/>
              <a:buFont typeface="Arial" panose="020B0604020202020204" pitchFamily="34" charset="0"/>
              <a:buChar char="•"/>
            </a:pPr>
            <a:endParaRPr lang="en-US" sz="12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r>
              <a:rPr lang="en-US" sz="1200" dirty="0">
                <a:solidFill>
                  <a:srgbClr val="FFC000"/>
                </a:solidFill>
                <a:latin typeface="Calibri" panose="020F0502020204030204" pitchFamily="34" charset="0"/>
                <a:ea typeface="Helvetica Neue"/>
                <a:cs typeface="Calibri" panose="020F0502020204030204" pitchFamily="34" charset="0"/>
                <a:sym typeface="Helvetica Neue"/>
              </a:rPr>
              <a:t>2 types of universities – Research (academically rigorous) and Applied Science (profession orientated). </a:t>
            </a:r>
          </a:p>
          <a:p>
            <a:pPr marL="342900" marR="0" lvl="0" indent="-342900" algn="l" rtl="0">
              <a:spcBef>
                <a:spcPts val="0"/>
              </a:spcBef>
              <a:buClr>
                <a:schemeClr val="accent6"/>
              </a:buClr>
              <a:buSzPct val="100000"/>
              <a:buFont typeface="Arial" panose="020B0604020202020204" pitchFamily="34" charset="0"/>
              <a:buChar char="•"/>
            </a:pPr>
            <a:endParaRPr lang="en-US" sz="12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r>
              <a:rPr lang="en-US" sz="1200" dirty="0">
                <a:solidFill>
                  <a:srgbClr val="FFC000"/>
                </a:solidFill>
                <a:latin typeface="Calibri" panose="020F0502020204030204" pitchFamily="34" charset="0"/>
                <a:ea typeface="Helvetica Neue"/>
                <a:cs typeface="Calibri" panose="020F0502020204030204" pitchFamily="34" charset="0"/>
                <a:sym typeface="Helvetica Neue"/>
              </a:rPr>
              <a:t>Cost of living – slightly cheaper than the UK.</a:t>
            </a:r>
          </a:p>
          <a:p>
            <a:pPr marL="342900" marR="0" lvl="0" indent="-342900" algn="l" rtl="0">
              <a:spcBef>
                <a:spcPts val="0"/>
              </a:spcBef>
              <a:buClr>
                <a:schemeClr val="accent6"/>
              </a:buClr>
              <a:buSzPct val="100000"/>
              <a:buFont typeface="Arial" panose="020B0604020202020204" pitchFamily="34" charset="0"/>
              <a:buChar char="•"/>
            </a:pPr>
            <a:endParaRPr lang="en-US" sz="12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lvl="0" indent="-342900">
              <a:buClr>
                <a:schemeClr val="accent6"/>
              </a:buClr>
              <a:buSzPct val="100000"/>
              <a:buFont typeface="Arial" panose="020B0604020202020204" pitchFamily="34" charset="0"/>
              <a:buChar char="•"/>
            </a:pPr>
            <a:r>
              <a:rPr lang="en-US" sz="1200" b="1" dirty="0">
                <a:solidFill>
                  <a:srgbClr val="FFC000"/>
                </a:solidFill>
                <a:latin typeface="Calibri" panose="020F0502020204030204" pitchFamily="34" charset="0"/>
                <a:ea typeface="Helvetica Neue"/>
                <a:cs typeface="Calibri" panose="020F0502020204030204" pitchFamily="34" charset="0"/>
                <a:sym typeface="Helvetica Neue"/>
              </a:rPr>
              <a:t>World Class </a:t>
            </a:r>
            <a:r>
              <a:rPr lang="en-US" sz="1200" dirty="0">
                <a:solidFill>
                  <a:srgbClr val="FFC000"/>
                </a:solidFill>
                <a:latin typeface="Calibri" panose="020F0502020204030204" pitchFamily="34" charset="0"/>
                <a:ea typeface="Helvetica Neue"/>
                <a:cs typeface="Calibri" panose="020F0502020204030204" pitchFamily="34" charset="0"/>
                <a:sym typeface="Helvetica Neue"/>
              </a:rPr>
              <a:t>Universities – has 7 among THE World Rankings top 100: </a:t>
            </a:r>
          </a:p>
          <a:p>
            <a:pPr lvl="0">
              <a:buClr>
                <a:schemeClr val="accent6"/>
              </a:buClr>
              <a:buSzPct val="100000"/>
            </a:pPr>
            <a:r>
              <a:rPr lang="en-US" sz="1200" b="1" dirty="0">
                <a:solidFill>
                  <a:srgbClr val="FFC000"/>
                </a:solidFill>
                <a:latin typeface="Calibri" panose="020F0502020204030204" pitchFamily="34" charset="0"/>
                <a:ea typeface="Helvetica Neue"/>
                <a:cs typeface="Calibri" panose="020F0502020204030204" pitchFamily="34" charset="0"/>
                <a:sym typeface="Helvetica Neue"/>
              </a:rPr>
              <a:t>      </a:t>
            </a:r>
            <a:r>
              <a:rPr lang="en-US" sz="1200" dirty="0">
                <a:solidFill>
                  <a:srgbClr val="FFC000"/>
                </a:solidFill>
                <a:latin typeface="Calibri" panose="020F0502020204030204" pitchFamily="34" charset="0"/>
                <a:ea typeface="Helvetica Neue"/>
                <a:cs typeface="Calibri" panose="020F0502020204030204" pitchFamily="34" charset="0"/>
                <a:sym typeface="Helvetica Neue"/>
              </a:rPr>
              <a:t>- University of Amsterdam – 4000 international students. </a:t>
            </a:r>
          </a:p>
          <a:p>
            <a:pPr lvl="0">
              <a:buClr>
                <a:schemeClr val="accent6"/>
              </a:buClr>
              <a:buSzPct val="100000"/>
            </a:pPr>
            <a:r>
              <a:rPr lang="en-US" sz="1200" dirty="0">
                <a:solidFill>
                  <a:srgbClr val="FFC000"/>
                </a:solidFill>
                <a:latin typeface="Calibri" panose="020F0502020204030204" pitchFamily="34" charset="0"/>
                <a:ea typeface="Helvetica Neue"/>
                <a:cs typeface="Calibri" panose="020F0502020204030204" pitchFamily="34" charset="0"/>
                <a:sym typeface="Helvetica Neue"/>
              </a:rPr>
              <a:t>      - Delft University of Technology</a:t>
            </a:r>
          </a:p>
          <a:p>
            <a:pPr lvl="0">
              <a:buClr>
                <a:schemeClr val="accent6"/>
              </a:buClr>
              <a:buSzPct val="100000"/>
            </a:pPr>
            <a:r>
              <a:rPr lang="en-US" sz="1200" dirty="0">
                <a:solidFill>
                  <a:srgbClr val="FFC000"/>
                </a:solidFill>
                <a:latin typeface="Calibri" panose="020F0502020204030204" pitchFamily="34" charset="0"/>
                <a:ea typeface="Helvetica Neue"/>
                <a:cs typeface="Calibri" panose="020F0502020204030204" pitchFamily="34" charset="0"/>
                <a:sym typeface="Helvetica Neue"/>
              </a:rPr>
              <a:t>      - The University of Groningen - recently won a Nobel prize in Chemistry </a:t>
            </a:r>
          </a:p>
          <a:p>
            <a:pPr lvl="0">
              <a:buClr>
                <a:schemeClr val="accent6"/>
              </a:buClr>
              <a:buSzPct val="100000"/>
            </a:pPr>
            <a:r>
              <a:rPr lang="en-US" sz="1200" dirty="0">
                <a:solidFill>
                  <a:srgbClr val="FFC000"/>
                </a:solidFill>
                <a:latin typeface="Calibri" panose="020F0502020204030204" pitchFamily="34" charset="0"/>
                <a:ea typeface="Helvetica Neue"/>
                <a:cs typeface="Calibri" panose="020F0502020204030204" pitchFamily="34" charset="0"/>
                <a:sym typeface="Helvetica Neue"/>
              </a:rPr>
              <a:t>      </a:t>
            </a:r>
            <a:endParaRPr lang="en-US" sz="12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67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85750" lvl="0" indent="-285750">
              <a:buClr>
                <a:srgbClr val="FFC000"/>
              </a:buClr>
              <a:buSzPct val="100000"/>
              <a:buFont typeface="Arial" panose="020B0604020202020204" pitchFamily="34" charset="0"/>
              <a:buChar char="•"/>
            </a:pPr>
            <a:r>
              <a:rPr lang="en-GB" sz="1200" b="1" dirty="0">
                <a:solidFill>
                  <a:srgbClr val="FFC000"/>
                </a:solidFill>
                <a:latin typeface="Calibri" panose="020F0502020204030204" pitchFamily="34" charset="0"/>
                <a:cs typeface="Calibri" panose="020F0502020204030204" pitchFamily="34" charset="0"/>
              </a:rPr>
              <a:t>Quality of Education: World Renowned Universities - </a:t>
            </a:r>
            <a:r>
              <a:rPr lang="en-GB" sz="1200" dirty="0">
                <a:solidFill>
                  <a:srgbClr val="FFC000"/>
                </a:solidFill>
                <a:latin typeface="Calibri" panose="020F0502020204030204" pitchFamily="34" charset="0"/>
                <a:cs typeface="Calibri" panose="020F0502020204030204" pitchFamily="34" charset="0"/>
              </a:rPr>
              <a:t>4 among the top 100 in the world</a:t>
            </a:r>
          </a:p>
          <a:p>
            <a:pPr lvl="0">
              <a:buClr>
                <a:srgbClr val="FFC000"/>
              </a:buClr>
              <a:buSzPct val="100000"/>
            </a:pPr>
            <a:r>
              <a:rPr lang="en-GB" sz="1200" dirty="0">
                <a:solidFill>
                  <a:srgbClr val="FFC000"/>
                </a:solidFill>
                <a:latin typeface="Calibri" panose="020F0502020204030204" pitchFamily="34" charset="0"/>
                <a:cs typeface="Calibri" panose="020F0502020204030204" pitchFamily="34" charset="0"/>
              </a:rPr>
              <a:t>     </a:t>
            </a:r>
            <a:endParaRPr lang="en-US" sz="1200" dirty="0">
              <a:solidFill>
                <a:srgbClr val="FFC000"/>
              </a:solidFill>
              <a:latin typeface="Calibri" panose="020F0502020204030204" pitchFamily="34" charset="0"/>
              <a:ea typeface="Helvetica Neue"/>
              <a:cs typeface="Calibri" panose="020F0502020204030204" pitchFamily="34" charset="0"/>
              <a:sym typeface="Helvetica Neue"/>
            </a:endParaRPr>
          </a:p>
          <a:p>
            <a:pPr marL="285750" lvl="0" indent="-285750" eaLnBrk="0" fontAlgn="base" hangingPunct="0">
              <a:spcBef>
                <a:spcPct val="0"/>
              </a:spcBef>
              <a:spcAft>
                <a:spcPct val="0"/>
              </a:spcAft>
              <a:buClr>
                <a:srgbClr val="FFC000"/>
              </a:buClr>
              <a:buFont typeface="Arial" panose="020B0604020202020204" pitchFamily="34" charset="0"/>
              <a:buChar char="•"/>
            </a:pPr>
            <a:r>
              <a:rPr lang="en-GB" sz="1200" b="1" dirty="0">
                <a:solidFill>
                  <a:srgbClr val="FFC000"/>
                </a:solidFill>
                <a:latin typeface="Calibri" panose="020F0502020204030204" pitchFamily="34" charset="0"/>
                <a:cs typeface="Calibri" panose="020F0502020204030204" pitchFamily="34" charset="0"/>
              </a:rPr>
              <a:t>Affordability: </a:t>
            </a:r>
            <a:r>
              <a:rPr lang="en-US" altLang="en-US" sz="1200" dirty="0">
                <a:solidFill>
                  <a:srgbClr val="FFC000"/>
                </a:solidFill>
                <a:latin typeface="Calibri" panose="020F0502020204030204" pitchFamily="34" charset="0"/>
                <a:cs typeface="Calibri" panose="020F0502020204030204" pitchFamily="34" charset="0"/>
              </a:rPr>
              <a:t>Canada offers the lowest tuition rates for international students compared to the U.K., Australia, New Zealand and the U.S. Also, cost of living is very affordable.</a:t>
            </a:r>
            <a:endParaRPr lang="en-GB" sz="1200" dirty="0">
              <a:solidFill>
                <a:srgbClr val="FFC000"/>
              </a:solidFill>
              <a:latin typeface="Calibri" panose="020F0502020204030204" pitchFamily="34" charset="0"/>
              <a:cs typeface="Calibri" panose="020F0502020204030204" pitchFamily="34" charset="0"/>
            </a:endParaRPr>
          </a:p>
          <a:p>
            <a:pPr marL="285750" indent="-285750" fontAlgn="b">
              <a:buClr>
                <a:srgbClr val="FFC000"/>
              </a:buClr>
              <a:buFont typeface="Arial" panose="020B0604020202020204" pitchFamily="34" charset="0"/>
              <a:buChar char="•"/>
            </a:pPr>
            <a:endParaRPr lang="en-GB" sz="1200" dirty="0">
              <a:solidFill>
                <a:srgbClr val="FFC000"/>
              </a:solidFill>
              <a:latin typeface="Calibri" panose="020F0502020204030204" pitchFamily="34" charset="0"/>
              <a:cs typeface="Calibri" panose="020F0502020204030204" pitchFamily="34" charset="0"/>
            </a:endParaRPr>
          </a:p>
          <a:p>
            <a:pPr marL="285750" indent="-285750" fontAlgn="b">
              <a:buClr>
                <a:srgbClr val="FFC000"/>
              </a:buClr>
              <a:buFont typeface="Arial" panose="020B0604020202020204" pitchFamily="34" charset="0"/>
              <a:buChar char="•"/>
            </a:pPr>
            <a:r>
              <a:rPr lang="en-GB" sz="1200" b="1" dirty="0">
                <a:solidFill>
                  <a:srgbClr val="FFC000"/>
                </a:solidFill>
                <a:latin typeface="Calibri" panose="020F0502020204030204" pitchFamily="34" charset="0"/>
                <a:cs typeface="Calibri" panose="020F0502020204030204" pitchFamily="34" charset="0"/>
              </a:rPr>
              <a:t>Quality of Life: </a:t>
            </a:r>
            <a:r>
              <a:rPr lang="en-GB" sz="1200" dirty="0">
                <a:solidFill>
                  <a:srgbClr val="FFC000"/>
                </a:solidFill>
                <a:latin typeface="Calibri" panose="020F0502020204030204" pitchFamily="34" charset="0"/>
                <a:cs typeface="Calibri" panose="020F0502020204030204" pitchFamily="34" charset="0"/>
              </a:rPr>
              <a:t>- Consistently ranked as one of the best places in the world to live. Lots of variety and travel opportunities.</a:t>
            </a:r>
          </a:p>
          <a:p>
            <a:pPr marL="285750" indent="-285750" fontAlgn="b">
              <a:buClr>
                <a:srgbClr val="FFC000"/>
              </a:buClr>
              <a:buFont typeface="Arial" panose="020B0604020202020204" pitchFamily="34" charset="0"/>
              <a:buChar char="•"/>
            </a:pPr>
            <a:endParaRPr lang="en-GB" sz="1200" b="1" dirty="0">
              <a:solidFill>
                <a:srgbClr val="FFC000"/>
              </a:solidFill>
              <a:latin typeface="Calibri" panose="020F0502020204030204" pitchFamily="34" charset="0"/>
              <a:cs typeface="Calibri" panose="020F0502020204030204" pitchFamily="34" charset="0"/>
            </a:endParaRPr>
          </a:p>
          <a:p>
            <a:pPr marL="285750" indent="-285750" fontAlgn="b">
              <a:buClr>
                <a:srgbClr val="FFC000"/>
              </a:buClr>
              <a:buFont typeface="Arial" panose="020B0604020202020204" pitchFamily="34" charset="0"/>
              <a:buChar char="•"/>
            </a:pPr>
            <a:r>
              <a:rPr lang="en-GB" sz="1200" b="1" dirty="0">
                <a:solidFill>
                  <a:srgbClr val="FFC000"/>
                </a:solidFill>
                <a:latin typeface="Calibri" panose="020F0502020204030204" pitchFamily="34" charset="0"/>
                <a:cs typeface="Calibri" panose="020F0502020204030204" pitchFamily="34" charset="0"/>
              </a:rPr>
              <a:t>Commitment to Culture: </a:t>
            </a:r>
            <a:r>
              <a:rPr lang="en-GB" sz="1200" dirty="0">
                <a:solidFill>
                  <a:srgbClr val="FFC000"/>
                </a:solidFill>
                <a:latin typeface="Calibri" panose="020F0502020204030204" pitchFamily="34" charset="0"/>
                <a:cs typeface="Calibri" panose="020F0502020204030204" pitchFamily="34" charset="0"/>
              </a:rPr>
              <a:t>Vibrant cultural life, well known for it’s diversity. </a:t>
            </a:r>
          </a:p>
          <a:p>
            <a:pPr fontAlgn="b">
              <a:buClr>
                <a:srgbClr val="FFC000"/>
              </a:buClr>
            </a:pPr>
            <a:endParaRPr lang="en-GB" sz="1200" dirty="0">
              <a:solidFill>
                <a:srgbClr val="FFC000"/>
              </a:solidFill>
              <a:latin typeface="Calibri" panose="020F0502020204030204" pitchFamily="34" charset="0"/>
              <a:cs typeface="Calibri" panose="020F0502020204030204" pitchFamily="34" charset="0"/>
            </a:endParaRPr>
          </a:p>
          <a:p>
            <a:pPr marL="342900" lvl="0" indent="-342900">
              <a:buClr>
                <a:srgbClr val="FFC000"/>
              </a:buClr>
              <a:buSzPct val="100000"/>
              <a:buFont typeface="Arial" panose="020B0604020202020204" pitchFamily="34" charset="0"/>
              <a:buChar char="•"/>
            </a:pPr>
            <a:r>
              <a:rPr lang="en-US" sz="1200" dirty="0">
                <a:solidFill>
                  <a:srgbClr val="FFC000"/>
                </a:solidFill>
                <a:latin typeface="Calibri" panose="020F0502020204030204" pitchFamily="34" charset="0"/>
                <a:ea typeface="Helvetica Neue"/>
                <a:cs typeface="Calibri" panose="020F0502020204030204" pitchFamily="34" charset="0"/>
                <a:sym typeface="Helvetica Neue"/>
              </a:rPr>
              <a:t>See more about Canada here </a:t>
            </a:r>
            <a:r>
              <a:rPr lang="en-US" sz="1200" dirty="0">
                <a:solidFill>
                  <a:srgbClr val="FFC000"/>
                </a:solidFill>
                <a:latin typeface="Calibri" panose="020F0502020204030204" pitchFamily="34" charset="0"/>
                <a:ea typeface="Helvetica Neue"/>
                <a:cs typeface="Calibri" panose="020F0502020204030204" pitchFamily="34" charset="0"/>
                <a:sym typeface="Helvetica Neue"/>
                <a:hlinkClick r:id="rId3">
                  <a:extLst>
                    <a:ext uri="{A12FA001-AC4F-418D-AE19-62706E023703}">
                      <ahyp:hlinkClr xmlns:ahyp="http://schemas.microsoft.com/office/drawing/2018/hyperlinkcolor" xmlns="" val="tx"/>
                    </a:ext>
                  </a:extLst>
                </a:hlinkClick>
              </a:rPr>
              <a:t>https://www.youtube.com/watch?time_continue=33&amp;v=HfTkZmKK1b0</a:t>
            </a:r>
            <a:r>
              <a:rPr lang="en-US" sz="1200" dirty="0">
                <a:solidFill>
                  <a:srgbClr val="FFC000"/>
                </a:solidFill>
                <a:latin typeface="Calibri" panose="020F0502020204030204" pitchFamily="34" charset="0"/>
                <a:ea typeface="Helvetica Neue"/>
                <a:cs typeface="Calibri" panose="020F0502020204030204" pitchFamily="34" charset="0"/>
                <a:sym typeface="Helvetica Neue"/>
              </a:rPr>
              <a:t> </a:t>
            </a:r>
          </a:p>
          <a:p>
            <a:pPr marL="180975" indent="-180975">
              <a:lnSpc>
                <a:spcPct val="110000"/>
              </a:lnSpc>
              <a:spcBef>
                <a:spcPts val="1200"/>
              </a:spcBef>
              <a:buSzPct val="100000"/>
              <a:buFont typeface="Arial"/>
              <a:buChar char="•"/>
              <a:defRPr sz="1600">
                <a:solidFill>
                  <a:srgbClr val="414141"/>
                </a:solidFill>
              </a:defRPr>
            </a:pPr>
            <a:endParaRPr lang="en-US" sz="1200" dirty="0">
              <a:solidFill>
                <a:srgbClr val="414141"/>
              </a:solidFill>
              <a:latin typeface="Arial" panose="020B0604020202020204" pitchFamily="34" charset="0"/>
              <a:cs typeface="Arial" panose="020B0604020202020204" pitchFamily="34" charset="0"/>
            </a:endParaRPr>
          </a:p>
          <a:p>
            <a:pPr marL="180975" indent="-180975">
              <a:lnSpc>
                <a:spcPct val="110000"/>
              </a:lnSpc>
              <a:spcBef>
                <a:spcPts val="1200"/>
              </a:spcBef>
              <a:buSzPct val="100000"/>
              <a:buFont typeface="Arial"/>
              <a:buChar char="•"/>
              <a:defRPr sz="1600">
                <a:solidFill>
                  <a:srgbClr val="414141"/>
                </a:solidFill>
              </a:defRPr>
            </a:pPr>
            <a:r>
              <a:rPr lang="en-US" sz="1200" dirty="0">
                <a:solidFill>
                  <a:srgbClr val="414141"/>
                </a:solidFill>
                <a:latin typeface="Arial" panose="020B0604020202020204" pitchFamily="34" charset="0"/>
                <a:cs typeface="Arial" panose="020B0604020202020204" pitchFamily="34" charset="0"/>
              </a:rPr>
              <a:t>Outstanding array of quality-assured programs: over 15,000 undergraduate and graduate programs at nearly 100 universities.</a:t>
            </a:r>
          </a:p>
          <a:p>
            <a:pPr marL="180975" indent="-180975">
              <a:lnSpc>
                <a:spcPct val="110000"/>
              </a:lnSpc>
              <a:spcBef>
                <a:spcPts val="1200"/>
              </a:spcBef>
              <a:buSzPct val="100000"/>
              <a:buFont typeface="Arial"/>
              <a:buChar char="•"/>
              <a:defRPr sz="1600">
                <a:solidFill>
                  <a:srgbClr val="414141"/>
                </a:solidFill>
              </a:defRPr>
            </a:pPr>
            <a:r>
              <a:rPr lang="en-US" sz="1200" dirty="0">
                <a:solidFill>
                  <a:srgbClr val="414141"/>
                </a:solidFill>
                <a:latin typeface="Arial" panose="020B0604020202020204" pitchFamily="34" charset="0"/>
                <a:cs typeface="Arial" panose="020B0604020202020204" pitchFamily="34" charset="0"/>
              </a:rPr>
              <a:t>Institutions range from large, research‑intensive universities to smaller undergraduate campuses </a:t>
            </a:r>
          </a:p>
          <a:p>
            <a:pPr marL="180975" indent="-180975">
              <a:lnSpc>
                <a:spcPct val="110000"/>
              </a:lnSpc>
              <a:spcBef>
                <a:spcPts val="1200"/>
              </a:spcBef>
              <a:buSzPct val="100000"/>
              <a:buFont typeface="Arial"/>
              <a:buChar char="•"/>
              <a:defRPr sz="1600">
                <a:solidFill>
                  <a:srgbClr val="414141"/>
                </a:solidFill>
              </a:defRPr>
            </a:pPr>
            <a:r>
              <a:rPr lang="en-US" sz="1200" dirty="0">
                <a:solidFill>
                  <a:srgbClr val="414141"/>
                </a:solidFill>
                <a:latin typeface="Arial" panose="020B0604020202020204" pitchFamily="34" charset="0"/>
                <a:cs typeface="Arial" panose="020B0604020202020204" pitchFamily="34" charset="0"/>
              </a:rPr>
              <a:t>Professors are caring and supportive</a:t>
            </a:r>
          </a:p>
          <a:p>
            <a:pPr marL="180975" indent="-180975">
              <a:lnSpc>
                <a:spcPct val="110000"/>
              </a:lnSpc>
              <a:spcBef>
                <a:spcPts val="1200"/>
              </a:spcBef>
              <a:buSzPct val="100000"/>
              <a:buFont typeface="Arial"/>
              <a:buChar char="•"/>
              <a:defRPr sz="1600">
                <a:solidFill>
                  <a:srgbClr val="FF0000"/>
                </a:solidFill>
              </a:defRPr>
            </a:pPr>
            <a:r>
              <a:rPr lang="en-US" sz="1200" dirty="0">
                <a:solidFill>
                  <a:srgbClr val="414141"/>
                </a:solidFill>
                <a:latin typeface="Arial" panose="020B0604020202020204" pitchFamily="34" charset="0"/>
                <a:cs typeface="Arial" panose="020B0604020202020204" pitchFamily="34" charset="0"/>
              </a:rPr>
              <a:t>Cutting-edge technology and research</a:t>
            </a:r>
          </a:p>
          <a:p>
            <a:pPr marL="180975" indent="-180975">
              <a:lnSpc>
                <a:spcPct val="110000"/>
              </a:lnSpc>
              <a:spcBef>
                <a:spcPts val="1200"/>
              </a:spcBef>
              <a:buSzPct val="100000"/>
              <a:buFont typeface="Arial"/>
              <a:buChar char="•"/>
              <a:defRPr sz="1600">
                <a:solidFill>
                  <a:srgbClr val="414141"/>
                </a:solidFill>
              </a:defRPr>
            </a:pPr>
            <a:r>
              <a:rPr lang="en-US" sz="1200" dirty="0">
                <a:solidFill>
                  <a:srgbClr val="414141"/>
                </a:solidFill>
                <a:latin typeface="Arial" panose="020B0604020202020204" pitchFamily="34" charset="0"/>
                <a:cs typeface="Arial" panose="020B0604020202020204" pitchFamily="34" charset="0"/>
              </a:rPr>
              <a:t>Some co-operative education and </a:t>
            </a:r>
            <a:br>
              <a:rPr lang="en-US" sz="1200" dirty="0">
                <a:solidFill>
                  <a:srgbClr val="414141"/>
                </a:solidFill>
                <a:latin typeface="Arial" panose="020B0604020202020204" pitchFamily="34" charset="0"/>
                <a:cs typeface="Arial" panose="020B0604020202020204" pitchFamily="34" charset="0"/>
              </a:rPr>
            </a:br>
            <a:r>
              <a:rPr lang="en-US" sz="1200" dirty="0">
                <a:solidFill>
                  <a:srgbClr val="414141"/>
                </a:solidFill>
                <a:latin typeface="Arial" panose="020B0604020202020204" pitchFamily="34" charset="0"/>
                <a:cs typeface="Arial" panose="020B0604020202020204" pitchFamily="34" charset="0"/>
              </a:rPr>
              <a:t>internship options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508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342900">
              <a:lnSpc>
                <a:spcPct val="80000"/>
              </a:lnSpc>
              <a:spcBef>
                <a:spcPts val="0"/>
              </a:spcBef>
              <a:buClr>
                <a:schemeClr val="accent6"/>
              </a:buClr>
              <a:buSzPct val="98518"/>
              <a:buFont typeface="Arial" panose="020B0604020202020204" pitchFamily="34" charset="0"/>
              <a:buChar char="•"/>
            </a:pPr>
            <a:r>
              <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rPr>
              <a:t>4,500+ Universities/Colleges to choose </a:t>
            </a:r>
            <a:r>
              <a:rPr lang="en-US" sz="2400" dirty="0">
                <a:solidFill>
                  <a:srgbClr val="FFC000"/>
                </a:solidFill>
                <a:latin typeface="Calibri" panose="020F0502020204030204" pitchFamily="34" charset="0"/>
                <a:ea typeface="Helvetica Neue"/>
                <a:cs typeface="Calibri" panose="020F0502020204030204" pitchFamily="34" charset="0"/>
                <a:sym typeface="Helvetica Neue"/>
              </a:rPr>
              <a:t>from - Community colleges, Liberal Arts Colleges &amp; Universities</a:t>
            </a:r>
            <a:endPar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endParaRPr>
          </a:p>
          <a:p>
            <a:pPr marR="0" lvl="0" indent="-342900" algn="l" rtl="0">
              <a:lnSpc>
                <a:spcPct val="80000"/>
              </a:lnSpc>
              <a:spcBef>
                <a:spcPts val="532"/>
              </a:spcBef>
              <a:spcAft>
                <a:spcPts val="0"/>
              </a:spcAft>
              <a:buClr>
                <a:schemeClr val="accent6"/>
              </a:buClr>
              <a:buSzPct val="25000"/>
              <a:buFont typeface="Arial" panose="020B0604020202020204" pitchFamily="34" charset="0"/>
              <a:buChar char="•"/>
            </a:pPr>
            <a:endPar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1" indent="-342900" algn="l" rtl="0">
              <a:lnSpc>
                <a:spcPct val="80000"/>
              </a:lnSpc>
              <a:spcBef>
                <a:spcPts val="532"/>
              </a:spcBef>
              <a:spcAft>
                <a:spcPts val="0"/>
              </a:spcAft>
              <a:buClr>
                <a:schemeClr val="accent6"/>
              </a:buClr>
              <a:buSzPct val="98518"/>
              <a:buFont typeface="Arial" panose="020B0604020202020204" pitchFamily="34" charset="0"/>
              <a:buChar char="•"/>
            </a:pPr>
            <a:r>
              <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rPr>
              <a:t>Higher Fees (but more Bursaries &amp; Scholarships available)</a:t>
            </a:r>
          </a:p>
          <a:p>
            <a:pPr marL="342900" marR="0" lvl="1" indent="-342900" algn="l" rtl="0">
              <a:lnSpc>
                <a:spcPct val="80000"/>
              </a:lnSpc>
              <a:spcBef>
                <a:spcPts val="532"/>
              </a:spcBef>
              <a:spcAft>
                <a:spcPts val="0"/>
              </a:spcAft>
              <a:buClr>
                <a:schemeClr val="accent6"/>
              </a:buClr>
              <a:buSzPct val="98518"/>
              <a:buFont typeface="Arial" panose="020B0604020202020204" pitchFamily="34" charset="0"/>
              <a:buChar char="•"/>
            </a:pPr>
            <a:endPar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1" indent="-342900" algn="l" rtl="0">
              <a:lnSpc>
                <a:spcPct val="80000"/>
              </a:lnSpc>
              <a:spcBef>
                <a:spcPts val="532"/>
              </a:spcBef>
              <a:spcAft>
                <a:spcPts val="0"/>
              </a:spcAft>
              <a:buClr>
                <a:schemeClr val="accent6"/>
              </a:buClr>
              <a:buSzPct val="98518"/>
              <a:buFont typeface="Arial" panose="020B0604020202020204" pitchFamily="34" charset="0"/>
              <a:buChar char="•"/>
            </a:pPr>
            <a:r>
              <a:rPr lang="en-US" sz="2400" dirty="0">
                <a:solidFill>
                  <a:srgbClr val="FFC000"/>
                </a:solidFill>
                <a:latin typeface="Calibri" panose="020F0502020204030204" pitchFamily="34" charset="0"/>
                <a:ea typeface="Helvetica Neue"/>
                <a:cs typeface="Calibri" panose="020F0502020204030204" pitchFamily="34" charset="0"/>
                <a:sym typeface="Helvetica Neue"/>
              </a:rPr>
              <a:t>2 + 2 Minors and Majors – great for people who haven’t decided what they want to study/qualify in.</a:t>
            </a:r>
            <a:endPar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1" indent="-342900" algn="l" rtl="0">
              <a:lnSpc>
                <a:spcPct val="80000"/>
              </a:lnSpc>
              <a:spcBef>
                <a:spcPts val="532"/>
              </a:spcBef>
              <a:spcAft>
                <a:spcPts val="0"/>
              </a:spcAft>
              <a:buClr>
                <a:schemeClr val="accent6"/>
              </a:buClr>
              <a:buSzPct val="25000"/>
              <a:buFont typeface="Arial" panose="020B0604020202020204" pitchFamily="34" charset="0"/>
              <a:buChar char="•"/>
            </a:pPr>
            <a:endPar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lnSpc>
                <a:spcPct val="80000"/>
              </a:lnSpc>
              <a:spcBef>
                <a:spcPts val="532"/>
              </a:spcBef>
              <a:spcAft>
                <a:spcPts val="0"/>
              </a:spcAft>
              <a:buClr>
                <a:schemeClr val="accent6"/>
              </a:buClr>
              <a:buSzPct val="98518"/>
              <a:buFont typeface="Arial" panose="020B0604020202020204" pitchFamily="34" charset="0"/>
              <a:buChar char="•"/>
            </a:pPr>
            <a:r>
              <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rPr>
              <a:t>The American College application is very different to the UK: Different Application: Essays, References, SATs and a lengthy application form.</a:t>
            </a:r>
          </a:p>
          <a:p>
            <a:pPr marR="0" lvl="0" indent="-342900" algn="l" rtl="0">
              <a:lnSpc>
                <a:spcPct val="80000"/>
              </a:lnSpc>
              <a:spcBef>
                <a:spcPts val="532"/>
              </a:spcBef>
              <a:spcAft>
                <a:spcPts val="0"/>
              </a:spcAft>
              <a:buClr>
                <a:schemeClr val="accent6"/>
              </a:buClr>
              <a:buSzPct val="98518"/>
              <a:buFont typeface="Arial" panose="020B0604020202020204" pitchFamily="34" charset="0"/>
              <a:buChar char="•"/>
            </a:pPr>
            <a:endParaRPr lang="en-US" sz="2400" b="0" i="0" u="none" strike="noStrike" cap="none" dirty="0">
              <a:solidFill>
                <a:srgbClr val="FFC000"/>
              </a:solidFill>
              <a:latin typeface="Calibri" panose="020F0502020204030204" pitchFamily="34" charset="0"/>
              <a:ea typeface="Helvetica Neue"/>
              <a:cs typeface="Calibri" panose="020F0502020204030204" pitchFamily="34" charset="0"/>
              <a:sym typeface="Helvetica Neue"/>
            </a:endParaRPr>
          </a:p>
          <a:p>
            <a:pPr indent="-342900">
              <a:lnSpc>
                <a:spcPct val="80000"/>
              </a:lnSpc>
              <a:spcBef>
                <a:spcPts val="532"/>
              </a:spcBef>
              <a:buClr>
                <a:schemeClr val="accent6"/>
              </a:buClr>
              <a:buSzPct val="98518"/>
              <a:buFont typeface="Arial" panose="020B0604020202020204" pitchFamily="34" charset="0"/>
              <a:buChar char="•"/>
            </a:pPr>
            <a:r>
              <a:rPr lang="en-US" sz="2400" dirty="0">
                <a:solidFill>
                  <a:srgbClr val="FFC000"/>
                </a:solidFill>
                <a:latin typeface="Calibri" panose="020F0502020204030204" pitchFamily="34" charset="0"/>
                <a:ea typeface="Helvetica Neue"/>
                <a:cs typeface="Calibri" panose="020F0502020204030204" pitchFamily="34" charset="0"/>
                <a:sym typeface="Helvetica Neue"/>
              </a:rPr>
              <a:t>For more information, see </a:t>
            </a:r>
            <a:r>
              <a:rPr lang="en-US" sz="2400" dirty="0">
                <a:solidFill>
                  <a:srgbClr val="FFC000"/>
                </a:solidFill>
                <a:latin typeface="Calibri" panose="020F0502020204030204" pitchFamily="34" charset="0"/>
                <a:ea typeface="Helvetica Neue"/>
                <a:cs typeface="Calibri" panose="020F0502020204030204" pitchFamily="34" charset="0"/>
                <a:sym typeface="Helvetica Neue"/>
                <a:hlinkClick r:id="rId3">
                  <a:extLst>
                    <a:ext uri="{A12FA001-AC4F-418D-AE19-62706E023703}">
                      <ahyp:hlinkClr xmlns:ahyp="http://schemas.microsoft.com/office/drawing/2018/hyperlinkcolor" xmlns="" val="tx"/>
                    </a:ext>
                  </a:extLst>
                </a:hlinkClick>
              </a:rPr>
              <a:t>www.fulbright.org.uk</a:t>
            </a:r>
            <a:r>
              <a:rPr lang="en-US" sz="2400" dirty="0">
                <a:solidFill>
                  <a:srgbClr val="FFC000"/>
                </a:solidFill>
                <a:latin typeface="Calibri" panose="020F0502020204030204" pitchFamily="34" charset="0"/>
                <a:ea typeface="Helvetica Neue"/>
                <a:cs typeface="Calibri" panose="020F0502020204030204" pitchFamily="34" charset="0"/>
                <a:sym typeface="Helvetica Neue"/>
              </a:rPr>
              <a:t>  </a:t>
            </a:r>
          </a:p>
          <a:p>
            <a:pPr marL="342900" marR="0" lvl="0" indent="-342900" algn="l" rtl="0">
              <a:lnSpc>
                <a:spcPct val="80000"/>
              </a:lnSpc>
              <a:spcBef>
                <a:spcPts val="532"/>
              </a:spcBef>
              <a:spcAft>
                <a:spcPts val="0"/>
              </a:spcAft>
              <a:buClr>
                <a:schemeClr val="dk1"/>
              </a:buClr>
              <a:buSzPct val="98518"/>
              <a:buFont typeface="Arial"/>
              <a:buChar char="•"/>
            </a:pPr>
            <a:endParaRPr lang="en-US" sz="24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dirty="0">
                <a:hlinkClick r:id="rId4" tooltip="Share link"/>
              </a:rPr>
              <a:t>https://youtu.be/mEH5CNznJkE</a:t>
            </a:r>
            <a:endParaRPr lang="en-GB" dirty="0"/>
          </a:p>
          <a:p>
            <a:pPr lvl="1">
              <a:lnSpc>
                <a:spcPct val="80000"/>
              </a:lnSpc>
              <a:spcBef>
                <a:spcPts val="532"/>
              </a:spcBef>
              <a:buClr>
                <a:schemeClr val="dk1"/>
              </a:buClr>
              <a:buSzPct val="98518"/>
            </a:pPr>
            <a:endParaRPr lang="en-US" sz="2660" dirty="0">
              <a:solidFill>
                <a:schemeClr val="dk1"/>
              </a:solidFill>
              <a:latin typeface="Helvetica Neue"/>
              <a:ea typeface="Helvetica Neue"/>
              <a:cs typeface="Helvetica Neue"/>
              <a:sym typeface="Helvetica Neue"/>
            </a:endParaRPr>
          </a:p>
          <a:p>
            <a:pPr lvl="1">
              <a:lnSpc>
                <a:spcPct val="80000"/>
              </a:lnSpc>
              <a:spcBef>
                <a:spcPts val="532"/>
              </a:spcBef>
              <a:buClr>
                <a:schemeClr val="dk1"/>
              </a:buClr>
              <a:buSzPct val="98518"/>
            </a:pPr>
            <a:r>
              <a:rPr lang="en-US" sz="1050" dirty="0">
                <a:latin typeface="Helvetica Neue"/>
                <a:ea typeface="Helvetica Neue"/>
                <a:cs typeface="Helvetica Neue"/>
                <a:sym typeface="Helvetica Neue"/>
                <a:hlinkClick r:id="rId5"/>
              </a:rPr>
              <a:t>https://youtu.be/IYNNXk-Ztyw</a:t>
            </a:r>
            <a:endParaRPr lang="en-US" sz="1050" dirty="0">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sz="105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bin"/>
              <a:buNone/>
              <a:defRPr sz="4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bin"/>
                <a:ea typeface="Cabin"/>
                <a:cs typeface="Cabin"/>
                <a:sym typeface="Cabin"/>
              </a:defRPr>
            </a:lvl1pPr>
            <a:lvl2pPr marL="457200" marR="0" lvl="1" indent="0" algn="ctr" rtl="0">
              <a:spcBef>
                <a:spcPts val="560"/>
              </a:spcBef>
              <a:buClr>
                <a:srgbClr val="888888"/>
              </a:buClr>
              <a:buFont typeface="Arial"/>
              <a:buNone/>
              <a:defRPr sz="2800" b="0" i="0" u="none" strike="noStrike" cap="none">
                <a:solidFill>
                  <a:srgbClr val="888888"/>
                </a:solidFill>
                <a:latin typeface="Cabin"/>
                <a:ea typeface="Cabin"/>
                <a:cs typeface="Cabin"/>
                <a:sym typeface="Cabin"/>
              </a:defRPr>
            </a:lvl2pPr>
            <a:lvl3pPr marL="914400" marR="0" lvl="2" indent="0" algn="ctr" rtl="0">
              <a:spcBef>
                <a:spcPts val="480"/>
              </a:spcBef>
              <a:buClr>
                <a:srgbClr val="888888"/>
              </a:buClr>
              <a:buFont typeface="Arial"/>
              <a:buNone/>
              <a:defRPr sz="2400" b="0" i="0" u="none" strike="noStrike" cap="none">
                <a:solidFill>
                  <a:srgbClr val="888888"/>
                </a:solidFill>
                <a:latin typeface="Cabin"/>
                <a:ea typeface="Cabin"/>
                <a:cs typeface="Cabin"/>
                <a:sym typeface="Cabin"/>
              </a:defRPr>
            </a:lvl3pPr>
            <a:lvl4pPr marL="1371600" marR="0" lvl="3"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4pPr>
            <a:lvl5pPr marL="1828800" marR="0" lvl="4"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5pPr>
            <a:lvl6pPr marL="2286000" marR="0" lvl="5"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bin"/>
                <a:ea typeface="Cabin"/>
                <a:cs typeface="Cabin"/>
                <a:sym typeface="Cabin"/>
              </a:rPr>
              <a:t>‹#›</a:t>
            </a:fld>
            <a:endParaRPr lang="en-US" sz="1200" b="0" i="0" u="none" strike="noStrike" cap="none">
              <a:solidFill>
                <a:srgbClr val="888888"/>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bin"/>
              <a:buNone/>
              <a:defRPr sz="4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bin"/>
                <a:ea typeface="Cabin"/>
                <a:cs typeface="Cabin"/>
                <a:sym typeface="Cabi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bin"/>
                <a:ea typeface="Cabin"/>
                <a:cs typeface="Cabin"/>
                <a:sym typeface="Cabi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bin"/>
              <a:buNone/>
              <a:defRPr sz="4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bin"/>
                <a:ea typeface="Cabin"/>
                <a:cs typeface="Cabin"/>
                <a:sym typeface="Cabi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bin"/>
                <a:ea typeface="Cabin"/>
                <a:cs typeface="Cabin"/>
                <a:sym typeface="Cabi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ACTICAL INFORMATION - 1/4">
    <p:spTree>
      <p:nvGrpSpPr>
        <p:cNvPr id="1" name=""/>
        <p:cNvGrpSpPr/>
        <p:nvPr/>
      </p:nvGrpSpPr>
      <p:grpSpPr>
        <a:xfrm>
          <a:off x="0" y="0"/>
          <a:ext cx="0" cy="0"/>
          <a:chOff x="0" y="0"/>
          <a:chExt cx="0" cy="0"/>
        </a:xfrm>
      </p:grpSpPr>
      <p:sp>
        <p:nvSpPr>
          <p:cNvPr id="247" name="Shape 247"/>
          <p:cNvSpPr/>
          <p:nvPr/>
        </p:nvSpPr>
        <p:spPr>
          <a:xfrm>
            <a:off x="0" y="-37046"/>
            <a:ext cx="9144000" cy="1842112"/>
          </a:xfrm>
          <a:prstGeom prst="rect">
            <a:avLst/>
          </a:prstGeom>
          <a:solidFill>
            <a:srgbClr val="FAF5EC"/>
          </a:solidFill>
          <a:ln w="12700">
            <a:miter lim="400000"/>
          </a:ln>
        </p:spPr>
        <p:txBody>
          <a:bodyPr lIns="45718" tIns="45718" rIns="45718" bIns="45718"/>
          <a:lstStyle/>
          <a:p>
            <a:pPr>
              <a:defRPr>
                <a:solidFill>
                  <a:srgbClr val="000000"/>
                </a:solidFill>
              </a:defRPr>
            </a:pPr>
            <a:endParaRPr sz="1400"/>
          </a:p>
        </p:txBody>
      </p:sp>
      <p:sp>
        <p:nvSpPr>
          <p:cNvPr id="248" name="Shape 248"/>
          <p:cNvSpPr/>
          <p:nvPr/>
        </p:nvSpPr>
        <p:spPr>
          <a:xfrm>
            <a:off x="0" y="6577066"/>
            <a:ext cx="9144000" cy="324360"/>
          </a:xfrm>
          <a:prstGeom prst="rect">
            <a:avLst/>
          </a:prstGeom>
          <a:solidFill>
            <a:srgbClr val="C4BC8E"/>
          </a:solidFill>
          <a:ln w="12700">
            <a:miter lim="400000"/>
          </a:ln>
        </p:spPr>
        <p:txBody>
          <a:bodyPr lIns="45718" tIns="45718" rIns="45718" bIns="45718"/>
          <a:lstStyle/>
          <a:p>
            <a:pPr>
              <a:defRPr>
                <a:solidFill>
                  <a:srgbClr val="000000"/>
                </a:solidFill>
              </a:defRPr>
            </a:pPr>
            <a:endParaRPr sz="1400"/>
          </a:p>
        </p:txBody>
      </p:sp>
      <p:sp>
        <p:nvSpPr>
          <p:cNvPr id="249" name="Shape 249"/>
          <p:cNvSpPr>
            <a:spLocks noGrp="1"/>
          </p:cNvSpPr>
          <p:nvPr>
            <p:ph type="title"/>
          </p:nvPr>
        </p:nvSpPr>
        <p:spPr>
          <a:xfrm>
            <a:off x="446857" y="259729"/>
            <a:ext cx="8229601" cy="1293292"/>
          </a:xfrm>
          <a:prstGeom prst="rect">
            <a:avLst/>
          </a:prstGeom>
        </p:spPr>
        <p:txBody>
          <a:bodyPr/>
          <a:lstStyle>
            <a:lvl1pPr algn="l">
              <a:lnSpc>
                <a:spcPct val="90000"/>
              </a:lnSpc>
              <a:defRPr sz="3600" b="1">
                <a:solidFill>
                  <a:srgbClr val="FF0000"/>
                </a:solidFill>
                <a:latin typeface="Netto offc"/>
                <a:ea typeface="Netto offc"/>
                <a:cs typeface="Netto offc"/>
                <a:sym typeface="Netto offc"/>
              </a:defRPr>
            </a:lvl1pPr>
          </a:lstStyle>
          <a:p>
            <a:r>
              <a:t>Texte du titre</a:t>
            </a:r>
          </a:p>
        </p:txBody>
      </p:sp>
      <p:sp>
        <p:nvSpPr>
          <p:cNvPr id="251" name="Shape 251"/>
          <p:cNvSpPr>
            <a:spLocks noGrp="1"/>
          </p:cNvSpPr>
          <p:nvPr>
            <p:ph type="pic" sz="half" idx="13"/>
          </p:nvPr>
        </p:nvSpPr>
        <p:spPr>
          <a:xfrm>
            <a:off x="5294312" y="1805325"/>
            <a:ext cx="3849688" cy="4772238"/>
          </a:xfrm>
          <a:prstGeom prst="rect">
            <a:avLst/>
          </a:prstGeom>
        </p:spPr>
        <p:txBody>
          <a:bodyPr lIns="91439" tIns="45719" rIns="91439" bIns="45719">
            <a:noAutofit/>
          </a:bodyPr>
          <a:lstStyle/>
          <a:p>
            <a:endParaRPr/>
          </a:p>
        </p:txBody>
      </p:sp>
      <p:sp>
        <p:nvSpPr>
          <p:cNvPr id="8" name="Shape 42"/>
          <p:cNvSpPr>
            <a:spLocks noGrp="1"/>
          </p:cNvSpPr>
          <p:nvPr>
            <p:ph type="body" sz="half" idx="1"/>
          </p:nvPr>
        </p:nvSpPr>
        <p:spPr>
          <a:xfrm>
            <a:off x="446087" y="1988566"/>
            <a:ext cx="4249740" cy="4248008"/>
          </a:xfrm>
          <a:prstGeom prst="rect">
            <a:avLst/>
          </a:prstGeom>
        </p:spPr>
        <p:txBody>
          <a:bodyPr/>
          <a:lstStyle>
            <a:lvl1pPr marL="228600" indent="-179999">
              <a:lnSpc>
                <a:spcPct val="110000"/>
              </a:lnSpc>
              <a:spcBef>
                <a:spcPts val="1000"/>
              </a:spcBef>
              <a:buChar char="•"/>
              <a:defRPr sz="1600">
                <a:solidFill>
                  <a:srgbClr val="414141"/>
                </a:solidFill>
                <a:latin typeface="+mn-lt"/>
                <a:ea typeface="+mn-ea"/>
                <a:cs typeface="+mn-cs"/>
                <a:sym typeface="Helvetica"/>
              </a:defRPr>
            </a:lvl1pPr>
          </a:lstStyle>
          <a:p>
            <a:r>
              <a:rPr dirty="0"/>
              <a:t>Click to add text</a:t>
            </a:r>
          </a:p>
        </p:txBody>
      </p:sp>
    </p:spTree>
    <p:extLst>
      <p:ext uri="{BB962C8B-B14F-4D97-AF65-F5344CB8AC3E}">
        <p14:creationId xmlns:p14="http://schemas.microsoft.com/office/powerpoint/2010/main" val="14707778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bin"/>
              <a:buNone/>
              <a:defRPr sz="4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bin"/>
                <a:ea typeface="Cabin"/>
                <a:cs typeface="Cabin"/>
                <a:sym typeface="Cabi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bin"/>
                <a:ea typeface="Cabin"/>
                <a:cs typeface="Cabin"/>
                <a:sym typeface="Cabi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bin"/>
              <a:buNone/>
              <a:defRPr sz="4000" b="1"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bin"/>
                <a:ea typeface="Cabin"/>
                <a:cs typeface="Cabin"/>
                <a:sym typeface="Cabin"/>
              </a:defRPr>
            </a:lvl1pPr>
            <a:lvl2pPr marL="457200" marR="0" lvl="1" indent="0" algn="l" rtl="0">
              <a:spcBef>
                <a:spcPts val="360"/>
              </a:spcBef>
              <a:buClr>
                <a:srgbClr val="888888"/>
              </a:buClr>
              <a:buFont typeface="Arial"/>
              <a:buNone/>
              <a:defRPr sz="1800" b="0" i="0" u="none" strike="noStrike" cap="none">
                <a:solidFill>
                  <a:srgbClr val="888888"/>
                </a:solidFill>
                <a:latin typeface="Cabin"/>
                <a:ea typeface="Cabin"/>
                <a:cs typeface="Cabin"/>
                <a:sym typeface="Cabin"/>
              </a:defRPr>
            </a:lvl2pPr>
            <a:lvl3pPr marL="914400" marR="0" lvl="2" indent="0" algn="l" rtl="0">
              <a:spcBef>
                <a:spcPts val="320"/>
              </a:spcBef>
              <a:buClr>
                <a:srgbClr val="888888"/>
              </a:buClr>
              <a:buFont typeface="Arial"/>
              <a:buNone/>
              <a:defRPr sz="1600" b="0" i="0" u="none" strike="noStrike" cap="none">
                <a:solidFill>
                  <a:srgbClr val="888888"/>
                </a:solidFill>
                <a:latin typeface="Cabin"/>
                <a:ea typeface="Cabin"/>
                <a:cs typeface="Cabin"/>
                <a:sym typeface="Cabin"/>
              </a:defRPr>
            </a:lvl3pPr>
            <a:lvl4pPr marL="1371600" marR="0" lvl="3" indent="0" algn="l" rtl="0">
              <a:spcBef>
                <a:spcPts val="280"/>
              </a:spcBef>
              <a:buClr>
                <a:srgbClr val="888888"/>
              </a:buClr>
              <a:buFont typeface="Arial"/>
              <a:buNone/>
              <a:defRPr sz="1400" b="0" i="0" u="none" strike="noStrike" cap="none">
                <a:solidFill>
                  <a:srgbClr val="888888"/>
                </a:solidFill>
                <a:latin typeface="Cabin"/>
                <a:ea typeface="Cabin"/>
                <a:cs typeface="Cabin"/>
                <a:sym typeface="Cabin"/>
              </a:defRPr>
            </a:lvl4pPr>
            <a:lvl5pPr marL="1828800" marR="0" lvl="4" indent="0" algn="l" rtl="0">
              <a:spcBef>
                <a:spcPts val="280"/>
              </a:spcBef>
              <a:buClr>
                <a:srgbClr val="888888"/>
              </a:buClr>
              <a:buFont typeface="Arial"/>
              <a:buNone/>
              <a:defRPr sz="1400" b="0" i="0" u="none" strike="noStrike" cap="none">
                <a:solidFill>
                  <a:srgbClr val="888888"/>
                </a:solidFill>
                <a:latin typeface="Cabin"/>
                <a:ea typeface="Cabin"/>
                <a:cs typeface="Cabin"/>
                <a:sym typeface="Cabin"/>
              </a:defRPr>
            </a:lvl5pPr>
            <a:lvl6pPr marL="2286000" marR="0" lvl="5" indent="0" algn="l" rtl="0">
              <a:spcBef>
                <a:spcPts val="280"/>
              </a:spcBef>
              <a:buClr>
                <a:srgbClr val="888888"/>
              </a:buClr>
              <a:buFont typeface="Arial"/>
              <a:buNone/>
              <a:defRPr sz="1400" b="0" i="0" u="none" strike="noStrike" cap="none">
                <a:solidFill>
                  <a:srgbClr val="888888"/>
                </a:solidFill>
                <a:latin typeface="Cabin"/>
                <a:ea typeface="Cabin"/>
                <a:cs typeface="Cabin"/>
                <a:sym typeface="Cabin"/>
              </a:defRPr>
            </a:lvl6pPr>
            <a:lvl7pPr marL="2743200" marR="0" lvl="6" indent="0" algn="l" rtl="0">
              <a:spcBef>
                <a:spcPts val="280"/>
              </a:spcBef>
              <a:buClr>
                <a:srgbClr val="888888"/>
              </a:buClr>
              <a:buFont typeface="Arial"/>
              <a:buNone/>
              <a:defRPr sz="1400" b="0" i="0" u="none" strike="noStrike" cap="none">
                <a:solidFill>
                  <a:srgbClr val="888888"/>
                </a:solidFill>
                <a:latin typeface="Cabin"/>
                <a:ea typeface="Cabin"/>
                <a:cs typeface="Cabin"/>
                <a:sym typeface="Cabin"/>
              </a:defRPr>
            </a:lvl7pPr>
            <a:lvl8pPr marL="3200400" marR="0" lvl="7" indent="0" algn="l" rtl="0">
              <a:spcBef>
                <a:spcPts val="280"/>
              </a:spcBef>
              <a:buClr>
                <a:srgbClr val="888888"/>
              </a:buClr>
              <a:buFont typeface="Arial"/>
              <a:buNone/>
              <a:defRPr sz="1400" b="0" i="0" u="none" strike="noStrike" cap="none">
                <a:solidFill>
                  <a:srgbClr val="888888"/>
                </a:solidFill>
                <a:latin typeface="Cabin"/>
                <a:ea typeface="Cabin"/>
                <a:cs typeface="Cabin"/>
                <a:sym typeface="Cabin"/>
              </a:defRPr>
            </a:lvl8pPr>
            <a:lvl9pPr marL="3657600" marR="0" lvl="8" indent="0" algn="l" rtl="0">
              <a:spcBef>
                <a:spcPts val="280"/>
              </a:spcBef>
              <a:buClr>
                <a:srgbClr val="888888"/>
              </a:buClr>
              <a:buFont typeface="Arial"/>
              <a:buNone/>
              <a:defRPr sz="1400" b="0" i="0" u="none" strike="noStrike" cap="none">
                <a:solidFill>
                  <a:srgbClr val="888888"/>
                </a:solidFill>
                <a:latin typeface="Cabin"/>
                <a:ea typeface="Cabin"/>
                <a:cs typeface="Cabin"/>
                <a:sym typeface="Cabin"/>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bin"/>
              <a:buNone/>
              <a:defRPr sz="4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bin"/>
                <a:ea typeface="Cabin"/>
                <a:cs typeface="Cabin"/>
                <a:sym typeface="Cabin"/>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bin"/>
                <a:ea typeface="Cabin"/>
                <a:cs typeface="Cabin"/>
                <a:sym typeface="Cabin"/>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bin"/>
              <a:buNone/>
              <a:defRPr sz="4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bin"/>
                <a:ea typeface="Cabin"/>
                <a:cs typeface="Cabin"/>
                <a:sym typeface="Cabin"/>
              </a:defRPr>
            </a:lvl1pPr>
            <a:lvl2pPr marL="457200" marR="0" lvl="1" indent="0" algn="l" rtl="0">
              <a:spcBef>
                <a:spcPts val="400"/>
              </a:spcBef>
              <a:buClr>
                <a:schemeClr val="dk1"/>
              </a:buClr>
              <a:buFont typeface="Arial"/>
              <a:buNone/>
              <a:defRPr sz="2000" b="1" i="0" u="none" strike="noStrike" cap="none">
                <a:solidFill>
                  <a:schemeClr val="dk1"/>
                </a:solidFill>
                <a:latin typeface="Cabin"/>
                <a:ea typeface="Cabin"/>
                <a:cs typeface="Cabin"/>
                <a:sym typeface="Cabin"/>
              </a:defRPr>
            </a:lvl2pPr>
            <a:lvl3pPr marL="914400" marR="0" lvl="2" indent="0" algn="l" rtl="0">
              <a:spcBef>
                <a:spcPts val="360"/>
              </a:spcBef>
              <a:buClr>
                <a:schemeClr val="dk1"/>
              </a:buClr>
              <a:buFont typeface="Arial"/>
              <a:buNone/>
              <a:defRPr sz="1800" b="1" i="0" u="none" strike="noStrike" cap="none">
                <a:solidFill>
                  <a:schemeClr val="dk1"/>
                </a:solidFill>
                <a:latin typeface="Cabin"/>
                <a:ea typeface="Cabin"/>
                <a:cs typeface="Cabin"/>
                <a:sym typeface="Cabin"/>
              </a:defRPr>
            </a:lvl3pPr>
            <a:lvl4pPr marL="1371600" marR="0" lvl="3"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4pPr>
            <a:lvl5pPr marL="1828800" marR="0" lvl="4"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5pPr>
            <a:lvl6pPr marL="2286000" marR="0" lvl="5"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6pPr>
            <a:lvl7pPr marL="2743200" marR="0" lvl="6"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7pPr>
            <a:lvl8pPr marL="3200400" marR="0" lvl="7"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8pPr>
            <a:lvl9pPr marL="3657600" marR="0" lvl="8"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bin"/>
                <a:ea typeface="Cabin"/>
                <a:cs typeface="Cabin"/>
                <a:sym typeface="Cabin"/>
              </a:defRPr>
            </a:lvl1pPr>
            <a:lvl2pPr marL="457200" marR="0" lvl="1" indent="0" algn="l" rtl="0">
              <a:spcBef>
                <a:spcPts val="400"/>
              </a:spcBef>
              <a:buClr>
                <a:schemeClr val="dk1"/>
              </a:buClr>
              <a:buFont typeface="Arial"/>
              <a:buNone/>
              <a:defRPr sz="2000" b="1" i="0" u="none" strike="noStrike" cap="none">
                <a:solidFill>
                  <a:schemeClr val="dk1"/>
                </a:solidFill>
                <a:latin typeface="Cabin"/>
                <a:ea typeface="Cabin"/>
                <a:cs typeface="Cabin"/>
                <a:sym typeface="Cabin"/>
              </a:defRPr>
            </a:lvl2pPr>
            <a:lvl3pPr marL="914400" marR="0" lvl="2" indent="0" algn="l" rtl="0">
              <a:spcBef>
                <a:spcPts val="360"/>
              </a:spcBef>
              <a:buClr>
                <a:schemeClr val="dk1"/>
              </a:buClr>
              <a:buFont typeface="Arial"/>
              <a:buNone/>
              <a:defRPr sz="1800" b="1" i="0" u="none" strike="noStrike" cap="none">
                <a:solidFill>
                  <a:schemeClr val="dk1"/>
                </a:solidFill>
                <a:latin typeface="Cabin"/>
                <a:ea typeface="Cabin"/>
                <a:cs typeface="Cabin"/>
                <a:sym typeface="Cabin"/>
              </a:defRPr>
            </a:lvl3pPr>
            <a:lvl4pPr marL="1371600" marR="0" lvl="3"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4pPr>
            <a:lvl5pPr marL="1828800" marR="0" lvl="4"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5pPr>
            <a:lvl6pPr marL="2286000" marR="0" lvl="5"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6pPr>
            <a:lvl7pPr marL="2743200" marR="0" lvl="6"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7pPr>
            <a:lvl8pPr marL="3200400" marR="0" lvl="7"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8pPr>
            <a:lvl9pPr marL="3657600" marR="0" lvl="8" indent="0" algn="l" rtl="0">
              <a:spcBef>
                <a:spcPts val="320"/>
              </a:spcBef>
              <a:buClr>
                <a:schemeClr val="dk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bin"/>
                <a:ea typeface="Cabin"/>
                <a:cs typeface="Cabin"/>
                <a:sym typeface="Cabin"/>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bin"/>
              <a:buNone/>
              <a:defRPr sz="4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bin"/>
              <a:buNone/>
              <a:defRPr sz="2000" b="1"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bin"/>
                <a:ea typeface="Cabin"/>
                <a:cs typeface="Cabin"/>
                <a:sym typeface="Cabi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bin"/>
                <a:ea typeface="Cabin"/>
                <a:cs typeface="Cabin"/>
                <a:sym typeface="Cabi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bin"/>
                <a:ea typeface="Cabin"/>
                <a:cs typeface="Cabin"/>
                <a:sym typeface="Cabin"/>
              </a:defRPr>
            </a:lvl1pPr>
            <a:lvl2pPr marL="457200" marR="0" lvl="1" indent="0" algn="l" rtl="0">
              <a:spcBef>
                <a:spcPts val="240"/>
              </a:spcBef>
              <a:buClr>
                <a:schemeClr val="dk1"/>
              </a:buClr>
              <a:buFont typeface="Arial"/>
              <a:buNone/>
              <a:defRPr sz="1200" b="0" i="0" u="none" strike="noStrike" cap="none">
                <a:solidFill>
                  <a:schemeClr val="dk1"/>
                </a:solidFill>
                <a:latin typeface="Cabin"/>
                <a:ea typeface="Cabin"/>
                <a:cs typeface="Cabin"/>
                <a:sym typeface="Cabin"/>
              </a:defRPr>
            </a:lvl2pPr>
            <a:lvl3pPr marL="914400" marR="0" lvl="2" indent="0" algn="l" rtl="0">
              <a:spcBef>
                <a:spcPts val="200"/>
              </a:spcBef>
              <a:buClr>
                <a:schemeClr val="dk1"/>
              </a:buClr>
              <a:buFont typeface="Arial"/>
              <a:buNone/>
              <a:defRPr sz="1000" b="0" i="0" u="none" strike="noStrike" cap="none">
                <a:solidFill>
                  <a:schemeClr val="dk1"/>
                </a:solidFill>
                <a:latin typeface="Cabin"/>
                <a:ea typeface="Cabin"/>
                <a:cs typeface="Cabin"/>
                <a:sym typeface="Cabin"/>
              </a:defRPr>
            </a:lvl3pPr>
            <a:lvl4pPr marL="1371600" marR="0" lvl="3"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4pPr>
            <a:lvl5pPr marL="1828800" marR="0" lvl="4"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5pPr>
            <a:lvl6pPr marL="2286000" marR="0" lvl="5"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6pPr>
            <a:lvl7pPr marL="2743200" marR="0" lvl="6"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7pPr>
            <a:lvl8pPr marL="3200400" marR="0" lvl="7"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8pPr>
            <a:lvl9pPr marL="3657600" marR="0" lvl="8"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bin"/>
              <a:buNone/>
              <a:defRPr sz="2000" b="1"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bin"/>
                <a:ea typeface="Cabin"/>
                <a:cs typeface="Cabin"/>
                <a:sym typeface="Cabin"/>
              </a:defRPr>
            </a:lvl1pPr>
            <a:lvl2pPr marL="457200" marR="0" lvl="1" indent="0" algn="l" rtl="0">
              <a:spcBef>
                <a:spcPts val="560"/>
              </a:spcBef>
              <a:buClr>
                <a:schemeClr val="dk1"/>
              </a:buClr>
              <a:buFont typeface="Arial"/>
              <a:buNone/>
              <a:defRPr sz="2800" b="0" i="0" u="none" strike="noStrike" cap="none">
                <a:solidFill>
                  <a:schemeClr val="dk1"/>
                </a:solidFill>
                <a:latin typeface="Cabin"/>
                <a:ea typeface="Cabin"/>
                <a:cs typeface="Cabin"/>
                <a:sym typeface="Cabin"/>
              </a:defRPr>
            </a:lvl2pPr>
            <a:lvl3pPr marL="914400" marR="0" lvl="2" indent="0" algn="l" rtl="0">
              <a:spcBef>
                <a:spcPts val="480"/>
              </a:spcBef>
              <a:buClr>
                <a:schemeClr val="dk1"/>
              </a:buClr>
              <a:buFont typeface="Arial"/>
              <a:buNone/>
              <a:defRPr sz="2400" b="0" i="0" u="none" strike="noStrike" cap="none">
                <a:solidFill>
                  <a:schemeClr val="dk1"/>
                </a:solidFill>
                <a:latin typeface="Cabin"/>
                <a:ea typeface="Cabin"/>
                <a:cs typeface="Cabin"/>
                <a:sym typeface="Cabin"/>
              </a:defRPr>
            </a:lvl3pPr>
            <a:lvl4pPr marL="1371600" marR="0" lvl="3" indent="0" algn="l" rtl="0">
              <a:spcBef>
                <a:spcPts val="400"/>
              </a:spcBef>
              <a:buClr>
                <a:schemeClr val="dk1"/>
              </a:buClr>
              <a:buFont typeface="Arial"/>
              <a:buNone/>
              <a:defRPr sz="2000" b="0" i="0" u="none" strike="noStrike" cap="none">
                <a:solidFill>
                  <a:schemeClr val="dk1"/>
                </a:solidFill>
                <a:latin typeface="Cabin"/>
                <a:ea typeface="Cabin"/>
                <a:cs typeface="Cabin"/>
                <a:sym typeface="Cabin"/>
              </a:defRPr>
            </a:lvl4pPr>
            <a:lvl5pPr marL="1828800" marR="0" lvl="4" indent="0" algn="l" rtl="0">
              <a:spcBef>
                <a:spcPts val="400"/>
              </a:spcBef>
              <a:buClr>
                <a:schemeClr val="dk1"/>
              </a:buClr>
              <a:buFont typeface="Arial"/>
              <a:buNone/>
              <a:defRPr sz="2000" b="0" i="0" u="none" strike="noStrike" cap="none">
                <a:solidFill>
                  <a:schemeClr val="dk1"/>
                </a:solidFill>
                <a:latin typeface="Cabin"/>
                <a:ea typeface="Cabin"/>
                <a:cs typeface="Cabin"/>
                <a:sym typeface="Cabin"/>
              </a:defRPr>
            </a:lvl5pPr>
            <a:lvl6pPr marL="2286000" marR="0" lvl="5" indent="0" algn="l" rtl="0">
              <a:spcBef>
                <a:spcPts val="400"/>
              </a:spcBef>
              <a:buClr>
                <a:schemeClr val="dk1"/>
              </a:buClr>
              <a:buFont typeface="Arial"/>
              <a:buNone/>
              <a:defRPr sz="2000" b="0" i="0" u="none" strike="noStrike" cap="none">
                <a:solidFill>
                  <a:schemeClr val="dk1"/>
                </a:solidFill>
                <a:latin typeface="Cabin"/>
                <a:ea typeface="Cabin"/>
                <a:cs typeface="Cabin"/>
                <a:sym typeface="Cabin"/>
              </a:defRPr>
            </a:lvl6pPr>
            <a:lvl7pPr marL="2743200" marR="0" lvl="6" indent="0" algn="l" rtl="0">
              <a:spcBef>
                <a:spcPts val="400"/>
              </a:spcBef>
              <a:buClr>
                <a:schemeClr val="dk1"/>
              </a:buClr>
              <a:buFont typeface="Arial"/>
              <a:buNone/>
              <a:defRPr sz="2000" b="0" i="0" u="none" strike="noStrike" cap="none">
                <a:solidFill>
                  <a:schemeClr val="dk1"/>
                </a:solidFill>
                <a:latin typeface="Cabin"/>
                <a:ea typeface="Cabin"/>
                <a:cs typeface="Cabin"/>
                <a:sym typeface="Cabin"/>
              </a:defRPr>
            </a:lvl7pPr>
            <a:lvl8pPr marL="3200400" marR="0" lvl="7" indent="0" algn="l" rtl="0">
              <a:spcBef>
                <a:spcPts val="400"/>
              </a:spcBef>
              <a:buClr>
                <a:schemeClr val="dk1"/>
              </a:buClr>
              <a:buFont typeface="Arial"/>
              <a:buNone/>
              <a:defRPr sz="2000" b="0" i="0" u="none" strike="noStrike" cap="none">
                <a:solidFill>
                  <a:schemeClr val="dk1"/>
                </a:solidFill>
                <a:latin typeface="Cabin"/>
                <a:ea typeface="Cabin"/>
                <a:cs typeface="Cabin"/>
                <a:sym typeface="Cabin"/>
              </a:defRPr>
            </a:lvl8pPr>
            <a:lvl9pPr marL="3657600" marR="0" lvl="8" indent="0" algn="l" rtl="0">
              <a:spcBef>
                <a:spcPts val="400"/>
              </a:spcBef>
              <a:buClr>
                <a:schemeClr val="dk1"/>
              </a:buClr>
              <a:buFont typeface="Arial"/>
              <a:buNone/>
              <a:defRPr sz="20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bin"/>
                <a:ea typeface="Cabin"/>
                <a:cs typeface="Cabin"/>
                <a:sym typeface="Cabin"/>
              </a:defRPr>
            </a:lvl1pPr>
            <a:lvl2pPr marL="457200" marR="0" lvl="1" indent="0" algn="l" rtl="0">
              <a:spcBef>
                <a:spcPts val="240"/>
              </a:spcBef>
              <a:buClr>
                <a:schemeClr val="dk1"/>
              </a:buClr>
              <a:buFont typeface="Arial"/>
              <a:buNone/>
              <a:defRPr sz="1200" b="0" i="0" u="none" strike="noStrike" cap="none">
                <a:solidFill>
                  <a:schemeClr val="dk1"/>
                </a:solidFill>
                <a:latin typeface="Cabin"/>
                <a:ea typeface="Cabin"/>
                <a:cs typeface="Cabin"/>
                <a:sym typeface="Cabin"/>
              </a:defRPr>
            </a:lvl2pPr>
            <a:lvl3pPr marL="914400" marR="0" lvl="2" indent="0" algn="l" rtl="0">
              <a:spcBef>
                <a:spcPts val="200"/>
              </a:spcBef>
              <a:buClr>
                <a:schemeClr val="dk1"/>
              </a:buClr>
              <a:buFont typeface="Arial"/>
              <a:buNone/>
              <a:defRPr sz="1000" b="0" i="0" u="none" strike="noStrike" cap="none">
                <a:solidFill>
                  <a:schemeClr val="dk1"/>
                </a:solidFill>
                <a:latin typeface="Cabin"/>
                <a:ea typeface="Cabin"/>
                <a:cs typeface="Cabin"/>
                <a:sym typeface="Cabin"/>
              </a:defRPr>
            </a:lvl3pPr>
            <a:lvl4pPr marL="1371600" marR="0" lvl="3"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4pPr>
            <a:lvl5pPr marL="1828800" marR="0" lvl="4"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5pPr>
            <a:lvl6pPr marL="2286000" marR="0" lvl="5"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6pPr>
            <a:lvl7pPr marL="2743200" marR="0" lvl="6"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7pPr>
            <a:lvl8pPr marL="3200400" marR="0" lvl="7"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8pPr>
            <a:lvl9pPr marL="3657600" marR="0" lvl="8" indent="0" algn="l" rtl="0">
              <a:spcBef>
                <a:spcPts val="180"/>
              </a:spcBef>
              <a:buClr>
                <a:schemeClr val="dk1"/>
              </a:buClr>
              <a:buFont typeface="Arial"/>
              <a:buNone/>
              <a:defRPr sz="9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bin"/>
                <a:ea typeface="Cabin"/>
                <a:cs typeface="Cabin"/>
                <a:sym typeface="Cabin"/>
              </a:rPr>
              <a:t>‹#›</a:t>
            </a:fld>
            <a:endParaRPr lang="en-US" sz="1200">
              <a:solidFill>
                <a:srgbClr val="888888"/>
              </a:solidFill>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bin"/>
              <a:buNone/>
              <a:defRPr sz="4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bin"/>
                <a:ea typeface="Cabin"/>
                <a:cs typeface="Cabin"/>
                <a:sym typeface="Cabi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bin"/>
                <a:ea typeface="Cabin"/>
                <a:cs typeface="Cabin"/>
                <a:sym typeface="Cabi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bin"/>
                <a:ea typeface="Cabin"/>
                <a:cs typeface="Cabin"/>
                <a:sym typeface="Cabi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bin"/>
                <a:ea typeface="Cabin"/>
                <a:cs typeface="Cabin"/>
                <a:sym typeface="Cabin"/>
              </a:rPr>
              <a:t>‹#›</a:t>
            </a:fld>
            <a:endParaRPr lang="en-US" sz="1200" b="0" i="0" u="none" strike="noStrike" cap="none">
              <a:solidFill>
                <a:srgbClr val="888888"/>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www.studyinholland.nl/" TargetMode="External"/><Relationship Id="rId13" Type="http://schemas.openxmlformats.org/officeDocument/2006/relationships/hyperlink" Target="http://www.fulbright.org.uk/" TargetMode="External"/><Relationship Id="rId3" Type="http://schemas.openxmlformats.org/officeDocument/2006/relationships/hyperlink" Target="http://www.studyinaustralia.gov.au/" TargetMode="External"/><Relationship Id="rId7" Type="http://schemas.openxmlformats.org/officeDocument/2006/relationships/hyperlink" Target="http://www.studying-in-germany.org/" TargetMode="External"/><Relationship Id="rId12" Type="http://schemas.openxmlformats.org/officeDocument/2006/relationships/hyperlink" Target="http://www.studyinswitzerland.plu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campusfrance.org/" TargetMode="External"/><Relationship Id="rId11" Type="http://schemas.openxmlformats.org/officeDocument/2006/relationships/hyperlink" Target="http://www.studying-in-spain.com/" TargetMode="External"/><Relationship Id="rId5" Type="http://schemas.openxmlformats.org/officeDocument/2006/relationships/hyperlink" Target="http://www.studyindenmark.dk/" TargetMode="External"/><Relationship Id="rId10" Type="http://schemas.openxmlformats.org/officeDocument/2006/relationships/hyperlink" Target="http://www.medicaldoorway.com/" TargetMode="External"/><Relationship Id="rId4" Type="http://schemas.openxmlformats.org/officeDocument/2006/relationships/hyperlink" Target="http://www.canadainternational.gc.ca/" TargetMode="External"/><Relationship Id="rId9" Type="http://schemas.openxmlformats.org/officeDocument/2006/relationships/hyperlink" Target="http://www.studyinitaly.esteri.it/" TargetMode="External"/><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thestudentworld.edufindme.com/kinghamhil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youtu.be/XNCSTVOcSq8" TargetMode="External"/><Relationship Id="rId5" Type="http://schemas.openxmlformats.org/officeDocument/2006/relationships/image" Target="../media/image9.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youtu.be/5eRPc7SQSz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youtu.be/IYNNXk-Zty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www.youtube.com/watch?v=mEH5CNznJkE&amp;feature=youtu.be" TargetMode="External"/><Relationship Id="rId4" Type="http://schemas.openxmlformats.org/officeDocument/2006/relationships/hyperlink" Target="https://youtu.be/mEH5CNznJk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Shape 87"/>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2" name="Rectangle 101">
            <a:extLst>
              <a:ext uri="{FF2B5EF4-FFF2-40B4-BE49-F238E27FC236}">
                <a16:creationId xmlns:a16="http://schemas.microsoft.com/office/drawing/2014/main"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88" name="Shape 88" descr="Powerpoint slides-01.png"/>
          <p:cNvPicPr preferRelativeResize="0"/>
          <p:nvPr/>
        </p:nvPicPr>
        <p:blipFill rotWithShape="1">
          <a:blip r:embed="rId3"/>
          <a:srcRect t="14585" r="-1" b="-1"/>
          <a:stretch/>
        </p:blipFill>
        <p:spPr>
          <a:xfrm rot="21480000">
            <a:off x="853377" y="1003258"/>
            <a:ext cx="7437246" cy="4764396"/>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6"/>
        <p:cNvGrpSpPr/>
        <p:nvPr/>
      </p:nvGrpSpPr>
      <p:grpSpPr>
        <a:xfrm>
          <a:off x="0" y="0"/>
          <a:ext cx="0" cy="0"/>
          <a:chOff x="0" y="0"/>
          <a:chExt cx="0" cy="0"/>
        </a:xfrm>
      </p:grpSpPr>
      <p:pic>
        <p:nvPicPr>
          <p:cNvPr id="317" name="Shape 317" descr="Powerpoint slide2-02.png"/>
          <p:cNvPicPr preferRelativeResize="0"/>
          <p:nvPr/>
        </p:nvPicPr>
        <p:blipFill rotWithShape="1">
          <a:blip r:embed="rId3">
            <a:alphaModFix/>
          </a:blip>
          <a:srcRect l="21920" r="8152"/>
          <a:stretch/>
        </p:blipFill>
        <p:spPr>
          <a:xfrm>
            <a:off x="4618839" y="10"/>
            <a:ext cx="4524932" cy="5143490"/>
          </a:xfrm>
          <a:prstGeom prst="rect">
            <a:avLst/>
          </a:prstGeom>
          <a:noFill/>
        </p:spPr>
      </p:pic>
      <p:pic>
        <p:nvPicPr>
          <p:cNvPr id="196" name="Picture 195">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318" name="Shape 318"/>
          <p:cNvSpPr txBox="1"/>
          <p:nvPr/>
        </p:nvSpPr>
        <p:spPr>
          <a:xfrm>
            <a:off x="508056" y="-97318"/>
            <a:ext cx="3602727" cy="1633382"/>
          </a:xfrm>
          <a:prstGeom prst="rect">
            <a:avLst/>
          </a:prstGeom>
        </p:spPr>
        <p:txBody>
          <a:bodyPr vert="horz" lIns="91440" tIns="45720" rIns="91440" bIns="45720" rtlCol="0" anchor="ctr" anchorCtr="0">
            <a:normAutofit/>
          </a:bodyPr>
          <a:lstStyle/>
          <a:p>
            <a:pPr marL="0" marR="0" lvl="0" indent="0">
              <a:lnSpc>
                <a:spcPct val="90000"/>
              </a:lnSpc>
              <a:spcBef>
                <a:spcPct val="0"/>
              </a:spcBef>
              <a:spcAft>
                <a:spcPts val="600"/>
              </a:spcAft>
              <a:buSzPct val="25000"/>
            </a:pPr>
            <a:r>
              <a:rPr lang="en-US" sz="4400" kern="1200" dirty="0">
                <a:solidFill>
                  <a:schemeClr val="tx1"/>
                </a:solidFill>
                <a:latin typeface="+mj-lt"/>
                <a:ea typeface="+mj-ea"/>
                <a:cs typeface="+mj-cs"/>
                <a:sym typeface="Helvetica Neue"/>
              </a:rPr>
              <a:t>Cost</a:t>
            </a:r>
          </a:p>
        </p:txBody>
      </p:sp>
      <p:sp>
        <p:nvSpPr>
          <p:cNvPr id="319" name="Shape 319"/>
          <p:cNvSpPr txBox="1"/>
          <p:nvPr/>
        </p:nvSpPr>
        <p:spPr>
          <a:xfrm>
            <a:off x="603748" y="2359338"/>
            <a:ext cx="8540023" cy="3690587"/>
          </a:xfrm>
          <a:prstGeom prst="rect">
            <a:avLst/>
          </a:prstGeom>
        </p:spPr>
        <p:txBody>
          <a:bodyPr vert="horz" lIns="91440" tIns="45720" rIns="91440" bIns="45720" rtlCol="0" anchor="ctr" anchorCtr="0">
            <a:noAutofit/>
          </a:bodyPr>
          <a:lstStyle/>
          <a:p>
            <a:pPr marR="0" lvl="0">
              <a:lnSpc>
                <a:spcPct val="90000"/>
              </a:lnSpc>
              <a:spcBef>
                <a:spcPts val="0"/>
              </a:spcBef>
              <a:spcAft>
                <a:spcPts val="600"/>
              </a:spcAft>
              <a:buClr>
                <a:srgbClr val="FFC000"/>
              </a:buClr>
              <a:buSzPct val="100000"/>
            </a:pPr>
            <a:r>
              <a:rPr lang="en-US" sz="2800" b="1" kern="1200" dirty="0">
                <a:solidFill>
                  <a:srgbClr val="FFC000"/>
                </a:solidFill>
                <a:latin typeface="+mn-lt"/>
                <a:ea typeface="+mn-ea"/>
                <a:cs typeface="+mn-cs"/>
                <a:sym typeface="Helvetica Neue"/>
              </a:rPr>
              <a:t>Tuition: </a:t>
            </a:r>
            <a:r>
              <a:rPr lang="en-US" sz="2800" kern="1200" dirty="0">
                <a:solidFill>
                  <a:srgbClr val="FFC000"/>
                </a:solidFill>
                <a:latin typeface="+mn-lt"/>
                <a:ea typeface="+mn-ea"/>
                <a:cs typeface="+mn-cs"/>
                <a:sym typeface="Helvetica Neue"/>
              </a:rPr>
              <a:t>£0 - £40,000+ per year depending on where you study….</a:t>
            </a:r>
          </a:p>
          <a:p>
            <a:pPr marR="0" lvl="0">
              <a:lnSpc>
                <a:spcPct val="90000"/>
              </a:lnSpc>
              <a:spcBef>
                <a:spcPts val="0"/>
              </a:spcBef>
              <a:spcAft>
                <a:spcPts val="600"/>
              </a:spcAft>
              <a:buClr>
                <a:srgbClr val="FFC000"/>
              </a:buClr>
              <a:buSzPct val="100000"/>
            </a:pPr>
            <a:r>
              <a:rPr lang="en-US" sz="2800" kern="1200" dirty="0">
                <a:solidFill>
                  <a:srgbClr val="FFC000"/>
                </a:solidFill>
                <a:latin typeface="+mn-lt"/>
                <a:ea typeface="+mn-ea"/>
                <a:cs typeface="+mn-cs"/>
                <a:sym typeface="Helvetica Neue"/>
              </a:rPr>
              <a:t> </a:t>
            </a:r>
          </a:p>
          <a:p>
            <a:pPr marL="457200" marR="0" lvl="0" indent="-228600">
              <a:lnSpc>
                <a:spcPct val="90000"/>
              </a:lnSpc>
              <a:spcBef>
                <a:spcPts val="0"/>
              </a:spcBef>
              <a:spcAft>
                <a:spcPts val="600"/>
              </a:spcAft>
              <a:buClr>
                <a:srgbClr val="FFC000"/>
              </a:buClr>
              <a:buSzPct val="100000"/>
              <a:buFont typeface="Arial" panose="020B0604020202020204" pitchFamily="34" charset="0"/>
              <a:buChar char="•"/>
            </a:pPr>
            <a:r>
              <a:rPr lang="en-US" sz="2800" kern="1200" dirty="0">
                <a:solidFill>
                  <a:srgbClr val="FFC000"/>
                </a:solidFill>
                <a:latin typeface="+mn-lt"/>
                <a:ea typeface="+mn-ea"/>
                <a:cs typeface="+mn-cs"/>
                <a:sym typeface="Helvetica Neue"/>
              </a:rPr>
              <a:t>USA – 8,000 USD/6,300 GBP upwards</a:t>
            </a:r>
          </a:p>
          <a:p>
            <a:pPr marL="457200" marR="0" lvl="0" indent="-228600">
              <a:lnSpc>
                <a:spcPct val="90000"/>
              </a:lnSpc>
              <a:spcBef>
                <a:spcPts val="0"/>
              </a:spcBef>
              <a:spcAft>
                <a:spcPts val="600"/>
              </a:spcAft>
              <a:buClr>
                <a:srgbClr val="FFC000"/>
              </a:buClr>
              <a:buSzPct val="100000"/>
              <a:buFont typeface="Arial" panose="020B0604020202020204" pitchFamily="34" charset="0"/>
              <a:buChar char="•"/>
            </a:pPr>
            <a:r>
              <a:rPr lang="en-US" sz="2800" kern="1200" dirty="0">
                <a:solidFill>
                  <a:srgbClr val="FFC000"/>
                </a:solidFill>
                <a:latin typeface="+mn-lt"/>
                <a:ea typeface="+mn-ea"/>
                <a:cs typeface="+mn-cs"/>
                <a:sym typeface="Helvetica Neue"/>
              </a:rPr>
              <a:t>Canada – 27,000 CAD/15,000 GBP average</a:t>
            </a:r>
          </a:p>
          <a:p>
            <a:pPr marL="457200" marR="0" lvl="0" indent="-228600">
              <a:lnSpc>
                <a:spcPct val="90000"/>
              </a:lnSpc>
              <a:spcBef>
                <a:spcPts val="0"/>
              </a:spcBef>
              <a:spcAft>
                <a:spcPts val="600"/>
              </a:spcAft>
              <a:buClr>
                <a:srgbClr val="FFC000"/>
              </a:buClr>
              <a:buSzPct val="100000"/>
              <a:buFont typeface="Arial" panose="020B0604020202020204" pitchFamily="34" charset="0"/>
              <a:buChar char="•"/>
            </a:pPr>
            <a:r>
              <a:rPr lang="en-US" sz="2800" kern="1200" dirty="0">
                <a:solidFill>
                  <a:srgbClr val="FFC000"/>
                </a:solidFill>
                <a:latin typeface="+mn-lt"/>
                <a:ea typeface="+mn-ea"/>
                <a:cs typeface="+mn-cs"/>
                <a:sym typeface="Helvetica Neue"/>
              </a:rPr>
              <a:t>Europe – circa 2,000 EUR/1,500 GBP upwards</a:t>
            </a:r>
          </a:p>
          <a:p>
            <a:pPr marR="0" lvl="0" indent="-228600">
              <a:lnSpc>
                <a:spcPct val="90000"/>
              </a:lnSpc>
              <a:spcBef>
                <a:spcPts val="0"/>
              </a:spcBef>
              <a:spcAft>
                <a:spcPts val="600"/>
              </a:spcAft>
              <a:buClr>
                <a:srgbClr val="FFC000"/>
              </a:buClr>
              <a:buSzPct val="100000"/>
              <a:buFont typeface="Arial" panose="020B0604020202020204" pitchFamily="34" charset="0"/>
              <a:buChar char="•"/>
            </a:pPr>
            <a:endParaRPr lang="en-US" sz="2800" kern="1200" dirty="0">
              <a:solidFill>
                <a:srgbClr val="FFC000"/>
              </a:solidFill>
              <a:latin typeface="+mn-lt"/>
              <a:ea typeface="+mn-ea"/>
              <a:cs typeface="+mn-cs"/>
              <a:sym typeface="Helvetica Neue"/>
            </a:endParaRPr>
          </a:p>
          <a:p>
            <a:pPr marR="0" lvl="0">
              <a:lnSpc>
                <a:spcPct val="90000"/>
              </a:lnSpc>
              <a:spcBef>
                <a:spcPts val="0"/>
              </a:spcBef>
              <a:spcAft>
                <a:spcPts val="600"/>
              </a:spcAft>
              <a:buClr>
                <a:srgbClr val="FFC000"/>
              </a:buClr>
              <a:buSzPct val="100000"/>
            </a:pPr>
            <a:r>
              <a:rPr lang="en-US" sz="2800" kern="1200" dirty="0">
                <a:solidFill>
                  <a:srgbClr val="FFC000"/>
                </a:solidFill>
                <a:latin typeface="+mn-lt"/>
                <a:ea typeface="+mn-ea"/>
                <a:cs typeface="+mn-cs"/>
                <a:sym typeface="Helvetica Neue"/>
              </a:rPr>
              <a:t>(free tuition in some European Countries, e.g. Denmark, but expensive living costs)</a:t>
            </a:r>
          </a:p>
          <a:p>
            <a:pPr marR="0" lvl="0" indent="-228600">
              <a:lnSpc>
                <a:spcPct val="90000"/>
              </a:lnSpc>
              <a:spcBef>
                <a:spcPts val="0"/>
              </a:spcBef>
              <a:spcAft>
                <a:spcPts val="600"/>
              </a:spcAft>
              <a:buClr>
                <a:srgbClr val="FFC000"/>
              </a:buClr>
              <a:buSzPct val="100000"/>
              <a:buFont typeface="Arial" panose="020B0604020202020204" pitchFamily="34" charset="0"/>
              <a:buChar char="•"/>
            </a:pPr>
            <a:endParaRPr lang="en-US" sz="2800" kern="1200" dirty="0">
              <a:solidFill>
                <a:srgbClr val="FFC000"/>
              </a:solidFill>
              <a:latin typeface="+mn-lt"/>
              <a:ea typeface="+mn-ea"/>
              <a:cs typeface="+mn-cs"/>
              <a:sym typeface="Helvetica Neue"/>
            </a:endParaRPr>
          </a:p>
          <a:p>
            <a:pPr marR="0" lvl="0">
              <a:lnSpc>
                <a:spcPct val="90000"/>
              </a:lnSpc>
              <a:spcBef>
                <a:spcPts val="0"/>
              </a:spcBef>
              <a:spcAft>
                <a:spcPts val="600"/>
              </a:spcAft>
              <a:buClr>
                <a:srgbClr val="FFC000"/>
              </a:buClr>
              <a:buSzPct val="100000"/>
            </a:pPr>
            <a:r>
              <a:rPr lang="en-US" sz="2800" b="1" kern="1200" dirty="0">
                <a:solidFill>
                  <a:srgbClr val="FFC000"/>
                </a:solidFill>
                <a:latin typeface="+mn-lt"/>
                <a:ea typeface="+mn-ea"/>
                <a:cs typeface="+mn-cs"/>
                <a:sym typeface="Helvetica Neue"/>
              </a:rPr>
              <a:t>Living Costs: </a:t>
            </a:r>
            <a:r>
              <a:rPr lang="en-US" sz="2800" kern="1200" dirty="0">
                <a:solidFill>
                  <a:srgbClr val="FFC000"/>
                </a:solidFill>
                <a:latin typeface="+mn-lt"/>
                <a:ea typeface="+mn-ea"/>
                <a:cs typeface="+mn-cs"/>
                <a:sym typeface="Helvetica Neue"/>
              </a:rPr>
              <a:t>£700 per month upwards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6"/>
        <p:cNvGrpSpPr/>
        <p:nvPr/>
      </p:nvGrpSpPr>
      <p:grpSpPr>
        <a:xfrm>
          <a:off x="0" y="0"/>
          <a:ext cx="0" cy="0"/>
          <a:chOff x="0" y="0"/>
          <a:chExt cx="0" cy="0"/>
        </a:xfrm>
      </p:grpSpPr>
      <p:sp>
        <p:nvSpPr>
          <p:cNvPr id="132" name="Rectangle 131">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4" name="Picture 133">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318" name="Shape 318"/>
          <p:cNvSpPr txBox="1"/>
          <p:nvPr/>
        </p:nvSpPr>
        <p:spPr>
          <a:xfrm>
            <a:off x="2659117" y="-178676"/>
            <a:ext cx="5900311" cy="1965763"/>
          </a:xfrm>
          <a:prstGeom prst="rect">
            <a:avLst/>
          </a:prstGeom>
        </p:spPr>
        <p:txBody>
          <a:bodyPr vert="horz" lIns="91440" tIns="45720" rIns="91440" bIns="45720" rtlCol="0" anchor="ctr" anchorCtr="0">
            <a:normAutofit/>
          </a:bodyPr>
          <a:lstStyle/>
          <a:p>
            <a:pPr marL="0" marR="0" lvl="0" indent="0">
              <a:lnSpc>
                <a:spcPct val="90000"/>
              </a:lnSpc>
              <a:spcBef>
                <a:spcPct val="0"/>
              </a:spcBef>
              <a:spcAft>
                <a:spcPts val="600"/>
              </a:spcAft>
              <a:buSzPct val="25000"/>
            </a:pPr>
            <a:r>
              <a:rPr lang="en-US" sz="4400" kern="1200" dirty="0">
                <a:solidFill>
                  <a:schemeClr val="tx1"/>
                </a:solidFill>
                <a:latin typeface="+mj-lt"/>
                <a:ea typeface="+mj-ea"/>
                <a:cs typeface="+mj-cs"/>
                <a:sym typeface="Helvetica Neue"/>
              </a:rPr>
              <a:t>Funding your studies </a:t>
            </a:r>
          </a:p>
        </p:txBody>
      </p:sp>
      <p:sp>
        <p:nvSpPr>
          <p:cNvPr id="13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17" name="Shape 317" descr="Powerpoint slide2-02.png"/>
          <p:cNvPicPr preferRelativeResize="0"/>
          <p:nvPr/>
        </p:nvPicPr>
        <p:blipFill rotWithShape="1">
          <a:blip r:embed="rId4"/>
          <a:stretch/>
        </p:blipFill>
        <p:spPr>
          <a:xfrm>
            <a:off x="322012" y="2396359"/>
            <a:ext cx="3335588" cy="2344214"/>
          </a:xfrm>
          <a:prstGeom prst="rect">
            <a:avLst/>
          </a:prstGeom>
          <a:noFill/>
        </p:spPr>
      </p:pic>
      <p:sp>
        <p:nvSpPr>
          <p:cNvPr id="319" name="Shape 319"/>
          <p:cNvSpPr txBox="1"/>
          <p:nvPr/>
        </p:nvSpPr>
        <p:spPr>
          <a:xfrm>
            <a:off x="4493409" y="2618690"/>
            <a:ext cx="4694658" cy="3174509"/>
          </a:xfrm>
          <a:prstGeom prst="rect">
            <a:avLst/>
          </a:prstGeom>
        </p:spPr>
        <p:txBody>
          <a:bodyPr vert="horz" lIns="91440" tIns="45720" rIns="91440" bIns="45720" rtlCol="0" anchor="ctr" anchorCtr="0">
            <a:noAutofit/>
          </a:bodyPr>
          <a:lstStyle/>
          <a:p>
            <a:pPr marR="0" lvl="0" indent="-228600">
              <a:lnSpc>
                <a:spcPct val="90000"/>
              </a:lnSpc>
              <a:spcBef>
                <a:spcPts val="0"/>
              </a:spcBef>
              <a:spcAft>
                <a:spcPts val="600"/>
              </a:spcAft>
              <a:buClr>
                <a:schemeClr val="dk1"/>
              </a:buClr>
              <a:buSzPct val="100000"/>
              <a:buFont typeface="Arial" panose="020B0604020202020204" pitchFamily="34" charset="0"/>
              <a:buChar char="•"/>
            </a:pPr>
            <a:endParaRPr lang="en-US" sz="2000" kern="1200" dirty="0">
              <a:latin typeface="+mn-lt"/>
              <a:ea typeface="+mn-ea"/>
              <a:cs typeface="+mn-cs"/>
              <a:sym typeface="Helvetica Neue"/>
            </a:endParaRPr>
          </a:p>
          <a:p>
            <a:pPr marR="0" lvl="0">
              <a:lnSpc>
                <a:spcPct val="90000"/>
              </a:lnSpc>
              <a:spcBef>
                <a:spcPts val="0"/>
              </a:spcBef>
              <a:spcAft>
                <a:spcPts val="600"/>
              </a:spcAft>
              <a:buSzPct val="25000"/>
            </a:pPr>
            <a:r>
              <a:rPr lang="en-US" sz="2800" b="1" kern="1200" dirty="0">
                <a:solidFill>
                  <a:srgbClr val="FFC000"/>
                </a:solidFill>
                <a:latin typeface="+mn-lt"/>
                <a:ea typeface="+mn-ea"/>
                <a:cs typeface="+mn-cs"/>
                <a:sym typeface="Helvetica Neue"/>
              </a:rPr>
              <a:t>Types of support include:</a:t>
            </a:r>
          </a:p>
          <a:p>
            <a:pPr marL="0" marR="0" lvl="0" indent="-228600">
              <a:lnSpc>
                <a:spcPct val="90000"/>
              </a:lnSpc>
              <a:spcBef>
                <a:spcPts val="0"/>
              </a:spcBef>
              <a:spcAft>
                <a:spcPts val="600"/>
              </a:spcAft>
              <a:buSzPct val="25000"/>
              <a:buFont typeface="Arial" panose="020B0604020202020204" pitchFamily="34" charset="0"/>
              <a:buChar char="•"/>
            </a:pPr>
            <a:endParaRPr lang="en-US" sz="2800" b="1" kern="1200" dirty="0">
              <a:solidFill>
                <a:srgbClr val="FFC000"/>
              </a:solidFill>
              <a:latin typeface="+mn-lt"/>
              <a:ea typeface="+mn-ea"/>
              <a:cs typeface="+mn-cs"/>
              <a:sym typeface="Helvetica Neue"/>
            </a:endParaRPr>
          </a:p>
          <a:p>
            <a:pPr marL="285750" indent="-228600">
              <a:lnSpc>
                <a:spcPct val="90000"/>
              </a:lnSpc>
              <a:spcAft>
                <a:spcPts val="600"/>
              </a:spcAft>
              <a:buClr>
                <a:schemeClr val="accent6"/>
              </a:buClr>
              <a:buSzPct val="100000"/>
              <a:buFont typeface="Arial" panose="020B0604020202020204" pitchFamily="34" charset="0"/>
              <a:buChar char="•"/>
            </a:pPr>
            <a:r>
              <a:rPr lang="en-US" sz="2600" kern="1200" dirty="0">
                <a:solidFill>
                  <a:srgbClr val="FFC000"/>
                </a:solidFill>
                <a:latin typeface="+mn-lt"/>
                <a:ea typeface="+mn-ea"/>
                <a:cs typeface="+mn-cs"/>
                <a:sym typeface="Helvetica Neue"/>
              </a:rPr>
              <a:t>Parental/family funds</a:t>
            </a:r>
          </a:p>
          <a:p>
            <a:pPr marL="285750" indent="-228600">
              <a:lnSpc>
                <a:spcPct val="90000"/>
              </a:lnSpc>
              <a:spcAft>
                <a:spcPts val="600"/>
              </a:spcAft>
              <a:buClr>
                <a:schemeClr val="accent6"/>
              </a:buClr>
              <a:buSzPct val="100000"/>
              <a:buFont typeface="Arial" panose="020B0604020202020204" pitchFamily="34" charset="0"/>
              <a:buChar char="•"/>
            </a:pPr>
            <a:r>
              <a:rPr lang="en-US" sz="2600" kern="1200" dirty="0">
                <a:solidFill>
                  <a:srgbClr val="FFC000"/>
                </a:solidFill>
                <a:latin typeface="+mn-lt"/>
                <a:ea typeface="+mn-ea"/>
                <a:cs typeface="+mn-cs"/>
                <a:sym typeface="Helvetica Neue"/>
              </a:rPr>
              <a:t>Scholarships</a:t>
            </a:r>
          </a:p>
          <a:p>
            <a:pPr marL="285750" indent="-228600">
              <a:lnSpc>
                <a:spcPct val="90000"/>
              </a:lnSpc>
              <a:spcAft>
                <a:spcPts val="600"/>
              </a:spcAft>
              <a:buClr>
                <a:schemeClr val="accent6"/>
              </a:buClr>
              <a:buSzPct val="100000"/>
              <a:buFont typeface="Arial" panose="020B0604020202020204" pitchFamily="34" charset="0"/>
              <a:buChar char="•"/>
            </a:pPr>
            <a:r>
              <a:rPr lang="en-US" sz="2600" kern="1200" dirty="0">
                <a:solidFill>
                  <a:srgbClr val="FFC000"/>
                </a:solidFill>
                <a:latin typeface="+mn-lt"/>
                <a:ea typeface="+mn-ea"/>
                <a:cs typeface="+mn-cs"/>
                <a:sym typeface="Helvetica Neue"/>
              </a:rPr>
              <a:t>University Financial Aid </a:t>
            </a:r>
          </a:p>
          <a:p>
            <a:pPr marL="285750" indent="-228600">
              <a:lnSpc>
                <a:spcPct val="90000"/>
              </a:lnSpc>
              <a:spcAft>
                <a:spcPts val="600"/>
              </a:spcAft>
              <a:buClr>
                <a:schemeClr val="accent6"/>
              </a:buClr>
              <a:buSzPct val="100000"/>
              <a:buFont typeface="Arial" panose="020B0604020202020204" pitchFamily="34" charset="0"/>
              <a:buChar char="•"/>
            </a:pPr>
            <a:r>
              <a:rPr lang="en-US" sz="2600" kern="1200" dirty="0">
                <a:solidFill>
                  <a:srgbClr val="FFC000"/>
                </a:solidFill>
                <a:latin typeface="+mn-lt"/>
                <a:ea typeface="+mn-ea"/>
                <a:cs typeface="+mn-cs"/>
                <a:sym typeface="Helvetica Neue"/>
              </a:rPr>
              <a:t>Bursaries</a:t>
            </a:r>
          </a:p>
          <a:p>
            <a:pPr marL="285750" indent="-228600">
              <a:lnSpc>
                <a:spcPct val="90000"/>
              </a:lnSpc>
              <a:spcAft>
                <a:spcPts val="600"/>
              </a:spcAft>
              <a:buClr>
                <a:schemeClr val="accent6"/>
              </a:buClr>
              <a:buSzPct val="100000"/>
              <a:buFont typeface="Arial" panose="020B0604020202020204" pitchFamily="34" charset="0"/>
              <a:buChar char="•"/>
            </a:pPr>
            <a:r>
              <a:rPr lang="en-US" sz="2600" kern="1200" dirty="0">
                <a:solidFill>
                  <a:srgbClr val="FFC000"/>
                </a:solidFill>
                <a:latin typeface="+mn-lt"/>
                <a:ea typeface="+mn-ea"/>
                <a:cs typeface="+mn-cs"/>
                <a:sym typeface="Helvetica Neue"/>
              </a:rPr>
              <a:t>Bank Loan</a:t>
            </a:r>
          </a:p>
          <a:p>
            <a:pPr marL="285750" indent="-228600">
              <a:lnSpc>
                <a:spcPct val="90000"/>
              </a:lnSpc>
              <a:spcAft>
                <a:spcPts val="600"/>
              </a:spcAft>
              <a:buClr>
                <a:schemeClr val="accent6"/>
              </a:buClr>
              <a:buSzPct val="100000"/>
              <a:buFont typeface="Arial" panose="020B0604020202020204" pitchFamily="34" charset="0"/>
              <a:buChar char="•"/>
            </a:pPr>
            <a:r>
              <a:rPr lang="en-US" sz="2600" kern="1200" dirty="0">
                <a:solidFill>
                  <a:srgbClr val="FFC000"/>
                </a:solidFill>
                <a:latin typeface="+mn-lt"/>
                <a:ea typeface="+mn-ea"/>
                <a:cs typeface="+mn-cs"/>
                <a:sym typeface="Helvetica Neue"/>
              </a:rPr>
              <a:t>Working part-time (on campus/off campus) </a:t>
            </a:r>
          </a:p>
          <a:p>
            <a:pPr marL="285750" indent="-228600">
              <a:lnSpc>
                <a:spcPct val="90000"/>
              </a:lnSpc>
              <a:spcAft>
                <a:spcPts val="600"/>
              </a:spcAft>
              <a:buClr>
                <a:schemeClr val="accent6"/>
              </a:buClr>
              <a:buSzPct val="100000"/>
              <a:buFont typeface="Arial" panose="020B0604020202020204" pitchFamily="34" charset="0"/>
              <a:buChar char="•"/>
            </a:pPr>
            <a:r>
              <a:rPr lang="en-US" sz="2600" kern="1200" dirty="0">
                <a:solidFill>
                  <a:srgbClr val="FFC000"/>
                </a:solidFill>
                <a:latin typeface="+mn-lt"/>
                <a:ea typeface="+mn-ea"/>
                <a:cs typeface="+mn-cs"/>
                <a:sym typeface="Helvetica Neue"/>
              </a:rPr>
              <a:t>Grants (mainly post-grad from UK research councils and professional bodies)</a:t>
            </a:r>
          </a:p>
          <a:p>
            <a:pPr>
              <a:lnSpc>
                <a:spcPct val="90000"/>
              </a:lnSpc>
              <a:spcAft>
                <a:spcPts val="600"/>
              </a:spcAft>
              <a:buClr>
                <a:schemeClr val="accent6"/>
              </a:buClr>
              <a:buSzPct val="100000"/>
            </a:pPr>
            <a:endParaRPr lang="en-US" sz="2000" kern="1200" dirty="0">
              <a:latin typeface="+mn-lt"/>
              <a:ea typeface="+mn-ea"/>
              <a:cs typeface="+mn-cs"/>
              <a:sym typeface="Helvetica Neue"/>
            </a:endParaRPr>
          </a:p>
          <a:p>
            <a:pPr indent="-228600">
              <a:lnSpc>
                <a:spcPct val="90000"/>
              </a:lnSpc>
              <a:spcAft>
                <a:spcPts val="600"/>
              </a:spcAft>
              <a:buClr>
                <a:schemeClr val="accent6"/>
              </a:buClr>
              <a:buSzPct val="100000"/>
              <a:buFont typeface="Arial" panose="020B0604020202020204" pitchFamily="34" charset="0"/>
              <a:buChar char="•"/>
            </a:pPr>
            <a:endParaRPr lang="en-US" sz="2000" kern="1200" dirty="0">
              <a:latin typeface="+mn-lt"/>
              <a:ea typeface="+mn-ea"/>
              <a:cs typeface="+mn-cs"/>
              <a:sym typeface="Helvetica Neue"/>
            </a:endParaRPr>
          </a:p>
          <a:p>
            <a:pPr marL="285750" marR="0" lvl="0" indent="-228600">
              <a:lnSpc>
                <a:spcPct val="90000"/>
              </a:lnSpc>
              <a:spcBef>
                <a:spcPts val="0"/>
              </a:spcBef>
              <a:spcAft>
                <a:spcPts val="600"/>
              </a:spcAft>
              <a:buClr>
                <a:schemeClr val="accent6"/>
              </a:buClr>
              <a:buSzPct val="100000"/>
              <a:buFont typeface="Arial" panose="020B0604020202020204" pitchFamily="34" charset="0"/>
              <a:buChar char="•"/>
            </a:pPr>
            <a:endParaRPr lang="en-US" sz="2000" kern="1200" dirty="0">
              <a:latin typeface="+mn-lt"/>
              <a:ea typeface="+mn-ea"/>
              <a:cs typeface="+mn-cs"/>
              <a:sym typeface="Helvetica Neue"/>
            </a:endParaRPr>
          </a:p>
        </p:txBody>
      </p:sp>
    </p:spTree>
    <p:extLst>
      <p:ext uri="{BB962C8B-B14F-4D97-AF65-F5344CB8AC3E}">
        <p14:creationId xmlns:p14="http://schemas.microsoft.com/office/powerpoint/2010/main" val="207962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hape 722"/>
          <p:cNvSpPr/>
          <p:nvPr/>
        </p:nvSpPr>
        <p:spPr>
          <a:xfrm flipH="1">
            <a:off x="3073449" y="4201443"/>
            <a:ext cx="5" cy="1410850"/>
          </a:xfrm>
          <a:prstGeom prst="line">
            <a:avLst/>
          </a:prstGeom>
          <a:solidFill>
            <a:srgbClr val="FFFFFF"/>
          </a:solidFill>
          <a:ln>
            <a:solidFill>
              <a:srgbClr val="4E4C47"/>
            </a:solidFill>
          </a:ln>
        </p:spPr>
        <p:txBody>
          <a:bodyPr lIns="45718" tIns="45718" rIns="45718" bIns="45718"/>
          <a:lstStyle/>
          <a:p>
            <a:endParaRPr/>
          </a:p>
        </p:txBody>
      </p:sp>
      <p:sp>
        <p:nvSpPr>
          <p:cNvPr id="723" name="Shape 723"/>
          <p:cNvSpPr/>
          <p:nvPr/>
        </p:nvSpPr>
        <p:spPr>
          <a:xfrm>
            <a:off x="6016465" y="4201443"/>
            <a:ext cx="5" cy="1410850"/>
          </a:xfrm>
          <a:prstGeom prst="line">
            <a:avLst/>
          </a:prstGeom>
          <a:solidFill>
            <a:srgbClr val="FFFFFF"/>
          </a:solidFill>
          <a:ln>
            <a:solidFill>
              <a:srgbClr val="4E4C47"/>
            </a:solidFill>
          </a:ln>
        </p:spPr>
        <p:txBody>
          <a:bodyPr lIns="45718" tIns="45718" rIns="45718" bIns="45718"/>
          <a:lstStyle/>
          <a:p>
            <a:endParaRPr/>
          </a:p>
        </p:txBody>
      </p:sp>
      <p:pic>
        <p:nvPicPr>
          <p:cNvPr id="724" name="image8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0047" y="2181543"/>
            <a:ext cx="1386094" cy="1386094"/>
          </a:xfrm>
          <a:prstGeom prst="rect">
            <a:avLst/>
          </a:prstGeom>
          <a:ln w="12700">
            <a:miter lim="400000"/>
          </a:ln>
        </p:spPr>
      </p:pic>
      <p:pic>
        <p:nvPicPr>
          <p:cNvPr id="725" name="image86.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7765" y="2208472"/>
            <a:ext cx="1478335" cy="1478335"/>
          </a:xfrm>
          <a:prstGeom prst="rect">
            <a:avLst/>
          </a:prstGeom>
          <a:ln w="12700">
            <a:miter lim="400000"/>
          </a:ln>
        </p:spPr>
      </p:pic>
      <p:pic>
        <p:nvPicPr>
          <p:cNvPr id="726" name="image87.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837" y="2208471"/>
            <a:ext cx="1332238" cy="1332238"/>
          </a:xfrm>
          <a:prstGeom prst="rect">
            <a:avLst/>
          </a:prstGeom>
          <a:ln w="12700">
            <a:miter lim="400000"/>
          </a:ln>
        </p:spPr>
      </p:pic>
      <p:sp>
        <p:nvSpPr>
          <p:cNvPr id="727" name="Shape 727"/>
          <p:cNvSpPr/>
          <p:nvPr/>
        </p:nvSpPr>
        <p:spPr>
          <a:xfrm>
            <a:off x="611556" y="4201441"/>
            <a:ext cx="2304265" cy="156965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b="1">
                <a:solidFill>
                  <a:srgbClr val="414141"/>
                </a:solidFill>
              </a:defRPr>
            </a:pPr>
            <a:r>
              <a:rPr sz="1600" dirty="0">
                <a:latin typeface="Arial" panose="020B0604020202020204" pitchFamily="34" charset="0"/>
                <a:cs typeface="Arial" panose="020B0604020202020204" pitchFamily="34" charset="0"/>
              </a:rPr>
              <a:t>Find a university or college program:</a:t>
            </a:r>
            <a:br>
              <a:rPr sz="1600"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Search by field of study, language of study, program level or location  </a:t>
            </a:r>
          </a:p>
        </p:txBody>
      </p:sp>
      <p:sp>
        <p:nvSpPr>
          <p:cNvPr id="728" name="Shape 728"/>
          <p:cNvSpPr/>
          <p:nvPr/>
        </p:nvSpPr>
        <p:spPr>
          <a:xfrm>
            <a:off x="3419870" y="4201441"/>
            <a:ext cx="2304263" cy="206209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b="1">
                <a:solidFill>
                  <a:srgbClr val="414141"/>
                </a:solidFill>
              </a:defRPr>
            </a:pPr>
            <a:r>
              <a:rPr sz="1600">
                <a:latin typeface="Arial" panose="020B0604020202020204" pitchFamily="34" charset="0"/>
                <a:cs typeface="Arial" panose="020B0604020202020204" pitchFamily="34" charset="0"/>
              </a:rPr>
              <a:t>Find out how much the program costs:</a:t>
            </a:r>
            <a:br>
              <a:rPr sz="1600">
                <a:latin typeface="Arial" panose="020B0604020202020204" pitchFamily="34" charset="0"/>
                <a:cs typeface="Arial" panose="020B0604020202020204" pitchFamily="34" charset="0"/>
              </a:rPr>
            </a:br>
            <a:r>
              <a:rPr>
                <a:latin typeface="Arial" panose="020B0604020202020204" pitchFamily="34" charset="0"/>
                <a:cs typeface="Arial" panose="020B0604020202020204" pitchFamily="34" charset="0"/>
              </a:rPr>
              <a:t>This estimate includes tuition/program fees, books/supplies, groceries, local public transport and miscellaneous costs </a:t>
            </a:r>
          </a:p>
        </p:txBody>
      </p:sp>
      <p:sp>
        <p:nvSpPr>
          <p:cNvPr id="729" name="Shape 729"/>
          <p:cNvSpPr/>
          <p:nvPr/>
        </p:nvSpPr>
        <p:spPr>
          <a:xfrm>
            <a:off x="6372198" y="4201441"/>
            <a:ext cx="2304263" cy="107721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b="1">
                <a:solidFill>
                  <a:srgbClr val="414141"/>
                </a:solidFill>
              </a:defRPr>
            </a:pPr>
            <a:r>
              <a:rPr sz="1600">
                <a:latin typeface="Arial" panose="020B0604020202020204" pitchFamily="34" charset="0"/>
                <a:cs typeface="Arial" panose="020B0604020202020204" pitchFamily="34" charset="0"/>
              </a:rPr>
              <a:t>Identify your entry requirements as an international student</a:t>
            </a:r>
            <a:br>
              <a:rPr sz="1600">
                <a:latin typeface="Arial" panose="020B0604020202020204" pitchFamily="34" charset="0"/>
                <a:cs typeface="Arial" panose="020B0604020202020204" pitchFamily="34" charset="0"/>
              </a:rPr>
            </a:br>
            <a:endParaRPr sz="1600">
              <a:latin typeface="Arial" panose="020B0604020202020204" pitchFamily="34" charset="0"/>
              <a:cs typeface="Arial" panose="020B0604020202020204" pitchFamily="34" charset="0"/>
            </a:endParaRPr>
          </a:p>
        </p:txBody>
      </p:sp>
      <p:sp>
        <p:nvSpPr>
          <p:cNvPr id="730" name="Shape 730"/>
          <p:cNvSpPr/>
          <p:nvPr/>
        </p:nvSpPr>
        <p:spPr>
          <a:xfrm>
            <a:off x="3141209" y="6550004"/>
            <a:ext cx="2861587" cy="3385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600" b="1">
                <a:solidFill>
                  <a:srgbClr val="FFFFFF"/>
                </a:solidFill>
                <a:latin typeface="Netto offc"/>
                <a:ea typeface="Netto offc"/>
                <a:cs typeface="Netto offc"/>
                <a:sym typeface="Netto offc"/>
              </a:defRPr>
            </a:lvl1pPr>
          </a:lstStyle>
          <a:p>
            <a:r>
              <a:t>PRACTICAL INFORMATION</a:t>
            </a:r>
          </a:p>
        </p:txBody>
      </p:sp>
      <p:sp>
        <p:nvSpPr>
          <p:cNvPr id="3" name="Title 2">
            <a:extLst>
              <a:ext uri="{FF2B5EF4-FFF2-40B4-BE49-F238E27FC236}">
                <a16:creationId xmlns:a16="http://schemas.microsoft.com/office/drawing/2014/main" id="{67A95592-8E41-4234-B962-4E10D556DDED}"/>
              </a:ext>
            </a:extLst>
          </p:cNvPr>
          <p:cNvSpPr>
            <a:spLocks noGrp="1"/>
          </p:cNvSpPr>
          <p:nvPr>
            <p:ph type="title"/>
          </p:nvPr>
        </p:nvSpPr>
        <p:spPr/>
        <p:txBody>
          <a:bodyPr/>
          <a:lstStyle/>
          <a:p>
            <a:endParaRPr lang="en-GB" dirty="0"/>
          </a:p>
        </p:txBody>
      </p:sp>
      <p:pic>
        <p:nvPicPr>
          <p:cNvPr id="15" name="Shape 131" descr="Powerpoint slide2-02.png">
            <a:extLst>
              <a:ext uri="{FF2B5EF4-FFF2-40B4-BE49-F238E27FC236}">
                <a16:creationId xmlns:a16="http://schemas.microsoft.com/office/drawing/2014/main" id="{7B4FA28B-C743-4A22-9563-4ACEFD5DCAD3}"/>
              </a:ext>
            </a:extLst>
          </p:cNvPr>
          <p:cNvPicPr preferRelativeResize="0"/>
          <p:nvPr/>
        </p:nvPicPr>
        <p:blipFill rotWithShape="1">
          <a:blip r:embed="rId6">
            <a:alphaModFix/>
          </a:blip>
          <a:srcRect/>
          <a:stretch/>
        </p:blipFill>
        <p:spPr>
          <a:xfrm>
            <a:off x="-100831" y="-67199"/>
            <a:ext cx="9324975" cy="7269671"/>
          </a:xfrm>
          <a:prstGeom prst="rect">
            <a:avLst/>
          </a:prstGeom>
          <a:noFill/>
          <a:ln>
            <a:noFill/>
          </a:ln>
        </p:spPr>
      </p:pic>
      <p:sp>
        <p:nvSpPr>
          <p:cNvPr id="4" name="Rectangle 3">
            <a:extLst>
              <a:ext uri="{FF2B5EF4-FFF2-40B4-BE49-F238E27FC236}">
                <a16:creationId xmlns:a16="http://schemas.microsoft.com/office/drawing/2014/main" id="{957E7BCA-8E87-48EB-A607-793EF35FEA8B}"/>
              </a:ext>
            </a:extLst>
          </p:cNvPr>
          <p:cNvSpPr/>
          <p:nvPr/>
        </p:nvSpPr>
        <p:spPr>
          <a:xfrm>
            <a:off x="467542" y="414366"/>
            <a:ext cx="5313441" cy="769441"/>
          </a:xfrm>
          <a:prstGeom prst="rect">
            <a:avLst/>
          </a:prstGeom>
        </p:spPr>
        <p:txBody>
          <a:bodyPr wrap="square">
            <a:spAutoFit/>
          </a:bodyPr>
          <a:lstStyle/>
          <a:p>
            <a:r>
              <a:rPr lang="en-US" sz="4400" dirty="0">
                <a:latin typeface="Helvetica Neue"/>
                <a:ea typeface="Helvetica Neue"/>
                <a:cs typeface="Helvetica Neue"/>
                <a:sym typeface="Helvetica Neue"/>
              </a:rPr>
              <a:t>Next Steps</a:t>
            </a:r>
            <a:endParaRPr lang="en-GB" sz="4400" dirty="0"/>
          </a:p>
        </p:txBody>
      </p:sp>
    </p:spTree>
    <p:extLst>
      <p:ext uri="{BB962C8B-B14F-4D97-AF65-F5344CB8AC3E}">
        <p14:creationId xmlns:p14="http://schemas.microsoft.com/office/powerpoint/2010/main" val="48486215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sp>
        <p:nvSpPr>
          <p:cNvPr id="257" name="Rectangle 256">
            <a:extLst>
              <a:ext uri="{FF2B5EF4-FFF2-40B4-BE49-F238E27FC236}">
                <a16:creationId xmlns:a16="http://schemas.microsoft.com/office/drawing/2014/main" id="{DEE5C6BA-FE2A-4C38-8D88-E70C06E54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0906" y="2795"/>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9" name="Picture 258">
            <a:extLst>
              <a:ext uri="{FF2B5EF4-FFF2-40B4-BE49-F238E27FC236}">
                <a16:creationId xmlns:a16="http://schemas.microsoft.com/office/drawing/2014/main" id="{53E66F28-0926-4CFB-BDAB-646CAB184C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5120"/>
          <a:stretch/>
        </p:blipFill>
        <p:spPr>
          <a:xfrm flipH="1">
            <a:off x="14636" y="0"/>
            <a:ext cx="9129364" cy="6858000"/>
          </a:xfrm>
          <a:prstGeom prst="rect">
            <a:avLst/>
          </a:prstGeom>
        </p:spPr>
      </p:pic>
      <p:sp>
        <p:nvSpPr>
          <p:cNvPr id="261"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816" y="-1017"/>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49" name="Shape 249" descr="Powerpoint slide2-02.png"/>
          <p:cNvPicPr preferRelativeResize="0"/>
          <p:nvPr/>
        </p:nvPicPr>
        <p:blipFill rotWithShape="1">
          <a:blip r:embed="rId4">
            <a:alphaModFix/>
          </a:blip>
          <a:srcRect r="1" b="23554"/>
          <a:stretch/>
        </p:blipFill>
        <p:spPr>
          <a:xfrm>
            <a:off x="3580534" y="-6733"/>
            <a:ext cx="3674756" cy="2106933"/>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p:spPr>
      </p:pic>
      <p:sp>
        <p:nvSpPr>
          <p:cNvPr id="250" name="Shape 250"/>
          <p:cNvSpPr txBox="1">
            <a:spLocks noGrp="1"/>
          </p:cNvSpPr>
          <p:nvPr>
            <p:ph type="ctrTitle"/>
          </p:nvPr>
        </p:nvSpPr>
        <p:spPr>
          <a:xfrm>
            <a:off x="247940" y="1084825"/>
            <a:ext cx="3733482" cy="1090538"/>
          </a:xfrm>
          <a:prstGeom prst="rect">
            <a:avLst/>
          </a:prstGeom>
        </p:spPr>
        <p:txBody>
          <a:bodyPr vert="horz" lIns="91440" tIns="45720" rIns="91440" bIns="45720" rtlCol="0" anchor="ctr" anchorCtr="0">
            <a:normAutofit/>
          </a:bodyPr>
          <a:lstStyle/>
          <a:p>
            <a:pPr marL="0" marR="0" lvl="0" indent="0" algn="l" defTabSz="685800">
              <a:lnSpc>
                <a:spcPct val="90000"/>
              </a:lnSpc>
              <a:spcBef>
                <a:spcPct val="0"/>
              </a:spcBef>
              <a:buClr>
                <a:schemeClr val="dk1"/>
              </a:buClr>
              <a:buSzPct val="25000"/>
            </a:pPr>
            <a:r>
              <a:rPr lang="en-US" sz="3300" kern="1200" dirty="0">
                <a:solidFill>
                  <a:srgbClr val="000000"/>
                </a:solidFill>
                <a:latin typeface="+mj-lt"/>
                <a:ea typeface="+mj-ea"/>
                <a:cs typeface="+mj-cs"/>
                <a:sym typeface="Helvetica Neue"/>
              </a:rPr>
              <a:t>Is studying abroad for me?</a:t>
            </a:r>
            <a:endParaRPr lang="en-US" sz="3300" b="0" i="0" u="none" strike="noStrike" kern="1200" cap="none" dirty="0">
              <a:solidFill>
                <a:srgbClr val="000000"/>
              </a:solidFill>
              <a:latin typeface="+mj-lt"/>
              <a:ea typeface="+mj-ea"/>
              <a:cs typeface="+mj-cs"/>
              <a:sym typeface="Helvetica Neue"/>
            </a:endParaRPr>
          </a:p>
        </p:txBody>
      </p:sp>
      <p:sp>
        <p:nvSpPr>
          <p:cNvPr id="252" name="Shape 252"/>
          <p:cNvSpPr txBox="1"/>
          <p:nvPr/>
        </p:nvSpPr>
        <p:spPr>
          <a:xfrm>
            <a:off x="-214550" y="2473809"/>
            <a:ext cx="5371341" cy="3617343"/>
          </a:xfrm>
          <a:prstGeom prst="rect">
            <a:avLst/>
          </a:prstGeom>
        </p:spPr>
        <p:txBody>
          <a:bodyPr vert="horz" lIns="91440" tIns="45720" rIns="91440" bIns="45720" rtlCol="0" anchor="ctr" anchorCtr="0">
            <a:normAutofit fontScale="92500" lnSpcReduction="20000"/>
          </a:bodyPr>
          <a:lstStyle/>
          <a:p>
            <a:pPr marL="342900" lvl="0" indent="-171450" defTabSz="685800">
              <a:lnSpc>
                <a:spcPct val="90000"/>
              </a:lnSpc>
              <a:spcBef>
                <a:spcPts val="544"/>
              </a:spcBef>
              <a:buClr>
                <a:schemeClr val="dk1"/>
              </a:buClr>
              <a:buSzPct val="100740"/>
              <a:buFont typeface="Arial" panose="020B0604020202020204" pitchFamily="34" charset="0"/>
              <a:buChar char="•"/>
            </a:pPr>
            <a:endParaRPr lang="en-US" sz="1500" kern="1200" dirty="0">
              <a:latin typeface="+mn-lt"/>
              <a:ea typeface="+mn-ea"/>
              <a:cs typeface="+mn-cs"/>
              <a:sym typeface="Helvetica Neue"/>
            </a:endParaRPr>
          </a:p>
          <a:p>
            <a:pPr marL="400050" lvl="0" defTabSz="685800">
              <a:lnSpc>
                <a:spcPct val="90000"/>
              </a:lnSpc>
              <a:spcBef>
                <a:spcPts val="544"/>
              </a:spcBef>
              <a:buClr>
                <a:srgbClr val="FFC000"/>
              </a:buClr>
              <a:buSzPct val="100740"/>
            </a:pPr>
            <a:endParaRPr lang="en-US" sz="2400" kern="1200" dirty="0">
              <a:solidFill>
                <a:srgbClr val="FFC000"/>
              </a:solidFill>
              <a:latin typeface="+mn-lt"/>
              <a:ea typeface="+mn-ea"/>
              <a:cs typeface="+mn-cs"/>
              <a:sym typeface="Helvetica Neue"/>
            </a:endParaRPr>
          </a:p>
          <a:p>
            <a:pPr marL="400050" lvl="0" defTabSz="685800">
              <a:lnSpc>
                <a:spcPct val="90000"/>
              </a:lnSpc>
              <a:spcBef>
                <a:spcPts val="544"/>
              </a:spcBef>
              <a:buClr>
                <a:srgbClr val="FFC000"/>
              </a:buClr>
              <a:buSzPct val="100740"/>
            </a:pPr>
            <a:endParaRPr lang="en-US" sz="2400" kern="1200" dirty="0">
              <a:solidFill>
                <a:srgbClr val="FFC000"/>
              </a:solidFill>
              <a:latin typeface="+mn-lt"/>
              <a:ea typeface="+mn-ea"/>
              <a:cs typeface="+mn-cs"/>
              <a:sym typeface="Helvetica Neue"/>
            </a:endParaRPr>
          </a:p>
          <a:p>
            <a:pPr marL="742950" lvl="0" indent="-342900" defTabSz="685800">
              <a:lnSpc>
                <a:spcPct val="90000"/>
              </a:lnSpc>
              <a:spcBef>
                <a:spcPts val="544"/>
              </a:spcBef>
              <a:buClr>
                <a:srgbClr val="FFC000"/>
              </a:buClr>
              <a:buSzPct val="100740"/>
              <a:buFont typeface="Arial" panose="020B0604020202020204" pitchFamily="34" charset="0"/>
              <a:buChar char="•"/>
            </a:pPr>
            <a:r>
              <a:rPr lang="en-US" sz="2400" kern="1200" dirty="0">
                <a:solidFill>
                  <a:srgbClr val="FFC000"/>
                </a:solidFill>
                <a:latin typeface="+mn-lt"/>
                <a:ea typeface="+mn-ea"/>
                <a:cs typeface="+mn-cs"/>
                <a:sym typeface="Helvetica Neue"/>
              </a:rPr>
              <a:t>Do you have the finances/means?</a:t>
            </a:r>
          </a:p>
          <a:p>
            <a:pPr marL="400050" lvl="0" defTabSz="685800">
              <a:lnSpc>
                <a:spcPct val="90000"/>
              </a:lnSpc>
              <a:spcBef>
                <a:spcPts val="544"/>
              </a:spcBef>
              <a:buClr>
                <a:srgbClr val="FFC000"/>
              </a:buClr>
              <a:buSzPct val="100740"/>
            </a:pPr>
            <a:endParaRPr lang="en-US" sz="2400" kern="1200" dirty="0">
              <a:solidFill>
                <a:srgbClr val="FFC000"/>
              </a:solidFill>
              <a:latin typeface="+mn-lt"/>
              <a:ea typeface="+mn-ea"/>
              <a:cs typeface="+mn-cs"/>
              <a:sym typeface="Helvetica Neue"/>
            </a:endParaRPr>
          </a:p>
          <a:p>
            <a:pPr marL="742950" lvl="0" indent="-342900" defTabSz="685800">
              <a:lnSpc>
                <a:spcPct val="90000"/>
              </a:lnSpc>
              <a:spcBef>
                <a:spcPts val="544"/>
              </a:spcBef>
              <a:buClr>
                <a:srgbClr val="FFC000"/>
              </a:buClr>
              <a:buSzPct val="100740"/>
              <a:buFont typeface="Arial" panose="020B0604020202020204" pitchFamily="34" charset="0"/>
              <a:buChar char="•"/>
            </a:pPr>
            <a:r>
              <a:rPr lang="en-US" sz="2400" kern="1200" dirty="0">
                <a:solidFill>
                  <a:srgbClr val="FFC000"/>
                </a:solidFill>
                <a:latin typeface="+mn-lt"/>
                <a:ea typeface="+mn-ea"/>
                <a:cs typeface="+mn-cs"/>
                <a:sym typeface="Helvetica Neue"/>
              </a:rPr>
              <a:t>Are you adaptable to change?</a:t>
            </a:r>
          </a:p>
          <a:p>
            <a:pPr marL="742950" lvl="0" indent="-342900" defTabSz="685800">
              <a:lnSpc>
                <a:spcPct val="90000"/>
              </a:lnSpc>
              <a:spcBef>
                <a:spcPts val="544"/>
              </a:spcBef>
              <a:buClr>
                <a:srgbClr val="FFC000"/>
              </a:buClr>
              <a:buSzPct val="100740"/>
              <a:buFont typeface="Arial" panose="020B0604020202020204" pitchFamily="34" charset="0"/>
              <a:buChar char="•"/>
            </a:pPr>
            <a:endParaRPr lang="en-US" sz="2400" kern="1200" dirty="0">
              <a:solidFill>
                <a:srgbClr val="FFC000"/>
              </a:solidFill>
              <a:latin typeface="+mn-lt"/>
              <a:ea typeface="+mn-ea"/>
              <a:cs typeface="+mn-cs"/>
              <a:sym typeface="Helvetica Neue"/>
            </a:endParaRPr>
          </a:p>
          <a:p>
            <a:pPr marL="742950" lvl="0" indent="-342900" defTabSz="685800">
              <a:lnSpc>
                <a:spcPct val="90000"/>
              </a:lnSpc>
              <a:spcBef>
                <a:spcPts val="544"/>
              </a:spcBef>
              <a:buClr>
                <a:srgbClr val="FFC000"/>
              </a:buClr>
              <a:buSzPct val="100740"/>
              <a:buFont typeface="Arial" panose="020B0604020202020204" pitchFamily="34" charset="0"/>
              <a:buChar char="•"/>
            </a:pPr>
            <a:r>
              <a:rPr lang="en-US" sz="2400" kern="1200" dirty="0">
                <a:solidFill>
                  <a:srgbClr val="FFC000"/>
                </a:solidFill>
                <a:latin typeface="+mn-lt"/>
                <a:ea typeface="+mn-ea"/>
                <a:cs typeface="+mn-cs"/>
                <a:sym typeface="Helvetica Neue"/>
              </a:rPr>
              <a:t>Are you in the right mindset?</a:t>
            </a:r>
          </a:p>
          <a:p>
            <a:pPr marL="742950" lvl="0" indent="-342900" defTabSz="685800">
              <a:lnSpc>
                <a:spcPct val="90000"/>
              </a:lnSpc>
              <a:spcBef>
                <a:spcPts val="544"/>
              </a:spcBef>
              <a:buClr>
                <a:srgbClr val="FFC000"/>
              </a:buClr>
              <a:buSzPct val="100740"/>
              <a:buFont typeface="Arial" panose="020B0604020202020204" pitchFamily="34" charset="0"/>
              <a:buChar char="•"/>
            </a:pPr>
            <a:endParaRPr lang="en-US" sz="2400" kern="1200" dirty="0">
              <a:solidFill>
                <a:srgbClr val="FFC000"/>
              </a:solidFill>
              <a:latin typeface="+mn-lt"/>
              <a:ea typeface="+mn-ea"/>
              <a:cs typeface="+mn-cs"/>
              <a:sym typeface="Helvetica Neue"/>
            </a:endParaRPr>
          </a:p>
          <a:p>
            <a:pPr marL="742950" lvl="0" indent="-342900" defTabSz="685800">
              <a:lnSpc>
                <a:spcPct val="90000"/>
              </a:lnSpc>
              <a:spcBef>
                <a:spcPts val="544"/>
              </a:spcBef>
              <a:buClr>
                <a:srgbClr val="FFC000"/>
              </a:buClr>
              <a:buSzPct val="100740"/>
              <a:buFont typeface="Arial" panose="020B0604020202020204" pitchFamily="34" charset="0"/>
              <a:buChar char="•"/>
            </a:pPr>
            <a:r>
              <a:rPr lang="en-US" sz="2400" kern="1200" dirty="0">
                <a:solidFill>
                  <a:srgbClr val="FFC000"/>
                </a:solidFill>
                <a:latin typeface="+mn-lt"/>
                <a:ea typeface="+mn-ea"/>
                <a:cs typeface="+mn-cs"/>
                <a:sym typeface="Helvetica Neue"/>
              </a:rPr>
              <a:t>What do you want from                 your study abroad                        experience?</a:t>
            </a:r>
          </a:p>
          <a:p>
            <a:pPr marL="571500" lvl="1" indent="-285750" defTabSz="685800">
              <a:lnSpc>
                <a:spcPct val="90000"/>
              </a:lnSpc>
              <a:spcBef>
                <a:spcPts val="476"/>
              </a:spcBef>
              <a:buClr>
                <a:srgbClr val="FFC000"/>
              </a:buClr>
              <a:buSzPct val="99166"/>
              <a:buFont typeface="Arial" panose="020B0604020202020204" pitchFamily="34" charset="0"/>
              <a:buChar char="•"/>
            </a:pPr>
            <a:endParaRPr lang="en-US" sz="1500" kern="1200" dirty="0">
              <a:latin typeface="+mn-lt"/>
              <a:ea typeface="+mn-ea"/>
              <a:cs typeface="+mn-cs"/>
              <a:sym typeface="Helvetica Neue"/>
            </a:endParaRPr>
          </a:p>
          <a:p>
            <a:pPr marL="457200" lvl="1" indent="-171450" defTabSz="685800">
              <a:lnSpc>
                <a:spcPct val="90000"/>
              </a:lnSpc>
              <a:spcBef>
                <a:spcPts val="476"/>
              </a:spcBef>
              <a:buClr>
                <a:schemeClr val="dk1"/>
              </a:buClr>
              <a:buSzPct val="99166"/>
              <a:buFont typeface="Arial" panose="020B0604020202020204" pitchFamily="34" charset="0"/>
              <a:buChar char="•"/>
            </a:pPr>
            <a:endParaRPr lang="en-US" sz="1500" kern="1200" dirty="0">
              <a:latin typeface="+mn-lt"/>
              <a:ea typeface="+mn-ea"/>
              <a:cs typeface="+mn-cs"/>
              <a:sym typeface="Helvetica Neue"/>
            </a:endParaRPr>
          </a:p>
          <a:p>
            <a:pPr marL="457200" lvl="1" indent="-171450" defTabSz="685800">
              <a:lnSpc>
                <a:spcPct val="90000"/>
              </a:lnSpc>
              <a:spcBef>
                <a:spcPts val="476"/>
              </a:spcBef>
              <a:buClr>
                <a:schemeClr val="dk1"/>
              </a:buClr>
              <a:buSzPct val="99166"/>
              <a:buFont typeface="Arial" panose="020B0604020202020204" pitchFamily="34" charset="0"/>
              <a:buChar char="•"/>
            </a:pPr>
            <a:endParaRPr lang="en-US" sz="1500" kern="1200" dirty="0">
              <a:latin typeface="+mn-lt"/>
              <a:ea typeface="+mn-ea"/>
              <a:cs typeface="+mn-cs"/>
              <a:sym typeface="Helvetica Neue"/>
            </a:endParaRPr>
          </a:p>
          <a:p>
            <a:pPr marL="285750" marR="0" lvl="0" indent="-171450" defTabSz="685800">
              <a:lnSpc>
                <a:spcPct val="90000"/>
              </a:lnSpc>
              <a:spcBef>
                <a:spcPts val="0"/>
              </a:spcBef>
              <a:buClr>
                <a:schemeClr val="dk1"/>
              </a:buClr>
              <a:buFont typeface="Arial" panose="020B0604020202020204" pitchFamily="34" charset="0"/>
              <a:buChar char="•"/>
            </a:pPr>
            <a:endParaRPr lang="en-US" sz="1500" kern="1200" dirty="0">
              <a:latin typeface="+mn-lt"/>
              <a:ea typeface="+mn-ea"/>
              <a:cs typeface="+mn-cs"/>
              <a:sym typeface="Cabin"/>
            </a:endParaRPr>
          </a:p>
          <a:p>
            <a:pPr marL="285750" marR="0" lvl="0" indent="-171450" defTabSz="685800">
              <a:lnSpc>
                <a:spcPct val="90000"/>
              </a:lnSpc>
              <a:spcBef>
                <a:spcPts val="0"/>
              </a:spcBef>
              <a:buClr>
                <a:schemeClr val="dk1"/>
              </a:buClr>
              <a:buFont typeface="Arial" panose="020B0604020202020204" pitchFamily="34" charset="0"/>
              <a:buChar char="•"/>
            </a:pPr>
            <a:endParaRPr lang="en-US" sz="1500" kern="1200" dirty="0">
              <a:latin typeface="+mn-lt"/>
              <a:ea typeface="+mn-ea"/>
              <a:cs typeface="+mn-cs"/>
              <a:sym typeface="Cabin"/>
            </a:endParaRPr>
          </a:p>
        </p:txBody>
      </p:sp>
      <p:sp>
        <p:nvSpPr>
          <p:cNvPr id="263"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2659" y="2912215"/>
            <a:ext cx="4956705" cy="3945298"/>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descr="A drawing of a cartoon character&#10;&#10;Description automatically generated">
            <a:extLst>
              <a:ext uri="{FF2B5EF4-FFF2-40B4-BE49-F238E27FC236}">
                <a16:creationId xmlns:a16="http://schemas.microsoft.com/office/drawing/2014/main" id="{2CEE20A9-0DA6-4D96-9E01-5E4F872C656F}"/>
              </a:ext>
            </a:extLst>
          </p:cNvPr>
          <p:cNvPicPr>
            <a:picLocks noChangeAspect="1"/>
          </p:cNvPicPr>
          <p:nvPr/>
        </p:nvPicPr>
        <p:blipFill rotWithShape="1">
          <a:blip r:embed="rId5">
            <a:alphaModFix/>
          </a:blip>
          <a:srcRect t="9342" b="3650"/>
          <a:stretch/>
        </p:blipFill>
        <p:spPr>
          <a:xfrm>
            <a:off x="4336688" y="3055740"/>
            <a:ext cx="4792676" cy="3781269"/>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199247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p:nvSpPr>
          <p:cNvPr id="346" name="Shape 346"/>
          <p:cNvSpPr txBox="1"/>
          <p:nvPr/>
        </p:nvSpPr>
        <p:spPr>
          <a:xfrm>
            <a:off x="491490" y="365125"/>
            <a:ext cx="3840085" cy="1692794"/>
          </a:xfrm>
          <a:prstGeom prst="rect">
            <a:avLst/>
          </a:prstGeom>
        </p:spPr>
        <p:txBody>
          <a:bodyPr vert="horz" lIns="91440" tIns="45720" rIns="91440" bIns="45720" rtlCol="0" anchor="ctr" anchorCtr="0">
            <a:normAutofit/>
          </a:bodyPr>
          <a:lstStyle/>
          <a:p>
            <a:pPr marL="0" marR="0" lvl="0" indent="0">
              <a:lnSpc>
                <a:spcPct val="90000"/>
              </a:lnSpc>
              <a:spcBef>
                <a:spcPct val="0"/>
              </a:spcBef>
              <a:spcAft>
                <a:spcPts val="600"/>
              </a:spcAft>
              <a:buSzPct val="25000"/>
            </a:pPr>
            <a:r>
              <a:rPr lang="en-US" sz="4400" kern="1200" dirty="0">
                <a:solidFill>
                  <a:schemeClr val="tx1"/>
                </a:solidFill>
                <a:latin typeface="+mj-lt"/>
                <a:ea typeface="+mj-ea"/>
                <a:cs typeface="+mj-cs"/>
                <a:sym typeface="Helvetica Neue"/>
              </a:rPr>
              <a:t>Resources</a:t>
            </a:r>
          </a:p>
        </p:txBody>
      </p:sp>
      <p:cxnSp>
        <p:nvCxnSpPr>
          <p:cNvPr id="96" name="Straight Arrow Connector 95">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7" name="Shape 347"/>
          <p:cNvSpPr txBox="1"/>
          <p:nvPr/>
        </p:nvSpPr>
        <p:spPr>
          <a:xfrm>
            <a:off x="340245" y="2057919"/>
            <a:ext cx="7982659" cy="3761961"/>
          </a:xfrm>
          <a:prstGeom prst="rect">
            <a:avLst/>
          </a:prstGeom>
        </p:spPr>
        <p:txBody>
          <a:bodyPr vert="horz" lIns="91440" tIns="45720" rIns="91440" bIns="45720" rtlCol="0" anchorCtr="0">
            <a:noAutofit/>
          </a:bodyPr>
          <a:lstStyle/>
          <a:p>
            <a:pPr marL="0" marR="0" lvl="0" indent="-228600">
              <a:lnSpc>
                <a:spcPct val="90000"/>
              </a:lnSpc>
              <a:spcBef>
                <a:spcPts val="0"/>
              </a:spcBef>
              <a:spcAft>
                <a:spcPts val="600"/>
              </a:spcAft>
              <a:buSzPct val="25000"/>
              <a:buFont typeface="Arial" panose="020B0604020202020204" pitchFamily="34" charset="0"/>
              <a:buChar char="•"/>
            </a:pP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Study in Australia: </a:t>
            </a:r>
            <a:r>
              <a:rPr lang="en-US" sz="2000" kern="1200" dirty="0">
                <a:solidFill>
                  <a:srgbClr val="FFC000"/>
                </a:solidFill>
                <a:latin typeface="+mn-lt"/>
                <a:ea typeface="+mn-ea"/>
                <a:cs typeface="+mn-cs"/>
                <a:sym typeface="Helvetica Neue"/>
                <a:hlinkClick r:id="rId3">
                  <a:extLst>
                    <a:ext uri="{A12FA001-AC4F-418D-AE19-62706E023703}">
                      <ahyp:hlinkClr xmlns:ahyp="http://schemas.microsoft.com/office/drawing/2018/hyperlinkcolor" xmlns="" val="tx"/>
                    </a:ext>
                  </a:extLst>
                </a:hlinkClick>
              </a:rPr>
              <a:t>www.studyinaustralia.gov.au</a:t>
            </a:r>
            <a:r>
              <a:rPr lang="en-US" sz="2000" kern="1200" dirty="0">
                <a:solidFill>
                  <a:srgbClr val="FFC000"/>
                </a:solidFill>
                <a:latin typeface="+mn-lt"/>
                <a:ea typeface="+mn-ea"/>
                <a:cs typeface="+mn-cs"/>
                <a:sym typeface="Helvetica Neue"/>
              </a:rPr>
              <a:t> </a:t>
            </a:r>
          </a:p>
          <a:p>
            <a:pPr marL="457200" marR="0" lvl="0" indent="-228600">
              <a:lnSpc>
                <a:spcPct val="90000"/>
              </a:lnSpc>
              <a:spcBef>
                <a:spcPts val="0"/>
              </a:spcBef>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Study in Canada: </a:t>
            </a:r>
            <a:r>
              <a:rPr lang="en-US" sz="2000" kern="1200" dirty="0">
                <a:solidFill>
                  <a:srgbClr val="FFC000"/>
                </a:solidFill>
                <a:latin typeface="+mn-lt"/>
                <a:ea typeface="+mn-ea"/>
                <a:cs typeface="+mn-cs"/>
                <a:sym typeface="Helvetica Neue"/>
                <a:hlinkClick r:id="rId4">
                  <a:extLst>
                    <a:ext uri="{A12FA001-AC4F-418D-AE19-62706E023703}">
                      <ahyp:hlinkClr xmlns:ahyp="http://schemas.microsoft.com/office/drawing/2018/hyperlinkcolor" xmlns="" val="tx"/>
                    </a:ext>
                  </a:extLst>
                </a:hlinkClick>
              </a:rPr>
              <a:t>www.canadainternational.gc.ca</a:t>
            </a:r>
            <a:endParaRPr lang="en-US" sz="2000" kern="1200" dirty="0">
              <a:solidFill>
                <a:srgbClr val="FFC000"/>
              </a:solidFill>
              <a:latin typeface="+mn-lt"/>
              <a:ea typeface="+mn-ea"/>
              <a:cs typeface="+mn-cs"/>
              <a:sym typeface="Helvetica Neue"/>
            </a:endParaRPr>
          </a:p>
          <a:p>
            <a:pPr marL="457200" lvl="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Study in Denmark: </a:t>
            </a:r>
            <a:r>
              <a:rPr lang="en-US" sz="2000" kern="1200" dirty="0">
                <a:solidFill>
                  <a:srgbClr val="FFC000"/>
                </a:solidFill>
                <a:latin typeface="+mn-lt"/>
                <a:ea typeface="+mn-ea"/>
                <a:cs typeface="+mn-cs"/>
                <a:sym typeface="Helvetica Neue"/>
                <a:hlinkClick r:id="rId5">
                  <a:extLst>
                    <a:ext uri="{A12FA001-AC4F-418D-AE19-62706E023703}">
                      <ahyp:hlinkClr xmlns:ahyp="http://schemas.microsoft.com/office/drawing/2018/hyperlinkcolor" xmlns="" val="tx"/>
                    </a:ext>
                  </a:extLst>
                </a:hlinkClick>
              </a:rPr>
              <a:t>www.studyindenmark.dk</a:t>
            </a: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Study in France: </a:t>
            </a:r>
            <a:r>
              <a:rPr lang="en-US" sz="2000" kern="1200" dirty="0">
                <a:solidFill>
                  <a:srgbClr val="FFC000"/>
                </a:solidFill>
                <a:latin typeface="+mn-lt"/>
                <a:ea typeface="+mn-ea"/>
                <a:cs typeface="+mn-cs"/>
                <a:sym typeface="Helvetica Neue"/>
                <a:hlinkClick r:id="rId6">
                  <a:extLst>
                    <a:ext uri="{A12FA001-AC4F-418D-AE19-62706E023703}">
                      <ahyp:hlinkClr xmlns:ahyp="http://schemas.microsoft.com/office/drawing/2018/hyperlinkcolor" xmlns="" val="tx"/>
                    </a:ext>
                  </a:extLst>
                </a:hlinkClick>
              </a:rPr>
              <a:t>www.campusfrance.org</a:t>
            </a: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Study in Germany: </a:t>
            </a:r>
            <a:r>
              <a:rPr lang="en-US" sz="2000" kern="1200" dirty="0">
                <a:solidFill>
                  <a:srgbClr val="FFC000"/>
                </a:solidFill>
                <a:latin typeface="+mn-lt"/>
                <a:ea typeface="+mn-ea"/>
                <a:cs typeface="+mn-cs"/>
                <a:sym typeface="Helvetica Neue"/>
                <a:hlinkClick r:id="rId7">
                  <a:extLst>
                    <a:ext uri="{A12FA001-AC4F-418D-AE19-62706E023703}">
                      <ahyp:hlinkClr xmlns:ahyp="http://schemas.microsoft.com/office/drawing/2018/hyperlinkcolor" xmlns="" val="tx"/>
                    </a:ext>
                  </a:extLst>
                </a:hlinkClick>
              </a:rPr>
              <a:t>www.studying-in-germany.org</a:t>
            </a: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Study in Holland: </a:t>
            </a:r>
            <a:r>
              <a:rPr lang="en-US" sz="2000" kern="1200" dirty="0">
                <a:solidFill>
                  <a:srgbClr val="FFC000"/>
                </a:solidFill>
                <a:latin typeface="+mn-lt"/>
                <a:ea typeface="+mn-ea"/>
                <a:cs typeface="+mn-cs"/>
                <a:sym typeface="Helvetica Neue"/>
                <a:hlinkClick r:id="rId8">
                  <a:extLst>
                    <a:ext uri="{A12FA001-AC4F-418D-AE19-62706E023703}">
                      <ahyp:hlinkClr xmlns:ahyp="http://schemas.microsoft.com/office/drawing/2018/hyperlinkcolor" xmlns="" val="tx"/>
                    </a:ext>
                  </a:extLst>
                </a:hlinkClick>
              </a:rPr>
              <a:t>www.studyinholland.nl</a:t>
            </a: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Study in Italy: </a:t>
            </a:r>
            <a:r>
              <a:rPr lang="en-US" sz="2000" kern="1200" dirty="0">
                <a:solidFill>
                  <a:srgbClr val="FFC000"/>
                </a:solidFill>
                <a:latin typeface="+mn-lt"/>
                <a:ea typeface="+mn-ea"/>
                <a:cs typeface="+mn-cs"/>
                <a:sym typeface="Helvetica Neue"/>
                <a:hlinkClick r:id="rId9">
                  <a:extLst>
                    <a:ext uri="{A12FA001-AC4F-418D-AE19-62706E023703}">
                      <ahyp:hlinkClr xmlns:ahyp="http://schemas.microsoft.com/office/drawing/2018/hyperlinkcolor" xmlns="" val="tx"/>
                    </a:ext>
                  </a:extLst>
                </a:hlinkClick>
              </a:rPr>
              <a:t>www.studyinitaly.esteri.it</a:t>
            </a: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Medicine in Europe: </a:t>
            </a:r>
            <a:r>
              <a:rPr lang="en-US" sz="2000" kern="1200" dirty="0">
                <a:solidFill>
                  <a:srgbClr val="FFC000"/>
                </a:solidFill>
                <a:latin typeface="+mn-lt"/>
                <a:ea typeface="+mn-ea"/>
                <a:cs typeface="+mn-cs"/>
                <a:sym typeface="Helvetica Neue"/>
                <a:hlinkClick r:id="rId10">
                  <a:extLst>
                    <a:ext uri="{A12FA001-AC4F-418D-AE19-62706E023703}">
                      <ahyp:hlinkClr xmlns:ahyp="http://schemas.microsoft.com/office/drawing/2018/hyperlinkcolor" xmlns="" val="tx"/>
                    </a:ext>
                  </a:extLst>
                </a:hlinkClick>
              </a:rPr>
              <a:t>www.medicaldoorway.com</a:t>
            </a: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Study in Spain: </a:t>
            </a:r>
            <a:r>
              <a:rPr lang="en-US" sz="2000" kern="1200" dirty="0">
                <a:solidFill>
                  <a:srgbClr val="FFC000"/>
                </a:solidFill>
                <a:latin typeface="+mn-lt"/>
                <a:ea typeface="+mn-ea"/>
                <a:cs typeface="+mn-cs"/>
                <a:sym typeface="Helvetica Neue"/>
                <a:hlinkClick r:id="rId11">
                  <a:extLst>
                    <a:ext uri="{A12FA001-AC4F-418D-AE19-62706E023703}">
                      <ahyp:hlinkClr xmlns:ahyp="http://schemas.microsoft.com/office/drawing/2018/hyperlinkcolor" xmlns="" val="tx"/>
                    </a:ext>
                  </a:extLst>
                </a:hlinkClick>
              </a:rPr>
              <a:t>www.studying-in-spain.com</a:t>
            </a: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Switzerland</a:t>
            </a:r>
            <a:r>
              <a:rPr lang="en-US" sz="2000" kern="1200" dirty="0">
                <a:solidFill>
                  <a:srgbClr val="FFC000"/>
                </a:solidFill>
                <a:latin typeface="+mn-lt"/>
                <a:ea typeface="+mn-ea"/>
                <a:cs typeface="+mn-cs"/>
                <a:sym typeface="Helvetica Neue"/>
              </a:rPr>
              <a:t> (popular for Hospitality Management): </a:t>
            </a:r>
            <a:r>
              <a:rPr lang="en-US" sz="2000" kern="1200" dirty="0">
                <a:solidFill>
                  <a:srgbClr val="FFC000"/>
                </a:solidFill>
                <a:latin typeface="+mn-lt"/>
                <a:ea typeface="+mn-ea"/>
                <a:cs typeface="+mn-cs"/>
                <a:sym typeface="Helvetica Neue"/>
                <a:hlinkClick r:id="rId12">
                  <a:extLst>
                    <a:ext uri="{A12FA001-AC4F-418D-AE19-62706E023703}">
                      <ahyp:hlinkClr xmlns:ahyp="http://schemas.microsoft.com/office/drawing/2018/hyperlinkcolor" xmlns="" val="tx"/>
                    </a:ext>
                  </a:extLst>
                </a:hlinkClick>
              </a:rPr>
              <a:t>www.studyinswitzerland.plus</a:t>
            </a:r>
            <a:r>
              <a:rPr lang="en-US" sz="2000" kern="1200" dirty="0">
                <a:solidFill>
                  <a:srgbClr val="FFC000"/>
                </a:solidFill>
                <a:latin typeface="+mn-lt"/>
                <a:ea typeface="+mn-ea"/>
                <a:cs typeface="+mn-cs"/>
                <a:sym typeface="Helvetica Neue"/>
              </a:rPr>
              <a:t> </a:t>
            </a:r>
          </a:p>
          <a:p>
            <a:pPr marL="457200" indent="-228600">
              <a:lnSpc>
                <a:spcPct val="90000"/>
              </a:lnSpc>
              <a:spcAft>
                <a:spcPts val="600"/>
              </a:spcAft>
              <a:buClr>
                <a:srgbClr val="FFC000"/>
              </a:buClr>
              <a:buSzPct val="100000"/>
              <a:buFont typeface="Arial" panose="020B0604020202020204" pitchFamily="34" charset="0"/>
              <a:buChar char="•"/>
            </a:pPr>
            <a:r>
              <a:rPr lang="en-US" sz="2000" b="1" kern="1200" dirty="0">
                <a:solidFill>
                  <a:srgbClr val="FFC000"/>
                </a:solidFill>
                <a:latin typeface="+mn-lt"/>
                <a:ea typeface="+mn-ea"/>
                <a:cs typeface="+mn-cs"/>
                <a:sym typeface="Helvetica Neue"/>
              </a:rPr>
              <a:t>USA: </a:t>
            </a:r>
            <a:r>
              <a:rPr lang="en-US" sz="2000" kern="1200" dirty="0">
                <a:solidFill>
                  <a:srgbClr val="FFC000"/>
                </a:solidFill>
                <a:latin typeface="+mn-lt"/>
                <a:ea typeface="+mn-ea"/>
                <a:cs typeface="+mn-cs"/>
                <a:sym typeface="Helvetica Neue"/>
              </a:rPr>
              <a:t>The Fulbright Commission </a:t>
            </a:r>
            <a:r>
              <a:rPr lang="en-US" sz="2000" kern="1200" dirty="0">
                <a:solidFill>
                  <a:srgbClr val="FFC000"/>
                </a:solidFill>
                <a:latin typeface="+mn-lt"/>
                <a:ea typeface="+mn-ea"/>
                <a:cs typeface="+mn-cs"/>
                <a:sym typeface="Helvetica Neue"/>
                <a:hlinkClick r:id="rId13">
                  <a:extLst>
                    <a:ext uri="{A12FA001-AC4F-418D-AE19-62706E023703}">
                      <ahyp:hlinkClr xmlns:ahyp="http://schemas.microsoft.com/office/drawing/2018/hyperlinkcolor" xmlns="" val="tx"/>
                    </a:ext>
                  </a:extLst>
                </a:hlinkClick>
              </a:rPr>
              <a:t>www.fulbright.org.uk</a:t>
            </a:r>
            <a:r>
              <a:rPr lang="en-US" sz="2000" kern="1200" dirty="0">
                <a:solidFill>
                  <a:srgbClr val="FFC000"/>
                </a:solidFill>
                <a:latin typeface="+mn-lt"/>
                <a:ea typeface="+mn-ea"/>
                <a:cs typeface="+mn-cs"/>
                <a:sym typeface="Helvetica Neue"/>
              </a:rPr>
              <a:t> </a:t>
            </a:r>
          </a:p>
          <a:p>
            <a:pPr marR="0" lvl="0" indent="-228600">
              <a:lnSpc>
                <a:spcPct val="90000"/>
              </a:lnSpc>
              <a:spcBef>
                <a:spcPts val="0"/>
              </a:spcBef>
              <a:spcAft>
                <a:spcPts val="600"/>
              </a:spcAft>
              <a:buClr>
                <a:schemeClr val="dk1"/>
              </a:buClr>
              <a:buSzPct val="100000"/>
              <a:buFont typeface="Arial" panose="020B0604020202020204" pitchFamily="34" charset="0"/>
              <a:buChar char="•"/>
            </a:pPr>
            <a:endParaRPr lang="en-US" sz="2000" kern="1200" dirty="0">
              <a:solidFill>
                <a:srgbClr val="FFC000"/>
              </a:solidFill>
              <a:latin typeface="+mn-lt"/>
              <a:ea typeface="+mn-ea"/>
              <a:cs typeface="+mn-cs"/>
              <a:sym typeface="Helvetica Neue"/>
            </a:endParaRPr>
          </a:p>
          <a:p>
            <a:pPr marL="0" marR="0" lvl="0" indent="-228600">
              <a:lnSpc>
                <a:spcPct val="90000"/>
              </a:lnSpc>
              <a:spcBef>
                <a:spcPts val="0"/>
              </a:spcBef>
              <a:spcAft>
                <a:spcPts val="600"/>
              </a:spcAft>
              <a:buFont typeface="Arial" panose="020B0604020202020204" pitchFamily="34" charset="0"/>
              <a:buChar char="•"/>
            </a:pPr>
            <a:endParaRPr lang="en-US" sz="2000" kern="1200" dirty="0">
              <a:solidFill>
                <a:srgbClr val="FFC000"/>
              </a:solidFill>
              <a:latin typeface="+mn-lt"/>
              <a:ea typeface="+mn-ea"/>
              <a:cs typeface="+mn-cs"/>
              <a:sym typeface="Helvetica Neue"/>
            </a:endParaRPr>
          </a:p>
          <a:p>
            <a:pPr marL="0" marR="0" lvl="0" indent="-228600">
              <a:lnSpc>
                <a:spcPct val="90000"/>
              </a:lnSpc>
              <a:spcBef>
                <a:spcPts val="0"/>
              </a:spcBef>
              <a:spcAft>
                <a:spcPts val="600"/>
              </a:spcAft>
              <a:buFont typeface="Arial" panose="020B0604020202020204" pitchFamily="34" charset="0"/>
              <a:buChar char="•"/>
            </a:pPr>
            <a:endParaRPr lang="en-US" sz="2000" kern="1200" dirty="0">
              <a:solidFill>
                <a:srgbClr val="FFC000"/>
              </a:solidFill>
              <a:latin typeface="+mn-lt"/>
              <a:ea typeface="+mn-ea"/>
              <a:cs typeface="+mn-cs"/>
              <a:sym typeface="Helvetica Neue"/>
            </a:endParaRPr>
          </a:p>
          <a:p>
            <a:pPr marL="0" marR="0" lvl="0" indent="-228600">
              <a:lnSpc>
                <a:spcPct val="90000"/>
              </a:lnSpc>
              <a:spcBef>
                <a:spcPts val="0"/>
              </a:spcBef>
              <a:spcAft>
                <a:spcPts val="600"/>
              </a:spcAft>
              <a:buFont typeface="Arial" panose="020B0604020202020204" pitchFamily="34" charset="0"/>
              <a:buChar char="•"/>
            </a:pPr>
            <a:endParaRPr lang="en-US" sz="2000" kern="1200" dirty="0">
              <a:solidFill>
                <a:srgbClr val="FFC000"/>
              </a:solidFill>
              <a:latin typeface="+mn-lt"/>
              <a:ea typeface="+mn-ea"/>
              <a:cs typeface="+mn-cs"/>
              <a:sym typeface="Helvetica Neue"/>
            </a:endParaRPr>
          </a:p>
          <a:p>
            <a:pPr marL="0" marR="0" lvl="0" indent="-228600">
              <a:lnSpc>
                <a:spcPct val="90000"/>
              </a:lnSpc>
              <a:spcBef>
                <a:spcPts val="0"/>
              </a:spcBef>
              <a:spcAft>
                <a:spcPts val="600"/>
              </a:spcAft>
              <a:buFont typeface="Arial" panose="020B0604020202020204" pitchFamily="34" charset="0"/>
              <a:buChar char="•"/>
            </a:pPr>
            <a:endParaRPr lang="en-US" sz="2000" kern="1200" dirty="0">
              <a:solidFill>
                <a:srgbClr val="FFC000"/>
              </a:solidFill>
              <a:latin typeface="+mn-lt"/>
              <a:ea typeface="+mn-ea"/>
              <a:cs typeface="+mn-cs"/>
              <a:sym typeface="Helvetica Neue"/>
            </a:endParaRPr>
          </a:p>
        </p:txBody>
      </p:sp>
      <p:pic>
        <p:nvPicPr>
          <p:cNvPr id="345" name="Shape 345" descr="Powerpoint slide2-02.png"/>
          <p:cNvPicPr preferRelativeResize="0"/>
          <p:nvPr/>
        </p:nvPicPr>
        <p:blipFill rotWithShape="1">
          <a:blip r:embed="rId14"/>
          <a:srcRect l="30993" r="17225"/>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p:nvSpPr>
          <p:cNvPr id="331" name="Rectangle 77">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2" name="Picture 79">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328" name="Shape 328"/>
          <p:cNvSpPr txBox="1"/>
          <p:nvPr/>
        </p:nvSpPr>
        <p:spPr>
          <a:xfrm>
            <a:off x="4401643" y="87238"/>
            <a:ext cx="3988849" cy="1381125"/>
          </a:xfrm>
          <a:prstGeom prst="rect">
            <a:avLst/>
          </a:prstGeom>
        </p:spPr>
        <p:txBody>
          <a:bodyPr vert="horz" lIns="91440" tIns="45720" rIns="91440" bIns="45720" rtlCol="0" anchor="ctr" anchorCtr="0">
            <a:normAutofit/>
          </a:bodyPr>
          <a:lstStyle/>
          <a:p>
            <a:pPr marL="0" marR="0" lvl="0" indent="0">
              <a:lnSpc>
                <a:spcPct val="90000"/>
              </a:lnSpc>
              <a:spcBef>
                <a:spcPct val="0"/>
              </a:spcBef>
              <a:spcAft>
                <a:spcPts val="600"/>
              </a:spcAft>
              <a:buSzPct val="25000"/>
            </a:pPr>
            <a:r>
              <a:rPr lang="en-US" sz="3400" kern="1200">
                <a:latin typeface="+mj-lt"/>
                <a:ea typeface="+mj-ea"/>
                <a:cs typeface="+mj-cs"/>
                <a:sym typeface="Helvetica Neue"/>
              </a:rPr>
              <a:t>Useful Questions to Ask institutions…</a:t>
            </a:r>
          </a:p>
        </p:txBody>
      </p:sp>
      <p:sp>
        <p:nvSpPr>
          <p:cNvPr id="8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25" name="Shape 325" descr="Powerpoint slide2-02.png"/>
          <p:cNvPicPr preferRelativeResize="0"/>
          <p:nvPr/>
        </p:nvPicPr>
        <p:blipFill rotWithShape="1">
          <a:blip r:embed="rId4"/>
          <a:stretch/>
        </p:blipFill>
        <p:spPr>
          <a:xfrm>
            <a:off x="322012" y="2444301"/>
            <a:ext cx="3061697" cy="2296272"/>
          </a:xfrm>
          <a:prstGeom prst="rect">
            <a:avLst/>
          </a:prstGeom>
          <a:noFill/>
        </p:spPr>
      </p:pic>
      <p:sp>
        <p:nvSpPr>
          <p:cNvPr id="329" name="Shape 329"/>
          <p:cNvSpPr txBox="1"/>
          <p:nvPr/>
        </p:nvSpPr>
        <p:spPr>
          <a:xfrm>
            <a:off x="4171397" y="2594344"/>
            <a:ext cx="4938809" cy="2940772"/>
          </a:xfrm>
          <a:prstGeom prst="rect">
            <a:avLst/>
          </a:prstGeom>
        </p:spPr>
        <p:txBody>
          <a:bodyPr vert="horz" lIns="91440" tIns="45720" rIns="91440" bIns="45720" rtlCol="0" anchor="ctr" anchorCtr="0">
            <a:noAutofit/>
          </a:bodyPr>
          <a:lstStyle/>
          <a:p>
            <a:pPr marL="457200" indent="-228600">
              <a:lnSpc>
                <a:spcPct val="90000"/>
              </a:lnSpc>
              <a:spcAft>
                <a:spcPts val="600"/>
              </a:spcAft>
              <a:buClr>
                <a:schemeClr val="accent6"/>
              </a:buClr>
              <a:buSzPct val="100000"/>
              <a:buFont typeface="Arial" panose="020B0604020202020204" pitchFamily="34" charset="0"/>
              <a:buChar char="•"/>
            </a:pPr>
            <a:r>
              <a:rPr lang="en-US" sz="2200" kern="1200" dirty="0">
                <a:solidFill>
                  <a:srgbClr val="FFC000"/>
                </a:solidFill>
                <a:latin typeface="+mn-lt"/>
                <a:ea typeface="+mn-ea"/>
                <a:cs typeface="+mn-cs"/>
                <a:sym typeface="Helvetica Neue"/>
              </a:rPr>
              <a:t>What are the entry requirements? </a:t>
            </a:r>
          </a:p>
          <a:p>
            <a:pPr marL="457200" indent="-228600">
              <a:lnSpc>
                <a:spcPct val="90000"/>
              </a:lnSpc>
              <a:spcAft>
                <a:spcPts val="600"/>
              </a:spcAft>
              <a:buClr>
                <a:schemeClr val="accent6"/>
              </a:buClr>
              <a:buSzPct val="100000"/>
              <a:buFont typeface="Arial" panose="020B0604020202020204" pitchFamily="34" charset="0"/>
              <a:buChar char="•"/>
            </a:pPr>
            <a:r>
              <a:rPr lang="en-US" sz="2200" kern="1200" dirty="0">
                <a:solidFill>
                  <a:srgbClr val="FFC000"/>
                </a:solidFill>
                <a:latin typeface="+mn-lt"/>
                <a:ea typeface="+mn-ea"/>
                <a:cs typeface="+mn-cs"/>
                <a:sym typeface="Helvetica Neue"/>
              </a:rPr>
              <a:t>What is the application process like?</a:t>
            </a:r>
          </a:p>
          <a:p>
            <a:pPr marL="457200" indent="-228600">
              <a:lnSpc>
                <a:spcPct val="90000"/>
              </a:lnSpc>
              <a:spcAft>
                <a:spcPts val="600"/>
              </a:spcAft>
              <a:buClr>
                <a:schemeClr val="accent6"/>
              </a:buClr>
              <a:buSzPct val="100000"/>
              <a:buFont typeface="Arial" panose="020B0604020202020204" pitchFamily="34" charset="0"/>
              <a:buChar char="•"/>
            </a:pPr>
            <a:r>
              <a:rPr lang="en-US" sz="2200" kern="1200" dirty="0">
                <a:solidFill>
                  <a:srgbClr val="FFC000"/>
                </a:solidFill>
                <a:latin typeface="+mn-lt"/>
                <a:ea typeface="+mn-ea"/>
                <a:cs typeface="+mn-cs"/>
                <a:sym typeface="Helvetica Neue"/>
              </a:rPr>
              <a:t>What is the proportion of applicants per place? </a:t>
            </a:r>
          </a:p>
          <a:p>
            <a:pPr marL="457200" indent="-228600">
              <a:lnSpc>
                <a:spcPct val="90000"/>
              </a:lnSpc>
              <a:spcAft>
                <a:spcPts val="600"/>
              </a:spcAft>
              <a:buClr>
                <a:schemeClr val="accent6"/>
              </a:buClr>
              <a:buSzPct val="100000"/>
              <a:buFont typeface="Arial" panose="020B0604020202020204" pitchFamily="34" charset="0"/>
              <a:buChar char="•"/>
            </a:pPr>
            <a:r>
              <a:rPr lang="en-US" sz="2200" kern="1200" dirty="0">
                <a:solidFill>
                  <a:srgbClr val="FFC000"/>
                </a:solidFill>
                <a:latin typeface="+mn-lt"/>
                <a:ea typeface="+mn-ea"/>
                <a:cs typeface="+mn-cs"/>
                <a:sym typeface="Helvetica Neue"/>
              </a:rPr>
              <a:t>What is the cost of tuition and living? </a:t>
            </a:r>
          </a:p>
          <a:p>
            <a:pPr marL="457200" marR="0" lvl="0" indent="-228600">
              <a:lnSpc>
                <a:spcPct val="90000"/>
              </a:lnSpc>
              <a:spcBef>
                <a:spcPts val="0"/>
              </a:spcBef>
              <a:spcAft>
                <a:spcPts val="600"/>
              </a:spcAft>
              <a:buClr>
                <a:schemeClr val="accent6"/>
              </a:buClr>
              <a:buSzPct val="100000"/>
              <a:buFont typeface="Arial" panose="020B0604020202020204" pitchFamily="34" charset="0"/>
              <a:buChar char="•"/>
            </a:pPr>
            <a:r>
              <a:rPr lang="en-US" sz="2200" kern="1200" dirty="0">
                <a:solidFill>
                  <a:srgbClr val="FFC000"/>
                </a:solidFill>
                <a:latin typeface="+mn-lt"/>
                <a:ea typeface="+mn-ea"/>
                <a:cs typeface="+mn-cs"/>
                <a:sym typeface="Helvetica Neue"/>
              </a:rPr>
              <a:t>How is the course taught/structured? </a:t>
            </a:r>
          </a:p>
          <a:p>
            <a:pPr marL="457200" indent="-228600">
              <a:lnSpc>
                <a:spcPct val="90000"/>
              </a:lnSpc>
              <a:spcAft>
                <a:spcPts val="600"/>
              </a:spcAft>
              <a:buClr>
                <a:schemeClr val="accent6"/>
              </a:buClr>
              <a:buSzPct val="100000"/>
              <a:buFont typeface="Arial" panose="020B0604020202020204" pitchFamily="34" charset="0"/>
              <a:buChar char="•"/>
            </a:pPr>
            <a:r>
              <a:rPr lang="en-US" sz="2200" kern="1200" dirty="0">
                <a:solidFill>
                  <a:srgbClr val="FFC000"/>
                </a:solidFill>
                <a:latin typeface="+mn-lt"/>
                <a:ea typeface="+mn-ea"/>
                <a:cs typeface="+mn-cs"/>
                <a:sym typeface="Helvetica Neue"/>
              </a:rPr>
              <a:t>How will I be assessed? </a:t>
            </a:r>
          </a:p>
          <a:p>
            <a:pPr marL="457200" marR="0" lvl="0" indent="-228600">
              <a:lnSpc>
                <a:spcPct val="90000"/>
              </a:lnSpc>
              <a:spcBef>
                <a:spcPts val="0"/>
              </a:spcBef>
              <a:spcAft>
                <a:spcPts val="600"/>
              </a:spcAft>
              <a:buClr>
                <a:schemeClr val="accent6"/>
              </a:buClr>
              <a:buSzPct val="100000"/>
              <a:buFont typeface="Arial" panose="020B0604020202020204" pitchFamily="34" charset="0"/>
              <a:buChar char="•"/>
            </a:pPr>
            <a:r>
              <a:rPr lang="en-US" sz="2200" kern="1200" dirty="0">
                <a:solidFill>
                  <a:srgbClr val="FFC000"/>
                </a:solidFill>
                <a:latin typeface="+mn-lt"/>
                <a:ea typeface="+mn-ea"/>
                <a:cs typeface="+mn-cs"/>
                <a:sym typeface="Helvetica Neue"/>
              </a:rPr>
              <a:t>Are there optional modules so I can choose a specialism? </a:t>
            </a:r>
          </a:p>
          <a:p>
            <a:pPr marL="457200" marR="0" lvl="0" indent="-228600">
              <a:lnSpc>
                <a:spcPct val="90000"/>
              </a:lnSpc>
              <a:spcBef>
                <a:spcPts val="0"/>
              </a:spcBef>
              <a:spcAft>
                <a:spcPts val="600"/>
              </a:spcAft>
              <a:buClr>
                <a:schemeClr val="accent6"/>
              </a:buClr>
              <a:buSzPct val="100000"/>
              <a:buFont typeface="Arial" panose="020B0604020202020204" pitchFamily="34" charset="0"/>
              <a:buChar char="•"/>
            </a:pPr>
            <a:r>
              <a:rPr lang="en-US" sz="2200" kern="1200" dirty="0">
                <a:solidFill>
                  <a:srgbClr val="FFC000"/>
                </a:solidFill>
                <a:latin typeface="+mn-lt"/>
                <a:ea typeface="+mn-ea"/>
                <a:cs typeface="+mn-cs"/>
                <a:sym typeface="Helvetica Neue"/>
              </a:rPr>
              <a:t>How much time would be spent in lectures/seminars per week? </a:t>
            </a:r>
          </a:p>
        </p:txBody>
      </p:sp>
      <p:sp>
        <p:nvSpPr>
          <p:cNvPr id="326" name="Shape 326"/>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327" name="Shape 327"/>
          <p:cNvSpPr txBox="1"/>
          <p:nvPr/>
        </p:nvSpPr>
        <p:spPr>
          <a:xfrm>
            <a:off x="357909"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p:nvSpPr>
          <p:cNvPr id="78" name="Rectangle 77">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0" name="Picture 79">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328" name="Shape 328"/>
          <p:cNvSpPr txBox="1"/>
          <p:nvPr/>
        </p:nvSpPr>
        <p:spPr>
          <a:xfrm>
            <a:off x="4570579" y="122994"/>
            <a:ext cx="3988849" cy="1381125"/>
          </a:xfrm>
          <a:prstGeom prst="rect">
            <a:avLst/>
          </a:prstGeom>
        </p:spPr>
        <p:txBody>
          <a:bodyPr vert="horz" lIns="91440" tIns="45720" rIns="91440" bIns="45720" rtlCol="0" anchor="ctr" anchorCtr="0">
            <a:normAutofit/>
          </a:bodyPr>
          <a:lstStyle/>
          <a:p>
            <a:pPr marL="0" marR="0" lvl="0" indent="0">
              <a:lnSpc>
                <a:spcPct val="90000"/>
              </a:lnSpc>
              <a:spcBef>
                <a:spcPct val="0"/>
              </a:spcBef>
              <a:spcAft>
                <a:spcPts val="600"/>
              </a:spcAft>
              <a:buSzPct val="25000"/>
            </a:pPr>
            <a:r>
              <a:rPr lang="en-US" sz="3400" kern="1200" dirty="0">
                <a:latin typeface="+mj-lt"/>
                <a:ea typeface="+mj-ea"/>
                <a:cs typeface="+mj-cs"/>
                <a:sym typeface="Helvetica Neue"/>
              </a:rPr>
              <a:t>Useful Questions to Ask institutions…</a:t>
            </a:r>
          </a:p>
        </p:txBody>
      </p:sp>
      <p:sp>
        <p:nvSpPr>
          <p:cNvPr id="8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25" name="Shape 325" descr="Powerpoint slide2-02.png"/>
          <p:cNvPicPr preferRelativeResize="0"/>
          <p:nvPr/>
        </p:nvPicPr>
        <p:blipFill rotWithShape="1">
          <a:blip r:embed="rId4"/>
          <a:stretch/>
        </p:blipFill>
        <p:spPr>
          <a:xfrm>
            <a:off x="322012" y="2444301"/>
            <a:ext cx="3061697" cy="2296272"/>
          </a:xfrm>
          <a:prstGeom prst="rect">
            <a:avLst/>
          </a:prstGeom>
          <a:noFill/>
        </p:spPr>
      </p:pic>
      <p:sp>
        <p:nvSpPr>
          <p:cNvPr id="329" name="Shape 329"/>
          <p:cNvSpPr txBox="1"/>
          <p:nvPr/>
        </p:nvSpPr>
        <p:spPr>
          <a:xfrm>
            <a:off x="4432697" y="2720108"/>
            <a:ext cx="4388693" cy="2927188"/>
          </a:xfrm>
          <a:prstGeom prst="rect">
            <a:avLst/>
          </a:prstGeom>
        </p:spPr>
        <p:txBody>
          <a:bodyPr vert="horz" lIns="91440" tIns="45720" rIns="91440" bIns="45720" rtlCol="0" anchor="ctr" anchorCtr="0">
            <a:noAutofit/>
          </a:bodyPr>
          <a:lstStyle/>
          <a:p>
            <a:pPr marL="457200" indent="-457200">
              <a:buClr>
                <a:schemeClr val="accent6"/>
              </a:buClr>
              <a:buFont typeface="Arial" panose="020B0604020202020204" pitchFamily="34" charset="0"/>
              <a:buChar char="•"/>
            </a:pPr>
            <a:r>
              <a:rPr lang="en-US" sz="2200" dirty="0">
                <a:solidFill>
                  <a:srgbClr val="FFC000"/>
                </a:solidFill>
                <a:latin typeface="Calibri" panose="020F0502020204030204" pitchFamily="34" charset="0"/>
                <a:ea typeface="Helvetica Neue"/>
                <a:cs typeface="Calibri" panose="020F0502020204030204" pitchFamily="34" charset="0"/>
                <a:sym typeface="Helvetica Neue"/>
              </a:rPr>
              <a:t>What are the average results for students on the current </a:t>
            </a:r>
            <a:r>
              <a:rPr lang="en-US" sz="2200" dirty="0" err="1">
                <a:solidFill>
                  <a:srgbClr val="FFC000"/>
                </a:solidFill>
                <a:latin typeface="Calibri" panose="020F0502020204030204" pitchFamily="34" charset="0"/>
                <a:ea typeface="Helvetica Neue"/>
                <a:cs typeface="Calibri" panose="020F0502020204030204" pitchFamily="34" charset="0"/>
                <a:sym typeface="Helvetica Neue"/>
              </a:rPr>
              <a:t>programme</a:t>
            </a:r>
            <a:r>
              <a:rPr lang="en-US" sz="2200" dirty="0">
                <a:solidFill>
                  <a:srgbClr val="FFC000"/>
                </a:solidFill>
                <a:latin typeface="Calibri" panose="020F0502020204030204" pitchFamily="34" charset="0"/>
                <a:ea typeface="Helvetica Neue"/>
                <a:cs typeface="Calibri" panose="020F0502020204030204" pitchFamily="34" charset="0"/>
                <a:sym typeface="Helvetica Neue"/>
              </a:rPr>
              <a:t>? </a:t>
            </a:r>
          </a:p>
          <a:p>
            <a:pPr marL="457200" indent="-457200">
              <a:buClr>
                <a:schemeClr val="accent6"/>
              </a:buClr>
              <a:buFont typeface="Arial" panose="020B0604020202020204" pitchFamily="34" charset="0"/>
              <a:buChar char="•"/>
            </a:pPr>
            <a:r>
              <a:rPr lang="en-US" sz="2200" dirty="0">
                <a:solidFill>
                  <a:srgbClr val="FFC000"/>
                </a:solidFill>
                <a:latin typeface="Calibri" panose="020F0502020204030204" pitchFamily="34" charset="0"/>
                <a:ea typeface="Helvetica Neue"/>
                <a:cs typeface="Calibri" panose="020F0502020204030204" pitchFamily="34" charset="0"/>
                <a:sym typeface="Helvetica Neue"/>
              </a:rPr>
              <a:t>Where do students go once they finish?</a:t>
            </a:r>
          </a:p>
          <a:p>
            <a:pPr marL="457200" lvl="0" indent="-457200">
              <a:buClr>
                <a:schemeClr val="accent6"/>
              </a:buClr>
              <a:buFont typeface="Arial" panose="020B0604020202020204" pitchFamily="34" charset="0"/>
              <a:buChar char="•"/>
            </a:pPr>
            <a:r>
              <a:rPr lang="en-US" sz="2200" dirty="0">
                <a:solidFill>
                  <a:srgbClr val="FFC000"/>
                </a:solidFill>
                <a:latin typeface="Calibri" panose="020F0502020204030204" pitchFamily="34" charset="0"/>
                <a:ea typeface="Helvetica Neue"/>
                <a:cs typeface="Calibri" panose="020F0502020204030204" pitchFamily="34" charset="0"/>
                <a:sym typeface="Helvetica Neue"/>
              </a:rPr>
              <a:t>What are the links like with local employers? </a:t>
            </a:r>
          </a:p>
          <a:p>
            <a:pPr marL="457200" lvl="0" indent="-457200">
              <a:buClr>
                <a:schemeClr val="accent6"/>
              </a:buClr>
              <a:buFont typeface="Arial" panose="020B0604020202020204" pitchFamily="34" charset="0"/>
              <a:buChar char="•"/>
            </a:pPr>
            <a:r>
              <a:rPr lang="en-US" sz="2200" dirty="0">
                <a:solidFill>
                  <a:srgbClr val="FFC000"/>
                </a:solidFill>
                <a:latin typeface="Calibri" panose="020F0502020204030204" pitchFamily="34" charset="0"/>
                <a:ea typeface="Helvetica Neue"/>
                <a:cs typeface="Calibri" panose="020F0502020204030204" pitchFamily="34" charset="0"/>
                <a:sym typeface="Helvetica Neue"/>
              </a:rPr>
              <a:t>How much value do you attach to the course e.g. extra-curricular activities?</a:t>
            </a:r>
          </a:p>
          <a:p>
            <a:pPr marL="457200" lvl="0" indent="-457200">
              <a:buClr>
                <a:schemeClr val="accent6"/>
              </a:buClr>
              <a:buFont typeface="Arial" panose="020B0604020202020204" pitchFamily="34" charset="0"/>
              <a:buChar char="•"/>
            </a:pPr>
            <a:r>
              <a:rPr lang="en-US" sz="2200" dirty="0">
                <a:solidFill>
                  <a:srgbClr val="FFC000"/>
                </a:solidFill>
                <a:latin typeface="Calibri" panose="020F0502020204030204" pitchFamily="34" charset="0"/>
                <a:ea typeface="Helvetica Neue"/>
                <a:cs typeface="Calibri" panose="020F0502020204030204" pitchFamily="34" charset="0"/>
                <a:sym typeface="Helvetica Neue"/>
              </a:rPr>
              <a:t>What view do you take on applicants who defer for a year? </a:t>
            </a:r>
          </a:p>
          <a:p>
            <a:pPr lvl="0">
              <a:spcBef>
                <a:spcPts val="560"/>
              </a:spcBef>
              <a:buClr>
                <a:schemeClr val="accent6"/>
              </a:buClr>
              <a:buSzPct val="100000"/>
            </a:pPr>
            <a:r>
              <a:rPr lang="en-US" sz="2200" dirty="0">
                <a:solidFill>
                  <a:srgbClr val="FFC000"/>
                </a:solidFill>
                <a:latin typeface="Calibri" panose="020F0502020204030204" pitchFamily="34" charset="0"/>
                <a:ea typeface="Helvetica Neue"/>
                <a:cs typeface="Calibri" panose="020F0502020204030204" pitchFamily="34" charset="0"/>
                <a:sym typeface="Helvetica Neue"/>
              </a:rPr>
              <a:t>Take time to understand the process and the expectations on you as a student.</a:t>
            </a:r>
          </a:p>
        </p:txBody>
      </p:sp>
      <p:sp>
        <p:nvSpPr>
          <p:cNvPr id="326" name="Shape 326"/>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327" name="Shape 327"/>
          <p:cNvSpPr txBox="1"/>
          <p:nvPr/>
        </p:nvSpPr>
        <p:spPr>
          <a:xfrm>
            <a:off x="357909"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Tree>
    <p:extLst>
      <p:ext uri="{BB962C8B-B14F-4D97-AF65-F5344CB8AC3E}">
        <p14:creationId xmlns:p14="http://schemas.microsoft.com/office/powerpoint/2010/main" val="245627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Shape 335" descr="Powerpoint slide2-02.png"/>
          <p:cNvPicPr preferRelativeResize="0"/>
          <p:nvPr/>
        </p:nvPicPr>
        <p:blipFill rotWithShape="1">
          <a:blip r:embed="rId3">
            <a:alphaModFix/>
          </a:blip>
          <a:srcRect/>
          <a:stretch/>
        </p:blipFill>
        <p:spPr>
          <a:xfrm>
            <a:off x="0" y="0"/>
            <a:ext cx="9143390" cy="6857542"/>
          </a:xfrm>
          <a:prstGeom prst="rect">
            <a:avLst/>
          </a:prstGeom>
          <a:noFill/>
          <a:ln>
            <a:noFill/>
          </a:ln>
        </p:spPr>
      </p:pic>
      <p:sp>
        <p:nvSpPr>
          <p:cNvPr id="336" name="Shape 336"/>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337" name="Shape 337"/>
          <p:cNvSpPr txBox="1"/>
          <p:nvPr/>
        </p:nvSpPr>
        <p:spPr>
          <a:xfrm>
            <a:off x="357909"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338" name="Shape 338"/>
          <p:cNvSpPr txBox="1"/>
          <p:nvPr/>
        </p:nvSpPr>
        <p:spPr>
          <a:xfrm>
            <a:off x="277090" y="346501"/>
            <a:ext cx="6892636"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4800" dirty="0">
              <a:solidFill>
                <a:schemeClr val="dk1"/>
              </a:solidFill>
              <a:latin typeface="Helvetica Neue"/>
              <a:ea typeface="Helvetica Neue"/>
              <a:cs typeface="Helvetica Neue"/>
              <a:sym typeface="Helvetica Neue"/>
            </a:endParaRPr>
          </a:p>
        </p:txBody>
      </p:sp>
      <p:sp>
        <p:nvSpPr>
          <p:cNvPr id="339" name="Shape 339"/>
          <p:cNvSpPr txBox="1"/>
          <p:nvPr/>
        </p:nvSpPr>
        <p:spPr>
          <a:xfrm>
            <a:off x="3952875" y="1421196"/>
            <a:ext cx="5190515" cy="4524315"/>
          </a:xfrm>
          <a:prstGeom prst="rect">
            <a:avLst/>
          </a:prstGeom>
          <a:noFill/>
          <a:ln>
            <a:noFill/>
          </a:ln>
        </p:spPr>
        <p:txBody>
          <a:bodyPr lIns="91425" tIns="45700" rIns="91425" bIns="45700" anchor="t" anchorCtr="0">
            <a:noAutofit/>
          </a:bodyPr>
          <a:lstStyle/>
          <a:p>
            <a:pPr lvl="0">
              <a:buClr>
                <a:schemeClr val="accent6"/>
              </a:buClr>
              <a:buSzPct val="100000"/>
            </a:pPr>
            <a:r>
              <a:rPr lang="en-US" sz="2400" dirty="0">
                <a:solidFill>
                  <a:srgbClr val="FFC000"/>
                </a:solidFill>
                <a:latin typeface="Calibri" panose="020F0502020204030204" pitchFamily="34" charset="0"/>
                <a:ea typeface="Helvetica Neue"/>
                <a:cs typeface="Calibri" panose="020F0502020204030204" pitchFamily="34" charset="0"/>
                <a:sym typeface="Helvetica Neue"/>
              </a:rPr>
              <a:t>Personal Development &amp; achievement.</a:t>
            </a:r>
          </a:p>
          <a:p>
            <a:pPr lvl="0">
              <a:buClr>
                <a:schemeClr val="accent6"/>
              </a:buClr>
            </a:pPr>
            <a:endParaRPr lang="en-US" sz="2400" dirty="0">
              <a:solidFill>
                <a:srgbClr val="FFC000"/>
              </a:solidFill>
              <a:latin typeface="Calibri" panose="020F0502020204030204" pitchFamily="34" charset="0"/>
              <a:ea typeface="Helvetica Neue"/>
              <a:cs typeface="Calibri" panose="020F0502020204030204" pitchFamily="34" charset="0"/>
              <a:sym typeface="Helvetica Neue"/>
            </a:endParaRPr>
          </a:p>
          <a:p>
            <a:pPr lvl="0">
              <a:buClr>
                <a:schemeClr val="accent6"/>
              </a:buClr>
              <a:buSzPct val="100000"/>
            </a:pPr>
            <a:r>
              <a:rPr lang="en-US" sz="2400" dirty="0">
                <a:solidFill>
                  <a:srgbClr val="FFC000"/>
                </a:solidFill>
                <a:latin typeface="Calibri" panose="020F0502020204030204" pitchFamily="34" charset="0"/>
                <a:ea typeface="Helvetica Neue"/>
                <a:cs typeface="Calibri" panose="020F0502020204030204" pitchFamily="34" charset="0"/>
                <a:sym typeface="Helvetica Neue"/>
              </a:rPr>
              <a:t>Stand out from the crowd - experience.</a:t>
            </a:r>
          </a:p>
          <a:p>
            <a:pPr lvl="0">
              <a:buClr>
                <a:schemeClr val="accent6"/>
              </a:buClr>
            </a:pPr>
            <a:endParaRPr lang="en-US" sz="2400" dirty="0">
              <a:solidFill>
                <a:srgbClr val="FFC000"/>
              </a:solidFill>
              <a:latin typeface="Calibri" panose="020F0502020204030204" pitchFamily="34" charset="0"/>
              <a:ea typeface="Helvetica Neue"/>
              <a:cs typeface="Calibri" panose="020F0502020204030204" pitchFamily="34" charset="0"/>
              <a:sym typeface="Helvetica Neue"/>
            </a:endParaRPr>
          </a:p>
          <a:p>
            <a:pPr lvl="0">
              <a:buClr>
                <a:schemeClr val="accent6"/>
              </a:buClr>
              <a:buSzPct val="100000"/>
            </a:pPr>
            <a:r>
              <a:rPr lang="en-US" sz="2400" dirty="0">
                <a:solidFill>
                  <a:srgbClr val="FFC000"/>
                </a:solidFill>
                <a:latin typeface="Calibri" panose="020F0502020204030204" pitchFamily="34" charset="0"/>
                <a:ea typeface="Helvetica Neue"/>
                <a:cs typeface="Calibri" panose="020F0502020204030204" pitchFamily="34" charset="0"/>
                <a:sym typeface="Helvetica Neue"/>
              </a:rPr>
              <a:t>Option of learning a new language.</a:t>
            </a:r>
          </a:p>
          <a:p>
            <a:pPr lvl="0">
              <a:buClr>
                <a:schemeClr val="accent6"/>
              </a:buClr>
            </a:pPr>
            <a:endParaRPr lang="en-US" sz="2400" dirty="0">
              <a:solidFill>
                <a:srgbClr val="FFC000"/>
              </a:solidFill>
              <a:latin typeface="Calibri" panose="020F0502020204030204" pitchFamily="34" charset="0"/>
              <a:ea typeface="Helvetica Neue"/>
              <a:cs typeface="Calibri" panose="020F0502020204030204" pitchFamily="34" charset="0"/>
              <a:sym typeface="Helvetica Neue"/>
            </a:endParaRPr>
          </a:p>
          <a:p>
            <a:pPr lvl="0">
              <a:buClr>
                <a:schemeClr val="accent6"/>
              </a:buClr>
              <a:buSzPct val="100000"/>
            </a:pPr>
            <a:r>
              <a:rPr lang="en-US" sz="2400" dirty="0">
                <a:solidFill>
                  <a:srgbClr val="FFC000"/>
                </a:solidFill>
                <a:latin typeface="Calibri" panose="020F0502020204030204" pitchFamily="34" charset="0"/>
                <a:ea typeface="Helvetica Neue"/>
                <a:cs typeface="Calibri" panose="020F0502020204030204" pitchFamily="34" charset="0"/>
                <a:sym typeface="Helvetica Neue"/>
              </a:rPr>
              <a:t>Cultural understanding and tolerance.</a:t>
            </a:r>
          </a:p>
          <a:p>
            <a:pPr lvl="0">
              <a:buClr>
                <a:schemeClr val="accent6"/>
              </a:buClr>
            </a:pPr>
            <a:endParaRPr lang="en-US" sz="2400" dirty="0">
              <a:solidFill>
                <a:srgbClr val="FFC000"/>
              </a:solidFill>
              <a:latin typeface="Calibri" panose="020F0502020204030204" pitchFamily="34" charset="0"/>
              <a:ea typeface="Helvetica Neue"/>
              <a:cs typeface="Calibri" panose="020F0502020204030204" pitchFamily="34" charset="0"/>
              <a:sym typeface="Helvetica Neue"/>
            </a:endParaRPr>
          </a:p>
          <a:p>
            <a:pPr lvl="0">
              <a:buClr>
                <a:schemeClr val="accent6"/>
              </a:buClr>
              <a:buSzPct val="100000"/>
            </a:pPr>
            <a:r>
              <a:rPr lang="en-US" sz="2400" dirty="0">
                <a:solidFill>
                  <a:srgbClr val="FFC000"/>
                </a:solidFill>
                <a:latin typeface="Calibri" panose="020F0502020204030204" pitchFamily="34" charset="0"/>
                <a:ea typeface="Helvetica Neue"/>
                <a:cs typeface="Calibri" panose="020F0502020204030204" pitchFamily="34" charset="0"/>
                <a:sym typeface="Helvetica Neue"/>
              </a:rPr>
              <a:t>Cheaper/more experience for your money.</a:t>
            </a:r>
          </a:p>
          <a:p>
            <a:pPr lvl="0">
              <a:buClr>
                <a:schemeClr val="accent6"/>
              </a:buClr>
            </a:pPr>
            <a:endParaRPr lang="en-US" sz="2400" dirty="0">
              <a:solidFill>
                <a:srgbClr val="FFC000"/>
              </a:solidFill>
              <a:latin typeface="Calibri" panose="020F0502020204030204" pitchFamily="34" charset="0"/>
              <a:ea typeface="Helvetica Neue"/>
              <a:cs typeface="Calibri" panose="020F0502020204030204" pitchFamily="34" charset="0"/>
              <a:sym typeface="Helvetica Neue"/>
            </a:endParaRPr>
          </a:p>
          <a:p>
            <a:pPr lvl="0">
              <a:buClr>
                <a:schemeClr val="accent6"/>
              </a:buClr>
              <a:buSzPct val="100000"/>
            </a:pPr>
            <a:r>
              <a:rPr lang="en-US" sz="2400" dirty="0">
                <a:solidFill>
                  <a:srgbClr val="FFC000"/>
                </a:solidFill>
                <a:latin typeface="Calibri" panose="020F0502020204030204" pitchFamily="34" charset="0"/>
                <a:ea typeface="Helvetica Neue"/>
                <a:cs typeface="Calibri" panose="020F0502020204030204" pitchFamily="34" charset="0"/>
                <a:sym typeface="Helvetica Neue"/>
              </a:rPr>
              <a:t>Bypass the competitiveness of UK institutions and still get a world class education!   </a:t>
            </a:r>
          </a:p>
        </p:txBody>
      </p:sp>
      <p:pic>
        <p:nvPicPr>
          <p:cNvPr id="3" name="Picture 2">
            <a:extLst>
              <a:ext uri="{FF2B5EF4-FFF2-40B4-BE49-F238E27FC236}">
                <a16:creationId xmlns:a16="http://schemas.microsoft.com/office/drawing/2014/main" id="{C93C467F-3208-4098-B155-903C537D5F47}"/>
              </a:ext>
            </a:extLst>
          </p:cNvPr>
          <p:cNvPicPr>
            <a:picLocks noChangeAspect="1"/>
          </p:cNvPicPr>
          <p:nvPr/>
        </p:nvPicPr>
        <p:blipFill>
          <a:blip r:embed="rId4"/>
          <a:stretch>
            <a:fillRect/>
          </a:stretch>
        </p:blipFill>
        <p:spPr>
          <a:xfrm>
            <a:off x="92972" y="1591891"/>
            <a:ext cx="3791237" cy="5062483"/>
          </a:xfrm>
          <a:prstGeom prst="rect">
            <a:avLst/>
          </a:prstGeom>
        </p:spPr>
      </p:pic>
      <p:sp>
        <p:nvSpPr>
          <p:cNvPr id="8" name="Shape 338">
            <a:extLst>
              <a:ext uri="{FF2B5EF4-FFF2-40B4-BE49-F238E27FC236}">
                <a16:creationId xmlns:a16="http://schemas.microsoft.com/office/drawing/2014/main" id="{BA6CE26F-7A9E-449E-9474-B79E7DDB0C9F}"/>
              </a:ext>
            </a:extLst>
          </p:cNvPr>
          <p:cNvSpPr txBox="1"/>
          <p:nvPr/>
        </p:nvSpPr>
        <p:spPr>
          <a:xfrm>
            <a:off x="277090" y="284177"/>
            <a:ext cx="6892636"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dirty="0">
                <a:solidFill>
                  <a:schemeClr val="dk1"/>
                </a:solidFill>
                <a:latin typeface="Helvetica Neue"/>
                <a:ea typeface="Helvetica Neue"/>
                <a:cs typeface="Helvetica Neue"/>
                <a:sym typeface="Helvetica Neue"/>
              </a:rPr>
              <a:t>Recap on why</a:t>
            </a:r>
          </a:p>
        </p:txBody>
      </p:sp>
    </p:spTree>
    <p:extLst>
      <p:ext uri="{BB962C8B-B14F-4D97-AF65-F5344CB8AC3E}">
        <p14:creationId xmlns:p14="http://schemas.microsoft.com/office/powerpoint/2010/main" val="345193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descr="Powerpoint slide2-02.png"/>
          <p:cNvPicPr preferRelativeResize="0"/>
          <p:nvPr/>
        </p:nvPicPr>
        <p:blipFill rotWithShape="1">
          <a:blip r:embed="rId3">
            <a:alphaModFix/>
          </a:blip>
          <a:srcRect/>
          <a:stretch/>
        </p:blipFill>
        <p:spPr>
          <a:xfrm>
            <a:off x="0" y="0"/>
            <a:ext cx="9143390" cy="6857542"/>
          </a:xfrm>
          <a:prstGeom prst="rect">
            <a:avLst/>
          </a:prstGeom>
          <a:noFill/>
          <a:ln>
            <a:noFill/>
          </a:ln>
        </p:spPr>
      </p:pic>
      <p:sp>
        <p:nvSpPr>
          <p:cNvPr id="150" name="Shape 150"/>
          <p:cNvSpPr txBox="1"/>
          <p:nvPr/>
        </p:nvSpPr>
        <p:spPr>
          <a:xfrm>
            <a:off x="187785" y="0"/>
            <a:ext cx="702188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dirty="0">
                <a:solidFill>
                  <a:schemeClr val="dk1"/>
                </a:solidFill>
                <a:latin typeface="Helvetica Neue"/>
                <a:ea typeface="Helvetica Neue"/>
                <a:cs typeface="Helvetica Neue"/>
                <a:sym typeface="Helvetica Neue"/>
              </a:rPr>
              <a:t>Where in the world is your University?</a:t>
            </a:r>
          </a:p>
        </p:txBody>
      </p:sp>
      <p:pic>
        <p:nvPicPr>
          <p:cNvPr id="151" name="Shape 151">
            <a:hlinkClick r:id="rId4"/>
          </p:cNvPr>
          <p:cNvPicPr preferRelativeResize="0"/>
          <p:nvPr/>
        </p:nvPicPr>
        <p:blipFill rotWithShape="1">
          <a:blip r:embed="rId5">
            <a:alphaModFix/>
          </a:blip>
          <a:srcRect/>
          <a:stretch/>
        </p:blipFill>
        <p:spPr>
          <a:xfrm>
            <a:off x="0" y="1387229"/>
            <a:ext cx="9144000" cy="5470770"/>
          </a:xfrm>
          <a:prstGeom prst="rect">
            <a:avLst/>
          </a:prstGeom>
          <a:noFill/>
          <a:ln>
            <a:noFill/>
          </a:ln>
        </p:spPr>
      </p:pic>
    </p:spTree>
    <p:extLst>
      <p:ext uri="{BB962C8B-B14F-4D97-AF65-F5344CB8AC3E}">
        <p14:creationId xmlns:p14="http://schemas.microsoft.com/office/powerpoint/2010/main" val="267627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Powerpoint slide2-02.png"/>
          <p:cNvPicPr preferRelativeResize="0"/>
          <p:nvPr/>
        </p:nvPicPr>
        <p:blipFill rotWithShape="1">
          <a:blip r:embed="rId3">
            <a:alphaModFix/>
          </a:blip>
          <a:srcRect/>
          <a:stretch/>
        </p:blipFill>
        <p:spPr>
          <a:xfrm>
            <a:off x="0" y="0"/>
            <a:ext cx="9143390" cy="6857542"/>
          </a:xfrm>
          <a:prstGeom prst="rect">
            <a:avLst/>
          </a:prstGeom>
          <a:noFill/>
          <a:ln>
            <a:noFill/>
          </a:ln>
        </p:spPr>
      </p:pic>
      <p:sp>
        <p:nvSpPr>
          <p:cNvPr id="132" name="Shape 132"/>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133" name="Shape 133"/>
          <p:cNvSpPr txBox="1"/>
          <p:nvPr/>
        </p:nvSpPr>
        <p:spPr>
          <a:xfrm>
            <a:off x="554180" y="2001215"/>
            <a:ext cx="8601363" cy="4154983"/>
          </a:xfrm>
          <a:prstGeom prst="rect">
            <a:avLst/>
          </a:prstGeom>
          <a:noFill/>
          <a:ln>
            <a:noFill/>
          </a:ln>
        </p:spPr>
        <p:txBody>
          <a:bodyPr lIns="91425" tIns="45700" rIns="91425" bIns="45700" anchor="t" anchorCtr="0">
            <a:noAutofit/>
          </a:bodyPr>
          <a:lstStyle/>
          <a:p>
            <a:pPr marR="0" lvl="0" algn="l" rtl="0">
              <a:spcBef>
                <a:spcPts val="0"/>
              </a:spcBef>
              <a:buClr>
                <a:schemeClr val="accent6"/>
              </a:buClr>
              <a:buSzPct val="100000"/>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                   English taught </a:t>
            </a:r>
            <a:r>
              <a:rPr lang="en-US" sz="2800" dirty="0" err="1">
                <a:solidFill>
                  <a:srgbClr val="FFC000"/>
                </a:solidFill>
                <a:latin typeface="Calibri" panose="020F0502020204030204" pitchFamily="34" charset="0"/>
                <a:ea typeface="Helvetica Neue"/>
                <a:cs typeface="Calibri" panose="020F0502020204030204" pitchFamily="34" charset="0"/>
                <a:sym typeface="Helvetica Neue"/>
              </a:rPr>
              <a:t>programmes</a:t>
            </a:r>
            <a:r>
              <a:rPr lang="en-US" sz="2800" dirty="0">
                <a:solidFill>
                  <a:srgbClr val="FFC000"/>
                </a:solidFill>
                <a:latin typeface="Calibri" panose="020F0502020204030204" pitchFamily="34" charset="0"/>
                <a:ea typeface="Helvetica Neue"/>
                <a:cs typeface="Calibri" panose="020F0502020204030204" pitchFamily="34" charset="0"/>
                <a:sym typeface="Helvetica Neue"/>
              </a:rPr>
              <a:t> around the world!</a:t>
            </a:r>
          </a:p>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R="0" lvl="0" algn="l" rtl="0">
              <a:spcBef>
                <a:spcPts val="0"/>
              </a:spcBef>
              <a:buClr>
                <a:schemeClr val="accent6"/>
              </a:buClr>
              <a:buSzPct val="100000"/>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R="0" lvl="0" algn="l" rtl="0">
              <a:spcBef>
                <a:spcPts val="0"/>
              </a:spcBef>
              <a:buClr>
                <a:schemeClr val="accent6"/>
              </a:buClr>
              <a:buSzPct val="100000"/>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Still have opportunity to learn the lingo</a:t>
            </a:r>
          </a:p>
          <a:p>
            <a:pPr marR="0" lvl="0" algn="l" rtl="0">
              <a:spcBef>
                <a:spcPts val="0"/>
              </a:spcBef>
              <a:buClr>
                <a:schemeClr val="accent6"/>
              </a:buClr>
              <a:buSzPct val="100000"/>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R="0" lvl="0" algn="l" rtl="0">
              <a:spcBef>
                <a:spcPts val="0"/>
              </a:spcBef>
              <a:buClr>
                <a:schemeClr val="accent6"/>
              </a:buClr>
              <a:buSzPct val="100000"/>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                      </a:t>
            </a:r>
          </a:p>
          <a:p>
            <a:pPr marR="0" lvl="0" algn="l" rtl="0">
              <a:spcBef>
                <a:spcPts val="0"/>
              </a:spcBef>
              <a:buClr>
                <a:schemeClr val="accent6"/>
              </a:buClr>
              <a:buSzPct val="100000"/>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                        A better chance of getting into a higher </a:t>
            </a:r>
          </a:p>
          <a:p>
            <a:pPr marR="0" lvl="0" algn="l" rtl="0">
              <a:spcBef>
                <a:spcPts val="0"/>
              </a:spcBef>
              <a:buClr>
                <a:schemeClr val="accent6"/>
              </a:buClr>
              <a:buSzPct val="100000"/>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                        ranked university...</a:t>
            </a:r>
          </a:p>
          <a:p>
            <a:pPr lvl="0">
              <a:buClr>
                <a:schemeClr val="accent6"/>
              </a:buClr>
              <a:buSzPct val="100000"/>
            </a:pPr>
            <a:endParaRPr lang="en-GB" sz="2800" dirty="0">
              <a:solidFill>
                <a:srgbClr val="FFC000"/>
              </a:solidFill>
              <a:latin typeface="Calibri" panose="020F0502020204030204" pitchFamily="34" charset="0"/>
              <a:cs typeface="Calibri" panose="020F0502020204030204" pitchFamily="34" charset="0"/>
            </a:endParaRPr>
          </a:p>
          <a:p>
            <a:pPr lvl="0">
              <a:buClr>
                <a:schemeClr val="accent6"/>
              </a:buClr>
              <a:buSzPct val="100000"/>
            </a:pPr>
            <a:r>
              <a:rPr lang="en-GB" sz="2800" dirty="0">
                <a:solidFill>
                  <a:srgbClr val="FFC000"/>
                </a:solidFill>
                <a:latin typeface="Calibri" panose="020F0502020204030204" pitchFamily="34" charset="0"/>
                <a:cs typeface="Calibri" panose="020F0502020204030204" pitchFamily="34" charset="0"/>
              </a:rPr>
              <a:t>And you can often study there for a lot less! </a:t>
            </a:r>
          </a:p>
          <a:p>
            <a:pPr marL="342900" lvl="0" indent="-342900">
              <a:buClr>
                <a:schemeClr val="accent6"/>
              </a:buClr>
              <a:buSzPct val="100000"/>
              <a:buFont typeface="Arial" panose="020B0604020202020204" pitchFamily="34" charset="0"/>
              <a:buChar char="•"/>
            </a:pPr>
            <a:endParaRPr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p:txBody>
      </p:sp>
      <p:sp>
        <p:nvSpPr>
          <p:cNvPr id="134" name="Shape 134"/>
          <p:cNvSpPr txBox="1">
            <a:spLocks noGrp="1"/>
          </p:cNvSpPr>
          <p:nvPr>
            <p:ph type="ctrTitle"/>
          </p:nvPr>
        </p:nvSpPr>
        <p:spPr>
          <a:xfrm>
            <a:off x="277090" y="0"/>
            <a:ext cx="7158182" cy="1470024"/>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Helvetica Neue"/>
              <a:buNone/>
            </a:pPr>
            <a:r>
              <a:rPr lang="en-US" dirty="0">
                <a:latin typeface="Helvetica Neue"/>
                <a:ea typeface="Helvetica Neue"/>
                <a:cs typeface="Helvetica Neue"/>
                <a:sym typeface="Helvetica Neue"/>
              </a:rPr>
              <a:t>Did you Know…</a:t>
            </a:r>
            <a:r>
              <a:rPr lang="en-US" sz="4400" b="0" i="0" u="none" strike="noStrike" cap="none" dirty="0">
                <a:solidFill>
                  <a:schemeClr val="dk1"/>
                </a:solidFill>
                <a:latin typeface="Helvetica Neue"/>
                <a:ea typeface="Helvetica Neue"/>
                <a:cs typeface="Helvetica Neue"/>
                <a:sym typeface="Helvetica Neue"/>
              </a:rPr>
              <a:t>?</a:t>
            </a:r>
          </a:p>
        </p:txBody>
      </p:sp>
      <p:pic>
        <p:nvPicPr>
          <p:cNvPr id="3" name="Picture 2" descr="A close up of a sign&#10;&#10;Description automatically generated">
            <a:extLst>
              <a:ext uri="{FF2B5EF4-FFF2-40B4-BE49-F238E27FC236}">
                <a16:creationId xmlns:a16="http://schemas.microsoft.com/office/drawing/2014/main" id="{FF5FBB66-E823-4A7D-8B06-D57A8D99C1A7}"/>
              </a:ext>
            </a:extLst>
          </p:cNvPr>
          <p:cNvPicPr>
            <a:picLocks noChangeAspect="1"/>
          </p:cNvPicPr>
          <p:nvPr/>
        </p:nvPicPr>
        <p:blipFill>
          <a:blip r:embed="rId4"/>
          <a:stretch>
            <a:fillRect/>
          </a:stretch>
        </p:blipFill>
        <p:spPr>
          <a:xfrm>
            <a:off x="554180" y="1789544"/>
            <a:ext cx="1545749" cy="1185239"/>
          </a:xfrm>
          <a:prstGeom prst="rect">
            <a:avLst/>
          </a:prstGeom>
        </p:spPr>
      </p:pic>
      <p:pic>
        <p:nvPicPr>
          <p:cNvPr id="7" name="Picture 6" descr="A close up of a sign&#10;&#10;Description automatically generated">
            <a:extLst>
              <a:ext uri="{FF2B5EF4-FFF2-40B4-BE49-F238E27FC236}">
                <a16:creationId xmlns:a16="http://schemas.microsoft.com/office/drawing/2014/main" id="{82E54ADF-16D8-42D8-A50B-7EE50FCA06DD}"/>
              </a:ext>
            </a:extLst>
          </p:cNvPr>
          <p:cNvPicPr>
            <a:picLocks noChangeAspect="1"/>
          </p:cNvPicPr>
          <p:nvPr/>
        </p:nvPicPr>
        <p:blipFill>
          <a:blip r:embed="rId5"/>
          <a:stretch>
            <a:fillRect/>
          </a:stretch>
        </p:blipFill>
        <p:spPr>
          <a:xfrm>
            <a:off x="319785" y="4452123"/>
            <a:ext cx="2014538" cy="1047750"/>
          </a:xfrm>
          <a:prstGeom prst="rect">
            <a:avLst/>
          </a:prstGeom>
        </p:spPr>
      </p:pic>
      <p:pic>
        <p:nvPicPr>
          <p:cNvPr id="9" name="Picture 8" descr="A close up of a logo&#10;&#10;Description automatically generated">
            <a:extLst>
              <a:ext uri="{FF2B5EF4-FFF2-40B4-BE49-F238E27FC236}">
                <a16:creationId xmlns:a16="http://schemas.microsoft.com/office/drawing/2014/main" id="{98128E85-7F66-4BED-B87A-D43F7110D652}"/>
              </a:ext>
            </a:extLst>
          </p:cNvPr>
          <p:cNvPicPr>
            <a:picLocks noChangeAspect="1"/>
          </p:cNvPicPr>
          <p:nvPr/>
        </p:nvPicPr>
        <p:blipFill>
          <a:blip r:embed="rId6"/>
          <a:stretch>
            <a:fillRect/>
          </a:stretch>
        </p:blipFill>
        <p:spPr>
          <a:xfrm>
            <a:off x="7108704" y="5506975"/>
            <a:ext cx="1052009" cy="1047750"/>
          </a:xfrm>
          <a:prstGeom prst="rect">
            <a:avLst/>
          </a:prstGeom>
        </p:spPr>
      </p:pic>
      <p:pic>
        <p:nvPicPr>
          <p:cNvPr id="11" name="Picture 10">
            <a:extLst>
              <a:ext uri="{FF2B5EF4-FFF2-40B4-BE49-F238E27FC236}">
                <a16:creationId xmlns:a16="http://schemas.microsoft.com/office/drawing/2014/main" id="{AE26029B-3504-444E-912F-18C887D92F17}"/>
              </a:ext>
            </a:extLst>
          </p:cNvPr>
          <p:cNvPicPr>
            <a:picLocks noChangeAspect="1"/>
          </p:cNvPicPr>
          <p:nvPr/>
        </p:nvPicPr>
        <p:blipFill>
          <a:blip r:embed="rId7"/>
          <a:stretch>
            <a:fillRect/>
          </a:stretch>
        </p:blipFill>
        <p:spPr>
          <a:xfrm>
            <a:off x="6394795" y="2844286"/>
            <a:ext cx="2479825" cy="1662081"/>
          </a:xfrm>
          <a:prstGeom prst="rect">
            <a:avLst/>
          </a:prstGeom>
        </p:spPr>
      </p:pic>
    </p:spTree>
    <p:extLst>
      <p:ext uri="{BB962C8B-B14F-4D97-AF65-F5344CB8AC3E}">
        <p14:creationId xmlns:p14="http://schemas.microsoft.com/office/powerpoint/2010/main" val="213105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Powerpoint slide2-02.png"/>
          <p:cNvPicPr preferRelativeResize="0"/>
          <p:nvPr/>
        </p:nvPicPr>
        <p:blipFill rotWithShape="1">
          <a:blip r:embed="rId3">
            <a:alphaModFix/>
          </a:blip>
          <a:srcRect/>
          <a:stretch/>
        </p:blipFill>
        <p:spPr>
          <a:xfrm>
            <a:off x="0" y="0"/>
            <a:ext cx="9143390" cy="6857542"/>
          </a:xfrm>
          <a:prstGeom prst="rect">
            <a:avLst/>
          </a:prstGeom>
          <a:noFill/>
          <a:ln>
            <a:noFill/>
          </a:ln>
        </p:spPr>
      </p:pic>
      <p:sp>
        <p:nvSpPr>
          <p:cNvPr id="132" name="Shape 132"/>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134" name="Shape 134"/>
          <p:cNvSpPr txBox="1">
            <a:spLocks noGrp="1"/>
          </p:cNvSpPr>
          <p:nvPr>
            <p:ph type="ctrTitle"/>
          </p:nvPr>
        </p:nvSpPr>
        <p:spPr>
          <a:xfrm>
            <a:off x="277090" y="0"/>
            <a:ext cx="7158182" cy="13716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Helvetica Neue"/>
              <a:buNone/>
            </a:pPr>
            <a:r>
              <a:rPr lang="en-US" sz="4400" b="0" i="0" u="none" strike="noStrike" cap="none" dirty="0">
                <a:solidFill>
                  <a:schemeClr val="dk1"/>
                </a:solidFill>
                <a:latin typeface="Helvetica Neue"/>
                <a:ea typeface="Helvetica Neue"/>
                <a:cs typeface="Helvetica Neue"/>
                <a:sym typeface="Helvetica Neue"/>
              </a:rPr>
              <a:t>Why Study Abroad?</a:t>
            </a:r>
          </a:p>
        </p:txBody>
      </p:sp>
      <p:pic>
        <p:nvPicPr>
          <p:cNvPr id="3" name="Picture 2">
            <a:extLst>
              <a:ext uri="{FF2B5EF4-FFF2-40B4-BE49-F238E27FC236}">
                <a16:creationId xmlns:a16="http://schemas.microsoft.com/office/drawing/2014/main" id="{03CE692B-78A4-4263-A843-8905B4679E91}"/>
              </a:ext>
            </a:extLst>
          </p:cNvPr>
          <p:cNvPicPr>
            <a:picLocks noChangeAspect="1"/>
          </p:cNvPicPr>
          <p:nvPr/>
        </p:nvPicPr>
        <p:blipFill>
          <a:blip r:embed="rId4"/>
          <a:stretch>
            <a:fillRect/>
          </a:stretch>
        </p:blipFill>
        <p:spPr>
          <a:xfrm>
            <a:off x="-271288" y="1371142"/>
            <a:ext cx="9685965" cy="548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Powerpoint slide2-02.png"/>
          <p:cNvPicPr preferRelativeResize="0"/>
          <p:nvPr/>
        </p:nvPicPr>
        <p:blipFill rotWithShape="1">
          <a:blip r:embed="rId3">
            <a:alphaModFix/>
          </a:blip>
          <a:srcRect/>
          <a:stretch/>
        </p:blipFill>
        <p:spPr>
          <a:xfrm>
            <a:off x="-8947" y="-89694"/>
            <a:ext cx="9143390" cy="6857542"/>
          </a:xfrm>
          <a:prstGeom prst="rect">
            <a:avLst/>
          </a:prstGeom>
          <a:noFill/>
          <a:ln>
            <a:noFill/>
          </a:ln>
        </p:spPr>
      </p:pic>
      <p:sp>
        <p:nvSpPr>
          <p:cNvPr id="122" name="Shape 122"/>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123" name="Shape 123"/>
          <p:cNvSpPr txBox="1"/>
          <p:nvPr/>
        </p:nvSpPr>
        <p:spPr>
          <a:xfrm>
            <a:off x="357909"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124" name="Shape 124"/>
          <p:cNvSpPr txBox="1">
            <a:spLocks noGrp="1"/>
          </p:cNvSpPr>
          <p:nvPr>
            <p:ph type="ctrTitle"/>
          </p:nvPr>
        </p:nvSpPr>
        <p:spPr>
          <a:xfrm>
            <a:off x="277090" y="0"/>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Helvetica Neue"/>
              <a:buNone/>
            </a:pPr>
            <a:r>
              <a:rPr lang="en-US" sz="4400" b="0" i="0" u="none" strike="noStrike" cap="none" dirty="0">
                <a:solidFill>
                  <a:schemeClr val="dk1"/>
                </a:solidFill>
                <a:latin typeface="Helvetica Neue"/>
                <a:ea typeface="Helvetica Neue"/>
                <a:cs typeface="Helvetica Neue"/>
                <a:sym typeface="Helvetica Neue"/>
              </a:rPr>
              <a:t>A few facts…</a:t>
            </a:r>
          </a:p>
        </p:txBody>
      </p:sp>
      <p:sp>
        <p:nvSpPr>
          <p:cNvPr id="2" name="Speech Bubble: Rectangle with Corners Rounded 1">
            <a:extLst>
              <a:ext uri="{FF2B5EF4-FFF2-40B4-BE49-F238E27FC236}">
                <a16:creationId xmlns:a16="http://schemas.microsoft.com/office/drawing/2014/main" id="{60CF2901-EFF1-42C6-99B8-55AF90822309}"/>
              </a:ext>
            </a:extLst>
          </p:cNvPr>
          <p:cNvSpPr/>
          <p:nvPr/>
        </p:nvSpPr>
        <p:spPr>
          <a:xfrm>
            <a:off x="396211" y="1703591"/>
            <a:ext cx="2874147" cy="2017633"/>
          </a:xfrm>
          <a:prstGeom prst="wedgeRoundRect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The UK currently holds 11% of the world Top 100 Universities according the </a:t>
            </a:r>
            <a:r>
              <a:rPr lang="en-GB" sz="1800" dirty="0" err="1"/>
              <a:t>THE</a:t>
            </a:r>
            <a:r>
              <a:rPr lang="en-GB" sz="1800" dirty="0"/>
              <a:t> World Rankings 2019. What about the remaining 89%? </a:t>
            </a:r>
          </a:p>
        </p:txBody>
      </p:sp>
      <p:sp>
        <p:nvSpPr>
          <p:cNvPr id="8" name="Speech Bubble: Rectangle with Corners Rounded 7">
            <a:extLst>
              <a:ext uri="{FF2B5EF4-FFF2-40B4-BE49-F238E27FC236}">
                <a16:creationId xmlns:a16="http://schemas.microsoft.com/office/drawing/2014/main" id="{D39539AE-9B28-4499-BA18-BD9FE995C530}"/>
              </a:ext>
            </a:extLst>
          </p:cNvPr>
          <p:cNvSpPr/>
          <p:nvPr/>
        </p:nvSpPr>
        <p:spPr>
          <a:xfrm>
            <a:off x="3679865" y="2116852"/>
            <a:ext cx="2477653" cy="2065505"/>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p>
          <a:p>
            <a:r>
              <a:rPr lang="en-GB" sz="1800" dirty="0"/>
              <a:t>UK institutions are becoming increasingly competitive and so more and more Brits are looking further afield. </a:t>
            </a:r>
          </a:p>
          <a:p>
            <a:endParaRPr lang="en-GB" sz="1600" dirty="0"/>
          </a:p>
        </p:txBody>
      </p:sp>
      <p:sp>
        <p:nvSpPr>
          <p:cNvPr id="10" name="Speech Bubble: Rectangle with Corners Rounded 9">
            <a:extLst>
              <a:ext uri="{FF2B5EF4-FFF2-40B4-BE49-F238E27FC236}">
                <a16:creationId xmlns:a16="http://schemas.microsoft.com/office/drawing/2014/main" id="{B1C3DF30-F15F-424C-B729-338EEAA6E094}"/>
              </a:ext>
            </a:extLst>
          </p:cNvPr>
          <p:cNvSpPr/>
          <p:nvPr/>
        </p:nvSpPr>
        <p:spPr>
          <a:xfrm>
            <a:off x="6493164" y="1540500"/>
            <a:ext cx="2585229" cy="2017632"/>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p>
          <a:p>
            <a:r>
              <a:rPr lang="en-GB" sz="1800" dirty="0"/>
              <a:t>34,025 UK students chose to study abroad in 2018, showing a steady year on year increase. </a:t>
            </a:r>
          </a:p>
          <a:p>
            <a:endParaRPr lang="en-GB" sz="1600" dirty="0"/>
          </a:p>
        </p:txBody>
      </p:sp>
      <p:sp>
        <p:nvSpPr>
          <p:cNvPr id="11" name="Speech Bubble: Rectangle with Corners Rounded 10">
            <a:extLst>
              <a:ext uri="{FF2B5EF4-FFF2-40B4-BE49-F238E27FC236}">
                <a16:creationId xmlns:a16="http://schemas.microsoft.com/office/drawing/2014/main" id="{895C950B-78F5-4B1F-B338-065B71DCEFC8}"/>
              </a:ext>
            </a:extLst>
          </p:cNvPr>
          <p:cNvSpPr/>
          <p:nvPr/>
        </p:nvSpPr>
        <p:spPr>
          <a:xfrm>
            <a:off x="619760" y="4368052"/>
            <a:ext cx="3403600" cy="2017633"/>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A global perspective is highly regarded by employers, which will open you up to excellent employment opportunities into the future.</a:t>
            </a:r>
          </a:p>
        </p:txBody>
      </p:sp>
      <p:sp>
        <p:nvSpPr>
          <p:cNvPr id="12" name="Speech Bubble: Rectangle with Corners Rounded 11">
            <a:extLst>
              <a:ext uri="{FF2B5EF4-FFF2-40B4-BE49-F238E27FC236}">
                <a16:creationId xmlns:a16="http://schemas.microsoft.com/office/drawing/2014/main" id="{A36763FD-6D22-4891-8B86-5ECEBD95C897}"/>
              </a:ext>
            </a:extLst>
          </p:cNvPr>
          <p:cNvSpPr/>
          <p:nvPr/>
        </p:nvSpPr>
        <p:spPr>
          <a:xfrm>
            <a:off x="5397387" y="4627403"/>
            <a:ext cx="3269093" cy="1614410"/>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1/3 of the most prominent executives in the business world benefited from international education.</a:t>
            </a:r>
          </a:p>
        </p:txBody>
      </p:sp>
    </p:spTree>
    <p:extLst>
      <p:ext uri="{BB962C8B-B14F-4D97-AF65-F5344CB8AC3E}">
        <p14:creationId xmlns:p14="http://schemas.microsoft.com/office/powerpoint/2010/main" val="397518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Powerpoint slide2-02.png"/>
          <p:cNvPicPr preferRelativeResize="0"/>
          <p:nvPr/>
        </p:nvPicPr>
        <p:blipFill rotWithShape="1">
          <a:blip r:embed="rId3">
            <a:alphaModFix/>
          </a:blip>
          <a:srcRect/>
          <a:stretch/>
        </p:blipFill>
        <p:spPr>
          <a:xfrm>
            <a:off x="0" y="458"/>
            <a:ext cx="9143390" cy="6857542"/>
          </a:xfrm>
          <a:prstGeom prst="rect">
            <a:avLst/>
          </a:prstGeom>
          <a:noFill/>
          <a:ln>
            <a:noFill/>
          </a:ln>
        </p:spPr>
      </p:pic>
      <p:sp>
        <p:nvSpPr>
          <p:cNvPr id="132" name="Shape 132"/>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133" name="Shape 133"/>
          <p:cNvSpPr txBox="1"/>
          <p:nvPr/>
        </p:nvSpPr>
        <p:spPr>
          <a:xfrm>
            <a:off x="357909" y="1789544"/>
            <a:ext cx="8601363" cy="415498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WHAT rather than WHERE</a:t>
            </a:r>
          </a:p>
          <a:p>
            <a:pPr marR="0" lvl="0" algn="l" rtl="0">
              <a:spcBef>
                <a:spcPts val="0"/>
              </a:spcBef>
              <a:buClr>
                <a:schemeClr val="accent6"/>
              </a:buClr>
              <a:buSzPct val="100000"/>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Holistic approach</a:t>
            </a:r>
          </a:p>
          <a:p>
            <a:pPr marR="0" lvl="0" algn="l" rtl="0">
              <a:spcBef>
                <a:spcPts val="0"/>
              </a:spcBef>
              <a:buClr>
                <a:schemeClr val="accent6"/>
              </a:buClr>
              <a:buSzPct val="100000"/>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Find a </a:t>
            </a:r>
            <a:r>
              <a:rPr lang="en-US" sz="2800" dirty="0" err="1">
                <a:solidFill>
                  <a:srgbClr val="FFC000"/>
                </a:solidFill>
                <a:latin typeface="Calibri" panose="020F0502020204030204" pitchFamily="34" charset="0"/>
                <a:ea typeface="Helvetica Neue"/>
                <a:cs typeface="Calibri" panose="020F0502020204030204" pitchFamily="34" charset="0"/>
                <a:sym typeface="Helvetica Neue"/>
              </a:rPr>
              <a:t>programme</a:t>
            </a:r>
            <a:r>
              <a:rPr lang="en-US" sz="2800" dirty="0">
                <a:solidFill>
                  <a:srgbClr val="FFC000"/>
                </a:solidFill>
                <a:latin typeface="Calibri" panose="020F0502020204030204" pitchFamily="34" charset="0"/>
                <a:ea typeface="Helvetica Neue"/>
                <a:cs typeface="Calibri" panose="020F0502020204030204" pitchFamily="34" charset="0"/>
                <a:sym typeface="Helvetica Neue"/>
              </a:rPr>
              <a:t> more suited to your learning style</a:t>
            </a:r>
          </a:p>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r>
              <a:rPr lang="en-US" sz="2800" dirty="0">
                <a:solidFill>
                  <a:srgbClr val="FFC000"/>
                </a:solidFill>
                <a:latin typeface="Calibri" panose="020F0502020204030204" pitchFamily="34" charset="0"/>
                <a:ea typeface="Helvetica Neue"/>
                <a:cs typeface="Calibri" panose="020F0502020204030204" pitchFamily="34" charset="0"/>
                <a:sym typeface="Helvetica Neue"/>
              </a:rPr>
              <a:t>Study a range of subjects before you </a:t>
            </a:r>
            <a:r>
              <a:rPr lang="en-US" sz="2800" dirty="0" err="1">
                <a:solidFill>
                  <a:srgbClr val="FFC000"/>
                </a:solidFill>
                <a:latin typeface="Calibri" panose="020F0502020204030204" pitchFamily="34" charset="0"/>
                <a:ea typeface="Helvetica Neue"/>
                <a:cs typeface="Calibri" panose="020F0502020204030204" pitchFamily="34" charset="0"/>
                <a:sym typeface="Helvetica Neue"/>
              </a:rPr>
              <a:t>specialise</a:t>
            </a:r>
            <a:r>
              <a:rPr lang="en-US" sz="2800" dirty="0">
                <a:solidFill>
                  <a:srgbClr val="FFC000"/>
                </a:solidFill>
                <a:latin typeface="Calibri" panose="020F0502020204030204" pitchFamily="34" charset="0"/>
                <a:ea typeface="Helvetica Neue"/>
                <a:cs typeface="Calibri" panose="020F0502020204030204" pitchFamily="34" charset="0"/>
                <a:sym typeface="Helvetica Neue"/>
              </a:rPr>
              <a:t> </a:t>
            </a:r>
          </a:p>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lvl="0" indent="-342900">
              <a:buClr>
                <a:schemeClr val="accent6"/>
              </a:buClr>
              <a:buSzPct val="100000"/>
              <a:buFont typeface="Arial" panose="020B0604020202020204" pitchFamily="34" charset="0"/>
              <a:buChar char="•"/>
            </a:pPr>
            <a:endParaRPr sz="2800" dirty="0">
              <a:solidFill>
                <a:srgbClr val="FFC000"/>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buClr>
                <a:schemeClr val="accent6"/>
              </a:buClr>
              <a:buSzPct val="100000"/>
              <a:buFont typeface="Arial" panose="020B0604020202020204" pitchFamily="34" charset="0"/>
              <a:buChar char="•"/>
            </a:pPr>
            <a:endParaRPr lang="en-US" sz="2800" dirty="0">
              <a:solidFill>
                <a:srgbClr val="FFC000"/>
              </a:solidFill>
              <a:latin typeface="Calibri" panose="020F0502020204030204" pitchFamily="34" charset="0"/>
              <a:ea typeface="Helvetica Neue"/>
              <a:cs typeface="Calibri" panose="020F0502020204030204" pitchFamily="34" charset="0"/>
              <a:sym typeface="Helvetica Neue"/>
            </a:endParaRPr>
          </a:p>
        </p:txBody>
      </p:sp>
      <p:sp>
        <p:nvSpPr>
          <p:cNvPr id="134" name="Shape 134"/>
          <p:cNvSpPr txBox="1">
            <a:spLocks noGrp="1"/>
          </p:cNvSpPr>
          <p:nvPr>
            <p:ph type="ctrTitle"/>
          </p:nvPr>
        </p:nvSpPr>
        <p:spPr>
          <a:xfrm>
            <a:off x="0" y="0"/>
            <a:ext cx="7158182" cy="1470024"/>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Helvetica Neue"/>
              <a:buNone/>
            </a:pPr>
            <a:r>
              <a:rPr lang="en-US" dirty="0">
                <a:latin typeface="Helvetica Neue"/>
                <a:ea typeface="Helvetica Neue"/>
                <a:cs typeface="Helvetica Neue"/>
                <a:sym typeface="Helvetica Neue"/>
              </a:rPr>
              <a:t>Myth vs. reality</a:t>
            </a:r>
            <a:endParaRPr lang="en-US" sz="4400" b="0" i="0" u="none" strike="noStrike" cap="none" dirty="0">
              <a:solidFill>
                <a:schemeClr val="dk1"/>
              </a:solidFill>
              <a:latin typeface="Helvetica Neue"/>
              <a:ea typeface="Helvetica Neue"/>
              <a:cs typeface="Helvetica Neue"/>
              <a:sym typeface="Helvetica Neue"/>
            </a:endParaRPr>
          </a:p>
        </p:txBody>
      </p:sp>
      <p:pic>
        <p:nvPicPr>
          <p:cNvPr id="3" name="Picture 2" descr="A close up of a sign&#10;&#10;Description automatically generated">
            <a:extLst>
              <a:ext uri="{FF2B5EF4-FFF2-40B4-BE49-F238E27FC236}">
                <a16:creationId xmlns:a16="http://schemas.microsoft.com/office/drawing/2014/main" id="{D61F1BEB-0638-496E-9568-C9A78B9513F6}"/>
              </a:ext>
            </a:extLst>
          </p:cNvPr>
          <p:cNvPicPr>
            <a:picLocks noChangeAspect="1"/>
          </p:cNvPicPr>
          <p:nvPr/>
        </p:nvPicPr>
        <p:blipFill>
          <a:blip r:embed="rId4"/>
          <a:stretch>
            <a:fillRect/>
          </a:stretch>
        </p:blipFill>
        <p:spPr>
          <a:xfrm rot="2306248">
            <a:off x="4318595" y="1553874"/>
            <a:ext cx="3692562" cy="2412474"/>
          </a:xfrm>
          <a:prstGeom prst="rect">
            <a:avLst/>
          </a:prstGeom>
        </p:spPr>
      </p:pic>
    </p:spTree>
    <p:extLst>
      <p:ext uri="{BB962C8B-B14F-4D97-AF65-F5344CB8AC3E}">
        <p14:creationId xmlns:p14="http://schemas.microsoft.com/office/powerpoint/2010/main" val="208717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p:nvSpPr>
          <p:cNvPr id="100" name="Rectangle 99">
            <a:extLst>
              <a:ext uri="{FF2B5EF4-FFF2-40B4-BE49-F238E27FC236}">
                <a16:creationId xmlns:a16="http://schemas.microsoft.com/office/drawing/2014/main" id="{9BD0A92D-399A-41B4-B955-6B72A41B7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 name="Picture 101">
            <a:extLst>
              <a:ext uri="{FF2B5EF4-FFF2-40B4-BE49-F238E27FC236}">
                <a16:creationId xmlns:a16="http://schemas.microsoft.com/office/drawing/2014/main" id="{D6A49DF9-534D-4905-8F46-02AB63EB6F3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159" name="Shape 159"/>
          <p:cNvSpPr txBox="1"/>
          <p:nvPr/>
        </p:nvSpPr>
        <p:spPr>
          <a:xfrm>
            <a:off x="129710" y="4044016"/>
            <a:ext cx="4459934" cy="972836"/>
          </a:xfrm>
          <a:prstGeom prst="rect">
            <a:avLst/>
          </a:prstGeom>
        </p:spPr>
        <p:txBody>
          <a:bodyPr vert="horz" lIns="91440" tIns="45720" rIns="91440" bIns="45720" rtlCol="0" anchor="t" anchorCtr="0">
            <a:noAutofit/>
          </a:bodyPr>
          <a:lstStyle/>
          <a:p>
            <a:pPr marL="0" marR="0" lvl="0" indent="0" defTabSz="685800">
              <a:lnSpc>
                <a:spcPct val="90000"/>
              </a:lnSpc>
              <a:spcBef>
                <a:spcPct val="0"/>
              </a:spcBef>
              <a:spcAft>
                <a:spcPts val="600"/>
              </a:spcAft>
              <a:buClr>
                <a:schemeClr val="dk1"/>
              </a:buClr>
              <a:buSzPct val="25000"/>
            </a:pPr>
            <a:r>
              <a:rPr lang="en-US" sz="4400" kern="1200" dirty="0">
                <a:solidFill>
                  <a:schemeClr val="tx1"/>
                </a:solidFill>
                <a:latin typeface="+mj-lt"/>
                <a:ea typeface="+mj-ea"/>
                <a:cs typeface="+mj-cs"/>
                <a:sym typeface="Helvetica Neue"/>
              </a:rPr>
              <a:t>Where &amp; what can I study? </a:t>
            </a:r>
          </a:p>
        </p:txBody>
      </p:sp>
      <p:sp>
        <p:nvSpPr>
          <p:cNvPr id="104"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58" name="Shape 158" descr="Powerpoint slide2-02.png"/>
          <p:cNvPicPr preferRelativeResize="0"/>
          <p:nvPr/>
        </p:nvPicPr>
        <p:blipFill rotWithShape="1">
          <a:blip r:embed="rId4">
            <a:alphaModFix/>
          </a:blip>
          <a:srcRect l="791" r="-1" b="-1"/>
          <a:stretch/>
        </p:blipFill>
        <p:spPr>
          <a:xfrm>
            <a:off x="329848" y="-15077"/>
            <a:ext cx="4059658" cy="3069017"/>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noFill/>
          <a:effectLst>
            <a:softEdge rad="0"/>
          </a:effectLst>
        </p:spPr>
      </p:pic>
      <p:sp>
        <p:nvSpPr>
          <p:cNvPr id="106"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a:extLst>
              <a:ext uri="{FF2B5EF4-FFF2-40B4-BE49-F238E27FC236}">
                <a16:creationId xmlns:a16="http://schemas.microsoft.com/office/drawing/2014/main" id="{5D9ED7F3-A956-4EEB-9BF8-BC6765E318E3}"/>
              </a:ext>
            </a:extLst>
          </p:cNvPr>
          <p:cNvPicPr>
            <a:picLocks noChangeAspect="1"/>
          </p:cNvPicPr>
          <p:nvPr/>
        </p:nvPicPr>
        <p:blipFill rotWithShape="1">
          <a:blip r:embed="rId5">
            <a:alphaModFix/>
          </a:blip>
          <a:srcRect l="36040" r="33513" b="-1"/>
          <a:stretch/>
        </p:blipFill>
        <p:spPr>
          <a:xfrm>
            <a:off x="4797277" y="1575831"/>
            <a:ext cx="4346723" cy="5282169"/>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6"/>
        <p:cNvGrpSpPr/>
        <p:nvPr/>
      </p:nvGrpSpPr>
      <p:grpSpPr>
        <a:xfrm>
          <a:off x="0" y="0"/>
          <a:ext cx="0" cy="0"/>
          <a:chOff x="0" y="0"/>
          <a:chExt cx="0" cy="0"/>
        </a:xfrm>
      </p:grpSpPr>
      <p:pic>
        <p:nvPicPr>
          <p:cNvPr id="217" name="Shape 217" descr="Powerpoint slide2-02.png"/>
          <p:cNvPicPr preferRelativeResize="0"/>
          <p:nvPr/>
        </p:nvPicPr>
        <p:blipFill rotWithShape="1">
          <a:blip r:embed="rId3">
            <a:alphaModFix/>
          </a:blip>
          <a:srcRect r="-3" b="4378"/>
          <a:stretch/>
        </p:blipFill>
        <p:spPr>
          <a:xfrm>
            <a:off x="-1456" y="10"/>
            <a:ext cx="4716957" cy="3382726"/>
          </a:xfrm>
          <a:custGeom>
            <a:avLst/>
            <a:gdLst>
              <a:gd name="connsiteX0" fmla="*/ 253815 w 5061985"/>
              <a:gd name="connsiteY0" fmla="*/ 0 h 3630170"/>
              <a:gd name="connsiteX1" fmla="*/ 4808170 w 5061985"/>
              <a:gd name="connsiteY1" fmla="*/ 0 h 3630170"/>
              <a:gd name="connsiteX2" fmla="*/ 4863087 w 5061985"/>
              <a:gd name="connsiteY2" fmla="*/ 114001 h 3630170"/>
              <a:gd name="connsiteX3" fmla="*/ 5061985 w 5061985"/>
              <a:gd name="connsiteY3" fmla="*/ 1099178 h 3630170"/>
              <a:gd name="connsiteX4" fmla="*/ 2530993 w 5061985"/>
              <a:gd name="connsiteY4" fmla="*/ 3630170 h 3630170"/>
              <a:gd name="connsiteX5" fmla="*/ 0 w 5061985"/>
              <a:gd name="connsiteY5" fmla="*/ 1099178 h 3630170"/>
              <a:gd name="connsiteX6" fmla="*/ 198898 w 5061985"/>
              <a:gd name="connsiteY6" fmla="*/ 114001 h 36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noFill/>
          <a:effectLst>
            <a:softEdge rad="0"/>
          </a:effectLst>
        </p:spPr>
      </p:pic>
      <p:pic>
        <p:nvPicPr>
          <p:cNvPr id="11" name="Picture 10" descr="A sign on the side of a building&#10;&#10;Description automatically generated">
            <a:extLst>
              <a:ext uri="{FF2B5EF4-FFF2-40B4-BE49-F238E27FC236}">
                <a16:creationId xmlns:a16="http://schemas.microsoft.com/office/drawing/2014/main" id="{032EB7AA-B113-41B0-BE1A-8D551DBDC4F5}"/>
              </a:ext>
            </a:extLst>
          </p:cNvPr>
          <p:cNvPicPr>
            <a:picLocks noChangeAspect="1"/>
          </p:cNvPicPr>
          <p:nvPr/>
        </p:nvPicPr>
        <p:blipFill rotWithShape="1">
          <a:blip r:embed="rId4">
            <a:alphaModFix/>
          </a:blip>
          <a:srcRect l="3308" r="45856" b="-1"/>
          <a:stretch/>
        </p:blipFill>
        <p:spPr>
          <a:xfrm>
            <a:off x="3849320" y="710531"/>
            <a:ext cx="5294679" cy="6145051"/>
          </a:xfrm>
          <a:custGeom>
            <a:avLst/>
            <a:gdLst>
              <a:gd name="connsiteX0" fmla="*/ 3479124 w 5294678"/>
              <a:gd name="connsiteY0" fmla="*/ 0 h 6145051"/>
              <a:gd name="connsiteX1" fmla="*/ 5137482 w 5294678"/>
              <a:gd name="connsiteY1" fmla="*/ 419912 h 6145051"/>
              <a:gd name="connsiteX2" fmla="*/ 5294678 w 5294678"/>
              <a:gd name="connsiteY2" fmla="*/ 515411 h 6145051"/>
              <a:gd name="connsiteX3" fmla="*/ 5294678 w 5294678"/>
              <a:gd name="connsiteY3" fmla="*/ 6145051 h 6145051"/>
              <a:gd name="connsiteX4" fmla="*/ 1245466 w 5294678"/>
              <a:gd name="connsiteY4" fmla="*/ 6145051 h 6145051"/>
              <a:gd name="connsiteX5" fmla="*/ 1019012 w 5294678"/>
              <a:gd name="connsiteY5" fmla="*/ 5939236 h 6145051"/>
              <a:gd name="connsiteX6" fmla="*/ 0 w 5294678"/>
              <a:gd name="connsiteY6" fmla="*/ 3479124 h 6145051"/>
              <a:gd name="connsiteX7" fmla="*/ 3479124 w 5294678"/>
              <a:gd name="connsiteY7" fmla="*/ 0 h 614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4678" h="6145051">
                <a:moveTo>
                  <a:pt x="3479124" y="0"/>
                </a:moveTo>
                <a:cubicBezTo>
                  <a:pt x="4079583" y="0"/>
                  <a:pt x="4644513" y="152115"/>
                  <a:pt x="5137482" y="419912"/>
                </a:cubicBezTo>
                <a:lnTo>
                  <a:pt x="5294678" y="515411"/>
                </a:lnTo>
                <a:lnTo>
                  <a:pt x="5294678" y="6145051"/>
                </a:lnTo>
                <a:lnTo>
                  <a:pt x="1245466" y="6145051"/>
                </a:lnTo>
                <a:lnTo>
                  <a:pt x="1019012" y="5939236"/>
                </a:lnTo>
                <a:cubicBezTo>
                  <a:pt x="389414" y="5309639"/>
                  <a:pt x="0" y="4439858"/>
                  <a:pt x="0" y="3479124"/>
                </a:cubicBezTo>
                <a:cubicBezTo>
                  <a:pt x="0" y="1557657"/>
                  <a:pt x="1557657" y="0"/>
                  <a:pt x="3479124" y="0"/>
                </a:cubicBezTo>
                <a:close/>
              </a:path>
            </a:pathLst>
          </a:custGeom>
          <a:effectLst>
            <a:softEdge rad="0"/>
          </a:effectLst>
        </p:spPr>
      </p:pic>
      <p:pic>
        <p:nvPicPr>
          <p:cNvPr id="97" name="Picture 96">
            <a:extLst>
              <a:ext uri="{FF2B5EF4-FFF2-40B4-BE49-F238E27FC236}">
                <a16:creationId xmlns:a16="http://schemas.microsoft.com/office/drawing/2014/main" id="{6D104383-AD7E-45AE-BEBC-A74A7E3364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25000"/>
          <a:stretch/>
        </p:blipFill>
        <p:spPr>
          <a:xfrm flipH="1">
            <a:off x="0" y="0"/>
            <a:ext cx="9144000" cy="6858000"/>
          </a:xfrm>
          <a:prstGeom prst="rect">
            <a:avLst/>
          </a:prstGeom>
        </p:spPr>
      </p:pic>
      <p:sp>
        <p:nvSpPr>
          <p:cNvPr id="220" name="Shape 220"/>
          <p:cNvSpPr txBox="1">
            <a:spLocks noGrp="1"/>
          </p:cNvSpPr>
          <p:nvPr>
            <p:ph type="ctrTitle"/>
          </p:nvPr>
        </p:nvSpPr>
        <p:spPr>
          <a:xfrm>
            <a:off x="107076" y="3104972"/>
            <a:ext cx="4459934" cy="1089656"/>
          </a:xfrm>
          <a:prstGeom prst="rect">
            <a:avLst/>
          </a:prstGeom>
        </p:spPr>
        <p:txBody>
          <a:bodyPr lIns="91425" tIns="45700" rIns="91425" bIns="45700" anchor="t" anchorCtr="0">
            <a:normAutofit/>
          </a:bodyPr>
          <a:lstStyle/>
          <a:p>
            <a:pPr marL="0" marR="0" lvl="0" indent="0" algn="l" rtl="0">
              <a:spcBef>
                <a:spcPts val="0"/>
              </a:spcBef>
              <a:buClr>
                <a:schemeClr val="dk1"/>
              </a:buClr>
              <a:buSzPct val="25000"/>
              <a:buFont typeface="Helvetica Neue"/>
              <a:buNone/>
            </a:pPr>
            <a:r>
              <a:rPr lang="en-US" b="0" i="0" u="none" strike="noStrike" cap="none" dirty="0">
                <a:solidFill>
                  <a:schemeClr val="tx1"/>
                </a:solidFill>
                <a:latin typeface="Helvetica Neue"/>
                <a:ea typeface="Helvetica Neue"/>
                <a:cs typeface="Helvetica Neue"/>
                <a:sym typeface="Helvetica Neue"/>
              </a:rPr>
              <a:t>Europe: </a:t>
            </a:r>
            <a:r>
              <a:rPr lang="en-US" b="0" i="0" u="none" strike="noStrike" cap="none" dirty="0">
                <a:solidFill>
                  <a:schemeClr val="tx1"/>
                </a:solidFill>
                <a:latin typeface="Helvetica Neue"/>
                <a:ea typeface="Helvetica Neue"/>
                <a:cs typeface="Helvetica Neue"/>
                <a:sym typeface="Helvetica Neue"/>
                <a:hlinkClick r:id="rId6">
                  <a:extLst>
                    <a:ext uri="{A12FA001-AC4F-418D-AE19-62706E023703}">
                      <ahyp:hlinkClr xmlns:ahyp="http://schemas.microsoft.com/office/drawing/2018/hyperlinkcolor" xmlns="" val="tx"/>
                    </a:ext>
                  </a:extLst>
                </a:hlinkClick>
              </a:rPr>
              <a:t>Holland</a:t>
            </a:r>
            <a:endParaRPr lang="en-US" b="0" i="0" u="none" strike="noStrike" cap="none" dirty="0">
              <a:solidFill>
                <a:schemeClr val="tx1"/>
              </a:solidFill>
              <a:latin typeface="Helvetica Neue"/>
              <a:ea typeface="Helvetica Neue"/>
              <a:cs typeface="Helvetica Neue"/>
              <a:sym typeface="Helvetica Neue"/>
            </a:endParaRPr>
          </a:p>
        </p:txBody>
      </p:sp>
      <p:sp>
        <p:nvSpPr>
          <p:cNvPr id="218" name="Shape 218"/>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219" name="Shape 219"/>
          <p:cNvSpPr txBox="1"/>
          <p:nvPr/>
        </p:nvSpPr>
        <p:spPr>
          <a:xfrm>
            <a:off x="357909"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Tree>
    <p:extLst>
      <p:ext uri="{BB962C8B-B14F-4D97-AF65-F5344CB8AC3E}">
        <p14:creationId xmlns:p14="http://schemas.microsoft.com/office/powerpoint/2010/main" val="263355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6"/>
        <p:cNvGrpSpPr/>
        <p:nvPr/>
      </p:nvGrpSpPr>
      <p:grpSpPr>
        <a:xfrm>
          <a:off x="0" y="0"/>
          <a:ext cx="0" cy="0"/>
          <a:chOff x="0" y="0"/>
          <a:chExt cx="0" cy="0"/>
        </a:xfrm>
      </p:grpSpPr>
      <p:pic>
        <p:nvPicPr>
          <p:cNvPr id="217" name="Shape 217" descr="Powerpoint slide2-02.png">
            <a:hlinkClick r:id="rId3"/>
          </p:cNvPr>
          <p:cNvPicPr preferRelativeResize="0"/>
          <p:nvPr/>
        </p:nvPicPr>
        <p:blipFill rotWithShape="1">
          <a:blip r:embed="rId4">
            <a:alphaModFix/>
          </a:blip>
          <a:srcRect r="-3" b="4378"/>
          <a:stretch/>
        </p:blipFill>
        <p:spPr>
          <a:xfrm>
            <a:off x="-1456" y="10"/>
            <a:ext cx="4716957" cy="3382726"/>
          </a:xfrm>
          <a:custGeom>
            <a:avLst/>
            <a:gdLst>
              <a:gd name="connsiteX0" fmla="*/ 253815 w 5061985"/>
              <a:gd name="connsiteY0" fmla="*/ 0 h 3630170"/>
              <a:gd name="connsiteX1" fmla="*/ 4808170 w 5061985"/>
              <a:gd name="connsiteY1" fmla="*/ 0 h 3630170"/>
              <a:gd name="connsiteX2" fmla="*/ 4863087 w 5061985"/>
              <a:gd name="connsiteY2" fmla="*/ 114001 h 3630170"/>
              <a:gd name="connsiteX3" fmla="*/ 5061985 w 5061985"/>
              <a:gd name="connsiteY3" fmla="*/ 1099178 h 3630170"/>
              <a:gd name="connsiteX4" fmla="*/ 2530993 w 5061985"/>
              <a:gd name="connsiteY4" fmla="*/ 3630170 h 3630170"/>
              <a:gd name="connsiteX5" fmla="*/ 0 w 5061985"/>
              <a:gd name="connsiteY5" fmla="*/ 1099178 h 3630170"/>
              <a:gd name="connsiteX6" fmla="*/ 198898 w 5061985"/>
              <a:gd name="connsiteY6" fmla="*/ 114001 h 36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noFill/>
          <a:effectLst>
            <a:softEdge rad="0"/>
          </a:effectLst>
        </p:spPr>
      </p:pic>
      <p:pic>
        <p:nvPicPr>
          <p:cNvPr id="3" name="Picture 2" descr="A flag next to a body of water&#10;&#10;Description automatically generated">
            <a:hlinkClick r:id="rId3"/>
            <a:extLst>
              <a:ext uri="{FF2B5EF4-FFF2-40B4-BE49-F238E27FC236}">
                <a16:creationId xmlns:a16="http://schemas.microsoft.com/office/drawing/2014/main" id="{9A0723AC-127F-47DE-8C10-2FE100536AC9}"/>
              </a:ext>
            </a:extLst>
          </p:cNvPr>
          <p:cNvPicPr>
            <a:picLocks noChangeAspect="1"/>
          </p:cNvPicPr>
          <p:nvPr/>
        </p:nvPicPr>
        <p:blipFill rotWithShape="1">
          <a:blip r:embed="rId5">
            <a:alphaModFix/>
          </a:blip>
          <a:srcRect l="748" r="56170" b="-1"/>
          <a:stretch/>
        </p:blipFill>
        <p:spPr>
          <a:xfrm>
            <a:off x="3849320" y="710531"/>
            <a:ext cx="5294679" cy="6145051"/>
          </a:xfrm>
          <a:custGeom>
            <a:avLst/>
            <a:gdLst>
              <a:gd name="connsiteX0" fmla="*/ 3479124 w 5294678"/>
              <a:gd name="connsiteY0" fmla="*/ 0 h 6145051"/>
              <a:gd name="connsiteX1" fmla="*/ 5137482 w 5294678"/>
              <a:gd name="connsiteY1" fmla="*/ 419912 h 6145051"/>
              <a:gd name="connsiteX2" fmla="*/ 5294678 w 5294678"/>
              <a:gd name="connsiteY2" fmla="*/ 515411 h 6145051"/>
              <a:gd name="connsiteX3" fmla="*/ 5294678 w 5294678"/>
              <a:gd name="connsiteY3" fmla="*/ 6145051 h 6145051"/>
              <a:gd name="connsiteX4" fmla="*/ 1245466 w 5294678"/>
              <a:gd name="connsiteY4" fmla="*/ 6145051 h 6145051"/>
              <a:gd name="connsiteX5" fmla="*/ 1019012 w 5294678"/>
              <a:gd name="connsiteY5" fmla="*/ 5939236 h 6145051"/>
              <a:gd name="connsiteX6" fmla="*/ 0 w 5294678"/>
              <a:gd name="connsiteY6" fmla="*/ 3479124 h 6145051"/>
              <a:gd name="connsiteX7" fmla="*/ 3479124 w 5294678"/>
              <a:gd name="connsiteY7" fmla="*/ 0 h 614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4678" h="6145051">
                <a:moveTo>
                  <a:pt x="3479124" y="0"/>
                </a:moveTo>
                <a:cubicBezTo>
                  <a:pt x="4079583" y="0"/>
                  <a:pt x="4644513" y="152115"/>
                  <a:pt x="5137482" y="419912"/>
                </a:cubicBezTo>
                <a:lnTo>
                  <a:pt x="5294678" y="515411"/>
                </a:lnTo>
                <a:lnTo>
                  <a:pt x="5294678" y="6145051"/>
                </a:lnTo>
                <a:lnTo>
                  <a:pt x="1245466" y="6145051"/>
                </a:lnTo>
                <a:lnTo>
                  <a:pt x="1019012" y="5939236"/>
                </a:lnTo>
                <a:cubicBezTo>
                  <a:pt x="389414" y="5309639"/>
                  <a:pt x="0" y="4439858"/>
                  <a:pt x="0" y="3479124"/>
                </a:cubicBezTo>
                <a:cubicBezTo>
                  <a:pt x="0" y="1557657"/>
                  <a:pt x="1557657" y="0"/>
                  <a:pt x="3479124" y="0"/>
                </a:cubicBezTo>
                <a:close/>
              </a:path>
            </a:pathLst>
          </a:custGeom>
          <a:effectLst>
            <a:softEdge rad="0"/>
          </a:effectLst>
        </p:spPr>
      </p:pic>
      <p:pic>
        <p:nvPicPr>
          <p:cNvPr id="98" name="Picture 97">
            <a:extLst>
              <a:ext uri="{FF2B5EF4-FFF2-40B4-BE49-F238E27FC236}">
                <a16:creationId xmlns:a16="http://schemas.microsoft.com/office/drawing/2014/main" id="{6D104383-AD7E-45AE-BEBC-A74A7E3364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25000"/>
          <a:stretch/>
        </p:blipFill>
        <p:spPr>
          <a:xfrm flipH="1">
            <a:off x="0" y="0"/>
            <a:ext cx="9144000" cy="6858000"/>
          </a:xfrm>
          <a:prstGeom prst="rect">
            <a:avLst/>
          </a:prstGeom>
        </p:spPr>
      </p:pic>
      <p:sp>
        <p:nvSpPr>
          <p:cNvPr id="220" name="Shape 220"/>
          <p:cNvSpPr txBox="1">
            <a:spLocks noGrp="1"/>
          </p:cNvSpPr>
          <p:nvPr>
            <p:ph type="ctrTitle"/>
          </p:nvPr>
        </p:nvSpPr>
        <p:spPr>
          <a:xfrm>
            <a:off x="357909" y="3372093"/>
            <a:ext cx="4459934" cy="1089656"/>
          </a:xfrm>
          <a:prstGeom prst="rect">
            <a:avLst/>
          </a:prstGeom>
        </p:spPr>
        <p:txBody>
          <a:bodyPr lIns="91425" tIns="45700" rIns="91425" bIns="45700" anchor="t" anchorCtr="0">
            <a:normAutofit/>
          </a:bodyPr>
          <a:lstStyle/>
          <a:p>
            <a:pPr marL="0" marR="0" lvl="0" indent="0" algn="l" rtl="0">
              <a:spcBef>
                <a:spcPts val="0"/>
              </a:spcBef>
              <a:buClr>
                <a:schemeClr val="dk1"/>
              </a:buClr>
              <a:buSzPct val="25000"/>
              <a:buFont typeface="Helvetica Neue"/>
              <a:buNone/>
            </a:pPr>
            <a:r>
              <a:rPr lang="en-US" b="0" i="0" u="none" strike="noStrike" cap="none" dirty="0">
                <a:solidFill>
                  <a:schemeClr val="tx1"/>
                </a:solidFill>
                <a:latin typeface="Helvetica Neue"/>
                <a:ea typeface="Helvetica Neue"/>
                <a:cs typeface="Helvetica Neue"/>
                <a:sym typeface="Helvetica Neue"/>
              </a:rPr>
              <a:t>Canada</a:t>
            </a:r>
          </a:p>
        </p:txBody>
      </p:sp>
      <p:sp>
        <p:nvSpPr>
          <p:cNvPr id="218" name="Shape 218"/>
          <p:cNvSpPr txBox="1"/>
          <p:nvPr/>
        </p:nvSpPr>
        <p:spPr>
          <a:xfrm>
            <a:off x="277090"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219" name="Shape 219"/>
          <p:cNvSpPr txBox="1"/>
          <p:nvPr/>
        </p:nvSpPr>
        <p:spPr>
          <a:xfrm>
            <a:off x="357909" y="1789544"/>
            <a:ext cx="860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pic>
        <p:nvPicPr>
          <p:cNvPr id="10" name="Picture 9" descr="A flag next to a body of water&#10;&#10;Description automatically generated">
            <a:hlinkClick r:id="rId3"/>
            <a:extLst>
              <a:ext uri="{FF2B5EF4-FFF2-40B4-BE49-F238E27FC236}">
                <a16:creationId xmlns:a16="http://schemas.microsoft.com/office/drawing/2014/main" id="{8A795D1F-93F7-4578-A769-FE6FBAD7A49B}"/>
              </a:ext>
            </a:extLst>
          </p:cNvPr>
          <p:cNvPicPr>
            <a:picLocks noChangeAspect="1"/>
          </p:cNvPicPr>
          <p:nvPr/>
        </p:nvPicPr>
        <p:blipFill rotWithShape="1">
          <a:blip r:embed="rId5">
            <a:alphaModFix/>
          </a:blip>
          <a:srcRect l="748" r="56170" b="-1"/>
          <a:stretch/>
        </p:blipFill>
        <p:spPr>
          <a:xfrm>
            <a:off x="3860864" y="710531"/>
            <a:ext cx="5294679" cy="6145051"/>
          </a:xfrm>
          <a:custGeom>
            <a:avLst/>
            <a:gdLst>
              <a:gd name="connsiteX0" fmla="*/ 3479124 w 5294678"/>
              <a:gd name="connsiteY0" fmla="*/ 0 h 6145051"/>
              <a:gd name="connsiteX1" fmla="*/ 5137482 w 5294678"/>
              <a:gd name="connsiteY1" fmla="*/ 419912 h 6145051"/>
              <a:gd name="connsiteX2" fmla="*/ 5294678 w 5294678"/>
              <a:gd name="connsiteY2" fmla="*/ 515411 h 6145051"/>
              <a:gd name="connsiteX3" fmla="*/ 5294678 w 5294678"/>
              <a:gd name="connsiteY3" fmla="*/ 6145051 h 6145051"/>
              <a:gd name="connsiteX4" fmla="*/ 1245466 w 5294678"/>
              <a:gd name="connsiteY4" fmla="*/ 6145051 h 6145051"/>
              <a:gd name="connsiteX5" fmla="*/ 1019012 w 5294678"/>
              <a:gd name="connsiteY5" fmla="*/ 5939236 h 6145051"/>
              <a:gd name="connsiteX6" fmla="*/ 0 w 5294678"/>
              <a:gd name="connsiteY6" fmla="*/ 3479124 h 6145051"/>
              <a:gd name="connsiteX7" fmla="*/ 3479124 w 5294678"/>
              <a:gd name="connsiteY7" fmla="*/ 0 h 614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4678" h="6145051">
                <a:moveTo>
                  <a:pt x="3479124" y="0"/>
                </a:moveTo>
                <a:cubicBezTo>
                  <a:pt x="4079583" y="0"/>
                  <a:pt x="4644513" y="152115"/>
                  <a:pt x="5137482" y="419912"/>
                </a:cubicBezTo>
                <a:lnTo>
                  <a:pt x="5294678" y="515411"/>
                </a:lnTo>
                <a:lnTo>
                  <a:pt x="5294678" y="6145051"/>
                </a:lnTo>
                <a:lnTo>
                  <a:pt x="1245466" y="6145051"/>
                </a:lnTo>
                <a:lnTo>
                  <a:pt x="1019012" y="5939236"/>
                </a:lnTo>
                <a:cubicBezTo>
                  <a:pt x="389414" y="5309639"/>
                  <a:pt x="0" y="4439858"/>
                  <a:pt x="0" y="3479124"/>
                </a:cubicBezTo>
                <a:cubicBezTo>
                  <a:pt x="0" y="1557657"/>
                  <a:pt x="1557657" y="0"/>
                  <a:pt x="3479124" y="0"/>
                </a:cubicBezTo>
                <a:close/>
              </a:path>
            </a:pathLst>
          </a:custGeom>
          <a:effectLst>
            <a:softEdge rad="0"/>
          </a:effectLst>
        </p:spPr>
      </p:pic>
    </p:spTree>
    <p:extLst>
      <p:ext uri="{BB962C8B-B14F-4D97-AF65-F5344CB8AC3E}">
        <p14:creationId xmlns:p14="http://schemas.microsoft.com/office/powerpoint/2010/main" val="39957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descr="Powerpoint slide2-02.png"/>
          <p:cNvPicPr preferRelativeResize="0"/>
          <p:nvPr/>
        </p:nvPicPr>
        <p:blipFill rotWithShape="1">
          <a:blip r:embed="rId3">
            <a:alphaModFix/>
          </a:blip>
          <a:srcRect/>
          <a:stretch/>
        </p:blipFill>
        <p:spPr>
          <a:xfrm>
            <a:off x="609" y="0"/>
            <a:ext cx="9143390" cy="6857542"/>
          </a:xfrm>
          <a:prstGeom prst="rect">
            <a:avLst/>
          </a:prstGeom>
          <a:noFill/>
          <a:ln>
            <a:noFill/>
          </a:ln>
        </p:spPr>
      </p:pic>
      <p:sp>
        <p:nvSpPr>
          <p:cNvPr id="182" name="Shape 182"/>
          <p:cNvSpPr txBox="1">
            <a:spLocks noGrp="1"/>
          </p:cNvSpPr>
          <p:nvPr>
            <p:ph type="body" idx="1"/>
          </p:nvPr>
        </p:nvSpPr>
        <p:spPr>
          <a:xfrm>
            <a:off x="189828" y="1797709"/>
            <a:ext cx="8764952" cy="4812198"/>
          </a:xfrm>
          <a:prstGeom prst="rect">
            <a:avLst/>
          </a:prstGeom>
          <a:noFill/>
          <a:ln>
            <a:noFill/>
          </a:ln>
        </p:spPr>
        <p:txBody>
          <a:bodyPr lIns="91425" tIns="45700" rIns="91425" bIns="45700" anchor="t" anchorCtr="0">
            <a:noAutofit/>
          </a:bodyPr>
          <a:lstStyle/>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a:p>
            <a:pPr lvl="0" indent="-342900">
              <a:lnSpc>
                <a:spcPct val="80000"/>
              </a:lnSpc>
              <a:spcBef>
                <a:spcPts val="448"/>
              </a:spcBef>
              <a:buSzPct val="101818"/>
              <a:buNone/>
            </a:pPr>
            <a:endParaRPr lang="en-GB" dirty="0">
              <a:hlinkClick r:id="rId4" tooltip="Share link"/>
            </a:endParaRPr>
          </a:p>
        </p:txBody>
      </p:sp>
      <p:sp>
        <p:nvSpPr>
          <p:cNvPr id="183" name="Shape 183"/>
          <p:cNvSpPr txBox="1"/>
          <p:nvPr/>
        </p:nvSpPr>
        <p:spPr>
          <a:xfrm>
            <a:off x="612695" y="298690"/>
            <a:ext cx="6888894"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dirty="0">
                <a:solidFill>
                  <a:schemeClr val="tx1"/>
                </a:solidFill>
                <a:latin typeface="Helvetica Neue"/>
                <a:ea typeface="Helvetica Neue"/>
                <a:cs typeface="Helvetica Neue"/>
                <a:sym typeface="Helvetica Neue"/>
              </a:rPr>
              <a:t>The </a:t>
            </a:r>
            <a:r>
              <a:rPr lang="en-US" sz="3600" dirty="0">
                <a:solidFill>
                  <a:schemeClr val="tx1"/>
                </a:solidFill>
                <a:latin typeface="Helvetica Neue"/>
                <a:ea typeface="Helvetica Neue"/>
                <a:cs typeface="Helvetica Neue"/>
                <a:sym typeface="Helvetica Neue"/>
                <a:hlinkClick r:id="rId5">
                  <a:extLst>
                    <a:ext uri="{A12FA001-AC4F-418D-AE19-62706E023703}">
                      <ahyp:hlinkClr xmlns:ahyp="http://schemas.microsoft.com/office/drawing/2018/hyperlinkcolor" xmlns="" val="tx"/>
                    </a:ext>
                  </a:extLst>
                </a:hlinkClick>
              </a:rPr>
              <a:t>USA</a:t>
            </a:r>
            <a:endParaRPr lang="en-US" sz="3600" dirty="0">
              <a:solidFill>
                <a:schemeClr val="tx1"/>
              </a:solidFill>
              <a:latin typeface="Helvetica Neue"/>
              <a:ea typeface="Helvetica Neue"/>
              <a:cs typeface="Helvetica Neue"/>
              <a:sym typeface="Helvetica Neue"/>
            </a:endParaRPr>
          </a:p>
        </p:txBody>
      </p:sp>
      <p:pic>
        <p:nvPicPr>
          <p:cNvPr id="7" name="Picture 6" descr="A close up of a map&#10;&#10;Description automatically generated">
            <a:extLst>
              <a:ext uri="{FF2B5EF4-FFF2-40B4-BE49-F238E27FC236}">
                <a16:creationId xmlns:a16="http://schemas.microsoft.com/office/drawing/2014/main" id="{5980DCBC-12CA-4E12-A83C-5A8CCFA79580}"/>
              </a:ext>
            </a:extLst>
          </p:cNvPr>
          <p:cNvPicPr>
            <a:picLocks noChangeAspect="1"/>
          </p:cNvPicPr>
          <p:nvPr/>
        </p:nvPicPr>
        <p:blipFill>
          <a:blip r:embed="rId6"/>
          <a:stretch>
            <a:fillRect/>
          </a:stretch>
        </p:blipFill>
        <p:spPr>
          <a:xfrm>
            <a:off x="683147" y="1255997"/>
            <a:ext cx="7918609" cy="5750890"/>
          </a:xfrm>
          <a:prstGeom prst="rect">
            <a:avLst/>
          </a:prstGeom>
        </p:spPr>
      </p:pic>
      <p:sp>
        <p:nvSpPr>
          <p:cNvPr id="2" name="Rectangle 1">
            <a:extLst>
              <a:ext uri="{FF2B5EF4-FFF2-40B4-BE49-F238E27FC236}">
                <a16:creationId xmlns:a16="http://schemas.microsoft.com/office/drawing/2014/main" id="{EFAADF3E-0FFB-4988-954F-7784641C7DA6}"/>
              </a:ext>
            </a:extLst>
          </p:cNvPr>
          <p:cNvSpPr/>
          <p:nvPr/>
        </p:nvSpPr>
        <p:spPr>
          <a:xfrm>
            <a:off x="5065318" y="5622356"/>
            <a:ext cx="4572000" cy="617670"/>
          </a:xfrm>
          <a:prstGeom prst="rect">
            <a:avLst/>
          </a:prstGeom>
        </p:spPr>
        <p:txBody>
          <a:bodyPr>
            <a:spAutoFit/>
          </a:bodyPr>
          <a:lstStyle/>
          <a:p>
            <a:pPr lvl="1">
              <a:lnSpc>
                <a:spcPct val="80000"/>
              </a:lnSpc>
              <a:spcBef>
                <a:spcPts val="532"/>
              </a:spcBef>
              <a:buClr>
                <a:schemeClr val="dk1"/>
              </a:buClr>
              <a:buSzPct val="98518"/>
            </a:pPr>
            <a:endParaRPr lang="en-US" sz="2660" dirty="0">
              <a:solidFill>
                <a:schemeClr val="dk1"/>
              </a:solidFill>
              <a:latin typeface="Helvetica Neue"/>
              <a:ea typeface="Helvetica Neue"/>
              <a:cs typeface="Helvetica Neue"/>
              <a:sym typeface="Helvetica Neue"/>
            </a:endParaRPr>
          </a:p>
          <a:p>
            <a:pPr lvl="1">
              <a:lnSpc>
                <a:spcPct val="80000"/>
              </a:lnSpc>
              <a:spcBef>
                <a:spcPts val="532"/>
              </a:spcBef>
              <a:buClr>
                <a:schemeClr val="dk1"/>
              </a:buClr>
              <a:buSzPct val="98518"/>
            </a:pPr>
            <a:r>
              <a:rPr lang="en-US" sz="1050" dirty="0">
                <a:latin typeface="Helvetica Neue"/>
                <a:ea typeface="Helvetica Neue"/>
                <a:cs typeface="Helvetica Neue"/>
                <a:sym typeface="Helvetica Neue"/>
                <a:hlinkClick r:id="rId7"/>
              </a:rPr>
              <a:t>https://youtu.be/IYNNXk-Ztyw</a:t>
            </a:r>
            <a:endParaRPr lang="en-US" sz="1050" dirty="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1665</Words>
  <Application>Microsoft Office PowerPoint</Application>
  <PresentationFormat>On-screen Show (4:3)</PresentationFormat>
  <Paragraphs>271</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Impact</vt:lpstr>
      <vt:lpstr>Calibri</vt:lpstr>
      <vt:lpstr>Cabin</vt:lpstr>
      <vt:lpstr>Arial</vt:lpstr>
      <vt:lpstr>Helvetica Neue</vt:lpstr>
      <vt:lpstr>Netto offc</vt:lpstr>
      <vt:lpstr>Symbol</vt:lpstr>
      <vt:lpstr>Times New Roman</vt:lpstr>
      <vt:lpstr>Helvetica</vt:lpstr>
      <vt:lpstr>Office Theme</vt:lpstr>
      <vt:lpstr>PowerPoint Presentation</vt:lpstr>
      <vt:lpstr>Did you Know…?</vt:lpstr>
      <vt:lpstr>Why Study Abroad?</vt:lpstr>
      <vt:lpstr>A few facts…</vt:lpstr>
      <vt:lpstr>Myth vs. reality</vt:lpstr>
      <vt:lpstr>PowerPoint Presentation</vt:lpstr>
      <vt:lpstr>Europe: Holland</vt:lpstr>
      <vt:lpstr>Canada</vt:lpstr>
      <vt:lpstr>PowerPoint Presentation</vt:lpstr>
      <vt:lpstr>PowerPoint Presentation</vt:lpstr>
      <vt:lpstr>PowerPoint Presentation</vt:lpstr>
      <vt:lpstr>PowerPoint Presentation</vt:lpstr>
      <vt:lpstr>Is studying abroad for 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Birbeck</dc:creator>
  <cp:lastModifiedBy>L McKeown</cp:lastModifiedBy>
  <cp:revision>1</cp:revision>
  <dcterms:created xsi:type="dcterms:W3CDTF">2019-06-10T11:24:24Z</dcterms:created>
  <dcterms:modified xsi:type="dcterms:W3CDTF">2019-11-13T12:29:07Z</dcterms:modified>
</cp:coreProperties>
</file>