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6" r:id="rId3"/>
    <p:sldId id="258" r:id="rId4"/>
    <p:sldId id="259" r:id="rId5"/>
    <p:sldId id="260" r:id="rId6"/>
    <p:sldId id="261" r:id="rId7"/>
    <p:sldId id="262" r:id="rId8"/>
    <p:sldId id="269" r:id="rId9"/>
    <p:sldId id="263" r:id="rId10"/>
    <p:sldId id="267" r:id="rId11"/>
    <p:sldId id="264" r:id="rId12"/>
    <p:sldId id="268"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18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12745-FE20-BD4C-BEF6-70CFFECB2C86}" type="doc">
      <dgm:prSet loTypeId="urn:microsoft.com/office/officeart/2005/8/layout/radial4" loCatId="" qsTypeId="urn:microsoft.com/office/officeart/2005/8/quickstyle/simple2" qsCatId="simple" csTypeId="urn:microsoft.com/office/officeart/2005/8/colors/accent3_2" csCatId="accent3" phldr="1"/>
      <dgm:spPr/>
      <dgm:t>
        <a:bodyPr/>
        <a:lstStyle/>
        <a:p>
          <a:endParaRPr lang="en-US"/>
        </a:p>
      </dgm:t>
    </dgm:pt>
    <dgm:pt modelId="{CB611095-F805-4249-9B89-3E8716355FF7}">
      <dgm:prSet phldrT="[Text]"/>
      <dgm:spPr/>
      <dgm:t>
        <a:bodyPr/>
        <a:lstStyle/>
        <a:p>
          <a:r>
            <a:rPr lang="en-US" dirty="0" smtClean="0"/>
            <a:t>Goal: Reduction of vehicular trips </a:t>
          </a:r>
          <a:endParaRPr lang="en-US" dirty="0"/>
        </a:p>
      </dgm:t>
    </dgm:pt>
    <dgm:pt modelId="{DD453EDB-2F72-B74C-9D42-46E1650D3D59}" type="parTrans" cxnId="{3F743E8D-AD4B-DA4E-B58B-1116581613CB}">
      <dgm:prSet/>
      <dgm:spPr/>
      <dgm:t>
        <a:bodyPr/>
        <a:lstStyle/>
        <a:p>
          <a:endParaRPr lang="en-US"/>
        </a:p>
      </dgm:t>
    </dgm:pt>
    <dgm:pt modelId="{10DE4C76-9E4A-AC47-97CE-FF68B6AFE66F}" type="sibTrans" cxnId="{3F743E8D-AD4B-DA4E-B58B-1116581613CB}">
      <dgm:prSet/>
      <dgm:spPr/>
      <dgm:t>
        <a:bodyPr/>
        <a:lstStyle/>
        <a:p>
          <a:endParaRPr lang="en-US"/>
        </a:p>
      </dgm:t>
    </dgm:pt>
    <dgm:pt modelId="{5938DB80-9070-A340-A9E5-21B52A7BABB0}">
      <dgm:prSet phldrT="[Text]"/>
      <dgm:spPr/>
      <dgm:t>
        <a:bodyPr/>
        <a:lstStyle/>
        <a:p>
          <a:r>
            <a:rPr lang="en-US" dirty="0" smtClean="0"/>
            <a:t>Student and Family</a:t>
          </a:r>
          <a:endParaRPr lang="en-US" dirty="0"/>
        </a:p>
      </dgm:t>
    </dgm:pt>
    <dgm:pt modelId="{F2EE1F6F-0A7E-A74A-9E83-EBEDE58E4995}" type="parTrans" cxnId="{AFBBBE05-CC8D-E347-9C6A-675B7C8AD1AB}">
      <dgm:prSet/>
      <dgm:spPr/>
      <dgm:t>
        <a:bodyPr/>
        <a:lstStyle/>
        <a:p>
          <a:endParaRPr lang="en-US"/>
        </a:p>
      </dgm:t>
    </dgm:pt>
    <dgm:pt modelId="{C79F8882-6AFF-1843-8969-33B1656A4975}" type="sibTrans" cxnId="{AFBBBE05-CC8D-E347-9C6A-675B7C8AD1AB}">
      <dgm:prSet/>
      <dgm:spPr/>
      <dgm:t>
        <a:bodyPr/>
        <a:lstStyle/>
        <a:p>
          <a:endParaRPr lang="en-US"/>
        </a:p>
      </dgm:t>
    </dgm:pt>
    <dgm:pt modelId="{96902622-2BFD-E643-B6E3-323891321B8F}">
      <dgm:prSet phldrT="[Text]"/>
      <dgm:spPr/>
      <dgm:t>
        <a:bodyPr/>
        <a:lstStyle/>
        <a:p>
          <a:r>
            <a:rPr lang="en-US" dirty="0" smtClean="0"/>
            <a:t>Employee</a:t>
          </a:r>
          <a:endParaRPr lang="en-US" dirty="0"/>
        </a:p>
      </dgm:t>
    </dgm:pt>
    <dgm:pt modelId="{C923D0E9-286A-354B-B661-00A91B4940AE}" type="parTrans" cxnId="{F118BB6E-D0D9-D143-A3A9-8530CE85E756}">
      <dgm:prSet/>
      <dgm:spPr/>
      <dgm:t>
        <a:bodyPr/>
        <a:lstStyle/>
        <a:p>
          <a:endParaRPr lang="en-US"/>
        </a:p>
      </dgm:t>
    </dgm:pt>
    <dgm:pt modelId="{652FC720-E960-3A42-B31A-BF4F4DDB1541}" type="sibTrans" cxnId="{F118BB6E-D0D9-D143-A3A9-8530CE85E756}">
      <dgm:prSet/>
      <dgm:spPr/>
      <dgm:t>
        <a:bodyPr/>
        <a:lstStyle/>
        <a:p>
          <a:endParaRPr lang="en-US"/>
        </a:p>
      </dgm:t>
    </dgm:pt>
    <dgm:pt modelId="{DC68E17B-7870-594C-B989-6FAC3994C581}">
      <dgm:prSet phldrT="[Text]"/>
      <dgm:spPr/>
      <dgm:t>
        <a:bodyPr/>
        <a:lstStyle/>
        <a:p>
          <a:r>
            <a:rPr lang="en-US" dirty="0" smtClean="0"/>
            <a:t>Monitoring</a:t>
          </a:r>
          <a:endParaRPr lang="en-US" dirty="0"/>
        </a:p>
      </dgm:t>
    </dgm:pt>
    <dgm:pt modelId="{2039EECD-5A83-ED45-9EED-8719447C269E}" type="parTrans" cxnId="{59BAA766-8497-784B-A847-01523F23C374}">
      <dgm:prSet/>
      <dgm:spPr/>
      <dgm:t>
        <a:bodyPr/>
        <a:lstStyle/>
        <a:p>
          <a:endParaRPr lang="en-US"/>
        </a:p>
      </dgm:t>
    </dgm:pt>
    <dgm:pt modelId="{55B96EA8-A1BA-154E-B9EF-42C63888B257}" type="sibTrans" cxnId="{59BAA766-8497-784B-A847-01523F23C374}">
      <dgm:prSet/>
      <dgm:spPr/>
      <dgm:t>
        <a:bodyPr/>
        <a:lstStyle/>
        <a:p>
          <a:endParaRPr lang="en-US"/>
        </a:p>
      </dgm:t>
    </dgm:pt>
    <dgm:pt modelId="{DFDA4970-5785-BA4F-BD88-A7F49B7308C7}">
      <dgm:prSet phldrT="[Text]"/>
      <dgm:spPr/>
      <dgm:t>
        <a:bodyPr/>
        <a:lstStyle/>
        <a:p>
          <a:r>
            <a:rPr lang="en-US" dirty="0" smtClean="0"/>
            <a:t>Enforcement</a:t>
          </a:r>
          <a:endParaRPr lang="en-US" dirty="0"/>
        </a:p>
      </dgm:t>
    </dgm:pt>
    <dgm:pt modelId="{C54AB83D-159D-114D-B6F9-E9DA4498FAA2}" type="parTrans" cxnId="{B4338DE4-B7D8-F444-9761-CC738CC54ADE}">
      <dgm:prSet/>
      <dgm:spPr/>
      <dgm:t>
        <a:bodyPr/>
        <a:lstStyle/>
        <a:p>
          <a:endParaRPr lang="en-US"/>
        </a:p>
      </dgm:t>
    </dgm:pt>
    <dgm:pt modelId="{A7F16D5D-21BB-9346-850C-3631F4F11917}" type="sibTrans" cxnId="{B4338DE4-B7D8-F444-9761-CC738CC54ADE}">
      <dgm:prSet/>
      <dgm:spPr/>
      <dgm:t>
        <a:bodyPr/>
        <a:lstStyle/>
        <a:p>
          <a:endParaRPr lang="en-US"/>
        </a:p>
      </dgm:t>
    </dgm:pt>
    <dgm:pt modelId="{517D8228-3A6E-B14D-BE74-063E8E5900BD}">
      <dgm:prSet phldrT="[Text]"/>
      <dgm:spPr/>
      <dgm:t>
        <a:bodyPr/>
        <a:lstStyle/>
        <a:p>
          <a:r>
            <a:rPr lang="en-US" dirty="0" smtClean="0"/>
            <a:t>Structural and Design Elements</a:t>
          </a:r>
          <a:endParaRPr lang="en-US" dirty="0"/>
        </a:p>
      </dgm:t>
    </dgm:pt>
    <dgm:pt modelId="{17E3E143-D61D-C047-85A1-525886A3B795}" type="parTrans" cxnId="{0DF22031-672B-7441-966C-9A0851EA6299}">
      <dgm:prSet/>
      <dgm:spPr/>
      <dgm:t>
        <a:bodyPr/>
        <a:lstStyle/>
        <a:p>
          <a:endParaRPr lang="en-US"/>
        </a:p>
      </dgm:t>
    </dgm:pt>
    <dgm:pt modelId="{96904A17-150A-F344-8979-1048777F511A}" type="sibTrans" cxnId="{0DF22031-672B-7441-966C-9A0851EA6299}">
      <dgm:prSet/>
      <dgm:spPr/>
      <dgm:t>
        <a:bodyPr/>
        <a:lstStyle/>
        <a:p>
          <a:endParaRPr lang="en-US"/>
        </a:p>
      </dgm:t>
    </dgm:pt>
    <dgm:pt modelId="{CFE1177A-6016-0E4B-9120-C2C6E04C8671}" type="pres">
      <dgm:prSet presAssocID="{36A12745-FE20-BD4C-BEF6-70CFFECB2C86}" presName="cycle" presStyleCnt="0">
        <dgm:presLayoutVars>
          <dgm:chMax val="1"/>
          <dgm:dir/>
          <dgm:animLvl val="ctr"/>
          <dgm:resizeHandles val="exact"/>
        </dgm:presLayoutVars>
      </dgm:prSet>
      <dgm:spPr/>
      <dgm:t>
        <a:bodyPr/>
        <a:lstStyle/>
        <a:p>
          <a:endParaRPr lang="en-US"/>
        </a:p>
      </dgm:t>
    </dgm:pt>
    <dgm:pt modelId="{DC740844-0C7D-AE4E-8CE6-C7B8618DC4F0}" type="pres">
      <dgm:prSet presAssocID="{CB611095-F805-4249-9B89-3E8716355FF7}" presName="centerShape" presStyleLbl="node0" presStyleIdx="0" presStyleCnt="1"/>
      <dgm:spPr/>
      <dgm:t>
        <a:bodyPr/>
        <a:lstStyle/>
        <a:p>
          <a:endParaRPr lang="en-US"/>
        </a:p>
      </dgm:t>
    </dgm:pt>
    <dgm:pt modelId="{2583A226-EA51-B64D-B695-DFB44C83B5ED}" type="pres">
      <dgm:prSet presAssocID="{17E3E143-D61D-C047-85A1-525886A3B795}" presName="parTrans" presStyleLbl="bgSibTrans2D1" presStyleIdx="0" presStyleCnt="5"/>
      <dgm:spPr/>
      <dgm:t>
        <a:bodyPr/>
        <a:lstStyle/>
        <a:p>
          <a:endParaRPr lang="en-US"/>
        </a:p>
      </dgm:t>
    </dgm:pt>
    <dgm:pt modelId="{25A4AC3D-8998-E24D-AC7E-7CC8FFBE4135}" type="pres">
      <dgm:prSet presAssocID="{517D8228-3A6E-B14D-BE74-063E8E5900BD}" presName="node" presStyleLbl="node1" presStyleIdx="0" presStyleCnt="5">
        <dgm:presLayoutVars>
          <dgm:bulletEnabled val="1"/>
        </dgm:presLayoutVars>
      </dgm:prSet>
      <dgm:spPr/>
      <dgm:t>
        <a:bodyPr/>
        <a:lstStyle/>
        <a:p>
          <a:endParaRPr lang="en-US"/>
        </a:p>
      </dgm:t>
    </dgm:pt>
    <dgm:pt modelId="{1E516260-94E4-F848-97C9-BAAA3180E8D7}" type="pres">
      <dgm:prSet presAssocID="{F2EE1F6F-0A7E-A74A-9E83-EBEDE58E4995}" presName="parTrans" presStyleLbl="bgSibTrans2D1" presStyleIdx="1" presStyleCnt="5"/>
      <dgm:spPr/>
      <dgm:t>
        <a:bodyPr/>
        <a:lstStyle/>
        <a:p>
          <a:endParaRPr lang="en-US"/>
        </a:p>
      </dgm:t>
    </dgm:pt>
    <dgm:pt modelId="{4BA967D1-D58A-D242-8ED6-5F107C11B0D1}" type="pres">
      <dgm:prSet presAssocID="{5938DB80-9070-A340-A9E5-21B52A7BABB0}" presName="node" presStyleLbl="node1" presStyleIdx="1" presStyleCnt="5">
        <dgm:presLayoutVars>
          <dgm:bulletEnabled val="1"/>
        </dgm:presLayoutVars>
      </dgm:prSet>
      <dgm:spPr/>
      <dgm:t>
        <a:bodyPr/>
        <a:lstStyle/>
        <a:p>
          <a:endParaRPr lang="en-US"/>
        </a:p>
      </dgm:t>
    </dgm:pt>
    <dgm:pt modelId="{E9267528-4329-3E40-9BAB-86A99AE73CDA}" type="pres">
      <dgm:prSet presAssocID="{C923D0E9-286A-354B-B661-00A91B4940AE}" presName="parTrans" presStyleLbl="bgSibTrans2D1" presStyleIdx="2" presStyleCnt="5"/>
      <dgm:spPr/>
      <dgm:t>
        <a:bodyPr/>
        <a:lstStyle/>
        <a:p>
          <a:endParaRPr lang="en-US"/>
        </a:p>
      </dgm:t>
    </dgm:pt>
    <dgm:pt modelId="{A98B0746-A396-E849-93F1-7E6493F4CAC7}" type="pres">
      <dgm:prSet presAssocID="{96902622-2BFD-E643-B6E3-323891321B8F}" presName="node" presStyleLbl="node1" presStyleIdx="2" presStyleCnt="5">
        <dgm:presLayoutVars>
          <dgm:bulletEnabled val="1"/>
        </dgm:presLayoutVars>
      </dgm:prSet>
      <dgm:spPr/>
      <dgm:t>
        <a:bodyPr/>
        <a:lstStyle/>
        <a:p>
          <a:endParaRPr lang="en-US"/>
        </a:p>
      </dgm:t>
    </dgm:pt>
    <dgm:pt modelId="{5764E64B-08CE-7B43-A0D4-DF0CE273B088}" type="pres">
      <dgm:prSet presAssocID="{2039EECD-5A83-ED45-9EED-8719447C269E}" presName="parTrans" presStyleLbl="bgSibTrans2D1" presStyleIdx="3" presStyleCnt="5"/>
      <dgm:spPr/>
      <dgm:t>
        <a:bodyPr/>
        <a:lstStyle/>
        <a:p>
          <a:endParaRPr lang="en-US"/>
        </a:p>
      </dgm:t>
    </dgm:pt>
    <dgm:pt modelId="{5B627063-D03A-B647-BAA2-4F1F1178D163}" type="pres">
      <dgm:prSet presAssocID="{DC68E17B-7870-594C-B989-6FAC3994C581}" presName="node" presStyleLbl="node1" presStyleIdx="3" presStyleCnt="5">
        <dgm:presLayoutVars>
          <dgm:bulletEnabled val="1"/>
        </dgm:presLayoutVars>
      </dgm:prSet>
      <dgm:spPr/>
      <dgm:t>
        <a:bodyPr/>
        <a:lstStyle/>
        <a:p>
          <a:endParaRPr lang="en-US"/>
        </a:p>
      </dgm:t>
    </dgm:pt>
    <dgm:pt modelId="{643EC2B1-F4FB-A142-B46C-2FAE3BB8D413}" type="pres">
      <dgm:prSet presAssocID="{C54AB83D-159D-114D-B6F9-E9DA4498FAA2}" presName="parTrans" presStyleLbl="bgSibTrans2D1" presStyleIdx="4" presStyleCnt="5"/>
      <dgm:spPr/>
      <dgm:t>
        <a:bodyPr/>
        <a:lstStyle/>
        <a:p>
          <a:endParaRPr lang="en-US"/>
        </a:p>
      </dgm:t>
    </dgm:pt>
    <dgm:pt modelId="{2C861FF3-8E55-8E42-B9D7-ACD1F68FAB68}" type="pres">
      <dgm:prSet presAssocID="{DFDA4970-5785-BA4F-BD88-A7F49B7308C7}" presName="node" presStyleLbl="node1" presStyleIdx="4" presStyleCnt="5">
        <dgm:presLayoutVars>
          <dgm:bulletEnabled val="1"/>
        </dgm:presLayoutVars>
      </dgm:prSet>
      <dgm:spPr/>
      <dgm:t>
        <a:bodyPr/>
        <a:lstStyle/>
        <a:p>
          <a:endParaRPr lang="en-US"/>
        </a:p>
      </dgm:t>
    </dgm:pt>
  </dgm:ptLst>
  <dgm:cxnLst>
    <dgm:cxn modelId="{B4338DE4-B7D8-F444-9761-CC738CC54ADE}" srcId="{CB611095-F805-4249-9B89-3E8716355FF7}" destId="{DFDA4970-5785-BA4F-BD88-A7F49B7308C7}" srcOrd="4" destOrd="0" parTransId="{C54AB83D-159D-114D-B6F9-E9DA4498FAA2}" sibTransId="{A7F16D5D-21BB-9346-850C-3631F4F11917}"/>
    <dgm:cxn modelId="{ACDAFB94-3835-B541-8808-034810629E12}" type="presOf" srcId="{C923D0E9-286A-354B-B661-00A91B4940AE}" destId="{E9267528-4329-3E40-9BAB-86A99AE73CDA}" srcOrd="0" destOrd="0" presId="urn:microsoft.com/office/officeart/2005/8/layout/radial4"/>
    <dgm:cxn modelId="{E363CB98-4E04-2742-AA4B-149AE5F501F1}" type="presOf" srcId="{517D8228-3A6E-B14D-BE74-063E8E5900BD}" destId="{25A4AC3D-8998-E24D-AC7E-7CC8FFBE4135}" srcOrd="0" destOrd="0" presId="urn:microsoft.com/office/officeart/2005/8/layout/radial4"/>
    <dgm:cxn modelId="{AFBBBE05-CC8D-E347-9C6A-675B7C8AD1AB}" srcId="{CB611095-F805-4249-9B89-3E8716355FF7}" destId="{5938DB80-9070-A340-A9E5-21B52A7BABB0}" srcOrd="1" destOrd="0" parTransId="{F2EE1F6F-0A7E-A74A-9E83-EBEDE58E4995}" sibTransId="{C79F8882-6AFF-1843-8969-33B1656A4975}"/>
    <dgm:cxn modelId="{A2C0DF51-A8D6-C84E-9BE2-5D7FE2C29AD8}" type="presOf" srcId="{C54AB83D-159D-114D-B6F9-E9DA4498FAA2}" destId="{643EC2B1-F4FB-A142-B46C-2FAE3BB8D413}" srcOrd="0" destOrd="0" presId="urn:microsoft.com/office/officeart/2005/8/layout/radial4"/>
    <dgm:cxn modelId="{F118BB6E-D0D9-D143-A3A9-8530CE85E756}" srcId="{CB611095-F805-4249-9B89-3E8716355FF7}" destId="{96902622-2BFD-E643-B6E3-323891321B8F}" srcOrd="2" destOrd="0" parTransId="{C923D0E9-286A-354B-B661-00A91B4940AE}" sibTransId="{652FC720-E960-3A42-B31A-BF4F4DDB1541}"/>
    <dgm:cxn modelId="{1A9D3A8C-8779-9744-911F-E1C5EB64C5E6}" type="presOf" srcId="{DFDA4970-5785-BA4F-BD88-A7F49B7308C7}" destId="{2C861FF3-8E55-8E42-B9D7-ACD1F68FAB68}" srcOrd="0" destOrd="0" presId="urn:microsoft.com/office/officeart/2005/8/layout/radial4"/>
    <dgm:cxn modelId="{59BAA766-8497-784B-A847-01523F23C374}" srcId="{CB611095-F805-4249-9B89-3E8716355FF7}" destId="{DC68E17B-7870-594C-B989-6FAC3994C581}" srcOrd="3" destOrd="0" parTransId="{2039EECD-5A83-ED45-9EED-8719447C269E}" sibTransId="{55B96EA8-A1BA-154E-B9EF-42C63888B257}"/>
    <dgm:cxn modelId="{C56EEEAA-125A-CD4D-9D28-943CA5724344}" type="presOf" srcId="{2039EECD-5A83-ED45-9EED-8719447C269E}" destId="{5764E64B-08CE-7B43-A0D4-DF0CE273B088}" srcOrd="0" destOrd="0" presId="urn:microsoft.com/office/officeart/2005/8/layout/radial4"/>
    <dgm:cxn modelId="{3F743E8D-AD4B-DA4E-B58B-1116581613CB}" srcId="{36A12745-FE20-BD4C-BEF6-70CFFECB2C86}" destId="{CB611095-F805-4249-9B89-3E8716355FF7}" srcOrd="0" destOrd="0" parTransId="{DD453EDB-2F72-B74C-9D42-46E1650D3D59}" sibTransId="{10DE4C76-9E4A-AC47-97CE-FF68B6AFE66F}"/>
    <dgm:cxn modelId="{5228C0D7-9D5F-3B45-BF7E-92BED24C2EBA}" type="presOf" srcId="{36A12745-FE20-BD4C-BEF6-70CFFECB2C86}" destId="{CFE1177A-6016-0E4B-9120-C2C6E04C8671}" srcOrd="0" destOrd="0" presId="urn:microsoft.com/office/officeart/2005/8/layout/radial4"/>
    <dgm:cxn modelId="{081536F2-CF5C-1941-8E17-F2E4FE2B02A0}" type="presOf" srcId="{F2EE1F6F-0A7E-A74A-9E83-EBEDE58E4995}" destId="{1E516260-94E4-F848-97C9-BAAA3180E8D7}" srcOrd="0" destOrd="0" presId="urn:microsoft.com/office/officeart/2005/8/layout/radial4"/>
    <dgm:cxn modelId="{B146D2FD-A30B-234E-BD72-4007B29EF734}" type="presOf" srcId="{5938DB80-9070-A340-A9E5-21B52A7BABB0}" destId="{4BA967D1-D58A-D242-8ED6-5F107C11B0D1}" srcOrd="0" destOrd="0" presId="urn:microsoft.com/office/officeart/2005/8/layout/radial4"/>
    <dgm:cxn modelId="{0DF22031-672B-7441-966C-9A0851EA6299}" srcId="{CB611095-F805-4249-9B89-3E8716355FF7}" destId="{517D8228-3A6E-B14D-BE74-063E8E5900BD}" srcOrd="0" destOrd="0" parTransId="{17E3E143-D61D-C047-85A1-525886A3B795}" sibTransId="{96904A17-150A-F344-8979-1048777F511A}"/>
    <dgm:cxn modelId="{1F529C8C-3EB4-5D47-962E-7A737F98B951}" type="presOf" srcId="{DC68E17B-7870-594C-B989-6FAC3994C581}" destId="{5B627063-D03A-B647-BAA2-4F1F1178D163}" srcOrd="0" destOrd="0" presId="urn:microsoft.com/office/officeart/2005/8/layout/radial4"/>
    <dgm:cxn modelId="{E99A353A-2CAC-C94A-9DC3-4B08BB1A90BB}" type="presOf" srcId="{96902622-2BFD-E643-B6E3-323891321B8F}" destId="{A98B0746-A396-E849-93F1-7E6493F4CAC7}" srcOrd="0" destOrd="0" presId="urn:microsoft.com/office/officeart/2005/8/layout/radial4"/>
    <dgm:cxn modelId="{17BE37D8-BAA0-F042-BF14-0106A932BAEE}" type="presOf" srcId="{CB611095-F805-4249-9B89-3E8716355FF7}" destId="{DC740844-0C7D-AE4E-8CE6-C7B8618DC4F0}" srcOrd="0" destOrd="0" presId="urn:microsoft.com/office/officeart/2005/8/layout/radial4"/>
    <dgm:cxn modelId="{4EF1E16D-7459-5C41-B7B9-0A058F49036B}" type="presOf" srcId="{17E3E143-D61D-C047-85A1-525886A3B795}" destId="{2583A226-EA51-B64D-B695-DFB44C83B5ED}" srcOrd="0" destOrd="0" presId="urn:microsoft.com/office/officeart/2005/8/layout/radial4"/>
    <dgm:cxn modelId="{6512B01B-55E3-5B4F-B30E-3E8D4C8366B0}" type="presParOf" srcId="{CFE1177A-6016-0E4B-9120-C2C6E04C8671}" destId="{DC740844-0C7D-AE4E-8CE6-C7B8618DC4F0}" srcOrd="0" destOrd="0" presId="urn:microsoft.com/office/officeart/2005/8/layout/radial4"/>
    <dgm:cxn modelId="{0187BA13-5148-174F-AB27-8E2129909D74}" type="presParOf" srcId="{CFE1177A-6016-0E4B-9120-C2C6E04C8671}" destId="{2583A226-EA51-B64D-B695-DFB44C83B5ED}" srcOrd="1" destOrd="0" presId="urn:microsoft.com/office/officeart/2005/8/layout/radial4"/>
    <dgm:cxn modelId="{4AD7B198-C222-FD40-AD88-9B87EA0DEF2D}" type="presParOf" srcId="{CFE1177A-6016-0E4B-9120-C2C6E04C8671}" destId="{25A4AC3D-8998-E24D-AC7E-7CC8FFBE4135}" srcOrd="2" destOrd="0" presId="urn:microsoft.com/office/officeart/2005/8/layout/radial4"/>
    <dgm:cxn modelId="{F600598D-A9D3-044A-8CD8-D0D0FDB9D190}" type="presParOf" srcId="{CFE1177A-6016-0E4B-9120-C2C6E04C8671}" destId="{1E516260-94E4-F848-97C9-BAAA3180E8D7}" srcOrd="3" destOrd="0" presId="urn:microsoft.com/office/officeart/2005/8/layout/radial4"/>
    <dgm:cxn modelId="{8DD0C745-EA27-C144-88F5-A941CEE0C7F7}" type="presParOf" srcId="{CFE1177A-6016-0E4B-9120-C2C6E04C8671}" destId="{4BA967D1-D58A-D242-8ED6-5F107C11B0D1}" srcOrd="4" destOrd="0" presId="urn:microsoft.com/office/officeart/2005/8/layout/radial4"/>
    <dgm:cxn modelId="{9CEE3254-C01D-8846-A85B-3363461F7939}" type="presParOf" srcId="{CFE1177A-6016-0E4B-9120-C2C6E04C8671}" destId="{E9267528-4329-3E40-9BAB-86A99AE73CDA}" srcOrd="5" destOrd="0" presId="urn:microsoft.com/office/officeart/2005/8/layout/radial4"/>
    <dgm:cxn modelId="{7C605919-CCE5-ED41-B805-0D2DFEC00139}" type="presParOf" srcId="{CFE1177A-6016-0E4B-9120-C2C6E04C8671}" destId="{A98B0746-A396-E849-93F1-7E6493F4CAC7}" srcOrd="6" destOrd="0" presId="urn:microsoft.com/office/officeart/2005/8/layout/radial4"/>
    <dgm:cxn modelId="{6654B221-F99F-F640-9AC7-3FFE74140FEE}" type="presParOf" srcId="{CFE1177A-6016-0E4B-9120-C2C6E04C8671}" destId="{5764E64B-08CE-7B43-A0D4-DF0CE273B088}" srcOrd="7" destOrd="0" presId="urn:microsoft.com/office/officeart/2005/8/layout/radial4"/>
    <dgm:cxn modelId="{AF78BDFF-825B-824C-BFF1-BDAF4704B5B2}" type="presParOf" srcId="{CFE1177A-6016-0E4B-9120-C2C6E04C8671}" destId="{5B627063-D03A-B647-BAA2-4F1F1178D163}" srcOrd="8" destOrd="0" presId="urn:microsoft.com/office/officeart/2005/8/layout/radial4"/>
    <dgm:cxn modelId="{B22C6589-7445-8D4E-B611-D2278761B54E}" type="presParOf" srcId="{CFE1177A-6016-0E4B-9120-C2C6E04C8671}" destId="{643EC2B1-F4FB-A142-B46C-2FAE3BB8D413}" srcOrd="9" destOrd="0" presId="urn:microsoft.com/office/officeart/2005/8/layout/radial4"/>
    <dgm:cxn modelId="{A2EB51D1-E335-C840-81A1-F139144932D6}" type="presParOf" srcId="{CFE1177A-6016-0E4B-9120-C2C6E04C8671}" destId="{2C861FF3-8E55-8E42-B9D7-ACD1F68FAB68}"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740844-0C7D-AE4E-8CE6-C7B8618DC4F0}">
      <dsp:nvSpPr>
        <dsp:cNvPr id="0" name=""/>
        <dsp:cNvSpPr/>
      </dsp:nvSpPr>
      <dsp:spPr>
        <a:xfrm>
          <a:off x="3309874" y="2970128"/>
          <a:ext cx="2199922" cy="2199922"/>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Goal: Reduction of vehicular trips </a:t>
          </a:r>
          <a:endParaRPr lang="en-US" sz="2500" kern="1200" dirty="0"/>
        </a:p>
      </dsp:txBody>
      <dsp:txXfrm>
        <a:off x="3632045" y="3292299"/>
        <a:ext cx="1555580" cy="1555580"/>
      </dsp:txXfrm>
    </dsp:sp>
    <dsp:sp modelId="{2583A226-EA51-B64D-B695-DFB44C83B5ED}">
      <dsp:nvSpPr>
        <dsp:cNvPr id="0" name=""/>
        <dsp:cNvSpPr/>
      </dsp:nvSpPr>
      <dsp:spPr>
        <a:xfrm rot="10800000">
          <a:off x="1175987" y="3756600"/>
          <a:ext cx="2016523" cy="626977"/>
        </a:xfrm>
        <a:prstGeom prst="leftArrow">
          <a:avLst>
            <a:gd name="adj1" fmla="val 60000"/>
            <a:gd name="adj2" fmla="val 50000"/>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5A4AC3D-8998-E24D-AC7E-7CC8FFBE4135}">
      <dsp:nvSpPr>
        <dsp:cNvPr id="0" name=""/>
        <dsp:cNvSpPr/>
      </dsp:nvSpPr>
      <dsp:spPr>
        <a:xfrm>
          <a:off x="131024" y="3234119"/>
          <a:ext cx="2089926" cy="167194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kern="1200" dirty="0" smtClean="0"/>
            <a:t>Structural and Design Elements</a:t>
          </a:r>
          <a:endParaRPr lang="en-US" sz="2800" kern="1200" dirty="0"/>
        </a:p>
      </dsp:txBody>
      <dsp:txXfrm>
        <a:off x="179993" y="3283088"/>
        <a:ext cx="1991988" cy="1574003"/>
      </dsp:txXfrm>
    </dsp:sp>
    <dsp:sp modelId="{1E516260-94E4-F848-97C9-BAAA3180E8D7}">
      <dsp:nvSpPr>
        <dsp:cNvPr id="0" name=""/>
        <dsp:cNvSpPr/>
      </dsp:nvSpPr>
      <dsp:spPr>
        <a:xfrm rot="13500000">
          <a:off x="1827846" y="2182873"/>
          <a:ext cx="2016523" cy="626977"/>
        </a:xfrm>
        <a:prstGeom prst="leftArrow">
          <a:avLst>
            <a:gd name="adj1" fmla="val 60000"/>
            <a:gd name="adj2" fmla="val 50000"/>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BA967D1-D58A-D242-8ED6-5F107C11B0D1}">
      <dsp:nvSpPr>
        <dsp:cNvPr id="0" name=""/>
        <dsp:cNvSpPr/>
      </dsp:nvSpPr>
      <dsp:spPr>
        <a:xfrm>
          <a:off x="1078196" y="947443"/>
          <a:ext cx="2089926" cy="167194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kern="1200" dirty="0" smtClean="0"/>
            <a:t>Student and Family</a:t>
          </a:r>
          <a:endParaRPr lang="en-US" sz="2800" kern="1200" dirty="0"/>
        </a:p>
      </dsp:txBody>
      <dsp:txXfrm>
        <a:off x="1127165" y="996412"/>
        <a:ext cx="1991988" cy="1574003"/>
      </dsp:txXfrm>
    </dsp:sp>
    <dsp:sp modelId="{E9267528-4329-3E40-9BAB-86A99AE73CDA}">
      <dsp:nvSpPr>
        <dsp:cNvPr id="0" name=""/>
        <dsp:cNvSpPr/>
      </dsp:nvSpPr>
      <dsp:spPr>
        <a:xfrm rot="16200000">
          <a:off x="3401574" y="1531014"/>
          <a:ext cx="2016523" cy="626977"/>
        </a:xfrm>
        <a:prstGeom prst="leftArrow">
          <a:avLst>
            <a:gd name="adj1" fmla="val 60000"/>
            <a:gd name="adj2" fmla="val 50000"/>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98B0746-A396-E849-93F1-7E6493F4CAC7}">
      <dsp:nvSpPr>
        <dsp:cNvPr id="0" name=""/>
        <dsp:cNvSpPr/>
      </dsp:nvSpPr>
      <dsp:spPr>
        <a:xfrm>
          <a:off x="3364872" y="270"/>
          <a:ext cx="2089926" cy="167194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kern="1200" dirty="0" smtClean="0"/>
            <a:t>Employee</a:t>
          </a:r>
          <a:endParaRPr lang="en-US" sz="2800" kern="1200" dirty="0"/>
        </a:p>
      </dsp:txBody>
      <dsp:txXfrm>
        <a:off x="3413841" y="49239"/>
        <a:ext cx="1991988" cy="1574003"/>
      </dsp:txXfrm>
    </dsp:sp>
    <dsp:sp modelId="{5764E64B-08CE-7B43-A0D4-DF0CE273B088}">
      <dsp:nvSpPr>
        <dsp:cNvPr id="0" name=""/>
        <dsp:cNvSpPr/>
      </dsp:nvSpPr>
      <dsp:spPr>
        <a:xfrm rot="18900000">
          <a:off x="4975301" y="2182873"/>
          <a:ext cx="2016523" cy="626977"/>
        </a:xfrm>
        <a:prstGeom prst="leftArrow">
          <a:avLst>
            <a:gd name="adj1" fmla="val 60000"/>
            <a:gd name="adj2" fmla="val 50000"/>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B627063-D03A-B647-BAA2-4F1F1178D163}">
      <dsp:nvSpPr>
        <dsp:cNvPr id="0" name=""/>
        <dsp:cNvSpPr/>
      </dsp:nvSpPr>
      <dsp:spPr>
        <a:xfrm>
          <a:off x="5651549" y="947443"/>
          <a:ext cx="2089926" cy="167194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kern="1200" dirty="0" smtClean="0"/>
            <a:t>Monitoring</a:t>
          </a:r>
          <a:endParaRPr lang="en-US" sz="2800" kern="1200" dirty="0"/>
        </a:p>
      </dsp:txBody>
      <dsp:txXfrm>
        <a:off x="5700518" y="996412"/>
        <a:ext cx="1991988" cy="1574003"/>
      </dsp:txXfrm>
    </dsp:sp>
    <dsp:sp modelId="{643EC2B1-F4FB-A142-B46C-2FAE3BB8D413}">
      <dsp:nvSpPr>
        <dsp:cNvPr id="0" name=""/>
        <dsp:cNvSpPr/>
      </dsp:nvSpPr>
      <dsp:spPr>
        <a:xfrm>
          <a:off x="5627161" y="3756600"/>
          <a:ext cx="2016523" cy="626977"/>
        </a:xfrm>
        <a:prstGeom prst="leftArrow">
          <a:avLst>
            <a:gd name="adj1" fmla="val 60000"/>
            <a:gd name="adj2" fmla="val 50000"/>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C861FF3-8E55-8E42-B9D7-ACD1F68FAB68}">
      <dsp:nvSpPr>
        <dsp:cNvPr id="0" name=""/>
        <dsp:cNvSpPr/>
      </dsp:nvSpPr>
      <dsp:spPr>
        <a:xfrm>
          <a:off x="6598721" y="3234119"/>
          <a:ext cx="2089926" cy="167194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kern="1200" dirty="0" smtClean="0"/>
            <a:t>Enforcement</a:t>
          </a:r>
          <a:endParaRPr lang="en-US" sz="2800" kern="1200" dirty="0"/>
        </a:p>
      </dsp:txBody>
      <dsp:txXfrm>
        <a:off x="6647690" y="3283088"/>
        <a:ext cx="1991988" cy="157400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952D17-9DAD-DD4C-9ED2-D59047EAC021}"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2976815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52D17-9DAD-DD4C-9ED2-D59047EAC021}"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1896260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52D17-9DAD-DD4C-9ED2-D59047EAC021}"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208511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52D17-9DAD-DD4C-9ED2-D59047EAC021}"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303568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52D17-9DAD-DD4C-9ED2-D59047EAC021}"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45291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952D17-9DAD-DD4C-9ED2-D59047EAC021}" type="datetimeFigureOut">
              <a:rPr lang="en-US" smtClean="0"/>
              <a:t>7/14/15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3825552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952D17-9DAD-DD4C-9ED2-D59047EAC021}" type="datetimeFigureOut">
              <a:rPr lang="en-US" smtClean="0"/>
              <a:t>7/14/15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405633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952D17-9DAD-DD4C-9ED2-D59047EAC021}" type="datetimeFigureOut">
              <a:rPr lang="en-US" smtClean="0"/>
              <a:t>7/14/15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117763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52D17-9DAD-DD4C-9ED2-D59047EAC021}" type="datetimeFigureOut">
              <a:rPr lang="en-US" smtClean="0"/>
              <a:t>7/14/15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247390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52D17-9DAD-DD4C-9ED2-D59047EAC021}" type="datetimeFigureOut">
              <a:rPr lang="en-US" smtClean="0"/>
              <a:t>7/14/15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3433640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52D17-9DAD-DD4C-9ED2-D59047EAC021}" type="datetimeFigureOut">
              <a:rPr lang="en-US" smtClean="0"/>
              <a:t>7/14/15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46026-9A5C-7E48-AAB5-63A4F530B5C4}" type="slidenum">
              <a:rPr lang="en-US" smtClean="0"/>
              <a:t>‹#›</a:t>
            </a:fld>
            <a:endParaRPr lang="en-US"/>
          </a:p>
        </p:txBody>
      </p:sp>
    </p:spTree>
    <p:extLst>
      <p:ext uri="{BB962C8B-B14F-4D97-AF65-F5344CB8AC3E}">
        <p14:creationId xmlns:p14="http://schemas.microsoft.com/office/powerpoint/2010/main" val="15434234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2D17-9DAD-DD4C-9ED2-D59047EAC021}" type="datetimeFigureOut">
              <a:rPr lang="en-US" smtClean="0"/>
              <a:t>7/14/15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46026-9A5C-7E48-AAB5-63A4F530B5C4}" type="slidenum">
              <a:rPr lang="en-US" smtClean="0"/>
              <a:t>‹#›</a:t>
            </a:fld>
            <a:endParaRPr lang="en-US"/>
          </a:p>
        </p:txBody>
      </p:sp>
    </p:spTree>
    <p:extLst>
      <p:ext uri="{BB962C8B-B14F-4D97-AF65-F5344CB8AC3E}">
        <p14:creationId xmlns:p14="http://schemas.microsoft.com/office/powerpoint/2010/main" val="235160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DS-PPTs-v1Cove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371600" y="4220400"/>
            <a:ext cx="6400800" cy="1013295"/>
          </a:xfrm>
        </p:spPr>
        <p:txBody>
          <a:bodyPr>
            <a:normAutofit/>
          </a:bodyPr>
          <a:lstStyle/>
          <a:p>
            <a:r>
              <a:rPr lang="en-US" sz="2100" spc="1200" dirty="0" smtClean="0">
                <a:solidFill>
                  <a:srgbClr val="73B632"/>
                </a:solidFill>
                <a:latin typeface="Avenir 35 Light"/>
                <a:cs typeface="Avenir 35 Light"/>
              </a:rPr>
              <a:t>7.9.15</a:t>
            </a:r>
          </a:p>
        </p:txBody>
      </p:sp>
      <p:sp>
        <p:nvSpPr>
          <p:cNvPr id="6" name="Title 1"/>
          <p:cNvSpPr>
            <a:spLocks noGrp="1"/>
          </p:cNvSpPr>
          <p:nvPr>
            <p:ph type="ctrTitle"/>
          </p:nvPr>
        </p:nvSpPr>
        <p:spPr>
          <a:xfrm>
            <a:off x="499483" y="2224755"/>
            <a:ext cx="8790798" cy="1470025"/>
          </a:xfrm>
        </p:spPr>
        <p:txBody>
          <a:bodyPr>
            <a:noAutofit/>
          </a:bodyPr>
          <a:lstStyle/>
          <a:p>
            <a:pPr>
              <a:lnSpc>
                <a:spcPct val="70000"/>
              </a:lnSpc>
            </a:pPr>
            <a:r>
              <a:rPr lang="en-US" sz="4000" b="1" spc="-150" dirty="0" smtClean="0">
                <a:solidFill>
                  <a:schemeClr val="bg1"/>
                </a:solidFill>
                <a:latin typeface="Calibri"/>
                <a:cs typeface="Calibri"/>
              </a:rPr>
              <a:t/>
            </a:r>
            <a:br>
              <a:rPr lang="en-US" sz="4000" b="1" spc="-150" dirty="0" smtClean="0">
                <a:solidFill>
                  <a:schemeClr val="bg1"/>
                </a:solidFill>
                <a:latin typeface="Calibri"/>
                <a:cs typeface="Calibri"/>
              </a:rPr>
            </a:br>
            <a:r>
              <a:rPr lang="en-US" sz="4000" b="1" spc="-150" dirty="0" smtClean="0">
                <a:solidFill>
                  <a:schemeClr val="bg1"/>
                </a:solidFill>
                <a:latin typeface="Calibri"/>
                <a:cs typeface="Calibri"/>
              </a:rPr>
              <a:t>Georgetown Day School</a:t>
            </a:r>
            <a:br>
              <a:rPr lang="en-US" sz="4000" b="1" spc="-150" dirty="0" smtClean="0">
                <a:solidFill>
                  <a:schemeClr val="bg1"/>
                </a:solidFill>
                <a:latin typeface="Calibri"/>
                <a:cs typeface="Calibri"/>
              </a:rPr>
            </a:br>
            <a:r>
              <a:rPr lang="en-US" sz="4000" b="1" spc="-150" dirty="0" smtClean="0">
                <a:solidFill>
                  <a:schemeClr val="bg1"/>
                </a:solidFill>
                <a:latin typeface="Calibri"/>
                <a:cs typeface="Calibri"/>
              </a:rPr>
              <a:t/>
            </a:r>
            <a:br>
              <a:rPr lang="en-US" sz="4000" b="1" spc="-150" dirty="0" smtClean="0">
                <a:solidFill>
                  <a:schemeClr val="bg1"/>
                </a:solidFill>
                <a:latin typeface="Calibri"/>
                <a:cs typeface="Calibri"/>
              </a:rPr>
            </a:br>
            <a:r>
              <a:rPr lang="en-US" sz="4000" b="1" spc="-150" dirty="0" smtClean="0">
                <a:solidFill>
                  <a:schemeClr val="bg1"/>
                </a:solidFill>
                <a:latin typeface="Calibri"/>
                <a:cs typeface="Calibri"/>
              </a:rPr>
              <a:t>Transportation Demand Management Plan</a:t>
            </a:r>
            <a:endParaRPr lang="en-US" sz="3200" b="1" dirty="0">
              <a:solidFill>
                <a:schemeClr val="bg1"/>
              </a:solidFill>
              <a:latin typeface="Calibri"/>
              <a:cs typeface="Calibri"/>
            </a:endParaRPr>
          </a:p>
        </p:txBody>
      </p:sp>
      <p:sp>
        <p:nvSpPr>
          <p:cNvPr id="5" name="TextBox 4"/>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29429474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Employee Strategies</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142708" y="1127245"/>
            <a:ext cx="8762256" cy="5464998"/>
          </a:xfrm>
        </p:spPr>
        <p:txBody>
          <a:bodyPr>
            <a:noAutofit/>
          </a:bodyPr>
          <a:lstStyle/>
          <a:p>
            <a:r>
              <a:rPr lang="en-US" sz="2800" dirty="0" smtClean="0"/>
              <a:t>Employees </a:t>
            </a:r>
            <a:r>
              <a:rPr lang="en-US" sz="2800" dirty="0"/>
              <a:t>that drive and live within 1 mile of the School or 1 mile of a red-line Metro </a:t>
            </a:r>
            <a:r>
              <a:rPr lang="en-US" sz="2800" dirty="0" smtClean="0"/>
              <a:t>station </a:t>
            </a:r>
            <a:r>
              <a:rPr lang="en-US" sz="2800" dirty="0"/>
              <a:t>will be </a:t>
            </a:r>
            <a:r>
              <a:rPr lang="en-US" sz="2800" b="1" dirty="0"/>
              <a:t>charged</a:t>
            </a:r>
            <a:r>
              <a:rPr lang="en-US" sz="2800" dirty="0"/>
              <a:t> a </a:t>
            </a:r>
            <a:r>
              <a:rPr lang="en-US" sz="2800" dirty="0" smtClean="0"/>
              <a:t>monthly </a:t>
            </a:r>
            <a:r>
              <a:rPr lang="en-US" sz="2800" dirty="0"/>
              <a:t>parking fee. The monthly fee will decrease </a:t>
            </a:r>
            <a:r>
              <a:rPr lang="en-US" sz="2800" dirty="0" smtClean="0"/>
              <a:t>for </a:t>
            </a:r>
            <a:r>
              <a:rPr lang="en-US" sz="2800" dirty="0"/>
              <a:t>two-person carpools, and will be free for 3 or more person carpools. </a:t>
            </a:r>
            <a:endParaRPr lang="en-US" sz="2800" dirty="0" smtClean="0"/>
          </a:p>
          <a:p>
            <a:r>
              <a:rPr lang="en-US" sz="2800" b="1" dirty="0" smtClean="0"/>
              <a:t>Ride</a:t>
            </a:r>
            <a:r>
              <a:rPr lang="en-US" sz="2800" b="1" dirty="0"/>
              <a:t>-matching</a:t>
            </a:r>
            <a:r>
              <a:rPr lang="en-US" sz="2800" dirty="0"/>
              <a:t> services will be provided to increase the amount of persons per car. </a:t>
            </a:r>
          </a:p>
        </p:txBody>
      </p:sp>
      <p:sp>
        <p:nvSpPr>
          <p:cNvPr id="3" name="Slide Number Placeholder 2"/>
          <p:cNvSpPr>
            <a:spLocks noGrp="1"/>
          </p:cNvSpPr>
          <p:nvPr>
            <p:ph type="sldNum" sz="quarter" idx="12"/>
          </p:nvPr>
        </p:nvSpPr>
        <p:spPr/>
        <p:txBody>
          <a:bodyPr/>
          <a:lstStyle/>
          <a:p>
            <a:fld id="{83584567-4D55-8744-8082-76620F596882}" type="slidenum">
              <a:rPr lang="en-US" smtClean="0"/>
              <a:pPr/>
              <a:t>10</a:t>
            </a:fld>
            <a:endParaRPr lang="en-US"/>
          </a:p>
        </p:txBody>
      </p:sp>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31181094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Monitoring Commitment</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142708" y="1127245"/>
            <a:ext cx="8762256" cy="5464998"/>
          </a:xfrm>
        </p:spPr>
        <p:txBody>
          <a:bodyPr>
            <a:noAutofit/>
          </a:bodyPr>
          <a:lstStyle/>
          <a:p>
            <a:r>
              <a:rPr lang="en-US" sz="2800" dirty="0"/>
              <a:t>GDS will </a:t>
            </a:r>
            <a:r>
              <a:rPr lang="en-US" sz="2800" b="1" dirty="0"/>
              <a:t>monitor vehicular trip generation and mode splits </a:t>
            </a:r>
            <a:r>
              <a:rPr lang="en-US" sz="2800" dirty="0"/>
              <a:t>by students, families </a:t>
            </a:r>
            <a:r>
              <a:rPr lang="en-US" sz="2800" dirty="0" smtClean="0"/>
              <a:t>and employees.</a:t>
            </a:r>
          </a:p>
          <a:p>
            <a:r>
              <a:rPr lang="en-US" sz="2800" dirty="0" smtClean="0"/>
              <a:t>The </a:t>
            </a:r>
            <a:r>
              <a:rPr lang="en-US" sz="2800" dirty="0"/>
              <a:t>purpose of the monitoring is to see how well the TDM plan is meeting its goals and </a:t>
            </a:r>
            <a:r>
              <a:rPr lang="en-US" sz="2800" dirty="0" smtClean="0"/>
              <a:t>to </a:t>
            </a:r>
            <a:r>
              <a:rPr lang="en-US" sz="2800" dirty="0"/>
              <a:t>allow for </a:t>
            </a:r>
            <a:r>
              <a:rPr lang="en-US" sz="2800" b="1" dirty="0"/>
              <a:t>changes</a:t>
            </a:r>
            <a:r>
              <a:rPr lang="en-US" sz="2800" dirty="0"/>
              <a:t> to the </a:t>
            </a:r>
            <a:r>
              <a:rPr lang="en-US" sz="2800" dirty="0" smtClean="0"/>
              <a:t>strategies </a:t>
            </a:r>
            <a:r>
              <a:rPr lang="en-US" sz="2800" dirty="0"/>
              <a:t>based on their performance. </a:t>
            </a:r>
            <a:endParaRPr lang="en-US" sz="2800" dirty="0" smtClean="0"/>
          </a:p>
          <a:p>
            <a:r>
              <a:rPr lang="en-US" sz="2800" dirty="0" smtClean="0"/>
              <a:t> </a:t>
            </a:r>
            <a:r>
              <a:rPr lang="en-US" sz="2800" dirty="0"/>
              <a:t>The Comprehensive Transportation Review (CTR) accompanying the PUD submittal will </a:t>
            </a:r>
            <a:r>
              <a:rPr lang="en-US" sz="2800" dirty="0" smtClean="0"/>
              <a:t>set </a:t>
            </a:r>
            <a:r>
              <a:rPr lang="en-US" sz="2800" b="1" dirty="0"/>
              <a:t>target</a:t>
            </a:r>
            <a:r>
              <a:rPr lang="en-US" sz="2800" dirty="0"/>
              <a:t> and </a:t>
            </a:r>
            <a:r>
              <a:rPr lang="en-US" sz="2800" b="1" dirty="0"/>
              <a:t>aspirational</a:t>
            </a:r>
            <a:r>
              <a:rPr lang="en-US" sz="2800" dirty="0"/>
              <a:t> </a:t>
            </a:r>
            <a:r>
              <a:rPr lang="en-US" sz="2800" b="1" dirty="0"/>
              <a:t>goals</a:t>
            </a:r>
            <a:r>
              <a:rPr lang="en-US" sz="2800" dirty="0"/>
              <a:t> for both vehicular trip generation and mode splits</a:t>
            </a:r>
            <a:r>
              <a:rPr lang="en-US" sz="2800" dirty="0" smtClean="0"/>
              <a:t>.</a:t>
            </a:r>
          </a:p>
        </p:txBody>
      </p:sp>
      <p:sp>
        <p:nvSpPr>
          <p:cNvPr id="3" name="Slide Number Placeholder 2"/>
          <p:cNvSpPr>
            <a:spLocks noGrp="1"/>
          </p:cNvSpPr>
          <p:nvPr>
            <p:ph type="sldNum" sz="quarter" idx="12"/>
          </p:nvPr>
        </p:nvSpPr>
        <p:spPr/>
        <p:txBody>
          <a:bodyPr/>
          <a:lstStyle/>
          <a:p>
            <a:fld id="{83584567-4D55-8744-8082-76620F596882}" type="slidenum">
              <a:rPr lang="en-US" smtClean="0"/>
              <a:pPr/>
              <a:t>11</a:t>
            </a:fld>
            <a:endParaRPr lang="en-US"/>
          </a:p>
        </p:txBody>
      </p:sp>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15117601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Monitoring Commitment</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142708" y="1127245"/>
            <a:ext cx="8762256" cy="5464998"/>
          </a:xfrm>
        </p:spPr>
        <p:txBody>
          <a:bodyPr>
            <a:noAutofit/>
          </a:bodyPr>
          <a:lstStyle/>
          <a:p>
            <a:r>
              <a:rPr lang="en-US" sz="2400" dirty="0" smtClean="0"/>
              <a:t>Biennially</a:t>
            </a:r>
            <a:r>
              <a:rPr lang="en-US" sz="2400" dirty="0"/>
              <a:t>, GDS will </a:t>
            </a:r>
            <a:r>
              <a:rPr lang="en-US" sz="2400" b="1" dirty="0"/>
              <a:t>measure vehicular trip generation at school peak hours and perform </a:t>
            </a:r>
            <a:r>
              <a:rPr lang="en-US" sz="2400" b="1" dirty="0" smtClean="0"/>
              <a:t>surveys </a:t>
            </a:r>
            <a:r>
              <a:rPr lang="en-US" sz="2400" b="1" dirty="0"/>
              <a:t>of parents and employees. </a:t>
            </a:r>
            <a:r>
              <a:rPr lang="en-US" sz="2400" dirty="0"/>
              <a:t>The results will be presented in a report to DDOT and </a:t>
            </a:r>
            <a:r>
              <a:rPr lang="en-US" sz="2400" dirty="0" smtClean="0"/>
              <a:t>the </a:t>
            </a:r>
            <a:r>
              <a:rPr lang="en-US" sz="2400" dirty="0"/>
              <a:t>ANC. If GDS is not meeting target trip generation and mode splits, they will adjust </a:t>
            </a:r>
            <a:r>
              <a:rPr lang="en-US" sz="2400" dirty="0" smtClean="0"/>
              <a:t>and </a:t>
            </a:r>
            <a:r>
              <a:rPr lang="en-US" sz="2400" dirty="0"/>
              <a:t>enhance the TDM plan under DDOT’s guidance. </a:t>
            </a:r>
            <a:endParaRPr lang="en-US" sz="2400" dirty="0" smtClean="0"/>
          </a:p>
          <a:p>
            <a:r>
              <a:rPr lang="en-US" sz="2400" dirty="0" smtClean="0"/>
              <a:t>Monitoring </a:t>
            </a:r>
            <a:r>
              <a:rPr lang="en-US" sz="2400" dirty="0"/>
              <a:t>will </a:t>
            </a:r>
            <a:r>
              <a:rPr lang="en-US" sz="2400" b="1" dirty="0"/>
              <a:t>be conducted in the fall</a:t>
            </a:r>
            <a:r>
              <a:rPr lang="en-US" sz="2400" dirty="0"/>
              <a:t>, after several weeks of school so patterns have </a:t>
            </a:r>
            <a:r>
              <a:rPr lang="en-US" sz="2400" dirty="0" smtClean="0"/>
              <a:t>been </a:t>
            </a:r>
            <a:r>
              <a:rPr lang="en-US" sz="2400" dirty="0"/>
              <a:t>established. </a:t>
            </a:r>
          </a:p>
          <a:p>
            <a:r>
              <a:rPr lang="en-US" sz="2400" dirty="0" smtClean="0"/>
              <a:t>GDS </a:t>
            </a:r>
            <a:r>
              <a:rPr lang="en-US" sz="2400" dirty="0"/>
              <a:t>will have </a:t>
            </a:r>
            <a:r>
              <a:rPr lang="en-US" sz="2400" b="1" dirty="0"/>
              <a:t>quarterly</a:t>
            </a:r>
            <a:r>
              <a:rPr lang="en-US" sz="2400" dirty="0"/>
              <a:t> meetings with the community for feedback on traffic and </a:t>
            </a:r>
            <a:r>
              <a:rPr lang="en-US" sz="2400" dirty="0" smtClean="0"/>
              <a:t>parking</a:t>
            </a:r>
            <a:r>
              <a:rPr lang="en-US" sz="2400" dirty="0"/>
              <a:t>-related issues.</a:t>
            </a:r>
          </a:p>
        </p:txBody>
      </p:sp>
      <p:sp>
        <p:nvSpPr>
          <p:cNvPr id="3" name="Slide Number Placeholder 2"/>
          <p:cNvSpPr>
            <a:spLocks noGrp="1"/>
          </p:cNvSpPr>
          <p:nvPr>
            <p:ph type="sldNum" sz="quarter" idx="12"/>
          </p:nvPr>
        </p:nvSpPr>
        <p:spPr/>
        <p:txBody>
          <a:bodyPr/>
          <a:lstStyle/>
          <a:p>
            <a:fld id="{83584567-4D55-8744-8082-76620F596882}" type="slidenum">
              <a:rPr lang="en-US" smtClean="0"/>
              <a:pPr/>
              <a:t>12</a:t>
            </a:fld>
            <a:endParaRPr lang="en-US"/>
          </a:p>
        </p:txBody>
      </p:sp>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8739641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Enforcement</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142708" y="1127245"/>
            <a:ext cx="8762256" cy="5464998"/>
          </a:xfrm>
        </p:spPr>
        <p:txBody>
          <a:bodyPr>
            <a:noAutofit/>
          </a:bodyPr>
          <a:lstStyle/>
          <a:p>
            <a:r>
              <a:rPr lang="en-US" sz="2800" dirty="0"/>
              <a:t>School employees will be </a:t>
            </a:r>
            <a:r>
              <a:rPr lang="en-US" sz="2800" b="1" dirty="0"/>
              <a:t>trained</a:t>
            </a:r>
            <a:r>
              <a:rPr lang="en-US" sz="2800" dirty="0"/>
              <a:t> at the beginning of each year to implement </a:t>
            </a:r>
            <a:r>
              <a:rPr lang="en-US" sz="2800" dirty="0" smtClean="0"/>
              <a:t>and enforce </a:t>
            </a:r>
            <a:r>
              <a:rPr lang="en-US" sz="2800" dirty="0"/>
              <a:t>the TDM plan. </a:t>
            </a:r>
          </a:p>
          <a:p>
            <a:r>
              <a:rPr lang="en-US" sz="2800" dirty="0" smtClean="0"/>
              <a:t>Compliance </a:t>
            </a:r>
            <a:r>
              <a:rPr lang="en-US" sz="2800" dirty="0"/>
              <a:t>with the TDM plan will be incorporated into the </a:t>
            </a:r>
            <a:r>
              <a:rPr lang="en-US" sz="2800" b="1" dirty="0"/>
              <a:t>student contract</a:t>
            </a:r>
            <a:r>
              <a:rPr lang="en-US" sz="2800" dirty="0"/>
              <a:t>.  Families </a:t>
            </a:r>
            <a:r>
              <a:rPr lang="en-US" sz="2800" dirty="0" smtClean="0"/>
              <a:t>who </a:t>
            </a:r>
            <a:r>
              <a:rPr lang="en-US" sz="2800" dirty="0"/>
              <a:t>do not comply with the TDM plan will risk the student’s loss of privileges at GDS, </a:t>
            </a:r>
            <a:r>
              <a:rPr lang="en-US" sz="2800" dirty="0" smtClean="0"/>
              <a:t>and </a:t>
            </a:r>
            <a:r>
              <a:rPr lang="en-US" sz="2800" dirty="0"/>
              <a:t>families with a record of repeated non-compliance risk the student’s </a:t>
            </a:r>
            <a:r>
              <a:rPr lang="en-US" sz="2800" dirty="0" smtClean="0"/>
              <a:t>dismissal from school.</a:t>
            </a:r>
            <a:endParaRPr lang="en-US" sz="2800" dirty="0"/>
          </a:p>
        </p:txBody>
      </p:sp>
      <p:sp>
        <p:nvSpPr>
          <p:cNvPr id="3" name="Slide Number Placeholder 2"/>
          <p:cNvSpPr>
            <a:spLocks noGrp="1"/>
          </p:cNvSpPr>
          <p:nvPr>
            <p:ph type="sldNum" sz="quarter" idx="12"/>
          </p:nvPr>
        </p:nvSpPr>
        <p:spPr/>
        <p:txBody>
          <a:bodyPr/>
          <a:lstStyle/>
          <a:p>
            <a:fld id="{83584567-4D55-8744-8082-76620F596882}" type="slidenum">
              <a:rPr lang="en-US" smtClean="0"/>
              <a:pPr/>
              <a:t>13</a:t>
            </a:fld>
            <a:endParaRPr lang="en-US"/>
          </a:p>
        </p:txBody>
      </p:sp>
      <p:sp>
        <p:nvSpPr>
          <p:cNvPr id="5" name="TextBox 4"/>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25254303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latin typeface="Calibri"/>
                <a:cs typeface="Calibri"/>
              </a:rPr>
              <a:t>Framework</a:t>
            </a:r>
            <a:endParaRPr lang="en-US" sz="2800" b="1" dirty="0">
              <a:solidFill>
                <a:schemeClr val="bg1"/>
              </a:solidFill>
              <a:latin typeface="Calibri"/>
              <a:cs typeface="Calibri"/>
            </a:endParaRPr>
          </a:p>
        </p:txBody>
      </p:sp>
      <p:sp>
        <p:nvSpPr>
          <p:cNvPr id="3" name="Slide Number Placeholder 2"/>
          <p:cNvSpPr>
            <a:spLocks noGrp="1"/>
          </p:cNvSpPr>
          <p:nvPr>
            <p:ph type="sldNum" sz="quarter" idx="12"/>
          </p:nvPr>
        </p:nvSpPr>
        <p:spPr/>
        <p:txBody>
          <a:bodyPr/>
          <a:lstStyle/>
          <a:p>
            <a:fld id="{83584567-4D55-8744-8082-76620F596882}" type="slidenum">
              <a:rPr lang="en-US" smtClean="0"/>
              <a:pPr/>
              <a:t>2</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2187069"/>
              </p:ext>
            </p:extLst>
          </p:nvPr>
        </p:nvGraphicFramePr>
        <p:xfrm>
          <a:off x="222517" y="1186028"/>
          <a:ext cx="8819672" cy="5170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38252023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latin typeface="Calibri"/>
                <a:cs typeface="Calibri"/>
              </a:rPr>
              <a:t>Goal and Strategies</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110439" y="1269934"/>
            <a:ext cx="9033561" cy="5086416"/>
          </a:xfrm>
        </p:spPr>
        <p:txBody>
          <a:bodyPr>
            <a:normAutofit fontScale="92500" lnSpcReduction="20000"/>
          </a:bodyPr>
          <a:lstStyle/>
          <a:p>
            <a:r>
              <a:rPr lang="en-US" dirty="0"/>
              <a:t>Overall Goal</a:t>
            </a:r>
            <a:r>
              <a:rPr lang="en-US" dirty="0" smtClean="0"/>
              <a:t>:</a:t>
            </a:r>
          </a:p>
          <a:p>
            <a:pPr lvl="1"/>
            <a:r>
              <a:rPr lang="en-US" dirty="0" smtClean="0"/>
              <a:t>Reduce </a:t>
            </a:r>
            <a:r>
              <a:rPr lang="en-US" dirty="0"/>
              <a:t>the amount of vehicular trips going to and from the school during peak times of </a:t>
            </a:r>
            <a:r>
              <a:rPr lang="en-US" dirty="0" smtClean="0"/>
              <a:t>school </a:t>
            </a:r>
            <a:r>
              <a:rPr lang="en-US" dirty="0"/>
              <a:t>activity and surrounding neighborhood activity</a:t>
            </a:r>
          </a:p>
          <a:p>
            <a:endParaRPr lang="en-US" dirty="0"/>
          </a:p>
          <a:p>
            <a:r>
              <a:rPr lang="en-US" dirty="0"/>
              <a:t>Overarching strategies: </a:t>
            </a:r>
            <a:endParaRPr lang="en-US" dirty="0" smtClean="0"/>
          </a:p>
          <a:p>
            <a:pPr lvl="1"/>
            <a:r>
              <a:rPr lang="en-US" dirty="0" smtClean="0"/>
              <a:t>Take </a:t>
            </a:r>
            <a:r>
              <a:rPr lang="en-US" dirty="0"/>
              <a:t>advantage of the site’s proximity to Metro and bus </a:t>
            </a:r>
            <a:r>
              <a:rPr lang="en-US" dirty="0" smtClean="0"/>
              <a:t>transit</a:t>
            </a:r>
          </a:p>
          <a:p>
            <a:pPr lvl="1"/>
            <a:r>
              <a:rPr lang="en-US" dirty="0" smtClean="0"/>
              <a:t>Develop </a:t>
            </a:r>
            <a:r>
              <a:rPr lang="en-US" dirty="0"/>
              <a:t>walking/cycling programs and </a:t>
            </a:r>
            <a:r>
              <a:rPr lang="en-US" dirty="0" smtClean="0"/>
              <a:t>incentives</a:t>
            </a:r>
          </a:p>
          <a:p>
            <a:pPr lvl="1"/>
            <a:r>
              <a:rPr lang="en-US" dirty="0" smtClean="0"/>
              <a:t>Increase </a:t>
            </a:r>
            <a:r>
              <a:rPr lang="en-US" dirty="0"/>
              <a:t>number of persons per </a:t>
            </a:r>
            <a:r>
              <a:rPr lang="en-US" dirty="0" smtClean="0"/>
              <a:t>car</a:t>
            </a:r>
          </a:p>
          <a:p>
            <a:pPr lvl="1"/>
            <a:r>
              <a:rPr lang="en-US" dirty="0" smtClean="0"/>
              <a:t>Introduce </a:t>
            </a:r>
            <a:r>
              <a:rPr lang="en-US" dirty="0"/>
              <a:t>shuttle bus to campus from multiple </a:t>
            </a:r>
            <a:r>
              <a:rPr lang="en-US" dirty="0" smtClean="0"/>
              <a:t>locations</a:t>
            </a:r>
          </a:p>
          <a:p>
            <a:pPr lvl="1"/>
            <a:r>
              <a:rPr lang="en-US" dirty="0" smtClean="0"/>
              <a:t>Work </a:t>
            </a:r>
            <a:r>
              <a:rPr lang="en-US" dirty="0"/>
              <a:t>with DDOT’s Safe Routes to School program</a:t>
            </a:r>
          </a:p>
        </p:txBody>
      </p:sp>
      <p:sp>
        <p:nvSpPr>
          <p:cNvPr id="3" name="Slide Number Placeholder 2"/>
          <p:cNvSpPr>
            <a:spLocks noGrp="1"/>
          </p:cNvSpPr>
          <p:nvPr>
            <p:ph type="sldNum" sz="quarter" idx="12"/>
          </p:nvPr>
        </p:nvSpPr>
        <p:spPr/>
        <p:txBody>
          <a:bodyPr/>
          <a:lstStyle/>
          <a:p>
            <a:fld id="{83584567-4D55-8744-8082-76620F596882}" type="slidenum">
              <a:rPr lang="en-US" smtClean="0"/>
              <a:pPr/>
              <a:t>3</a:t>
            </a:fld>
            <a:endParaRPr lang="en-US"/>
          </a:p>
        </p:txBody>
      </p:sp>
      <p:sp>
        <p:nvSpPr>
          <p:cNvPr id="7" name="TextBox 6"/>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9940358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Structural and Design Elements</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0" y="1269934"/>
            <a:ext cx="9144000" cy="5208156"/>
          </a:xfrm>
        </p:spPr>
        <p:txBody>
          <a:bodyPr>
            <a:normAutofit/>
          </a:bodyPr>
          <a:lstStyle/>
          <a:p>
            <a:r>
              <a:rPr lang="en-US" sz="2400" dirty="0" smtClean="0"/>
              <a:t>All </a:t>
            </a:r>
            <a:r>
              <a:rPr lang="en-US" sz="2400" b="1" dirty="0"/>
              <a:t>queuing associated with drop-off/pick up will take place underground or on GDS </a:t>
            </a:r>
            <a:r>
              <a:rPr lang="en-US" sz="2400" b="1" dirty="0" smtClean="0"/>
              <a:t>property</a:t>
            </a:r>
            <a:r>
              <a:rPr lang="en-US" sz="2400" dirty="0"/>
              <a:t>.  With multiple entrance and exit points, there should be no back up on any </a:t>
            </a:r>
            <a:r>
              <a:rPr lang="en-US" sz="2400" dirty="0" smtClean="0"/>
              <a:t>public </a:t>
            </a:r>
            <a:r>
              <a:rPr lang="en-US" sz="2400" dirty="0"/>
              <a:t>street.</a:t>
            </a:r>
          </a:p>
          <a:p>
            <a:r>
              <a:rPr lang="en-US" sz="2400" dirty="0" smtClean="0"/>
              <a:t>Within </a:t>
            </a:r>
            <a:r>
              <a:rPr lang="en-US" sz="2400" dirty="0"/>
              <a:t>the pick-up/drop-off area, a </a:t>
            </a:r>
            <a:r>
              <a:rPr lang="en-US" sz="2400" b="1" dirty="0"/>
              <a:t>by-pass lane </a:t>
            </a:r>
            <a:r>
              <a:rPr lang="en-US" sz="2400" dirty="0"/>
              <a:t>will be provided for drivers with two or </a:t>
            </a:r>
            <a:r>
              <a:rPr lang="en-US" sz="2400" dirty="0" smtClean="0"/>
              <a:t>more </a:t>
            </a:r>
            <a:r>
              <a:rPr lang="en-US" sz="2400" dirty="0"/>
              <a:t>students. </a:t>
            </a:r>
          </a:p>
          <a:p>
            <a:r>
              <a:rPr lang="en-US" sz="2400" dirty="0" smtClean="0"/>
              <a:t>“</a:t>
            </a:r>
            <a:r>
              <a:rPr lang="en-US" sz="2400" b="1" dirty="0"/>
              <a:t>Kiss &amp; Ride</a:t>
            </a:r>
            <a:r>
              <a:rPr lang="en-US" sz="2400" dirty="0"/>
              <a:t>” parking spaces will be provided at a nominal fee to parents who want to </a:t>
            </a:r>
            <a:r>
              <a:rPr lang="en-US" sz="2400" dirty="0" smtClean="0"/>
              <a:t>drive </a:t>
            </a:r>
            <a:r>
              <a:rPr lang="en-US" sz="2400" dirty="0"/>
              <a:t>their children to school and leave their car in the GDS lot for the day.</a:t>
            </a:r>
          </a:p>
          <a:p>
            <a:r>
              <a:rPr lang="en-US" sz="2400" b="1" dirty="0" smtClean="0"/>
              <a:t>Bicycle </a:t>
            </a:r>
            <a:r>
              <a:rPr lang="en-US" sz="2400" b="1" dirty="0"/>
              <a:t>parking </a:t>
            </a:r>
            <a:r>
              <a:rPr lang="en-US" sz="2400" dirty="0"/>
              <a:t>will be provided underground, in the parking garage for students and </a:t>
            </a:r>
            <a:r>
              <a:rPr lang="en-US" sz="2400" dirty="0" smtClean="0"/>
              <a:t>staff</a:t>
            </a:r>
            <a:r>
              <a:rPr lang="en-US" sz="2400" dirty="0"/>
              <a:t>. The location will be covered, safe and protected from weather.</a:t>
            </a:r>
          </a:p>
          <a:p>
            <a:r>
              <a:rPr lang="en-US" sz="2400" dirty="0" smtClean="0"/>
              <a:t>A </a:t>
            </a:r>
            <a:r>
              <a:rPr lang="en-US" sz="2400" b="1" dirty="0"/>
              <a:t>bike maintenance facility </a:t>
            </a:r>
            <a:r>
              <a:rPr lang="en-US" sz="2400" dirty="0"/>
              <a:t>will be located in the garage. </a:t>
            </a:r>
          </a:p>
        </p:txBody>
      </p:sp>
      <p:sp>
        <p:nvSpPr>
          <p:cNvPr id="3" name="Slide Number Placeholder 2"/>
          <p:cNvSpPr>
            <a:spLocks noGrp="1"/>
          </p:cNvSpPr>
          <p:nvPr>
            <p:ph type="sldNum" sz="quarter" idx="12"/>
          </p:nvPr>
        </p:nvSpPr>
        <p:spPr/>
        <p:txBody>
          <a:bodyPr/>
          <a:lstStyle/>
          <a:p>
            <a:fld id="{83584567-4D55-8744-8082-76620F596882}" type="slidenum">
              <a:rPr lang="en-US" smtClean="0"/>
              <a:pPr/>
              <a:t>4</a:t>
            </a:fld>
            <a:endParaRPr lang="en-US"/>
          </a:p>
        </p:txBody>
      </p:sp>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22219311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Structural and Design Elements cont.</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0" y="1269934"/>
            <a:ext cx="9144000" cy="5086416"/>
          </a:xfrm>
        </p:spPr>
        <p:txBody>
          <a:bodyPr>
            <a:normAutofit/>
          </a:bodyPr>
          <a:lstStyle/>
          <a:p>
            <a:r>
              <a:rPr lang="en-US" sz="2400" b="1" dirty="0" smtClean="0"/>
              <a:t>Showers and lockers </a:t>
            </a:r>
            <a:r>
              <a:rPr lang="en-US" sz="2400" dirty="0" smtClean="0"/>
              <a:t>will be available for staff and students who bike/run to work.</a:t>
            </a:r>
          </a:p>
          <a:p>
            <a:r>
              <a:rPr lang="en-US" sz="2400" b="1" dirty="0" smtClean="0"/>
              <a:t>Visitor bicycle racks </a:t>
            </a:r>
            <a:r>
              <a:rPr lang="en-US" sz="2400" dirty="0" smtClean="0"/>
              <a:t>will be provided outside the building. </a:t>
            </a:r>
          </a:p>
          <a:p>
            <a:r>
              <a:rPr lang="en-US" sz="2400" dirty="0" smtClean="0"/>
              <a:t>There will be a 200V </a:t>
            </a:r>
            <a:r>
              <a:rPr lang="en-US" sz="2400" b="1" dirty="0" smtClean="0"/>
              <a:t>electric vehicle charging station </a:t>
            </a:r>
            <a:r>
              <a:rPr lang="en-US" sz="2400" dirty="0" smtClean="0"/>
              <a:t>in the parking garage. </a:t>
            </a:r>
          </a:p>
          <a:p>
            <a:r>
              <a:rPr lang="en-US" sz="2400" dirty="0" smtClean="0"/>
              <a:t>An </a:t>
            </a:r>
            <a:r>
              <a:rPr lang="en-US" sz="2400" b="1" dirty="0" smtClean="0"/>
              <a:t>electronic screen displaying real-time transportation </a:t>
            </a:r>
            <a:r>
              <a:rPr lang="en-US" sz="2400" dirty="0" smtClean="0"/>
              <a:t>information (i.e., Metro rail and Metro bus arrivals, Capital </a:t>
            </a:r>
            <a:r>
              <a:rPr lang="en-US" sz="2400" dirty="0" err="1" smtClean="0"/>
              <a:t>Bikeshare</a:t>
            </a:r>
            <a:r>
              <a:rPr lang="en-US" sz="2400" dirty="0" smtClean="0"/>
              <a:t> availability, etc.) will be incorporated into the high school lobby.</a:t>
            </a:r>
          </a:p>
          <a:p>
            <a:r>
              <a:rPr lang="en-US" sz="2400" dirty="0" smtClean="0"/>
              <a:t>The </a:t>
            </a:r>
            <a:r>
              <a:rPr lang="en-US" sz="2400" b="1" dirty="0" smtClean="0"/>
              <a:t>Comprehensive Transportation Review </a:t>
            </a:r>
            <a:r>
              <a:rPr lang="en-US" sz="2400" dirty="0" smtClean="0"/>
              <a:t>(CTR) accompanying the PUD submittal will review walking routes to and from the school. Based on this review, GDS may upgrade some facilities to encourage walking (e.g. improving sidewalks, repainting crosswalks, etc…).</a:t>
            </a:r>
            <a:endParaRPr lang="en-US" sz="2400" dirty="0"/>
          </a:p>
        </p:txBody>
      </p:sp>
      <p:sp>
        <p:nvSpPr>
          <p:cNvPr id="3" name="Slide Number Placeholder 2"/>
          <p:cNvSpPr>
            <a:spLocks noGrp="1"/>
          </p:cNvSpPr>
          <p:nvPr>
            <p:ph type="sldNum" sz="quarter" idx="12"/>
          </p:nvPr>
        </p:nvSpPr>
        <p:spPr/>
        <p:txBody>
          <a:bodyPr/>
          <a:lstStyle/>
          <a:p>
            <a:fld id="{83584567-4D55-8744-8082-76620F596882}" type="slidenum">
              <a:rPr lang="en-US" smtClean="0"/>
              <a:pPr/>
              <a:t>5</a:t>
            </a:fld>
            <a:endParaRPr lang="en-US"/>
          </a:p>
        </p:txBody>
      </p:sp>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31056277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Student and Family Strategies</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0" y="1255666"/>
            <a:ext cx="9144000" cy="5464998"/>
          </a:xfrm>
        </p:spPr>
        <p:txBody>
          <a:bodyPr>
            <a:noAutofit/>
          </a:bodyPr>
          <a:lstStyle/>
          <a:p>
            <a:r>
              <a:rPr lang="en-US" sz="2000" dirty="0" smtClean="0"/>
              <a:t>GDS </a:t>
            </a:r>
            <a:r>
              <a:rPr lang="en-US" sz="2000" dirty="0"/>
              <a:t>will operate a </a:t>
            </a:r>
            <a:r>
              <a:rPr lang="en-US" sz="2000" b="1" dirty="0"/>
              <a:t>shuttle</a:t>
            </a:r>
            <a:r>
              <a:rPr lang="en-US" sz="2000" dirty="0"/>
              <a:t> in the morning for a nominal charge. The shuttle will connect </a:t>
            </a:r>
            <a:r>
              <a:rPr lang="en-US" sz="2000" dirty="0" smtClean="0"/>
              <a:t>the </a:t>
            </a:r>
            <a:r>
              <a:rPr lang="en-US" sz="2000" dirty="0"/>
              <a:t>campus to various gathering points. The initial route is envisioned to connect the </a:t>
            </a:r>
            <a:r>
              <a:rPr lang="en-US" sz="2000" dirty="0" smtClean="0"/>
              <a:t>Bethesda</a:t>
            </a:r>
            <a:r>
              <a:rPr lang="en-US" sz="2000" dirty="0"/>
              <a:t>, Friendship Heights, and </a:t>
            </a:r>
            <a:r>
              <a:rPr lang="en-US" sz="2000" dirty="0" err="1"/>
              <a:t>Tenleytown</a:t>
            </a:r>
            <a:r>
              <a:rPr lang="en-US" sz="2000" dirty="0"/>
              <a:t> Metrorail stations to the school, and </a:t>
            </a:r>
            <a:r>
              <a:rPr lang="en-US" sz="2000" dirty="0" smtClean="0"/>
              <a:t>make </a:t>
            </a:r>
            <a:r>
              <a:rPr lang="en-US" sz="2000" dirty="0"/>
              <a:t>two circuits. Use of the morning shuttle will be encouraged, and promoted </a:t>
            </a:r>
            <a:r>
              <a:rPr lang="en-US" sz="2000" dirty="0" smtClean="0"/>
              <a:t>through </a:t>
            </a:r>
            <a:r>
              <a:rPr lang="en-US" sz="2000" dirty="0"/>
              <a:t>education. </a:t>
            </a:r>
          </a:p>
          <a:p>
            <a:r>
              <a:rPr lang="en-US" sz="2000" dirty="0" smtClean="0"/>
              <a:t>GDS </a:t>
            </a:r>
            <a:r>
              <a:rPr lang="en-US" sz="2000" dirty="0"/>
              <a:t>will </a:t>
            </a:r>
            <a:r>
              <a:rPr lang="en-US" sz="2000" b="1" dirty="0"/>
              <a:t>encourage the use of public transportation</a:t>
            </a:r>
            <a:r>
              <a:rPr lang="en-US" sz="2000" dirty="0"/>
              <a:t>. Students that take Metro will </a:t>
            </a:r>
            <a:r>
              <a:rPr lang="en-US" sz="2000" dirty="0" smtClean="0"/>
              <a:t>be eligible </a:t>
            </a:r>
            <a:r>
              <a:rPr lang="en-US" sz="2000" dirty="0"/>
              <a:t>for transit subsidies. </a:t>
            </a:r>
            <a:endParaRPr lang="en-US" sz="2000" dirty="0" smtClean="0"/>
          </a:p>
          <a:p>
            <a:pPr lvl="1"/>
            <a:r>
              <a:rPr lang="en-US" sz="2000" dirty="0" smtClean="0"/>
              <a:t>GDS </a:t>
            </a:r>
            <a:r>
              <a:rPr lang="en-US" sz="2000" dirty="0"/>
              <a:t>will encourage all </a:t>
            </a:r>
            <a:r>
              <a:rPr lang="en-US" sz="2000" dirty="0" smtClean="0"/>
              <a:t> </a:t>
            </a:r>
            <a:r>
              <a:rPr lang="en-US" sz="2000" dirty="0"/>
              <a:t>students to enroll for free </a:t>
            </a:r>
            <a:r>
              <a:rPr lang="en-US" sz="2000" dirty="0" err="1"/>
              <a:t>Metrobus</a:t>
            </a:r>
            <a:r>
              <a:rPr lang="en-US" sz="2000" dirty="0"/>
              <a:t> fares, per the existing District One </a:t>
            </a:r>
            <a:r>
              <a:rPr lang="en-US" sz="2000" dirty="0" smtClean="0"/>
              <a:t>Card program</a:t>
            </a:r>
            <a:r>
              <a:rPr lang="en-US" sz="2000" dirty="0"/>
              <a:t>. </a:t>
            </a:r>
            <a:endParaRPr lang="en-US" sz="2000" dirty="0" smtClean="0"/>
          </a:p>
          <a:p>
            <a:pPr lvl="1"/>
            <a:r>
              <a:rPr lang="en-US" sz="2000" dirty="0" smtClean="0"/>
              <a:t>GDS </a:t>
            </a:r>
            <a:r>
              <a:rPr lang="en-US" sz="2000" dirty="0"/>
              <a:t>will fully subsidize all students that are DC residents through the existing </a:t>
            </a:r>
            <a:r>
              <a:rPr lang="en-US" sz="2000" dirty="0" smtClean="0"/>
              <a:t>District </a:t>
            </a:r>
            <a:r>
              <a:rPr lang="en-US" sz="2000" dirty="0"/>
              <a:t>program that provides this via the DC One </a:t>
            </a:r>
            <a:r>
              <a:rPr lang="en-US" sz="2000" dirty="0" smtClean="0"/>
              <a:t>Card.</a:t>
            </a:r>
          </a:p>
          <a:p>
            <a:pPr lvl="1"/>
            <a:r>
              <a:rPr lang="en-US" sz="2000" dirty="0" smtClean="0"/>
              <a:t>GDS </a:t>
            </a:r>
            <a:r>
              <a:rPr lang="en-US" sz="2000" dirty="0"/>
              <a:t>will subsidize </a:t>
            </a:r>
            <a:r>
              <a:rPr lang="en-US" sz="2000" dirty="0" err="1"/>
              <a:t>SmarTrip</a:t>
            </a:r>
            <a:r>
              <a:rPr lang="en-US" sz="2000" dirty="0"/>
              <a:t> card for students that are not DC residents. </a:t>
            </a:r>
          </a:p>
        </p:txBody>
      </p:sp>
      <p:sp>
        <p:nvSpPr>
          <p:cNvPr id="3" name="Slide Number Placeholder 2"/>
          <p:cNvSpPr>
            <a:spLocks noGrp="1"/>
          </p:cNvSpPr>
          <p:nvPr>
            <p:ph type="sldNum" sz="quarter" idx="12"/>
          </p:nvPr>
        </p:nvSpPr>
        <p:spPr/>
        <p:txBody>
          <a:bodyPr/>
          <a:lstStyle/>
          <a:p>
            <a:fld id="{83584567-4D55-8744-8082-76620F596882}" type="slidenum">
              <a:rPr lang="en-US" smtClean="0"/>
              <a:pPr/>
              <a:t>6</a:t>
            </a:fld>
            <a:endParaRPr lang="en-US"/>
          </a:p>
        </p:txBody>
      </p:sp>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31056277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Student and Family Strategies cont.</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142708" y="1127245"/>
            <a:ext cx="8762256" cy="5594230"/>
          </a:xfrm>
        </p:spPr>
        <p:txBody>
          <a:bodyPr>
            <a:noAutofit/>
          </a:bodyPr>
          <a:lstStyle/>
          <a:p>
            <a:r>
              <a:rPr lang="en-US" sz="2000" dirty="0"/>
              <a:t>GDS will institute a </a:t>
            </a:r>
            <a:r>
              <a:rPr lang="en-US" sz="2000" b="1" dirty="0"/>
              <a:t>‘transit buddy’ system</a:t>
            </a:r>
            <a:r>
              <a:rPr lang="en-US" sz="2000" dirty="0"/>
              <a:t>, matching older students that </a:t>
            </a:r>
            <a:r>
              <a:rPr lang="en-US" sz="2000" dirty="0" smtClean="0"/>
              <a:t>take transit</a:t>
            </a:r>
            <a:r>
              <a:rPr lang="en-US" sz="2000" dirty="0"/>
              <a:t>/walk or bike with younger students. High school students that escort elementary </a:t>
            </a:r>
            <a:r>
              <a:rPr lang="en-US" sz="2000" dirty="0" smtClean="0"/>
              <a:t>and </a:t>
            </a:r>
            <a:r>
              <a:rPr lang="en-US" sz="2000" dirty="0"/>
              <a:t>middle school students will obtain community service hours. </a:t>
            </a:r>
            <a:endParaRPr lang="en-US" sz="2000" dirty="0" smtClean="0"/>
          </a:p>
          <a:p>
            <a:r>
              <a:rPr lang="en-US" sz="2000" dirty="0" smtClean="0"/>
              <a:t>GDS </a:t>
            </a:r>
            <a:r>
              <a:rPr lang="en-US" sz="2000" dirty="0"/>
              <a:t>will host four </a:t>
            </a:r>
            <a:r>
              <a:rPr lang="en-US" sz="2000" b="1" dirty="0"/>
              <a:t>bike/walk to school days </a:t>
            </a:r>
            <a:r>
              <a:rPr lang="en-US" sz="2000" dirty="0"/>
              <a:t>during each school year. These days will be </a:t>
            </a:r>
            <a:r>
              <a:rPr lang="en-US" sz="2000" dirty="0" smtClean="0"/>
              <a:t>heavily </a:t>
            </a:r>
            <a:r>
              <a:rPr lang="en-US" sz="2000" dirty="0"/>
              <a:t>marketed and coordinated with DDOT’s Safe Routes to School program. The </a:t>
            </a:r>
            <a:r>
              <a:rPr lang="en-US" sz="2000" dirty="0" smtClean="0"/>
              <a:t>School </a:t>
            </a:r>
            <a:r>
              <a:rPr lang="en-US" sz="2000" dirty="0"/>
              <a:t>will provide incentive/prizes for students that participate. </a:t>
            </a:r>
            <a:endParaRPr lang="en-US" sz="2000" dirty="0" smtClean="0"/>
          </a:p>
          <a:p>
            <a:r>
              <a:rPr lang="en-US" sz="2000" dirty="0" smtClean="0"/>
              <a:t>GDS </a:t>
            </a:r>
            <a:r>
              <a:rPr lang="en-US" sz="2000" dirty="0"/>
              <a:t>will include </a:t>
            </a:r>
            <a:r>
              <a:rPr lang="en-US" sz="2000" b="1" dirty="0"/>
              <a:t>alternative transportation education </a:t>
            </a:r>
            <a:r>
              <a:rPr lang="en-US" sz="2000" dirty="0"/>
              <a:t>for students and parents during </a:t>
            </a:r>
            <a:r>
              <a:rPr lang="en-US" sz="2000" dirty="0" smtClean="0"/>
              <a:t>orientation</a:t>
            </a:r>
            <a:r>
              <a:rPr lang="en-US" sz="2000" dirty="0"/>
              <a:t>/programming at the beginning of each school </a:t>
            </a:r>
            <a:r>
              <a:rPr lang="en-US" sz="2000" dirty="0" smtClean="0"/>
              <a:t>year to educate as to the transportation </a:t>
            </a:r>
            <a:r>
              <a:rPr lang="en-US" sz="2000" dirty="0"/>
              <a:t>options </a:t>
            </a:r>
            <a:r>
              <a:rPr lang="en-US" sz="2000" dirty="0" smtClean="0"/>
              <a:t>available </a:t>
            </a:r>
            <a:r>
              <a:rPr lang="en-US" sz="2000" dirty="0"/>
              <a:t>and how to safely use them </a:t>
            </a:r>
            <a:r>
              <a:rPr lang="en-US" sz="2000" dirty="0" smtClean="0"/>
              <a:t>getting </a:t>
            </a:r>
            <a:r>
              <a:rPr lang="en-US" sz="2000" dirty="0"/>
              <a:t>to/from school. As part of a staggered dismissal, an earlier dismissal will be provided for students that walk, bike, or take transit to </a:t>
            </a:r>
            <a:r>
              <a:rPr lang="en-US" sz="2000" dirty="0" smtClean="0"/>
              <a:t>school.</a:t>
            </a:r>
            <a:endParaRPr lang="en-US" sz="2000" dirty="0"/>
          </a:p>
          <a:p>
            <a:endParaRPr lang="en-US" sz="1800" dirty="0" smtClean="0"/>
          </a:p>
        </p:txBody>
      </p:sp>
      <p:sp>
        <p:nvSpPr>
          <p:cNvPr id="3" name="Slide Number Placeholder 2"/>
          <p:cNvSpPr>
            <a:spLocks noGrp="1"/>
          </p:cNvSpPr>
          <p:nvPr>
            <p:ph type="sldNum" sz="quarter" idx="12"/>
          </p:nvPr>
        </p:nvSpPr>
        <p:spPr/>
        <p:txBody>
          <a:bodyPr/>
          <a:lstStyle/>
          <a:p>
            <a:fld id="{83584567-4D55-8744-8082-76620F596882}" type="slidenum">
              <a:rPr lang="en-US" smtClean="0"/>
              <a:pPr/>
              <a:t>7</a:t>
            </a:fld>
            <a:endParaRPr lang="en-US"/>
          </a:p>
        </p:txBody>
      </p:sp>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15760166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Student and Family Strategies cont.</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142708" y="1127245"/>
            <a:ext cx="8762256" cy="5464998"/>
          </a:xfrm>
        </p:spPr>
        <p:txBody>
          <a:bodyPr>
            <a:noAutofit/>
          </a:bodyPr>
          <a:lstStyle/>
          <a:p>
            <a:r>
              <a:rPr lang="en-US" sz="2400" b="1" dirty="0" smtClean="0"/>
              <a:t>Ride</a:t>
            </a:r>
            <a:r>
              <a:rPr lang="en-US" sz="2400" b="1" dirty="0"/>
              <a:t>-matching </a:t>
            </a:r>
            <a:r>
              <a:rPr lang="en-US" sz="2400" dirty="0"/>
              <a:t>services will be provided to increase the amount of persons per car. </a:t>
            </a:r>
          </a:p>
          <a:p>
            <a:r>
              <a:rPr lang="en-US" sz="2400" dirty="0"/>
              <a:t>Students that drive, and live within one mile of a Metro station and/or within a 1 mile radius of the school will be charged a </a:t>
            </a:r>
            <a:r>
              <a:rPr lang="en-US" sz="2400" b="1" dirty="0"/>
              <a:t>premium</a:t>
            </a:r>
            <a:r>
              <a:rPr lang="en-US" sz="2400" dirty="0"/>
              <a:t> for parking. The parking fee will be reduced by for two-person carpools, and will be free for 3 or more person carpools. </a:t>
            </a:r>
          </a:p>
          <a:p>
            <a:r>
              <a:rPr lang="en-US" sz="2400" dirty="0"/>
              <a:t> Students that drive will have an </a:t>
            </a:r>
            <a:r>
              <a:rPr lang="en-US" sz="2400" b="1" dirty="0"/>
              <a:t>assigned space</a:t>
            </a:r>
            <a:r>
              <a:rPr lang="en-US" sz="2400" dirty="0"/>
              <a:t>. They will be required to register their vehicle. Students will be strictly prohibited from parking on residential streets surrounding the campus.</a:t>
            </a:r>
          </a:p>
          <a:p>
            <a:endParaRPr lang="en-US" sz="1800" dirty="0" smtClean="0"/>
          </a:p>
        </p:txBody>
      </p:sp>
      <p:sp>
        <p:nvSpPr>
          <p:cNvPr id="3" name="Slide Number Placeholder 2"/>
          <p:cNvSpPr>
            <a:spLocks noGrp="1"/>
          </p:cNvSpPr>
          <p:nvPr>
            <p:ph type="sldNum" sz="quarter" idx="12"/>
          </p:nvPr>
        </p:nvSpPr>
        <p:spPr/>
        <p:txBody>
          <a:bodyPr/>
          <a:lstStyle/>
          <a:p>
            <a:fld id="{83584567-4D55-8744-8082-76620F596882}" type="slidenum">
              <a:rPr lang="en-US" smtClean="0"/>
              <a:pPr/>
              <a:t>8</a:t>
            </a:fld>
            <a:endParaRPr lang="en-US"/>
          </a:p>
        </p:txBody>
      </p:sp>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5517307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DS-PPTs-v1Interior-Blank.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9882"/>
            <a:ext cx="8229600" cy="1317756"/>
          </a:xfrm>
        </p:spPr>
        <p:txBody>
          <a:bodyPr>
            <a:normAutofit/>
          </a:bodyPr>
          <a:lstStyle/>
          <a:p>
            <a:pPr algn="l"/>
            <a:r>
              <a:rPr lang="en-US" sz="2800" b="1" dirty="0" smtClean="0">
                <a:solidFill>
                  <a:schemeClr val="bg1"/>
                </a:solidFill>
                <a:cs typeface="Calibri"/>
              </a:rPr>
              <a:t>Employee Strategies</a:t>
            </a:r>
            <a:endParaRPr lang="en-US" sz="2800" b="1" dirty="0">
              <a:solidFill>
                <a:schemeClr val="bg1"/>
              </a:solidFill>
              <a:latin typeface="Calibri"/>
              <a:cs typeface="Calibri"/>
            </a:endParaRPr>
          </a:p>
        </p:txBody>
      </p:sp>
      <p:sp>
        <p:nvSpPr>
          <p:cNvPr id="4" name="Content Placeholder 3"/>
          <p:cNvSpPr>
            <a:spLocks noGrp="1"/>
          </p:cNvSpPr>
          <p:nvPr>
            <p:ph idx="1"/>
          </p:nvPr>
        </p:nvSpPr>
        <p:spPr>
          <a:xfrm>
            <a:off x="142708" y="1127245"/>
            <a:ext cx="8762256" cy="5464998"/>
          </a:xfrm>
        </p:spPr>
        <p:txBody>
          <a:bodyPr>
            <a:noAutofit/>
          </a:bodyPr>
          <a:lstStyle/>
          <a:p>
            <a:r>
              <a:rPr lang="en-US" sz="2400" dirty="0"/>
              <a:t>The GDS </a:t>
            </a:r>
            <a:r>
              <a:rPr lang="en-US" sz="2400" b="1" dirty="0"/>
              <a:t>shuttle</a:t>
            </a:r>
            <a:r>
              <a:rPr lang="en-US" sz="2400" dirty="0"/>
              <a:t> will be provided at no cost to staff</a:t>
            </a:r>
            <a:r>
              <a:rPr lang="en-US" sz="2400" dirty="0" smtClean="0"/>
              <a:t>.</a:t>
            </a:r>
          </a:p>
          <a:p>
            <a:r>
              <a:rPr lang="en-US" sz="2400" dirty="0" smtClean="0"/>
              <a:t>GDS </a:t>
            </a:r>
            <a:r>
              <a:rPr lang="en-US" sz="2400" dirty="0"/>
              <a:t>will encourage the use of public transportation. Employees that do not drive will be </a:t>
            </a:r>
            <a:r>
              <a:rPr lang="en-US" sz="2400" dirty="0" smtClean="0"/>
              <a:t>eligible </a:t>
            </a:r>
            <a:r>
              <a:rPr lang="en-US" sz="2400" dirty="0"/>
              <a:t>for one of the following </a:t>
            </a:r>
            <a:r>
              <a:rPr lang="en-US" sz="2400" b="1" dirty="0"/>
              <a:t>benefits</a:t>
            </a:r>
            <a:r>
              <a:rPr lang="en-US" sz="2400" dirty="0"/>
              <a:t>: </a:t>
            </a:r>
          </a:p>
          <a:p>
            <a:pPr lvl="1"/>
            <a:r>
              <a:rPr lang="en-US" sz="2400" dirty="0" smtClean="0"/>
              <a:t>Transit subsidy</a:t>
            </a:r>
          </a:p>
          <a:p>
            <a:pPr lvl="1"/>
            <a:r>
              <a:rPr lang="en-US" sz="2400" dirty="0" smtClean="0"/>
              <a:t>A </a:t>
            </a:r>
            <a:r>
              <a:rPr lang="en-US" sz="2400" dirty="0"/>
              <a:t>Capital </a:t>
            </a:r>
            <a:r>
              <a:rPr lang="en-US" sz="2400" dirty="0" err="1"/>
              <a:t>Bikeshare</a:t>
            </a:r>
            <a:r>
              <a:rPr lang="en-US" sz="2400" dirty="0"/>
              <a:t> annual membership </a:t>
            </a:r>
            <a:endParaRPr lang="en-US" sz="2400" dirty="0" smtClean="0"/>
          </a:p>
          <a:p>
            <a:pPr lvl="1"/>
            <a:r>
              <a:rPr lang="en-US" sz="2400" dirty="0" smtClean="0"/>
              <a:t>An </a:t>
            </a:r>
            <a:r>
              <a:rPr lang="en-US" sz="2400" dirty="0"/>
              <a:t>annual membership and/or subsidized monthly fees or driving allowance at a </a:t>
            </a:r>
            <a:endParaRPr lang="en-US" sz="2400" dirty="0" smtClean="0"/>
          </a:p>
          <a:p>
            <a:pPr lvl="1"/>
            <a:r>
              <a:rPr lang="en-US" sz="2400" dirty="0" smtClean="0"/>
              <a:t>All </a:t>
            </a:r>
            <a:r>
              <a:rPr lang="en-US" sz="2400" dirty="0"/>
              <a:t>employees that don’t drive will be eligible for a Guaranteed Ride Home Program. </a:t>
            </a:r>
            <a:endParaRPr lang="en-US" sz="2400" dirty="0" smtClean="0"/>
          </a:p>
        </p:txBody>
      </p:sp>
      <p:sp>
        <p:nvSpPr>
          <p:cNvPr id="3" name="Slide Number Placeholder 2"/>
          <p:cNvSpPr>
            <a:spLocks noGrp="1"/>
          </p:cNvSpPr>
          <p:nvPr>
            <p:ph type="sldNum" sz="quarter" idx="12"/>
          </p:nvPr>
        </p:nvSpPr>
        <p:spPr/>
        <p:txBody>
          <a:bodyPr/>
          <a:lstStyle/>
          <a:p>
            <a:fld id="{83584567-4D55-8744-8082-76620F596882}" type="slidenum">
              <a:rPr lang="en-US" smtClean="0"/>
              <a:pPr/>
              <a:t>9</a:t>
            </a:fld>
            <a:endParaRPr lang="en-US"/>
          </a:p>
        </p:txBody>
      </p:sp>
      <p:sp>
        <p:nvSpPr>
          <p:cNvPr id="8" name="TextBox 7"/>
          <p:cNvSpPr txBox="1"/>
          <p:nvPr/>
        </p:nvSpPr>
        <p:spPr>
          <a:xfrm>
            <a:off x="5542615" y="13220"/>
            <a:ext cx="3611310" cy="646331"/>
          </a:xfrm>
          <a:prstGeom prst="rect">
            <a:avLst/>
          </a:prstGeom>
          <a:noFill/>
        </p:spPr>
        <p:txBody>
          <a:bodyPr wrap="none" rtlCol="0">
            <a:spAutoFit/>
          </a:bodyPr>
          <a:lstStyle/>
          <a:p>
            <a:r>
              <a:rPr lang="en-US" sz="3600" dirty="0" smtClean="0"/>
              <a:t>DRAFT 9 July 2015</a:t>
            </a:r>
            <a:endParaRPr lang="en-US" sz="3600" dirty="0"/>
          </a:p>
        </p:txBody>
      </p:sp>
    </p:spTree>
    <p:extLst>
      <p:ext uri="{BB962C8B-B14F-4D97-AF65-F5344CB8AC3E}">
        <p14:creationId xmlns:p14="http://schemas.microsoft.com/office/powerpoint/2010/main" val="4518865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308</TotalTime>
  <Words>1222</Words>
  <Application>Microsoft Macintosh PowerPoint</Application>
  <PresentationFormat>On-screen Show (4:3)</PresentationFormat>
  <Paragraphs>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Georgetown Day School  Transportation Demand Management Plan</vt:lpstr>
      <vt:lpstr>Framework</vt:lpstr>
      <vt:lpstr>Goal and Strategies</vt:lpstr>
      <vt:lpstr>Structural and Design Elements</vt:lpstr>
      <vt:lpstr>Structural and Design Elements cont.</vt:lpstr>
      <vt:lpstr>Student and Family Strategies</vt:lpstr>
      <vt:lpstr>Student and Family Strategies cont.</vt:lpstr>
      <vt:lpstr>Student and Family Strategies cont.</vt:lpstr>
      <vt:lpstr>Employee Strategies</vt:lpstr>
      <vt:lpstr>Employee Strategies</vt:lpstr>
      <vt:lpstr>Monitoring Commitment</vt:lpstr>
      <vt:lpstr>Monitoring Commitment</vt:lpstr>
      <vt:lpstr>Enforcement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Georgetown Day School BOT Dashboard</dc:title>
  <dc:creator>Lauren Dickert</dc:creator>
  <cp:lastModifiedBy>Alison Grasheim</cp:lastModifiedBy>
  <cp:revision>14</cp:revision>
  <dcterms:created xsi:type="dcterms:W3CDTF">2015-07-07T15:48:51Z</dcterms:created>
  <dcterms:modified xsi:type="dcterms:W3CDTF">2015-07-14T15:56:37Z</dcterms:modified>
</cp:coreProperties>
</file>