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8" r:id="rId1"/>
  </p:sldMasterIdLst>
  <p:sldIdLst>
    <p:sldId id="282" r:id="rId2"/>
    <p:sldId id="308" r:id="rId3"/>
    <p:sldId id="292" r:id="rId4"/>
    <p:sldId id="256" r:id="rId5"/>
    <p:sldId id="277" r:id="rId6"/>
    <p:sldId id="306" r:id="rId7"/>
    <p:sldId id="257" r:id="rId8"/>
    <p:sldId id="310" r:id="rId9"/>
    <p:sldId id="283" r:id="rId10"/>
    <p:sldId id="276" r:id="rId11"/>
    <p:sldId id="305" r:id="rId12"/>
    <p:sldId id="294" r:id="rId13"/>
    <p:sldId id="295" r:id="rId14"/>
    <p:sldId id="297" r:id="rId15"/>
    <p:sldId id="287" r:id="rId16"/>
    <p:sldId id="288" r:id="rId17"/>
    <p:sldId id="289" r:id="rId18"/>
    <p:sldId id="290" r:id="rId19"/>
    <p:sldId id="291" r:id="rId20"/>
    <p:sldId id="299" r:id="rId21"/>
    <p:sldId id="300" r:id="rId22"/>
    <p:sldId id="284" r:id="rId23"/>
    <p:sldId id="293" r:id="rId24"/>
    <p:sldId id="303" r:id="rId25"/>
    <p:sldId id="285" r:id="rId26"/>
    <p:sldId id="260" r:id="rId27"/>
    <p:sldId id="301" r:id="rId28"/>
    <p:sldId id="302" r:id="rId29"/>
    <p:sldId id="264" r:id="rId30"/>
    <p:sldId id="304" r:id="rId31"/>
    <p:sldId id="307" r:id="rId32"/>
    <p:sldId id="263" r:id="rId33"/>
    <p:sldId id="265" r:id="rId34"/>
    <p:sldId id="281" r:id="rId3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6" d="100"/>
          <a:sy n="76" d="100"/>
        </p:scale>
        <p:origin x="-19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9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9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5"/>
          <p:cNvGrpSpPr/>
          <p:nvPr/>
        </p:nvGrpSpPr>
        <p:grpSpPr>
          <a:xfrm>
            <a:off x="0" y="0"/>
            <a:ext cx="1581220" cy="6858000"/>
            <a:chOff x="134471" y="0"/>
            <a:chExt cx="1581220" cy="6858000"/>
          </a:xfrm>
        </p:grpSpPr>
        <p:pic>
          <p:nvPicPr>
            <p:cNvPr id="7" name="Picture 6" descr="Overlay-Blank.jpg"/>
            <p:cNvPicPr>
              <a:picLocks noChangeAspect="1"/>
            </p:cNvPicPr>
            <p:nvPr userDrawn="1"/>
          </p:nvPicPr>
          <p:blipFill>
            <a:blip r:embed="rId2"/>
            <a:srcRect l="1471" r="83676"/>
            <a:stretch>
              <a:fillRect/>
            </a:stretch>
          </p:blipFill>
          <p:spPr>
            <a:xfrm>
              <a:off x="134471" y="0"/>
              <a:ext cx="1358153" cy="6858000"/>
            </a:xfrm>
            <a:prstGeom prst="rect">
              <a:avLst/>
            </a:prstGeom>
          </p:spPr>
        </p:pic>
        <p:pic>
          <p:nvPicPr>
            <p:cNvPr id="9" name="Picture 8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447800" y="0"/>
              <a:ext cx="267891" cy="6858000"/>
            </a:xfrm>
            <a:prstGeom prst="rect">
              <a:avLst/>
            </a:prstGeom>
          </p:spPr>
        </p:pic>
      </p:grpSp>
      <p:grpSp>
        <p:nvGrpSpPr>
          <p:cNvPr id="11" name="Group 16"/>
          <p:cNvGrpSpPr/>
          <p:nvPr/>
        </p:nvGrpSpPr>
        <p:grpSpPr>
          <a:xfrm>
            <a:off x="7546266" y="0"/>
            <a:ext cx="1597734" cy="6858000"/>
            <a:chOff x="7413812" y="0"/>
            <a:chExt cx="1597734" cy="685800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r="85125"/>
            <a:stretch>
              <a:fillRect/>
            </a:stretch>
          </p:blipFill>
          <p:spPr>
            <a:xfrm>
              <a:off x="7651376" y="0"/>
              <a:ext cx="1360170" cy="6858000"/>
            </a:xfrm>
            <a:prstGeom prst="rect">
              <a:avLst/>
            </a:prstGeom>
          </p:spPr>
        </p:pic>
        <p:pic>
          <p:nvPicPr>
            <p:cNvPr id="10" name="Picture 9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7413812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54200" y="3693645"/>
            <a:ext cx="5446713" cy="1470025"/>
          </a:xfrm>
        </p:spPr>
        <p:txBody>
          <a:bodyPr anchor="b" anchorCtr="0"/>
          <a:lstStyle>
            <a:lvl1pPr>
              <a:lnSpc>
                <a:spcPts val="6800"/>
              </a:lnSpc>
              <a:defRPr sz="650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4200" y="5204011"/>
            <a:ext cx="5446713" cy="851647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257800" y="6356350"/>
            <a:ext cx="2133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55194BA-EF65-504A-9791-5A247415E834}" type="datetimeFigureOut">
              <a:rPr lang="en-US" smtClean="0"/>
              <a:t>8/8/16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356350"/>
            <a:ext cx="2895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pic>
        <p:nvPicPr>
          <p:cNvPr id="15" name="Picture 14" descr="HR-Colo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4841209"/>
            <a:ext cx="6035040" cy="34039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Blan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3612822" cy="1536192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73625" y="381000"/>
            <a:ext cx="3813175" cy="5697538"/>
          </a:xfrm>
          <a:solidFill>
            <a:schemeClr val="bg1">
              <a:lumMod val="85000"/>
            </a:schemeClr>
          </a:solidFill>
          <a:ln w="101600">
            <a:solidFill>
              <a:schemeClr val="accent1">
                <a:lumMod val="40000"/>
                <a:lumOff val="60000"/>
                <a:alpha val="40000"/>
              </a:schemeClr>
            </a:solidFill>
            <a:miter lim="800000"/>
          </a:ln>
          <a:effectLst>
            <a:innerShdw blurRad="457200">
              <a:schemeClr val="accent1">
                <a:alpha val="80000"/>
              </a:schemeClr>
            </a:innerShdw>
            <a:softEdge rad="3175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9984" y="2209799"/>
            <a:ext cx="3613792" cy="3222625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400"/>
              </a:spcBef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194BA-EF65-504A-9791-5A247415E834}" type="datetimeFigureOut">
              <a:rPr lang="en-US" smtClean="0"/>
              <a:t>8/8/16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4EDFA-06AF-8346-9952-ED503362CF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4267200" y="0"/>
            <a:ext cx="4876800" cy="6858000"/>
            <a:chOff x="4267200" y="0"/>
            <a:chExt cx="4876800" cy="6858000"/>
          </a:xfrm>
        </p:grpSpPr>
        <p:pic>
          <p:nvPicPr>
            <p:cNvPr id="10" name="Picture 9" descr="Overlay-Blank.jpg"/>
            <p:cNvPicPr>
              <a:picLocks noChangeAspect="1"/>
            </p:cNvPicPr>
            <p:nvPr userDrawn="1"/>
          </p:nvPicPr>
          <p:blipFill>
            <a:blip r:embed="rId2"/>
            <a:srcRect l="4302" r="46875"/>
            <a:stretch>
              <a:fillRect/>
            </a:stretch>
          </p:blipFill>
          <p:spPr>
            <a:xfrm>
              <a:off x="4495800" y="0"/>
              <a:ext cx="4648200" cy="6858000"/>
            </a:xfrm>
            <a:prstGeom prst="rect">
              <a:avLst/>
            </a:prstGeom>
          </p:spPr>
        </p:pic>
        <p:pic>
          <p:nvPicPr>
            <p:cNvPr id="11" name="Picture 10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4267200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3612822" cy="1536192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73625" y="381000"/>
            <a:ext cx="3813175" cy="5697538"/>
          </a:xfrm>
          <a:solidFill>
            <a:schemeClr val="bg1">
              <a:lumMod val="85000"/>
            </a:schemeClr>
          </a:solidFill>
          <a:ln w="101600">
            <a:noFill/>
            <a:miter lim="800000"/>
          </a:ln>
          <a:effectLst>
            <a:innerShdw blurRad="457200">
              <a:schemeClr val="tx1">
                <a:lumMod val="50000"/>
                <a:lumOff val="50000"/>
                <a:alpha val="80000"/>
              </a:schemeClr>
            </a:innerShdw>
            <a:softEdge rad="1270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9984" y="2209799"/>
            <a:ext cx="3613792" cy="3222625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400"/>
              </a:spcBef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194BA-EF65-504A-9791-5A247415E834}" type="datetimeFigureOut">
              <a:rPr lang="en-US" smtClean="0"/>
              <a:t>8/8/16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4EDFA-06AF-8346-9952-ED503362CF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9" name="Picture 8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194BA-EF65-504A-9791-5A247415E834}" type="datetimeFigureOut">
              <a:rPr lang="en-US" smtClean="0"/>
              <a:t>8/8/16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4EDFA-06AF-8346-9952-ED503362CF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0"/>
          <p:cNvGrpSpPr/>
          <p:nvPr/>
        </p:nvGrpSpPr>
        <p:grpSpPr>
          <a:xfrm>
            <a:off x="0" y="0"/>
            <a:ext cx="7696200" cy="6858000"/>
            <a:chOff x="0" y="0"/>
            <a:chExt cx="7696200" cy="685800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l="1471" r="16862"/>
            <a:stretch>
              <a:fillRect/>
            </a:stretch>
          </p:blipFill>
          <p:spPr>
            <a:xfrm>
              <a:off x="0" y="0"/>
              <a:ext cx="7467600" cy="6858000"/>
            </a:xfrm>
            <a:prstGeom prst="rect">
              <a:avLst/>
            </a:prstGeom>
          </p:spPr>
        </p:pic>
        <p:pic>
          <p:nvPicPr>
            <p:cNvPr id="9" name="Picture 8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7428309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381001"/>
            <a:ext cx="1447800" cy="56975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381001"/>
            <a:ext cx="6705600" cy="5697537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194BA-EF65-504A-9791-5A247415E834}" type="datetimeFigureOut">
              <a:rPr lang="en-US" smtClean="0"/>
              <a:t>8/8/16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4EDFA-06AF-8346-9952-ED503362CF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9" name="Picture 8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194BA-EF65-504A-9791-5A247415E834}" type="datetimeFigureOut">
              <a:rPr lang="en-US" smtClean="0"/>
              <a:t>8/8/16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4EDFA-06AF-8346-9952-ED503362CF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5"/>
          <p:cNvGrpSpPr/>
          <p:nvPr/>
        </p:nvGrpSpPr>
        <p:grpSpPr>
          <a:xfrm>
            <a:off x="0" y="0"/>
            <a:ext cx="1581220" cy="6858000"/>
            <a:chOff x="134471" y="0"/>
            <a:chExt cx="1581220" cy="6858000"/>
          </a:xfrm>
        </p:grpSpPr>
        <p:pic>
          <p:nvPicPr>
            <p:cNvPr id="7" name="Picture 6" descr="Overlay-Blank.jpg"/>
            <p:cNvPicPr>
              <a:picLocks noChangeAspect="1"/>
            </p:cNvPicPr>
            <p:nvPr userDrawn="1"/>
          </p:nvPicPr>
          <p:blipFill>
            <a:blip r:embed="rId2"/>
            <a:srcRect l="1471" r="83676"/>
            <a:stretch>
              <a:fillRect/>
            </a:stretch>
          </p:blipFill>
          <p:spPr>
            <a:xfrm>
              <a:off x="134471" y="0"/>
              <a:ext cx="1358153" cy="6858000"/>
            </a:xfrm>
            <a:prstGeom prst="rect">
              <a:avLst/>
            </a:prstGeom>
          </p:spPr>
        </p:pic>
        <p:pic>
          <p:nvPicPr>
            <p:cNvPr id="9" name="Picture 8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447800" y="0"/>
              <a:ext cx="267891" cy="6858000"/>
            </a:xfrm>
            <a:prstGeom prst="rect">
              <a:avLst/>
            </a:prstGeom>
          </p:spPr>
        </p:pic>
      </p:grpSp>
      <p:grpSp>
        <p:nvGrpSpPr>
          <p:cNvPr id="11" name="Group 16"/>
          <p:cNvGrpSpPr/>
          <p:nvPr/>
        </p:nvGrpSpPr>
        <p:grpSpPr>
          <a:xfrm>
            <a:off x="7546266" y="0"/>
            <a:ext cx="1597734" cy="6858000"/>
            <a:chOff x="7413812" y="0"/>
            <a:chExt cx="1597734" cy="685800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r="85125"/>
            <a:stretch>
              <a:fillRect/>
            </a:stretch>
          </p:blipFill>
          <p:spPr>
            <a:xfrm>
              <a:off x="7651376" y="0"/>
              <a:ext cx="1360170" cy="6858000"/>
            </a:xfrm>
            <a:prstGeom prst="rect">
              <a:avLst/>
            </a:prstGeom>
          </p:spPr>
        </p:pic>
        <p:pic>
          <p:nvPicPr>
            <p:cNvPr id="10" name="Picture 9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7413812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54200" y="3693645"/>
            <a:ext cx="5446713" cy="1470025"/>
          </a:xfrm>
        </p:spPr>
        <p:txBody>
          <a:bodyPr anchor="b" anchorCtr="0"/>
          <a:lstStyle>
            <a:lvl1pPr>
              <a:lnSpc>
                <a:spcPts val="6800"/>
              </a:lnSpc>
              <a:defRPr sz="650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4200" y="5204011"/>
            <a:ext cx="5446713" cy="851647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257800" y="6356350"/>
            <a:ext cx="2133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55194BA-EF65-504A-9791-5A247415E834}" type="datetimeFigureOut">
              <a:rPr lang="en-US" smtClean="0"/>
              <a:t>8/8/16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356350"/>
            <a:ext cx="2895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pic>
        <p:nvPicPr>
          <p:cNvPr id="15" name="Picture 14" descr="HR-Colo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4841209"/>
            <a:ext cx="6035040" cy="340391"/>
          </a:xfrm>
          <a:prstGeom prst="rect">
            <a:avLst/>
          </a:prstGeom>
        </p:spPr>
      </p:pic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3307977" y="950260"/>
            <a:ext cx="2528046" cy="2528046"/>
          </a:xfrm>
          <a:prstGeom prst="ellipse">
            <a:avLst/>
          </a:prstGeom>
          <a:solidFill>
            <a:schemeClr val="bg1">
              <a:lumMod val="85000"/>
            </a:schemeClr>
          </a:solidFill>
          <a:ln w="101600">
            <a:noFill/>
            <a:miter lim="800000"/>
          </a:ln>
          <a:effectLst>
            <a:innerShdw blurRad="762000">
              <a:schemeClr val="accent1">
                <a:alpha val="80000"/>
              </a:schemeClr>
            </a:innerShdw>
            <a:softEdge rad="317500"/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2400"/>
              </a:spcBef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4200" y="1851212"/>
            <a:ext cx="5446714" cy="1730375"/>
          </a:xfrm>
        </p:spPr>
        <p:txBody>
          <a:bodyPr anchor="b" anchorCtr="0"/>
          <a:lstStyle>
            <a:lvl1pPr algn="ctr">
              <a:lnSpc>
                <a:spcPts val="6800"/>
              </a:lnSpc>
              <a:defRPr sz="6500" b="0" cap="none" baseline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54200" y="3576918"/>
            <a:ext cx="5446714" cy="829982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194BA-EF65-504A-9791-5A247415E834}" type="datetimeFigureOut">
              <a:rPr lang="en-US" smtClean="0"/>
              <a:t>8/8/16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4EDFA-06AF-8346-9952-ED503362CFF8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9"/>
          <p:cNvGrpSpPr/>
          <p:nvPr/>
        </p:nvGrpSpPr>
        <p:grpSpPr>
          <a:xfrm>
            <a:off x="0" y="0"/>
            <a:ext cx="9144000" cy="1191256"/>
            <a:chOff x="0" y="0"/>
            <a:chExt cx="9144000" cy="1191256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b="85555"/>
            <a:stretch>
              <a:fillRect/>
            </a:stretch>
          </p:blipFill>
          <p:spPr>
            <a:xfrm>
              <a:off x="0" y="0"/>
              <a:ext cx="9144000" cy="990600"/>
            </a:xfrm>
            <a:prstGeom prst="rect">
              <a:avLst/>
            </a:prstGeom>
          </p:spPr>
        </p:pic>
        <p:pic>
          <p:nvPicPr>
            <p:cNvPr id="9" name="Picture 8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V="1">
              <a:off x="0" y="923365"/>
              <a:ext cx="9144000" cy="267891"/>
            </a:xfrm>
            <a:prstGeom prst="rect">
              <a:avLst/>
            </a:prstGeom>
          </p:spPr>
        </p:pic>
      </p:grpSp>
      <p:grpSp>
        <p:nvGrpSpPr>
          <p:cNvPr id="10" name="Group 10"/>
          <p:cNvGrpSpPr/>
          <p:nvPr/>
        </p:nvGrpSpPr>
        <p:grpSpPr>
          <a:xfrm flipV="1">
            <a:off x="0" y="5666744"/>
            <a:ext cx="9144000" cy="1191256"/>
            <a:chOff x="0" y="0"/>
            <a:chExt cx="9144000" cy="1191256"/>
          </a:xfrm>
        </p:grpSpPr>
        <p:pic>
          <p:nvPicPr>
            <p:cNvPr id="12" name="Picture 11" descr="Overlay-Blank.jpg"/>
            <p:cNvPicPr>
              <a:picLocks noChangeAspect="1"/>
            </p:cNvPicPr>
            <p:nvPr userDrawn="1"/>
          </p:nvPicPr>
          <p:blipFill>
            <a:blip r:embed="rId2"/>
            <a:srcRect b="85555"/>
            <a:stretch>
              <a:fillRect/>
            </a:stretch>
          </p:blipFill>
          <p:spPr>
            <a:xfrm>
              <a:off x="0" y="0"/>
              <a:ext cx="9144000" cy="990600"/>
            </a:xfrm>
            <a:prstGeom prst="rect">
              <a:avLst/>
            </a:prstGeom>
          </p:spPr>
        </p:pic>
        <p:pic>
          <p:nvPicPr>
            <p:cNvPr id="13" name="Picture 12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V="1">
              <a:off x="0" y="923365"/>
              <a:ext cx="9144000" cy="267891"/>
            </a:xfrm>
            <a:prstGeom prst="rect">
              <a:avLst/>
            </a:prstGeom>
          </p:spPr>
        </p:pic>
      </p:grpSp>
      <p:pic>
        <p:nvPicPr>
          <p:cNvPr id="14" name="Picture 13" descr="HR-Colo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3258805"/>
            <a:ext cx="6035040" cy="34039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9" name="Picture 8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10" name="Picture 9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2162" y="1774825"/>
            <a:ext cx="3566160" cy="43037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6534" y="1774825"/>
            <a:ext cx="3566160" cy="43037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194BA-EF65-504A-9791-5A247415E834}" type="datetimeFigureOut">
              <a:rPr lang="en-US" smtClean="0"/>
              <a:t>8/8/16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4EDFA-06AF-8346-9952-ED503362CF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11" name="Picture 10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12" name="Picture 11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7240" y="1879320"/>
            <a:ext cx="3566160" cy="63976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7240" y="2590799"/>
            <a:ext cx="3566160" cy="3487739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6048" y="1879320"/>
            <a:ext cx="3566160" cy="63976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6048" y="2590799"/>
            <a:ext cx="3566160" cy="3487739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194BA-EF65-504A-9791-5A247415E834}" type="datetimeFigureOut">
              <a:rPr lang="en-US" smtClean="0"/>
              <a:t>8/8/16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4EDFA-06AF-8346-9952-ED503362CFF8}" type="slidenum">
              <a:rPr lang="en-US" smtClean="0"/>
              <a:t>‹#›</a:t>
            </a:fld>
            <a:endParaRPr lang="en-US"/>
          </a:p>
        </p:txBody>
      </p:sp>
      <p:pic>
        <p:nvPicPr>
          <p:cNvPr id="14" name="Picture 13" descr="Overlay-HorizontalBridge.jpg"/>
          <p:cNvPicPr>
            <a:picLocks noChangeAspect="1"/>
          </p:cNvPicPr>
          <p:nvPr/>
        </p:nvPicPr>
        <p:blipFill>
          <a:blip r:embed="rId3"/>
          <a:srcRect t="23425" r="61031" b="39764"/>
          <a:stretch>
            <a:fillRect/>
          </a:stretch>
        </p:blipFill>
        <p:spPr>
          <a:xfrm>
            <a:off x="4766048" y="2460812"/>
            <a:ext cx="3563348" cy="9861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</p:pic>
      <p:pic>
        <p:nvPicPr>
          <p:cNvPr id="15" name="Picture 14" descr="Overlay-HorizontalBridge.jpg"/>
          <p:cNvPicPr>
            <a:picLocks noChangeAspect="1"/>
          </p:cNvPicPr>
          <p:nvPr/>
        </p:nvPicPr>
        <p:blipFill>
          <a:blip r:embed="rId3"/>
          <a:srcRect t="23425" r="61031" b="39764"/>
          <a:stretch>
            <a:fillRect/>
          </a:stretch>
        </p:blipFill>
        <p:spPr>
          <a:xfrm>
            <a:off x="780052" y="2460812"/>
            <a:ext cx="3563348" cy="9861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7" name="Picture 6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8" name="Picture 7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194BA-EF65-504A-9791-5A247415E834}" type="datetimeFigureOut">
              <a:rPr lang="en-US" smtClean="0"/>
              <a:t>8/8/16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4EDFA-06AF-8346-9952-ED503362CF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-Blan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194BA-EF65-504A-9791-5A247415E834}" type="datetimeFigureOut">
              <a:rPr lang="en-US" smtClean="0"/>
              <a:t>8/8/16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4EDFA-06AF-8346-9952-ED503362CF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1"/>
          <p:cNvGrpSpPr/>
          <p:nvPr/>
        </p:nvGrpSpPr>
        <p:grpSpPr>
          <a:xfrm>
            <a:off x="4267200" y="0"/>
            <a:ext cx="4876800" cy="6858000"/>
            <a:chOff x="4267200" y="0"/>
            <a:chExt cx="4876800" cy="6858000"/>
          </a:xfrm>
        </p:grpSpPr>
        <p:pic>
          <p:nvPicPr>
            <p:cNvPr id="9" name="Picture 8" descr="Overlay-Blank.jpg"/>
            <p:cNvPicPr>
              <a:picLocks noChangeAspect="1"/>
            </p:cNvPicPr>
            <p:nvPr userDrawn="1"/>
          </p:nvPicPr>
          <p:blipFill>
            <a:blip r:embed="rId2"/>
            <a:srcRect l="4302" r="46875"/>
            <a:stretch>
              <a:fillRect/>
            </a:stretch>
          </p:blipFill>
          <p:spPr>
            <a:xfrm>
              <a:off x="4495800" y="0"/>
              <a:ext cx="4648200" cy="6858000"/>
            </a:xfrm>
            <a:prstGeom prst="rect">
              <a:avLst/>
            </a:prstGeom>
          </p:spPr>
        </p:pic>
        <p:pic>
          <p:nvPicPr>
            <p:cNvPr id="10" name="Picture 9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4267200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3612776" cy="1537447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85859" y="381001"/>
            <a:ext cx="3813174" cy="5697537"/>
          </a:xfrm>
        </p:spPr>
        <p:txBody>
          <a:bodyPr>
            <a:normAutofit/>
          </a:bodyPr>
          <a:lstStyle>
            <a:lvl1pPr>
              <a:defRPr sz="2400" b="0"/>
            </a:lvl1pPr>
            <a:lvl2pPr>
              <a:defRPr sz="2200" b="0"/>
            </a:lvl2pPr>
            <a:lvl3pPr>
              <a:defRPr sz="2000" b="0"/>
            </a:lvl3pPr>
            <a:lvl4pPr>
              <a:defRPr sz="1800" b="0"/>
            </a:lvl4pPr>
            <a:lvl5pPr>
              <a:defRPr sz="1800" b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2209801"/>
            <a:ext cx="3612776" cy="32004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194BA-EF65-504A-9791-5A247415E834}" type="datetimeFigureOut">
              <a:rPr lang="en-US" smtClean="0"/>
              <a:t>8/8/16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67200" y="6356350"/>
            <a:ext cx="609600" cy="365125"/>
          </a:xfrm>
        </p:spPr>
        <p:txBody>
          <a:bodyPr/>
          <a:lstStyle>
            <a:lvl1pPr algn="ctr">
              <a:defRPr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70D4EDFA-06AF-8346-9952-ED503362CFF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92162" y="40341"/>
            <a:ext cx="7570787" cy="14119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2162" y="1761565"/>
            <a:ext cx="7570787" cy="42896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51812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B55194BA-EF65-504A-9791-5A247415E834}" type="datetimeFigureOut">
              <a:rPr lang="en-US" smtClean="0"/>
              <a:t>8/8/16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67200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70D4EDFA-06AF-8346-9952-ED503362CFF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2035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</p:sldLayoutIdLst>
  <p:txStyles>
    <p:titleStyle>
      <a:lvl1pPr algn="ctr" defTabSz="914400" rtl="0" eaLnBrk="1" latinLnBrk="0" hangingPunct="1">
        <a:lnSpc>
          <a:spcPts val="6000"/>
        </a:lnSpc>
        <a:spcBef>
          <a:spcPct val="0"/>
        </a:spcBef>
        <a:buNone/>
        <a:defRPr sz="5400" kern="1200">
          <a:solidFill>
            <a:schemeClr val="tx2"/>
          </a:solidFill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400"/>
        </a:spcBef>
        <a:buClr>
          <a:schemeClr val="accent1">
            <a:lumMod val="60000"/>
            <a:lumOff val="40000"/>
          </a:schemeClr>
        </a:buClr>
        <a:buFont typeface="Candara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tx2"/>
        </a:buClr>
        <a:buFont typeface="Candara" pitchFamily="34" charset="0"/>
        <a:buChar char="•"/>
        <a:defRPr sz="2600" kern="1200">
          <a:solidFill>
            <a:schemeClr val="tx2"/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Font typeface="Candara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tx2"/>
        </a:buClr>
        <a:buFont typeface="Candara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Font typeface="Candara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2000" kern="1200" dirty="0" smtClean="0">
          <a:solidFill>
            <a:schemeClr val="tx2"/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lang="en-US" sz="2000" kern="1200" dirty="0" smtClean="0">
          <a:solidFill>
            <a:schemeClr val="tx2"/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2000" kern="1200" dirty="0" smtClean="0">
          <a:solidFill>
            <a:schemeClr val="tx2"/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lang="en-US" sz="2000" kern="1200" dirty="0" smtClean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i2.wp.com/www.admissionsmarts.com/wp-content/uploads/2014/07/Final-Final-Cartoon-ED.jpg" TargetMode="External"/><Relationship Id="rId3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public.tableau.com/profile/jonboeckenstedt%23!/vizhome/IPEDS2014AdmissionsData2/AdmissionsData2014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gJJIaJFnFs" TargetMode="External"/><Relationship Id="rId4" Type="http://schemas.openxmlformats.org/officeDocument/2006/relationships/hyperlink" Target="https://www.youtube.com/watch?v=hMwPwdNgzVA" TargetMode="External"/><Relationship Id="rId5" Type="http://schemas.openxmlformats.org/officeDocument/2006/relationships/hyperlink" Target="https://www.youtube.com/watch?v=zyDxwwrx4pg" TargetMode="External"/><Relationship Id="rId6" Type="http://schemas.openxmlformats.org/officeDocument/2006/relationships/hyperlink" Target="https://www.youtube.com/watch?v=xF_jOmlQGQ4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bTGe_C9QHcc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colleges.usnews.rankingsandreviews.com/best-colleges/rankings?int=a8f209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llegeraptor.com/blog/college-comparisons/smartest-choices-2016-colleges-were-students-are-most-likely-to-get-accepted-stay-enrolled-and-graduate-in-4-years/" TargetMode="External"/><Relationship Id="rId4" Type="http://schemas.openxmlformats.org/officeDocument/2006/relationships/hyperlink" Target="http://static1.squarespace.com/static/527cc9ffe4b06105448def23/t/532868bbe4b004ce87b97bc4/1395157179611/CEG+-+How+To+Create+A+Great+College+List.pdf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file://localhost/Users/julie_block/Documents/College%20planning:application%20process/50-50%20College%20Listing%202016%20Jan-r.pdf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bigfuture.collegeboard.org/" TargetMode="External"/><Relationship Id="rId3" Type="http://schemas.openxmlformats.org/officeDocument/2006/relationships/hyperlink" Target="http://nces.ed.gov/collegenavigator/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visit.com/education" TargetMode="External"/><Relationship Id="rId4" Type="http://schemas.openxmlformats.org/officeDocument/2006/relationships/hyperlink" Target="http://campustours.com/" TargetMode="External"/><Relationship Id="rId5" Type="http://schemas.openxmlformats.org/officeDocument/2006/relationships/hyperlink" Target="file://localhost/Users/julie_block/Documents/College%20planning:application%20process/Questions%20for%20College%20Representatives.docx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file://localhost/Users/julie_block/Documents/College%20planning:application%20process/College%20Visits%20Questions.docx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snews.com/education/best-colleges/paying-for-college/articles/2015/09/14/colleges-that-report-meeting-full-financial-need" TargetMode="External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bigfuture.collegeboard.org/pay-for-college/paying-your-share/expected-family-contribution-calculator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bigfuture.collegeboard.org/" TargetMode="External"/><Relationship Id="rId3" Type="http://schemas.openxmlformats.org/officeDocument/2006/relationships/image" Target="../media/image19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collegecompletion.chronicle.com/" TargetMode="External"/><Relationship Id="rId4" Type="http://schemas.openxmlformats.org/officeDocument/2006/relationships/hyperlink" Target="https://www.jobsearchintelligence.com/colleges-counselors-etc" TargetMode="External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collegeresults.org" TargetMode="Externa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file://localhost/Users/julie_block/Documents/CRC%20files/College%20application%20spreadsheet/Sample%20College%20Application%20Spreadsheet.xlsx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public.tableau.com/profile/jonboeckenstedt%23!/vizhome/IPEDS2014AdmissionsData2/AdmissionsData2014" TargetMode="External"/><Relationship Id="rId3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collegecompletion.chronicle.com/" TargetMode="External"/><Relationship Id="rId4" Type="http://schemas.openxmlformats.org/officeDocument/2006/relationships/hyperlink" Target="http://www.collegetransitions.com/dataverse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collegeresults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854200" y="2456597"/>
            <a:ext cx="5446713" cy="2707073"/>
          </a:xfrm>
        </p:spPr>
        <p:txBody>
          <a:bodyPr/>
          <a:lstStyle/>
          <a:p>
            <a:r>
              <a:rPr lang="en-US" dirty="0" smtClean="0"/>
              <a:t>Making a Smart College List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“College is a Match to be Made not a Prize to be Won!”</a:t>
            </a:r>
            <a:endParaRPr lang="en-US" dirty="0"/>
          </a:p>
        </p:txBody>
      </p:sp>
      <p:pic>
        <p:nvPicPr>
          <p:cNvPr id="2" name="Picture 1" descr="Screen Shot 2016-07-13 at 4.59.2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084" y="310060"/>
            <a:ext cx="4343281" cy="2146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4452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Admissions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0000"/>
                </a:solidFill>
              </a:rPr>
              <a:t>Decisions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162" y="1761565"/>
            <a:ext cx="7570787" cy="5096435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Early Decision (Some have ED I and ED II)</a:t>
            </a:r>
          </a:p>
          <a:p>
            <a:r>
              <a:rPr lang="en-US" dirty="0">
                <a:solidFill>
                  <a:srgbClr val="000000"/>
                </a:solidFill>
              </a:rPr>
              <a:t>Apply early (usually in November) to first-choice college. </a:t>
            </a:r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Receive </a:t>
            </a:r>
            <a:r>
              <a:rPr lang="en-US" dirty="0">
                <a:solidFill>
                  <a:srgbClr val="000000"/>
                </a:solidFill>
              </a:rPr>
              <a:t>an admission decision from the college well in advance of the usual notification date (usually by December). 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Binding Agreement (can only apply to 1 school ED)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38806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Early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0000"/>
                </a:solidFill>
              </a:rPr>
              <a:t>Decision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Is Early Decision Right for you?</a:t>
            </a:r>
            <a:endParaRPr lang="en-US" dirty="0"/>
          </a:p>
        </p:txBody>
      </p:sp>
      <p:pic>
        <p:nvPicPr>
          <p:cNvPr id="3" name="Picture 2" descr="Screen Shot 2016-07-13 at 5.25.3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291" y="2852928"/>
            <a:ext cx="4648592" cy="3074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7478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Admissions Decisions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162" y="1761565"/>
            <a:ext cx="7570787" cy="4775027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Early Action </a:t>
            </a:r>
            <a:r>
              <a:rPr lang="en-US" b="1" dirty="0">
                <a:solidFill>
                  <a:srgbClr val="000000"/>
                </a:solidFill>
              </a:rPr>
              <a:t>applicants</a:t>
            </a:r>
          </a:p>
          <a:p>
            <a:r>
              <a:rPr lang="en-US" dirty="0">
                <a:solidFill>
                  <a:srgbClr val="000000"/>
                </a:solidFill>
              </a:rPr>
              <a:t>Apply early.</a:t>
            </a:r>
          </a:p>
          <a:p>
            <a:r>
              <a:rPr lang="en-US" dirty="0">
                <a:solidFill>
                  <a:srgbClr val="000000"/>
                </a:solidFill>
              </a:rPr>
              <a:t>Receive an admission decision early in the admission cycle (usually in January or February).</a:t>
            </a:r>
          </a:p>
          <a:p>
            <a:r>
              <a:rPr lang="en-US" dirty="0">
                <a:solidFill>
                  <a:srgbClr val="000000"/>
                </a:solidFill>
              </a:rPr>
              <a:t>Consider acceptance offer; do not have to commit upon receipt.</a:t>
            </a:r>
          </a:p>
          <a:p>
            <a:r>
              <a:rPr lang="en-US" dirty="0">
                <a:solidFill>
                  <a:srgbClr val="000000"/>
                </a:solidFill>
              </a:rPr>
              <a:t>Apply to other colleges under regular admission plans.</a:t>
            </a:r>
          </a:p>
          <a:p>
            <a:r>
              <a:rPr lang="en-US" dirty="0">
                <a:solidFill>
                  <a:srgbClr val="000000"/>
                </a:solidFill>
              </a:rPr>
              <a:t>Give the college a decision no later than the May 1 national response date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1074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Admissions Decisions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162" y="1761565"/>
            <a:ext cx="7570787" cy="4969435"/>
          </a:xfrm>
        </p:spPr>
        <p:txBody>
          <a:bodyPr>
            <a:normAutofit fontScale="62500" lnSpcReduction="20000"/>
          </a:bodyPr>
          <a:lstStyle/>
          <a:p>
            <a:r>
              <a:rPr lang="en-US" sz="3600" dirty="0" smtClean="0">
                <a:solidFill>
                  <a:srgbClr val="000000"/>
                </a:solidFill>
              </a:rPr>
              <a:t>Rolling Admissions:</a:t>
            </a:r>
          </a:p>
          <a:p>
            <a:r>
              <a:rPr lang="en-US" sz="3600" b="1" dirty="0">
                <a:solidFill>
                  <a:srgbClr val="000000"/>
                </a:solidFill>
              </a:rPr>
              <a:t>Rolling admission</a:t>
            </a:r>
            <a:r>
              <a:rPr lang="en-US" sz="3600" dirty="0">
                <a:solidFill>
                  <a:srgbClr val="000000"/>
                </a:solidFill>
              </a:rPr>
              <a:t> </a:t>
            </a:r>
            <a:r>
              <a:rPr lang="en-US" sz="3600" dirty="0" smtClean="0">
                <a:solidFill>
                  <a:srgbClr val="000000"/>
                </a:solidFill>
              </a:rPr>
              <a:t>candidates </a:t>
            </a:r>
            <a:r>
              <a:rPr lang="en-US" sz="3600" dirty="0">
                <a:solidFill>
                  <a:srgbClr val="000000"/>
                </a:solidFill>
              </a:rPr>
              <a:t>are invited to submit their applications to the university anytime within a large window</a:t>
            </a:r>
            <a:r>
              <a:rPr lang="en-US" sz="3600" dirty="0" smtClean="0">
                <a:solidFill>
                  <a:srgbClr val="000000"/>
                </a:solidFill>
              </a:rPr>
              <a:t>.</a:t>
            </a:r>
          </a:p>
          <a:p>
            <a:r>
              <a:rPr lang="en-US" sz="3600" dirty="0" smtClean="0">
                <a:solidFill>
                  <a:srgbClr val="000000"/>
                </a:solidFill>
              </a:rPr>
              <a:t>Open Admissions:</a:t>
            </a:r>
          </a:p>
          <a:p>
            <a:r>
              <a:rPr lang="en-US" sz="3600" b="1" dirty="0" smtClean="0">
                <a:solidFill>
                  <a:srgbClr val="000000"/>
                </a:solidFill>
              </a:rPr>
              <a:t>Open </a:t>
            </a:r>
            <a:r>
              <a:rPr lang="en-US" sz="3600" b="1" dirty="0">
                <a:solidFill>
                  <a:srgbClr val="000000"/>
                </a:solidFill>
              </a:rPr>
              <a:t>admissions</a:t>
            </a:r>
            <a:r>
              <a:rPr lang="en-US" sz="3600" dirty="0">
                <a:solidFill>
                  <a:srgbClr val="000000"/>
                </a:solidFill>
              </a:rPr>
              <a:t> (sometimes called </a:t>
            </a:r>
            <a:r>
              <a:rPr lang="en-US" sz="3600" b="1" dirty="0">
                <a:solidFill>
                  <a:srgbClr val="000000"/>
                </a:solidFill>
              </a:rPr>
              <a:t>open</a:t>
            </a:r>
            <a:r>
              <a:rPr lang="en-US" sz="3600" dirty="0">
                <a:solidFill>
                  <a:srgbClr val="000000"/>
                </a:solidFill>
              </a:rPr>
              <a:t> enrollment) is a type of unselective and non-competitive </a:t>
            </a:r>
            <a:r>
              <a:rPr lang="en-US" sz="3600" dirty="0" smtClean="0">
                <a:solidFill>
                  <a:srgbClr val="000000"/>
                </a:solidFill>
              </a:rPr>
              <a:t>college</a:t>
            </a:r>
          </a:p>
          <a:p>
            <a:r>
              <a:rPr lang="en-US" sz="3600" dirty="0" smtClean="0">
                <a:solidFill>
                  <a:srgbClr val="000000"/>
                </a:solidFill>
              </a:rPr>
              <a:t>only </a:t>
            </a:r>
            <a:r>
              <a:rPr lang="en-US" sz="3600" dirty="0">
                <a:solidFill>
                  <a:srgbClr val="000000"/>
                </a:solidFill>
              </a:rPr>
              <a:t>criterion for entrance is a high school diploma or a General Educational Development (GED) certificate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1395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Selectivity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162" y="1761565"/>
            <a:ext cx="7570787" cy="5096435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Important to start with a definition, What is a selective college?</a:t>
            </a:r>
          </a:p>
          <a:p>
            <a:r>
              <a:rPr lang="en-US" dirty="0" smtClean="0"/>
              <a:t>Measured by Ranks?</a:t>
            </a:r>
          </a:p>
          <a:p>
            <a:r>
              <a:rPr lang="en-US" dirty="0" smtClean="0"/>
              <a:t>Measured by Admission Rate?</a:t>
            </a:r>
          </a:p>
          <a:p>
            <a:r>
              <a:rPr lang="en-US" dirty="0" smtClean="0"/>
              <a:t>Media focuses on a few dozen schools</a:t>
            </a:r>
          </a:p>
          <a:p>
            <a:r>
              <a:rPr lang="en-US" dirty="0" smtClean="0"/>
              <a:t>Rankings</a:t>
            </a:r>
          </a:p>
          <a:p>
            <a:r>
              <a:rPr lang="en-US" dirty="0" smtClean="0"/>
              <a:t>113 schools that admit less than 32 Percent</a:t>
            </a:r>
          </a:p>
          <a:p>
            <a:r>
              <a:rPr lang="en-US" dirty="0" smtClean="0">
                <a:hlinkClick r:id="rId2"/>
              </a:rPr>
              <a:t>College Admission Rates by Region/Classification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7917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4 main types of 4 year colleges/universities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162" y="1761565"/>
            <a:ext cx="7570787" cy="509643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Important to know to make a Smart List</a:t>
            </a:r>
          </a:p>
          <a:p>
            <a:r>
              <a:rPr lang="en-US" dirty="0" smtClean="0"/>
              <a:t>Research Universities (National Universities)</a:t>
            </a:r>
          </a:p>
          <a:p>
            <a:r>
              <a:rPr lang="en-US" dirty="0" smtClean="0"/>
              <a:t>Master’s Level Universities (Regional Universities)</a:t>
            </a:r>
          </a:p>
          <a:p>
            <a:r>
              <a:rPr lang="en-US" dirty="0"/>
              <a:t>COLLEGES: </a:t>
            </a:r>
            <a:r>
              <a:rPr lang="en-US" dirty="0" smtClean="0"/>
              <a:t>Liberal Arts  (National Liberal Arts)and Baccalaureate colleges (Regional Colleges)</a:t>
            </a:r>
          </a:p>
          <a:p>
            <a:r>
              <a:rPr lang="en-US" dirty="0" smtClean="0"/>
              <a:t>Specialty Colleges: Arts, Music, Business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659934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3600" dirty="0" smtClean="0"/>
              <a:t>Research Universities </a:t>
            </a:r>
            <a:br>
              <a:rPr lang="en-US" sz="3600" dirty="0" smtClean="0"/>
            </a:br>
            <a:r>
              <a:rPr lang="en-US" sz="3600" dirty="0" smtClean="0"/>
              <a:t>(National Universities)</a:t>
            </a:r>
            <a:br>
              <a:rPr lang="en-US" sz="3600" dirty="0" smtClean="0"/>
            </a:br>
            <a:r>
              <a:rPr lang="en-US" sz="3600" dirty="0" smtClean="0"/>
              <a:t>R-VH,H,M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162" y="1761565"/>
            <a:ext cx="7570787" cy="4935604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effectLst/>
              </a:rPr>
              <a:t>Research universities are the best known institutions and are the schools that capture the </a:t>
            </a:r>
            <a:r>
              <a:rPr lang="en-US" dirty="0" smtClean="0">
                <a:effectLst/>
              </a:rPr>
              <a:t>most </a:t>
            </a:r>
            <a:r>
              <a:rPr lang="en-US" dirty="0">
                <a:effectLst/>
              </a:rPr>
              <a:t>media attention. </a:t>
            </a:r>
          </a:p>
          <a:p>
            <a:r>
              <a:rPr lang="en-US" dirty="0">
                <a:effectLst/>
              </a:rPr>
              <a:t>These schools offer a huge array of majors and these are the institutions where you will find </a:t>
            </a:r>
            <a:r>
              <a:rPr lang="en-US" dirty="0" smtClean="0">
                <a:effectLst/>
              </a:rPr>
              <a:t>academics </a:t>
            </a:r>
            <a:r>
              <a:rPr lang="en-US" dirty="0">
                <a:effectLst/>
              </a:rPr>
              <a:t>who are leaders in their field. </a:t>
            </a:r>
            <a:endParaRPr lang="en-US" dirty="0" smtClean="0">
              <a:effectLst/>
            </a:endParaRPr>
          </a:p>
          <a:p>
            <a:r>
              <a:rPr lang="en-US" dirty="0" smtClean="0">
                <a:effectLst/>
              </a:rPr>
              <a:t>Research </a:t>
            </a:r>
            <a:r>
              <a:rPr lang="en-US" dirty="0">
                <a:effectLst/>
              </a:rPr>
              <a:t>universities are typically large schools that </a:t>
            </a:r>
            <a:r>
              <a:rPr lang="en-US" dirty="0" smtClean="0">
                <a:effectLst/>
              </a:rPr>
              <a:t>offer </a:t>
            </a:r>
            <a:r>
              <a:rPr lang="en-US" dirty="0">
                <a:effectLst/>
              </a:rPr>
              <a:t>lots of cultural and sporting events and student organizations.</a:t>
            </a:r>
          </a:p>
          <a:p>
            <a:r>
              <a:rPr lang="en-US" dirty="0">
                <a:effectLst/>
              </a:rPr>
              <a:t>Access to professors at research universities </a:t>
            </a:r>
            <a:r>
              <a:rPr lang="en-US" dirty="0" smtClean="0">
                <a:effectLst/>
              </a:rPr>
              <a:t>can be </a:t>
            </a:r>
            <a:r>
              <a:rPr lang="en-US" dirty="0">
                <a:effectLst/>
              </a:rPr>
              <a:t>limited for undergrads</a:t>
            </a:r>
            <a:r>
              <a:rPr lang="en-US" dirty="0" smtClean="0">
                <a:effectLst/>
              </a:rPr>
              <a:t>.</a:t>
            </a:r>
          </a:p>
          <a:p>
            <a:endParaRPr lang="en-US" dirty="0" smtClean="0">
              <a:effectLst/>
            </a:endParaRPr>
          </a:p>
          <a:p>
            <a:endParaRPr lang="en-US" dirty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16819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3600" dirty="0" smtClean="0"/>
              <a:t>Master’s Universities</a:t>
            </a:r>
            <a:br>
              <a:rPr lang="en-US" sz="3600" dirty="0" smtClean="0"/>
            </a:br>
            <a:r>
              <a:rPr lang="en-US" sz="3600" dirty="0" smtClean="0"/>
              <a:t>(Regional Universities)</a:t>
            </a:r>
            <a:br>
              <a:rPr lang="en-US" sz="3600" dirty="0" smtClean="0"/>
            </a:br>
            <a:r>
              <a:rPr lang="en-US" sz="3600" dirty="0" smtClean="0"/>
              <a:t>M-L,M,S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ffectLst/>
              </a:rPr>
              <a:t>Master’s level universities offer bachelor’s and master’s degree programs, but few if any </a:t>
            </a:r>
            <a:r>
              <a:rPr lang="en-US" dirty="0" smtClean="0">
                <a:effectLst/>
              </a:rPr>
              <a:t>doctoral programs.</a:t>
            </a:r>
          </a:p>
          <a:p>
            <a:r>
              <a:rPr lang="en-US" dirty="0" smtClean="0"/>
              <a:t>Most have less of a focus on research which can be an </a:t>
            </a:r>
            <a:r>
              <a:rPr lang="en-US" dirty="0" smtClean="0">
                <a:effectLst/>
              </a:rPr>
              <a:t>advantage </a:t>
            </a:r>
            <a:r>
              <a:rPr lang="en-US" dirty="0">
                <a:effectLst/>
              </a:rPr>
              <a:t>for </a:t>
            </a:r>
            <a:r>
              <a:rPr lang="en-US" dirty="0" smtClean="0">
                <a:effectLst/>
              </a:rPr>
              <a:t>undergraduates students pursuing </a:t>
            </a:r>
            <a:r>
              <a:rPr lang="en-US" dirty="0">
                <a:effectLst/>
              </a:rPr>
              <a:t>bachelor degrees.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4060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3600" dirty="0" smtClean="0">
                <a:solidFill>
                  <a:srgbClr val="000000"/>
                </a:solidFill>
              </a:rPr>
              <a:t>Liberal Arts Colleges</a:t>
            </a:r>
            <a:br>
              <a:rPr lang="en-US" sz="3600" dirty="0" smtClean="0">
                <a:solidFill>
                  <a:srgbClr val="000000"/>
                </a:solidFill>
              </a:rPr>
            </a:br>
            <a:r>
              <a:rPr lang="en-US" sz="3600" dirty="0" smtClean="0">
                <a:solidFill>
                  <a:srgbClr val="000000"/>
                </a:solidFill>
              </a:rPr>
              <a:t>(National Liberal Arts)</a:t>
            </a:r>
            <a:endParaRPr lang="en-US" sz="3600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>
                <a:effectLst/>
              </a:rPr>
              <a:t>Liberal arts </a:t>
            </a:r>
            <a:r>
              <a:rPr lang="en-US" dirty="0" smtClean="0">
                <a:effectLst/>
              </a:rPr>
              <a:t>colleges:  At </a:t>
            </a:r>
            <a:r>
              <a:rPr lang="en-US" dirty="0">
                <a:effectLst/>
              </a:rPr>
              <a:t>liberal arts colleges, </a:t>
            </a:r>
            <a:r>
              <a:rPr lang="en-US" dirty="0" smtClean="0">
                <a:effectLst/>
              </a:rPr>
              <a:t>more </a:t>
            </a:r>
            <a:r>
              <a:rPr lang="en-US" dirty="0">
                <a:effectLst/>
              </a:rPr>
              <a:t>than 50% of the degrees that students earn are supposed to be in the humanities and </a:t>
            </a:r>
            <a:r>
              <a:rPr lang="en-US" dirty="0" smtClean="0">
                <a:effectLst/>
              </a:rPr>
              <a:t>sciences, many </a:t>
            </a:r>
            <a:r>
              <a:rPr lang="en-US" dirty="0">
                <a:effectLst/>
              </a:rPr>
              <a:t>of them offer a degree in business, which is the most popular major.</a:t>
            </a:r>
          </a:p>
          <a:p>
            <a:r>
              <a:rPr lang="en-US" dirty="0">
                <a:effectLst/>
              </a:rPr>
              <a:t>These schools only provide undergraduate education or have extremely limited graduate </a:t>
            </a:r>
            <a:r>
              <a:rPr lang="en-US" dirty="0" smtClean="0">
                <a:effectLst/>
              </a:rPr>
              <a:t>programs</a:t>
            </a:r>
            <a:r>
              <a:rPr lang="en-US" dirty="0">
                <a:effectLst/>
              </a:rPr>
              <a:t>. These colleges offer small classes and a personalized education since lecture halls </a:t>
            </a:r>
            <a:r>
              <a:rPr lang="en-US" dirty="0" smtClean="0">
                <a:effectLst/>
              </a:rPr>
              <a:t>are </a:t>
            </a:r>
            <a:r>
              <a:rPr lang="en-US" dirty="0">
                <a:effectLst/>
              </a:rPr>
              <a:t>rare. It’s easier to have meaningful connections with professors at these institutions. </a:t>
            </a:r>
            <a:endParaRPr lang="en-US" dirty="0" smtClean="0">
              <a:effectLst/>
            </a:endParaRPr>
          </a:p>
          <a:p>
            <a:r>
              <a:rPr lang="en-US" dirty="0" smtClean="0">
                <a:effectLst/>
              </a:rPr>
              <a:t>These </a:t>
            </a:r>
            <a:r>
              <a:rPr lang="en-US" dirty="0">
                <a:effectLst/>
              </a:rPr>
              <a:t>schools </a:t>
            </a:r>
            <a:r>
              <a:rPr lang="en-US" dirty="0" smtClean="0">
                <a:effectLst/>
              </a:rPr>
              <a:t>represent </a:t>
            </a:r>
            <a:r>
              <a:rPr lang="en-US" dirty="0">
                <a:effectLst/>
              </a:rPr>
              <a:t>an excellent option for science and math majors. These are challenging majors and </a:t>
            </a:r>
            <a:r>
              <a:rPr lang="en-US" dirty="0" smtClean="0">
                <a:effectLst/>
              </a:rPr>
              <a:t>the </a:t>
            </a:r>
            <a:r>
              <a:rPr lang="en-US" dirty="0">
                <a:effectLst/>
              </a:rPr>
              <a:t>chances of success can be higher in a class of 20 students or less rather than hundreds. </a:t>
            </a:r>
            <a:r>
              <a:rPr lang="en-US" dirty="0" smtClean="0">
                <a:effectLst/>
              </a:rPr>
              <a:t>High Grad school matriculation</a:t>
            </a:r>
            <a:endParaRPr lang="en-US" dirty="0">
              <a:effectLst/>
            </a:endParaRPr>
          </a:p>
          <a:p>
            <a:endParaRPr lang="en-US" dirty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4407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3600" dirty="0">
                <a:solidFill>
                  <a:srgbClr val="000000"/>
                </a:solidFill>
                <a:effectLst/>
              </a:rPr>
              <a:t>Baccalaureate colleges</a:t>
            </a:r>
            <a:br>
              <a:rPr lang="en-US" sz="3600" dirty="0">
                <a:solidFill>
                  <a:srgbClr val="000000"/>
                </a:solidFill>
                <a:effectLst/>
              </a:rPr>
            </a:br>
            <a:r>
              <a:rPr lang="en-US" sz="3600" dirty="0" smtClean="0">
                <a:solidFill>
                  <a:srgbClr val="000000"/>
                </a:solidFill>
                <a:effectLst/>
              </a:rPr>
              <a:t>(Regional College)</a:t>
            </a:r>
            <a:endParaRPr lang="en-US" sz="3600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effectLst/>
              </a:rPr>
              <a:t>These </a:t>
            </a:r>
            <a:r>
              <a:rPr lang="en-US" dirty="0">
                <a:effectLst/>
              </a:rPr>
              <a:t>schools tend to exclusively educate undergraduates or have modest graduate </a:t>
            </a:r>
            <a:r>
              <a:rPr lang="en-US" dirty="0" smtClean="0">
                <a:effectLst/>
              </a:rPr>
              <a:t>programs</a:t>
            </a:r>
            <a:r>
              <a:rPr lang="en-US" dirty="0">
                <a:effectLst/>
              </a:rPr>
              <a:t>. </a:t>
            </a:r>
            <a:endParaRPr lang="en-US" dirty="0" smtClean="0">
              <a:effectLst/>
            </a:endParaRPr>
          </a:p>
          <a:p>
            <a:r>
              <a:rPr lang="en-US" dirty="0" smtClean="0">
                <a:effectLst/>
              </a:rPr>
              <a:t>As </a:t>
            </a:r>
            <a:r>
              <a:rPr lang="en-US" dirty="0">
                <a:effectLst/>
              </a:rPr>
              <a:t>with liberal arts colleges, this means that professors will be teaching and </a:t>
            </a:r>
            <a:r>
              <a:rPr lang="en-US" dirty="0" smtClean="0">
                <a:effectLst/>
              </a:rPr>
              <a:t>interacting </a:t>
            </a:r>
            <a:r>
              <a:rPr lang="en-US" dirty="0">
                <a:effectLst/>
              </a:rPr>
              <a:t>with undergrads rather than teaching assistants. </a:t>
            </a:r>
          </a:p>
          <a:p>
            <a:r>
              <a:rPr lang="en-US" dirty="0">
                <a:effectLst/>
              </a:rPr>
              <a:t>Most of the students attending baccalaureate colleges major in vocational or practical </a:t>
            </a:r>
            <a:r>
              <a:rPr lang="en-US" dirty="0" smtClean="0">
                <a:effectLst/>
              </a:rPr>
              <a:t>degrees </a:t>
            </a:r>
            <a:r>
              <a:rPr lang="en-US" dirty="0">
                <a:effectLst/>
              </a:rPr>
              <a:t>such as business, nursing, journalism, parks &amp; recreation and education.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7385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Peak State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162" y="1761565"/>
            <a:ext cx="7570787" cy="5096435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Exercise your Emotional Muscle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Student Wisdom:</a:t>
            </a:r>
          </a:p>
          <a:p>
            <a:r>
              <a:rPr lang="en-US" dirty="0" smtClean="0">
                <a:hlinkClick r:id="rId2"/>
              </a:rPr>
              <a:t>Student introductions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What would you say to your 9th grade self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What I would say to my 10th grade self</a:t>
            </a:r>
            <a:endParaRPr lang="en-US" dirty="0" smtClean="0"/>
          </a:p>
          <a:p>
            <a:r>
              <a:rPr lang="en-US" dirty="0" smtClean="0">
                <a:hlinkClick r:id="rId5"/>
              </a:rPr>
              <a:t>What I would say to my 11th grade self</a:t>
            </a:r>
            <a:endParaRPr lang="en-US" dirty="0" smtClean="0"/>
          </a:p>
          <a:p>
            <a:r>
              <a:rPr lang="en-US" dirty="0" smtClean="0">
                <a:hlinkClick r:id="rId6"/>
              </a:rPr>
              <a:t>What I would say to my 12th grade self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07527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Be Careful with Rankings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1571625"/>
            <a:ext cx="8001000" cy="5286375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en-US" dirty="0"/>
              <a:t>They don’t measure the learning at the school only the admitting/how selective they are </a:t>
            </a:r>
          </a:p>
          <a:p>
            <a:pPr lvl="0"/>
            <a:r>
              <a:rPr lang="en-US" dirty="0"/>
              <a:t>Promotes feeling of failure for those that don’t make it </a:t>
            </a:r>
          </a:p>
          <a:p>
            <a:pPr lvl="0"/>
            <a:r>
              <a:rPr lang="en-US" dirty="0"/>
              <a:t>They are subjective- Popularity and Beauty contest (schools rank </a:t>
            </a:r>
            <a:r>
              <a:rPr lang="en-US" dirty="0" err="1"/>
              <a:t>eachother</a:t>
            </a:r>
            <a:r>
              <a:rPr lang="en-US" dirty="0"/>
              <a:t>- 25% of score)</a:t>
            </a:r>
          </a:p>
          <a:p>
            <a:pPr lvl="0"/>
            <a:r>
              <a:rPr lang="en-US" dirty="0"/>
              <a:t>Rank also based on resources (nice facilities not the learning)</a:t>
            </a:r>
          </a:p>
          <a:p>
            <a:pPr lvl="0"/>
            <a:r>
              <a:rPr lang="en-US" dirty="0"/>
              <a:t>How how their rejection rate is and GPA/test scores</a:t>
            </a:r>
          </a:p>
          <a:p>
            <a:pPr lvl="0"/>
            <a:r>
              <a:rPr lang="en-US" dirty="0"/>
              <a:t>Rely on what people think of the schools- counselors, admission deans…</a:t>
            </a:r>
          </a:p>
          <a:p>
            <a:pPr lvl="0"/>
            <a:r>
              <a:rPr lang="en-US" dirty="0"/>
              <a:t>Somehow we like lists so perpetuates the rankings, be of name brands, so many other, hidden gems out there</a:t>
            </a:r>
          </a:p>
          <a:p>
            <a:pPr lvl="0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3830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Rankings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They can, however,  be helpful to generate a </a:t>
            </a:r>
            <a:r>
              <a:rPr lang="en-US" dirty="0" smtClean="0"/>
              <a:t>list of schools that are not just research, master’s level, or colleges</a:t>
            </a:r>
            <a:endParaRPr lang="en-US" dirty="0"/>
          </a:p>
          <a:p>
            <a:pPr lvl="0"/>
            <a:r>
              <a:rPr lang="en-US" dirty="0" smtClean="0">
                <a:hlinkClick r:id="rId2"/>
              </a:rPr>
              <a:t>College Rankings by Research, Master's (regional, and Colleges)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6405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So, Cast a Wide Net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Cast a wide </a:t>
            </a:r>
            <a:r>
              <a:rPr lang="en-US" dirty="0" smtClean="0"/>
              <a:t>net</a:t>
            </a:r>
          </a:p>
          <a:p>
            <a:r>
              <a:rPr lang="en-US" dirty="0" smtClean="0"/>
              <a:t>Not all research universities</a:t>
            </a:r>
          </a:p>
          <a:p>
            <a:r>
              <a:rPr lang="en-US" dirty="0" smtClean="0"/>
              <a:t>Not all Brand Name schools</a:t>
            </a:r>
            <a:endParaRPr lang="en-US" dirty="0"/>
          </a:p>
          <a:p>
            <a:r>
              <a:rPr lang="en-US" dirty="0"/>
              <a:t>Make a smart list</a:t>
            </a:r>
          </a:p>
          <a:p>
            <a:r>
              <a:rPr lang="en-US" dirty="0"/>
              <a:t>Nearly 5,000 colleges</a:t>
            </a:r>
          </a:p>
          <a:p>
            <a:r>
              <a:rPr lang="en-US" dirty="0"/>
              <a:t>You are a paying customer</a:t>
            </a:r>
          </a:p>
          <a:p>
            <a:r>
              <a:rPr lang="en-US" dirty="0"/>
              <a:t>Many would love to have you</a:t>
            </a:r>
          </a:p>
          <a:p>
            <a:r>
              <a:rPr lang="en-US" dirty="0"/>
              <a:t>It’s a business and they are making a class</a:t>
            </a:r>
          </a:p>
          <a:p>
            <a:endParaRPr lang="en-US" dirty="0"/>
          </a:p>
        </p:txBody>
      </p:sp>
      <p:pic>
        <p:nvPicPr>
          <p:cNvPr id="5" name="Picture 4" descr="cast-a-wide-net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249" y="1571624"/>
            <a:ext cx="3508375" cy="242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3988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Lists to help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>
                <a:hlinkClick r:id="rId2" action="ppaction://hlinkfile"/>
              </a:rPr>
              <a:t>50</a:t>
            </a:r>
            <a:r>
              <a:rPr lang="en-US" dirty="0">
                <a:hlinkClick r:id="rId2" action="ppaction://hlinkfile"/>
              </a:rPr>
              <a:t>/50 lists</a:t>
            </a:r>
            <a:r>
              <a:rPr lang="en-US" dirty="0"/>
              <a:t>, smart lists, college raptor</a:t>
            </a:r>
          </a:p>
          <a:p>
            <a:r>
              <a:rPr lang="en-US" dirty="0" smtClean="0">
                <a:hlinkClick r:id="rId3"/>
              </a:rPr>
              <a:t>Smart college choice/list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unique lists of majors, calendars, programs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-2694992" y="204462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1228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6</a:t>
            </a:r>
            <a:r>
              <a:rPr lang="en-US" dirty="0" smtClean="0"/>
              <a:t> </a:t>
            </a:r>
            <a:r>
              <a:rPr lang="en-US" dirty="0"/>
              <a:t>Strategies To Make a Smart List: 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0300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Start with 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162" y="1761565"/>
            <a:ext cx="7570787" cy="4778935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Know who you are, your skills, interests and abilities </a:t>
            </a:r>
          </a:p>
          <a:p>
            <a:r>
              <a:rPr lang="en-US" dirty="0" smtClean="0"/>
              <a:t>Your strengths and areas of challenge</a:t>
            </a:r>
          </a:p>
          <a:p>
            <a:r>
              <a:rPr lang="en-US" dirty="0" smtClean="0"/>
              <a:t>Use </a:t>
            </a:r>
            <a:r>
              <a:rPr lang="en-US" dirty="0" err="1" smtClean="0"/>
              <a:t>Naviance</a:t>
            </a:r>
            <a:endParaRPr lang="en-US" dirty="0" smtClean="0"/>
          </a:p>
          <a:p>
            <a:r>
              <a:rPr lang="en-US" dirty="0" smtClean="0"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r>
              <a:rPr lang="en-US" dirty="0" smtClean="0"/>
              <a:t>Strengths Explorer </a:t>
            </a:r>
          </a:p>
          <a:p>
            <a:r>
              <a:rPr lang="en-US" dirty="0" smtClean="0"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r>
              <a:rPr lang="en-US" dirty="0" smtClean="0">
                <a:latin typeface="+mj-lt"/>
                <a:ea typeface="Zapf Dingbats"/>
                <a:cs typeface="Zapf Dingbats"/>
                <a:sym typeface="Zapf Dingbats"/>
              </a:rPr>
              <a:t>Do What You Are</a:t>
            </a:r>
            <a:endParaRPr lang="en-US" dirty="0" smtClean="0"/>
          </a:p>
          <a:p>
            <a:r>
              <a:rPr lang="en-US" dirty="0" smtClean="0"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r>
              <a:rPr lang="en-US" dirty="0" smtClean="0"/>
              <a:t>Career Interest Profiler</a:t>
            </a:r>
          </a:p>
          <a:p>
            <a:r>
              <a:rPr lang="en-US" dirty="0"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r>
              <a:rPr lang="en-US" dirty="0" smtClean="0"/>
              <a:t>Resume </a:t>
            </a:r>
            <a:r>
              <a:rPr lang="en-US" dirty="0"/>
              <a:t>on </a:t>
            </a:r>
            <a:r>
              <a:rPr lang="en-US" dirty="0" err="1" smtClean="0"/>
              <a:t>Naviance</a:t>
            </a:r>
            <a:endParaRPr lang="en-US" dirty="0" smtClean="0"/>
          </a:p>
          <a:p>
            <a:r>
              <a:rPr lang="en-US" dirty="0" smtClean="0"/>
              <a:t>Help you generate possible majors to consider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5936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2. Do a College 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What is important to you in a college?</a:t>
            </a:r>
          </a:p>
          <a:p>
            <a:r>
              <a:rPr lang="en-US" dirty="0" smtClean="0"/>
              <a:t>College factors:</a:t>
            </a:r>
          </a:p>
          <a:p>
            <a:r>
              <a:rPr lang="en-US" dirty="0" smtClean="0"/>
              <a:t>Location</a:t>
            </a:r>
          </a:p>
          <a:p>
            <a:r>
              <a:rPr lang="en-US" dirty="0" smtClean="0"/>
              <a:t>Size- be careful with this one</a:t>
            </a:r>
          </a:p>
          <a:p>
            <a:r>
              <a:rPr lang="en-US" dirty="0" err="1" smtClean="0"/>
              <a:t>Extracurriculars</a:t>
            </a:r>
            <a:endParaRPr lang="en-US" dirty="0" smtClean="0"/>
          </a:p>
          <a:p>
            <a:r>
              <a:rPr lang="en-US" dirty="0" smtClean="0"/>
              <a:t>Majors…</a:t>
            </a:r>
          </a:p>
        </p:txBody>
      </p:sp>
    </p:spTree>
    <p:extLst>
      <p:ext uri="{BB962C8B-B14F-4D97-AF65-F5344CB8AC3E}">
        <p14:creationId xmlns:p14="http://schemas.microsoft.com/office/powerpoint/2010/main" val="20792354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College 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Complete the Game </a:t>
            </a:r>
            <a:r>
              <a:rPr lang="en-US" dirty="0" smtClean="0"/>
              <a:t>Plan on </a:t>
            </a:r>
            <a:r>
              <a:rPr lang="en-US" dirty="0" err="1" smtClean="0"/>
              <a:t>Naviance</a:t>
            </a:r>
            <a:r>
              <a:rPr lang="en-US" dirty="0" smtClean="0"/>
              <a:t>: It </a:t>
            </a:r>
            <a:r>
              <a:rPr lang="en-US" dirty="0"/>
              <a:t>will get you thinking about criteria you want in a </a:t>
            </a:r>
            <a:r>
              <a:rPr lang="en-US" dirty="0" smtClean="0"/>
              <a:t>school and then </a:t>
            </a:r>
            <a:r>
              <a:rPr lang="en-US" dirty="0"/>
              <a:t>plug into a search</a:t>
            </a:r>
          </a:p>
          <a:p>
            <a:r>
              <a:rPr lang="en-US" dirty="0" smtClean="0"/>
              <a:t>Use </a:t>
            </a:r>
            <a:r>
              <a:rPr lang="en-US" dirty="0" err="1" smtClean="0"/>
              <a:t>Supermatch</a:t>
            </a:r>
            <a:r>
              <a:rPr lang="en-US" dirty="0" smtClean="0"/>
              <a:t> on </a:t>
            </a:r>
            <a:r>
              <a:rPr lang="en-US" dirty="0" err="1" smtClean="0"/>
              <a:t>Naviance</a:t>
            </a:r>
            <a:endParaRPr lang="en-US" dirty="0" smtClean="0"/>
          </a:p>
          <a:p>
            <a:r>
              <a:rPr lang="en-US" dirty="0" smtClean="0"/>
              <a:t>Big Future College </a:t>
            </a:r>
            <a:r>
              <a:rPr lang="en-US" dirty="0" err="1" smtClean="0"/>
              <a:t>Search:</a:t>
            </a:r>
            <a:r>
              <a:rPr lang="en-US" dirty="0" err="1" smtClean="0">
                <a:hlinkClick r:id="rId2"/>
              </a:rPr>
              <a:t>Big</a:t>
            </a:r>
            <a:r>
              <a:rPr lang="en-US" dirty="0" smtClean="0">
                <a:hlinkClick r:id="rId2"/>
              </a:rPr>
              <a:t> Future College Search</a:t>
            </a:r>
            <a:endParaRPr lang="en-US" dirty="0" smtClean="0"/>
          </a:p>
          <a:p>
            <a:r>
              <a:rPr lang="en-US" dirty="0" smtClean="0"/>
              <a:t>College Navigator: </a:t>
            </a:r>
            <a:r>
              <a:rPr lang="en-US" dirty="0" smtClean="0">
                <a:hlinkClick r:id="rId3"/>
              </a:rPr>
              <a:t>College Navigator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955343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Campus Visit, Virtual Tour, College Reps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hlinkClick r:id="rId2" action="ppaction://hlinkfile"/>
              </a:rPr>
              <a:t>College Visits</a:t>
            </a:r>
            <a:r>
              <a:rPr lang="en-US" dirty="0" smtClean="0"/>
              <a:t>: A sure way to know that you want to apply to a college is to get on their campus</a:t>
            </a:r>
          </a:p>
          <a:p>
            <a:r>
              <a:rPr lang="en-US" dirty="0" smtClean="0"/>
              <a:t>In meantime, you can do Virtual tours: </a:t>
            </a:r>
            <a:r>
              <a:rPr lang="en-US" dirty="0" err="1" smtClean="0"/>
              <a:t>YouVisit</a:t>
            </a:r>
            <a:r>
              <a:rPr lang="en-US" dirty="0" smtClean="0"/>
              <a:t> </a:t>
            </a:r>
            <a:r>
              <a:rPr lang="en-US" dirty="0" smtClean="0">
                <a:hlinkClick r:id="rId3"/>
              </a:rPr>
              <a:t>YouVisit</a:t>
            </a:r>
            <a:r>
              <a:rPr lang="en-US" dirty="0" smtClean="0"/>
              <a:t>, </a:t>
            </a:r>
            <a:r>
              <a:rPr lang="en-US" dirty="0" err="1" smtClean="0"/>
              <a:t>CampusTours</a:t>
            </a:r>
            <a:r>
              <a:rPr lang="en-US" dirty="0"/>
              <a:t> </a:t>
            </a:r>
            <a:r>
              <a:rPr lang="en-US" dirty="0" smtClean="0">
                <a:hlinkClick r:id="rId4"/>
              </a:rPr>
              <a:t>CampusTours</a:t>
            </a:r>
            <a:endParaRPr lang="en-US" dirty="0" smtClean="0"/>
          </a:p>
          <a:p>
            <a:r>
              <a:rPr lang="en-US" dirty="0" smtClean="0">
                <a:hlinkClick r:id="rId5" action="ppaction://hlinkfile"/>
              </a:rPr>
              <a:t>College Reps Here</a:t>
            </a:r>
            <a:r>
              <a:rPr lang="en-US" dirty="0" smtClean="0"/>
              <a:t>!  They are here to see YOU, our great students, to sell their school.  It also shows Demonstrated Interest!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74869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4. Money Matters in Making a Smart 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Don’t let it stop you from looking </a:t>
            </a:r>
          </a:p>
          <a:p>
            <a:r>
              <a:rPr lang="en-US" dirty="0" smtClean="0"/>
              <a:t>But, determine your Expected Family </a:t>
            </a:r>
            <a:r>
              <a:rPr lang="en-US" dirty="0" smtClean="0">
                <a:solidFill>
                  <a:schemeClr val="tx1"/>
                </a:solidFill>
              </a:rPr>
              <a:t>Contribution for 1 year of college by using a EFC Calculator  </a:t>
            </a:r>
            <a:r>
              <a:rPr lang="en-US" dirty="0" smtClean="0">
                <a:solidFill>
                  <a:schemeClr val="tx1"/>
                </a:solidFill>
                <a:hlinkClick r:id="rId2"/>
              </a:rPr>
              <a:t>EFC Calculator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</a:p>
          <a:p>
            <a:r>
              <a:rPr lang="en-US" dirty="0" smtClean="0"/>
              <a:t>If EFC is low, look for schools who give need based aid </a:t>
            </a:r>
            <a:r>
              <a:rPr lang="en-US" dirty="0" smtClean="0">
                <a:hlinkClick r:id="rId3"/>
              </a:rPr>
              <a:t>report giving need based aid</a:t>
            </a:r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Picture 3" descr="Screen Shot 2016-07-13 at 5.21.1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0" y="5029200"/>
            <a:ext cx="85471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4987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We Will Discuss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Fit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What College Must give you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Acceptance Rates/Graduation Rates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Definitions and Enrollment Practices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Caution with Rankings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6 Strategies to Make a Smart List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4" name="Picture 3" descr="Screen Shot 2016-07-13 at 5.11.2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2592" y="1452282"/>
            <a:ext cx="2579770" cy="1756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3644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Money Matters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162" y="1452282"/>
            <a:ext cx="7570787" cy="5405717"/>
          </a:xfrm>
        </p:spPr>
        <p:txBody>
          <a:bodyPr>
            <a:normAutofit/>
          </a:bodyPr>
          <a:lstStyle/>
          <a:p>
            <a:r>
              <a:rPr lang="en-US" dirty="0" smtClean="0"/>
              <a:t>If EFC is high, look for schools that give good merit aid</a:t>
            </a:r>
          </a:p>
          <a:p>
            <a:r>
              <a:rPr lang="en-US" dirty="0" smtClean="0"/>
              <a:t>Go to </a:t>
            </a:r>
            <a:r>
              <a:rPr lang="en-US" dirty="0" smtClean="0">
                <a:hlinkClick r:id="rId2"/>
              </a:rPr>
              <a:t>Big future</a:t>
            </a:r>
            <a:r>
              <a:rPr lang="en-US" dirty="0" smtClean="0"/>
              <a:t>, put in school and click on paying to see average non-need based aid given</a:t>
            </a:r>
          </a:p>
          <a:p>
            <a:r>
              <a:rPr lang="en-US" dirty="0" smtClean="0"/>
              <a:t>Know </a:t>
            </a:r>
            <a:r>
              <a:rPr lang="en-US" dirty="0" err="1" smtClean="0"/>
              <a:t>NetPrice</a:t>
            </a:r>
            <a:r>
              <a:rPr lang="en-US" dirty="0" smtClean="0"/>
              <a:t>= cost - free money, (scholarships and grants) of your colleges by using their Net Price Calculators.  </a:t>
            </a:r>
            <a:r>
              <a:rPr lang="en-US" dirty="0"/>
              <a:t>S</a:t>
            </a:r>
            <a:r>
              <a:rPr lang="en-US" dirty="0" smtClean="0"/>
              <a:t>earch for it by school name and Net Price Calculator</a:t>
            </a:r>
          </a:p>
          <a:p>
            <a:endParaRPr lang="en-US" dirty="0"/>
          </a:p>
        </p:txBody>
      </p:sp>
      <p:pic>
        <p:nvPicPr>
          <p:cNvPr id="4" name="Picture 3" descr="Screen Shot 2016-07-13 at 5.22.5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543" y="5896213"/>
            <a:ext cx="4208438" cy="825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4720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rgbClr val="000000"/>
                </a:solidFill>
              </a:rPr>
              <a:t>Tip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162" y="1761565"/>
            <a:ext cx="7570787" cy="4849005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Generally,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The higher the rank, the less merit given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Highly ranked Research Universities, are most generous with need and least generous with merit aid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If looking out of state at a public, highly ranked, research school, usually reserve need aid to in-state residents.  </a:t>
            </a:r>
          </a:p>
          <a:p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4" name="Picture 3" descr="Screen Shot 2016-07-13 at 5.23.5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809" y="135965"/>
            <a:ext cx="4025900" cy="16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5380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solidFill>
                  <a:srgbClr val="000000"/>
                </a:solidFill>
              </a:rPr>
              <a:t>5. Look at Admit Rates/Grad Rates/Potential Salary</a:t>
            </a:r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Look at Admit rates, Look at first year retention rates  </a:t>
            </a:r>
            <a:r>
              <a:rPr lang="en-US" dirty="0" smtClean="0">
                <a:hlinkClick r:id="rId2"/>
              </a:rPr>
              <a:t>College Results</a:t>
            </a:r>
            <a:endParaRPr lang="en-US" dirty="0" smtClean="0"/>
          </a:p>
          <a:p>
            <a:r>
              <a:rPr lang="en-US" dirty="0" smtClean="0"/>
              <a:t>College Completion </a:t>
            </a:r>
            <a:r>
              <a:rPr lang="en-US" dirty="0" smtClean="0">
                <a:hlinkClick r:id="rId3"/>
              </a:rPr>
              <a:t>College Completion</a:t>
            </a:r>
            <a:endParaRPr lang="en-US" dirty="0" smtClean="0"/>
          </a:p>
          <a:p>
            <a:r>
              <a:rPr lang="en-US" dirty="0" smtClean="0"/>
              <a:t>Look at salary potential </a:t>
            </a:r>
            <a:r>
              <a:rPr lang="en-US" dirty="0" smtClean="0">
                <a:hlinkClick r:id="rId4"/>
              </a:rPr>
              <a:t>Educate to Career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Screen Shot 2016-07-13 at 5.14.21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62" y="4353483"/>
            <a:ext cx="3353533" cy="2216838"/>
          </a:xfrm>
          <a:prstGeom prst="rect">
            <a:avLst/>
          </a:prstGeom>
        </p:spPr>
      </p:pic>
      <p:pic>
        <p:nvPicPr>
          <p:cNvPr id="5" name="Picture 4" descr="Screen Shot 2016-07-13 at 5.13.46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641" y="4346289"/>
            <a:ext cx="3440659" cy="2071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2240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0000"/>
                </a:solidFill>
              </a:rPr>
              <a:t>6</a:t>
            </a:r>
            <a:r>
              <a:rPr lang="en-US" dirty="0" smtClean="0">
                <a:solidFill>
                  <a:srgbClr val="000000"/>
                </a:solidFill>
              </a:rPr>
              <a:t>. Build A Smart College List- Casting a Wider Net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Your list Must have (They should all be a fit even financially)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1 First Admission School= (onsite) and formula oriented schools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1 Minnesota School</a:t>
            </a:r>
          </a:p>
          <a:p>
            <a:r>
              <a:rPr lang="en-US" dirty="0">
                <a:solidFill>
                  <a:srgbClr val="000000"/>
                </a:solidFill>
              </a:rPr>
              <a:t>1</a:t>
            </a:r>
            <a:r>
              <a:rPr lang="en-US" dirty="0" smtClean="0">
                <a:solidFill>
                  <a:srgbClr val="000000"/>
                </a:solidFill>
              </a:rPr>
              <a:t>-</a:t>
            </a:r>
            <a:r>
              <a:rPr lang="en-US" dirty="0">
                <a:solidFill>
                  <a:srgbClr val="000000"/>
                </a:solidFill>
              </a:rPr>
              <a:t>2</a:t>
            </a:r>
            <a:r>
              <a:rPr lang="en-US" dirty="0" smtClean="0">
                <a:solidFill>
                  <a:srgbClr val="000000"/>
                </a:solidFill>
              </a:rPr>
              <a:t> Dream= 5-25% chance of acceptance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2-3 Maybe= 16-60% chance of acceptance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2-3 Match= </a:t>
            </a:r>
            <a:r>
              <a:rPr lang="en-US" dirty="0" smtClean="0">
                <a:solidFill>
                  <a:srgbClr val="000000"/>
                </a:solidFill>
              </a:rPr>
              <a:t>61&gt;%</a:t>
            </a:r>
            <a:r>
              <a:rPr lang="en-US" dirty="0" smtClean="0">
                <a:solidFill>
                  <a:srgbClr val="000000"/>
                </a:solidFill>
              </a:rPr>
              <a:t>= chance of acceptance 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Have schools that are a target, look at </a:t>
            </a:r>
            <a:r>
              <a:rPr lang="en-US" dirty="0" err="1" smtClean="0">
                <a:solidFill>
                  <a:srgbClr val="000000"/>
                </a:solidFill>
              </a:rPr>
              <a:t>scattergrams</a:t>
            </a:r>
            <a:r>
              <a:rPr lang="en-US" dirty="0" smtClean="0">
                <a:solidFill>
                  <a:srgbClr val="000000"/>
                </a:solidFill>
              </a:rPr>
              <a:t> and admission rates</a:t>
            </a:r>
          </a:p>
        </p:txBody>
      </p:sp>
      <p:pic>
        <p:nvPicPr>
          <p:cNvPr id="4" name="Picture 3" descr="cast-a-wide-net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0997" y="2745774"/>
            <a:ext cx="2825253" cy="2341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9359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College Worksheet for Deadlines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Now, just apply watching deadlines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Use </a:t>
            </a:r>
            <a:r>
              <a:rPr lang="en-US" dirty="0" smtClean="0">
                <a:solidFill>
                  <a:srgbClr val="000000"/>
                </a:solidFill>
                <a:hlinkClick r:id="rId2" action="ppaction://hlinkfile"/>
              </a:rPr>
              <a:t>comparison worksheet </a:t>
            </a:r>
            <a:r>
              <a:rPr lang="en-US" dirty="0" smtClean="0">
                <a:solidFill>
                  <a:srgbClr val="000000"/>
                </a:solidFill>
              </a:rPr>
              <a:t>to help manage the process</a:t>
            </a:r>
          </a:p>
          <a:p>
            <a:r>
              <a:rPr lang="en-US" dirty="0" err="1" smtClean="0">
                <a:solidFill>
                  <a:srgbClr val="000000"/>
                </a:solidFill>
              </a:rPr>
              <a:t>Naviance</a:t>
            </a:r>
            <a:r>
              <a:rPr lang="en-US" dirty="0" smtClean="0">
                <a:solidFill>
                  <a:srgbClr val="000000"/>
                </a:solidFill>
              </a:rPr>
              <a:t>, to apply and update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You’ve worked hard for 13 years, so each school you apply to should be where you can thrive, be happy and learn how to flourish in an ever changing world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67435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Your Right Fit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92162" y="1761565"/>
            <a:ext cx="7570787" cy="482656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Start with Who are you, 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Don’t buy into what college 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Change our language from getting into college to Finding your right fit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You all can get into college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For most schools, it is a buyers market</a:t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 61 percent did not fill their freshman targets</a:t>
            </a:r>
            <a:endParaRPr lang="en-US" dirty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You have to find the place that is best for you, where you can learn and continue with your passions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6" name="Picture 5" descr="College-Fi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949" y="1028363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7099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What will it Give You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If you have a school in mind, know why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What will it give you?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Study: Gallup-Purdue Index Report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What Matters is Professor relationships, those that cared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At least a semester long Project, internship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A Mentor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Extra curricular activities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4" name="Picture 3" descr="Screen Shot 2016-07-13 at 5.01.0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9019" y="5151139"/>
            <a:ext cx="3015607" cy="1706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587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College Is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About what you make of it when you are there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Not about getting in!</a:t>
            </a:r>
          </a:p>
        </p:txBody>
      </p:sp>
      <p:pic>
        <p:nvPicPr>
          <p:cNvPr id="4" name="Picture 3" descr="Screen Shot 2016-07-13 at 5.03.0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370" y="2968868"/>
            <a:ext cx="2401636" cy="3609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8361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Getting in, Did you Know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Admissions rates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smtClean="0">
                <a:solidFill>
                  <a:srgbClr val="000000"/>
                </a:solidFill>
                <a:hlinkClick r:id="rId2"/>
              </a:rPr>
              <a:t>Admission Rates</a:t>
            </a:r>
            <a:endParaRPr lang="en-US" sz="1800" dirty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most accept more than 50 percent of students (75 percent are accepted to their first choice)</a:t>
            </a:r>
          </a:p>
          <a:p>
            <a:r>
              <a:rPr lang="en-US" dirty="0" smtClean="0"/>
              <a:t> 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 descr="Screen Shot 2016-07-07 at 4.13.2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26" y="3968750"/>
            <a:ext cx="8486774" cy="288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8015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1"/>
            <a:ext cx="8001000" cy="1699406"/>
          </a:xfrm>
        </p:spPr>
        <p:txBody>
          <a:bodyPr/>
          <a:lstStyle/>
          <a:p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 smtClean="0"/>
              <a:t>It's </a:t>
            </a:r>
            <a:r>
              <a:rPr lang="en-US" sz="4000" b="1" dirty="0"/>
              <a:t>actually not hard to get into </a:t>
            </a:r>
            <a:r>
              <a:rPr lang="en-US" sz="4000" b="1" dirty="0" smtClean="0"/>
              <a:t>most college</a:t>
            </a:r>
            <a:r>
              <a:rPr lang="en-US" sz="4000" b="1" dirty="0"/>
              <a:t>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b="1" dirty="0" smtClean="0"/>
              <a:t>It's </a:t>
            </a:r>
            <a:r>
              <a:rPr lang="en-US" b="1" dirty="0"/>
              <a:t>actually not hard to get into college.</a:t>
            </a:r>
            <a:endParaRPr lang="en-US" dirty="0"/>
          </a:p>
          <a:p>
            <a:r>
              <a:rPr lang="en-US" dirty="0"/>
              <a:t>According to the College Board's website, there are more than </a:t>
            </a:r>
            <a:r>
              <a:rPr lang="en-US" dirty="0" smtClean="0"/>
              <a:t>2,400 </a:t>
            </a:r>
            <a:r>
              <a:rPr lang="en-US" dirty="0"/>
              <a:t>four-year colleges in the country, and 1200 of them accept more than half of their applicants. 400 colleges accept more than 75% of those who apply.  And there </a:t>
            </a:r>
            <a:r>
              <a:rPr lang="en-US" dirty="0" smtClean="0"/>
              <a:t>are more </a:t>
            </a:r>
            <a:r>
              <a:rPr lang="en-US" dirty="0"/>
              <a:t>than 300 colleges that accept ANYONE who graduated from high school!  So if you want to go to college, pack your bags—you're </a:t>
            </a:r>
            <a:r>
              <a:rPr lang="en-US" dirty="0" smtClean="0"/>
              <a:t>going</a:t>
            </a:r>
          </a:p>
          <a:p>
            <a:r>
              <a:rPr lang="en-US" b="1" dirty="0" smtClean="0"/>
              <a:t>It’s just hard for those with low acceptance rates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877938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Consider Graduation Rates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162" y="1761565"/>
            <a:ext cx="7570787" cy="4790516"/>
          </a:xfrm>
        </p:spPr>
        <p:txBody>
          <a:bodyPr>
            <a:normAutofit fontScale="77500" lnSpcReduction="20000"/>
          </a:bodyPr>
          <a:lstStyle/>
          <a:p>
            <a:r>
              <a:rPr lang="en-US" dirty="0">
                <a:solidFill>
                  <a:srgbClr val="000000"/>
                </a:solidFill>
              </a:rPr>
              <a:t>Graduation </a:t>
            </a:r>
            <a:r>
              <a:rPr lang="en-US" dirty="0" smtClean="0">
                <a:solidFill>
                  <a:srgbClr val="000000"/>
                </a:solidFill>
              </a:rPr>
              <a:t>rates?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4 Year Grad Rate:  33 percent for State/public schools and 53 % for private schools 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More you stay, the more you pay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First Year Retention Rates!  How many return the next year?</a:t>
            </a:r>
            <a:endParaRPr lang="en-US" dirty="0">
              <a:solidFill>
                <a:srgbClr val="000000"/>
              </a:solidFill>
            </a:endParaRPr>
          </a:p>
          <a:p>
            <a:r>
              <a:rPr lang="en-US" dirty="0" smtClean="0">
                <a:hlinkClick r:id="rId2"/>
              </a:rPr>
              <a:t>College Results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College Completion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College Transitions/grad rates, schools with ED and more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3051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Infusion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Infusion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70000"/>
                <a:satMod val="120000"/>
              </a:schemeClr>
              <a:schemeClr val="phClr">
                <a:tint val="70000"/>
                <a:satMod val="300000"/>
                <a:lumMod val="125000"/>
              </a:schemeClr>
            </a:duotone>
          </a:blip>
          <a:tile tx="0" ty="0" sx="50000" sy="5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70000"/>
                <a:satMod val="120000"/>
              </a:schemeClr>
              <a:schemeClr val="phClr">
                <a:tint val="70000"/>
                <a:satMod val="135000"/>
              </a:schemeClr>
            </a:duotone>
          </a:blip>
          <a:tile tx="0" ty="0" sx="40000" sy="40000" flip="none" algn="tl"/>
        </a:blipFill>
      </a:fillStyleLst>
      <a:lnStyleLst>
        <a:ln w="38100" cap="flat" cmpd="sng" algn="ctr">
          <a:solidFill>
            <a:schemeClr val="phClr">
              <a:alpha val="70000"/>
              <a:satMod val="105000"/>
            </a:schemeClr>
          </a:solidFill>
          <a:prstDash val="solid"/>
          <a:miter/>
        </a:ln>
        <a:ln w="50800" cap="flat" cmpd="sng" algn="ctr">
          <a:solidFill>
            <a:schemeClr val="phClr">
              <a:alpha val="50000"/>
            </a:schemeClr>
          </a:solidFill>
          <a:prstDash val="solid"/>
          <a:miter/>
        </a:ln>
        <a:ln w="88900" cap="flat" cmpd="sng" algn="ctr">
          <a:solidFill>
            <a:schemeClr val="phClr">
              <a:alpha val="40000"/>
            </a:schemeClr>
          </a:solidFill>
          <a:prstDash val="solid"/>
          <a:miter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innerShdw blurRad="190500" dir="13500000">
              <a:srgbClr val="000000">
                <a:alpha val="50000"/>
              </a:srgbClr>
            </a:innerShdw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blipFill rotWithShape="1">
          <a:blip xmlns:r="http://schemas.openxmlformats.org/officeDocument/2006/relationships" r:embed="rId3">
            <a:duotone>
              <a:schemeClr val="phClr">
                <a:shade val="70000"/>
                <a:satMod val="500000"/>
                <a:lumMod val="50000"/>
              </a:schemeClr>
              <a:schemeClr val="phClr">
                <a:satMod val="800000"/>
                <a:lumMod val="250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shade val="70000"/>
                <a:satMod val="500000"/>
                <a:lumMod val="50000"/>
              </a:schemeClr>
              <a:schemeClr val="phClr">
                <a:satMod val="800000"/>
                <a:lumMod val="250000"/>
              </a:schemeClr>
            </a:duotone>
          </a:blip>
          <a:stretch/>
        </a:blipFill>
        <a:blipFill rotWithShape="1">
          <a:blip xmlns:r="http://schemas.openxmlformats.org/officeDocument/2006/relationships" r:embed="rId5">
            <a:duotone>
              <a:schemeClr val="phClr">
                <a:shade val="70000"/>
                <a:satMod val="500000"/>
                <a:lumMod val="50000"/>
              </a:schemeClr>
              <a:schemeClr val="phClr">
                <a:satMod val="800000"/>
                <a:lumMod val="2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2313</TotalTime>
  <Words>1714</Words>
  <Application>Microsoft Macintosh PowerPoint</Application>
  <PresentationFormat>On-screen Show (4:3)</PresentationFormat>
  <Paragraphs>194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Infusion</vt:lpstr>
      <vt:lpstr>Making a Smart College List</vt:lpstr>
      <vt:lpstr>Peak State</vt:lpstr>
      <vt:lpstr>We Will Discuss</vt:lpstr>
      <vt:lpstr>Your Right Fit</vt:lpstr>
      <vt:lpstr>What will it Give You</vt:lpstr>
      <vt:lpstr>College Is</vt:lpstr>
      <vt:lpstr>Getting in, Did you Know</vt:lpstr>
      <vt:lpstr> It's actually not hard to get into most college. </vt:lpstr>
      <vt:lpstr>Consider Graduation Rates</vt:lpstr>
      <vt:lpstr>Admissions Decisions</vt:lpstr>
      <vt:lpstr>Early Decision</vt:lpstr>
      <vt:lpstr>Admissions Decisions</vt:lpstr>
      <vt:lpstr>Admissions Decisions</vt:lpstr>
      <vt:lpstr>Selectivity</vt:lpstr>
      <vt:lpstr>4 main types of 4 year colleges/universities</vt:lpstr>
      <vt:lpstr>Research Universities  (National Universities) R-VH,H,M</vt:lpstr>
      <vt:lpstr>Master’s Universities (Regional Universities) M-L,M,S</vt:lpstr>
      <vt:lpstr>Liberal Arts Colleges (National Liberal Arts)</vt:lpstr>
      <vt:lpstr>Baccalaureate colleges (Regional College)</vt:lpstr>
      <vt:lpstr>Be Careful with Rankings</vt:lpstr>
      <vt:lpstr>Rankings</vt:lpstr>
      <vt:lpstr>So, Cast a Wide Net</vt:lpstr>
      <vt:lpstr>Lists to help</vt:lpstr>
      <vt:lpstr>6 Strategies To Make a Smart List: </vt:lpstr>
      <vt:lpstr>1. Start with You</vt:lpstr>
      <vt:lpstr>2. Do a College Search</vt:lpstr>
      <vt:lpstr>College Search</vt:lpstr>
      <vt:lpstr>3. Campus Visit, Virtual Tour, College Reps</vt:lpstr>
      <vt:lpstr>4. Money Matters in Making a Smart List</vt:lpstr>
      <vt:lpstr>Money Matters</vt:lpstr>
      <vt:lpstr>Tip</vt:lpstr>
      <vt:lpstr>5. Look at Admit Rates/Grad Rates/Potential Salary</vt:lpstr>
      <vt:lpstr>6. Build A Smart College List- Casting a Wider Net</vt:lpstr>
      <vt:lpstr>College Worksheet for Deadlines</vt:lpstr>
    </vt:vector>
  </TitlesOfParts>
  <Company>EPSD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Julie Block</dc:creator>
  <cp:lastModifiedBy>Julie Block</cp:lastModifiedBy>
  <cp:revision>63</cp:revision>
  <dcterms:created xsi:type="dcterms:W3CDTF">2016-06-09T16:54:21Z</dcterms:created>
  <dcterms:modified xsi:type="dcterms:W3CDTF">2016-08-08T13:55:52Z</dcterms:modified>
</cp:coreProperties>
</file>