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26" r:id="rId1"/>
  </p:sldMasterIdLst>
  <p:notesMasterIdLst>
    <p:notesMasterId r:id="rId11"/>
  </p:notesMasterIdLst>
  <p:handoutMasterIdLst>
    <p:handoutMasterId r:id="rId12"/>
  </p:handoutMasterIdLst>
  <p:sldIdLst>
    <p:sldId id="256" r:id="rId2"/>
    <p:sldId id="258" r:id="rId3"/>
    <p:sldId id="261" r:id="rId4"/>
    <p:sldId id="259" r:id="rId5"/>
    <p:sldId id="262" r:id="rId6"/>
    <p:sldId id="260" r:id="rId7"/>
    <p:sldId id="263" r:id="rId8"/>
    <p:sldId id="264" r:id="rId9"/>
    <p:sldId id="265" r:id="rId10"/>
  </p:sldIdLst>
  <p:sldSz cx="9144000" cy="6858000" type="screen4x3"/>
  <p:notesSz cx="7010400" cy="9296400"/>
  <p:defaultTextStyle>
    <a:defPPr>
      <a:defRPr lang="en-US"/>
    </a:defPPr>
    <a:lvl1pPr algn="l" rtl="0" fontAlgn="base">
      <a:spcBef>
        <a:spcPct val="0"/>
      </a:spcBef>
      <a:spcAft>
        <a:spcPct val="0"/>
      </a:spcAft>
      <a:defRPr sz="3000" kern="1200">
        <a:solidFill>
          <a:schemeClr val="tx1"/>
        </a:solidFill>
        <a:latin typeface="Arial" charset="0"/>
        <a:ea typeface="+mn-ea"/>
        <a:cs typeface="Arial" charset="0"/>
      </a:defRPr>
    </a:lvl1pPr>
    <a:lvl2pPr marL="457200" algn="l" rtl="0" fontAlgn="base">
      <a:spcBef>
        <a:spcPct val="0"/>
      </a:spcBef>
      <a:spcAft>
        <a:spcPct val="0"/>
      </a:spcAft>
      <a:defRPr sz="3000" kern="1200">
        <a:solidFill>
          <a:schemeClr val="tx1"/>
        </a:solidFill>
        <a:latin typeface="Arial" charset="0"/>
        <a:ea typeface="+mn-ea"/>
        <a:cs typeface="Arial" charset="0"/>
      </a:defRPr>
    </a:lvl2pPr>
    <a:lvl3pPr marL="914400" algn="l" rtl="0" fontAlgn="base">
      <a:spcBef>
        <a:spcPct val="0"/>
      </a:spcBef>
      <a:spcAft>
        <a:spcPct val="0"/>
      </a:spcAft>
      <a:defRPr sz="3000" kern="1200">
        <a:solidFill>
          <a:schemeClr val="tx1"/>
        </a:solidFill>
        <a:latin typeface="Arial" charset="0"/>
        <a:ea typeface="+mn-ea"/>
        <a:cs typeface="Arial" charset="0"/>
      </a:defRPr>
    </a:lvl3pPr>
    <a:lvl4pPr marL="1371600" algn="l" rtl="0" fontAlgn="base">
      <a:spcBef>
        <a:spcPct val="0"/>
      </a:spcBef>
      <a:spcAft>
        <a:spcPct val="0"/>
      </a:spcAft>
      <a:defRPr sz="3000" kern="1200">
        <a:solidFill>
          <a:schemeClr val="tx1"/>
        </a:solidFill>
        <a:latin typeface="Arial" charset="0"/>
        <a:ea typeface="+mn-ea"/>
        <a:cs typeface="Arial" charset="0"/>
      </a:defRPr>
    </a:lvl4pPr>
    <a:lvl5pPr marL="1828800" algn="l" rtl="0" fontAlgn="base">
      <a:spcBef>
        <a:spcPct val="0"/>
      </a:spcBef>
      <a:spcAft>
        <a:spcPct val="0"/>
      </a:spcAft>
      <a:defRPr sz="3000" kern="1200">
        <a:solidFill>
          <a:schemeClr val="tx1"/>
        </a:solidFill>
        <a:latin typeface="Arial" charset="0"/>
        <a:ea typeface="+mn-ea"/>
        <a:cs typeface="Arial" charset="0"/>
      </a:defRPr>
    </a:lvl5pPr>
    <a:lvl6pPr marL="2286000" algn="l" defTabSz="914400" rtl="0" eaLnBrk="1" latinLnBrk="0" hangingPunct="1">
      <a:defRPr sz="3000" kern="1200">
        <a:solidFill>
          <a:schemeClr val="tx1"/>
        </a:solidFill>
        <a:latin typeface="Arial" charset="0"/>
        <a:ea typeface="+mn-ea"/>
        <a:cs typeface="Arial" charset="0"/>
      </a:defRPr>
    </a:lvl6pPr>
    <a:lvl7pPr marL="2743200" algn="l" defTabSz="914400" rtl="0" eaLnBrk="1" latinLnBrk="0" hangingPunct="1">
      <a:defRPr sz="3000" kern="1200">
        <a:solidFill>
          <a:schemeClr val="tx1"/>
        </a:solidFill>
        <a:latin typeface="Arial" charset="0"/>
        <a:ea typeface="+mn-ea"/>
        <a:cs typeface="Arial" charset="0"/>
      </a:defRPr>
    </a:lvl7pPr>
    <a:lvl8pPr marL="3200400" algn="l" defTabSz="914400" rtl="0" eaLnBrk="1" latinLnBrk="0" hangingPunct="1">
      <a:defRPr sz="3000" kern="1200">
        <a:solidFill>
          <a:schemeClr val="tx1"/>
        </a:solidFill>
        <a:latin typeface="Arial" charset="0"/>
        <a:ea typeface="+mn-ea"/>
        <a:cs typeface="Arial" charset="0"/>
      </a:defRPr>
    </a:lvl8pPr>
    <a:lvl9pPr marL="3657600" algn="l" defTabSz="914400" rtl="0" eaLnBrk="1" latinLnBrk="0" hangingPunct="1">
      <a:defRPr sz="30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FF"/>
    <a:srgbClr val="0298EC"/>
    <a:srgbClr val="FFCC00"/>
    <a:srgbClr val="DDF0D4"/>
    <a:srgbClr val="D9F2C6"/>
    <a:srgbClr val="0000FF"/>
    <a:srgbClr val="FF33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22" autoAdjust="0"/>
    <p:restoredTop sz="94915" autoAdjust="0"/>
  </p:normalViewPr>
  <p:slideViewPr>
    <p:cSldViewPr>
      <p:cViewPr>
        <p:scale>
          <a:sx n="100" d="100"/>
          <a:sy n="100" d="100"/>
        </p:scale>
        <p:origin x="1768" y="-4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404" y="73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273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34" tIns="46567" rIns="93134" bIns="46567" numCol="1" anchor="t" anchorCtr="0" compatLnSpc="1">
            <a:prstTxWarp prst="textNoShape">
              <a:avLst/>
            </a:prstTxWarp>
          </a:bodyPr>
          <a:lstStyle>
            <a:lvl1pPr>
              <a:spcBef>
                <a:spcPct val="20000"/>
              </a:spcBef>
              <a:buFontTx/>
              <a:buNone/>
              <a:defRPr sz="1300">
                <a:latin typeface="Tahoma" pitchFamily="34" charset="0"/>
                <a:cs typeface="+mn-cs"/>
              </a:defRPr>
            </a:lvl1pPr>
          </a:lstStyle>
          <a:p>
            <a:pPr>
              <a:defRPr/>
            </a:pPr>
            <a:endParaRPr lang="en-US"/>
          </a:p>
        </p:txBody>
      </p:sp>
      <p:sp>
        <p:nvSpPr>
          <p:cNvPr id="372739"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34" tIns="46567" rIns="93134" bIns="46567" numCol="1" anchor="t" anchorCtr="0" compatLnSpc="1">
            <a:prstTxWarp prst="textNoShape">
              <a:avLst/>
            </a:prstTxWarp>
          </a:bodyPr>
          <a:lstStyle>
            <a:lvl1pPr algn="r">
              <a:spcBef>
                <a:spcPct val="20000"/>
              </a:spcBef>
              <a:buFontTx/>
              <a:buNone/>
              <a:defRPr sz="1300">
                <a:latin typeface="Tahoma" pitchFamily="34" charset="0"/>
                <a:cs typeface="+mn-cs"/>
              </a:defRPr>
            </a:lvl1pPr>
          </a:lstStyle>
          <a:p>
            <a:pPr>
              <a:defRPr/>
            </a:pPr>
            <a:endParaRPr lang="en-US"/>
          </a:p>
        </p:txBody>
      </p:sp>
      <p:sp>
        <p:nvSpPr>
          <p:cNvPr id="372740"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34" tIns="46567" rIns="93134" bIns="46567" numCol="1" anchor="b" anchorCtr="0" compatLnSpc="1">
            <a:prstTxWarp prst="textNoShape">
              <a:avLst/>
            </a:prstTxWarp>
          </a:bodyPr>
          <a:lstStyle>
            <a:lvl1pPr>
              <a:spcBef>
                <a:spcPct val="20000"/>
              </a:spcBef>
              <a:buFontTx/>
              <a:buNone/>
              <a:defRPr sz="1300">
                <a:latin typeface="Tahoma" pitchFamily="34" charset="0"/>
                <a:cs typeface="+mn-cs"/>
              </a:defRPr>
            </a:lvl1pPr>
          </a:lstStyle>
          <a:p>
            <a:pPr>
              <a:defRPr/>
            </a:pPr>
            <a:r>
              <a:rPr lang="en-US"/>
              <a:t>Enrollment Projections - Why and How</a:t>
            </a:r>
          </a:p>
        </p:txBody>
      </p:sp>
      <p:sp>
        <p:nvSpPr>
          <p:cNvPr id="372741"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34" tIns="46567" rIns="93134" bIns="46567" numCol="1" anchor="b" anchorCtr="0" compatLnSpc="1">
            <a:prstTxWarp prst="textNoShape">
              <a:avLst/>
            </a:prstTxWarp>
          </a:bodyPr>
          <a:lstStyle>
            <a:lvl1pPr algn="r">
              <a:spcBef>
                <a:spcPct val="20000"/>
              </a:spcBef>
              <a:buFontTx/>
              <a:buNone/>
              <a:defRPr sz="1300">
                <a:latin typeface="Tahoma" pitchFamily="34" charset="0"/>
                <a:cs typeface="+mn-cs"/>
              </a:defRPr>
            </a:lvl1pPr>
          </a:lstStyle>
          <a:p>
            <a:pPr>
              <a:defRPr/>
            </a:pPr>
            <a:fld id="{D4EA7CEE-2394-4F9B-8C99-0BD898ABC9E8}" type="slidenum">
              <a:rPr lang="en-US"/>
              <a:pPr>
                <a:defRPr/>
              </a:pPr>
              <a:t>0</a:t>
            </a:fld>
            <a:endParaRPr lang="en-US"/>
          </a:p>
        </p:txBody>
      </p:sp>
    </p:spTree>
    <p:extLst>
      <p:ext uri="{BB962C8B-B14F-4D97-AF65-F5344CB8AC3E}">
        <p14:creationId xmlns:p14="http://schemas.microsoft.com/office/powerpoint/2010/main" val="20485316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2510" name="Rectangle 14"/>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34" tIns="46567" rIns="93134" bIns="46567" numCol="1" anchor="t" anchorCtr="0" compatLnSpc="1">
            <a:prstTxWarp prst="textNoShape">
              <a:avLst/>
            </a:prstTxWarp>
          </a:bodyPr>
          <a:lstStyle>
            <a:lvl1pPr eaLnBrk="0" hangingPunct="0">
              <a:spcBef>
                <a:spcPct val="20000"/>
              </a:spcBef>
              <a:buFontTx/>
              <a:buNone/>
              <a:defRPr sz="1300">
                <a:latin typeface="Tahoma" pitchFamily="34" charset="0"/>
                <a:cs typeface="+mn-cs"/>
              </a:defRPr>
            </a:lvl1pPr>
          </a:lstStyle>
          <a:p>
            <a:pPr>
              <a:defRPr/>
            </a:pPr>
            <a:endParaRPr lang="en-US"/>
          </a:p>
        </p:txBody>
      </p:sp>
      <p:sp>
        <p:nvSpPr>
          <p:cNvPr id="27651" name="Rectangle 15"/>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2512" name="Rectangle 16"/>
          <p:cNvSpPr>
            <a:spLocks noGrp="1" noChangeArrowheads="1"/>
          </p:cNvSpPr>
          <p:nvPr>
            <p:ph type="body" sz="quarter" idx="3"/>
          </p:nvPr>
        </p:nvSpPr>
        <p:spPr bwMode="auto">
          <a:xfrm>
            <a:off x="935038" y="4414838"/>
            <a:ext cx="5140325" cy="4184650"/>
          </a:xfrm>
          <a:prstGeom prst="rect">
            <a:avLst/>
          </a:prstGeom>
          <a:noFill/>
          <a:ln w="9525">
            <a:noFill/>
            <a:miter lim="800000"/>
            <a:headEnd/>
            <a:tailEnd/>
          </a:ln>
          <a:effectLst/>
        </p:spPr>
        <p:txBody>
          <a:bodyPr vert="horz" wrap="square" lIns="93134" tIns="46567" rIns="93134" bIns="4656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2513" name="Rectangle 17"/>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34" tIns="46567" rIns="93134" bIns="46567" numCol="1" anchor="t" anchorCtr="0" compatLnSpc="1">
            <a:prstTxWarp prst="textNoShape">
              <a:avLst/>
            </a:prstTxWarp>
          </a:bodyPr>
          <a:lstStyle>
            <a:lvl1pPr algn="r" eaLnBrk="0" hangingPunct="0">
              <a:spcBef>
                <a:spcPct val="20000"/>
              </a:spcBef>
              <a:buFontTx/>
              <a:buNone/>
              <a:defRPr sz="1300">
                <a:latin typeface="Tahoma" pitchFamily="34" charset="0"/>
                <a:cs typeface="+mn-cs"/>
              </a:defRPr>
            </a:lvl1pPr>
          </a:lstStyle>
          <a:p>
            <a:pPr>
              <a:defRPr/>
            </a:pPr>
            <a:endParaRPr lang="en-US"/>
          </a:p>
        </p:txBody>
      </p:sp>
      <p:sp>
        <p:nvSpPr>
          <p:cNvPr id="362514" name="Rectangle 18"/>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34" tIns="46567" rIns="93134" bIns="46567" numCol="1" anchor="b" anchorCtr="0" compatLnSpc="1">
            <a:prstTxWarp prst="textNoShape">
              <a:avLst/>
            </a:prstTxWarp>
          </a:bodyPr>
          <a:lstStyle>
            <a:lvl1pPr eaLnBrk="0" hangingPunct="0">
              <a:spcBef>
                <a:spcPct val="20000"/>
              </a:spcBef>
              <a:buFontTx/>
              <a:buNone/>
              <a:defRPr sz="1300">
                <a:latin typeface="Tahoma" pitchFamily="34" charset="0"/>
                <a:cs typeface="+mn-cs"/>
              </a:defRPr>
            </a:lvl1pPr>
          </a:lstStyle>
          <a:p>
            <a:pPr>
              <a:defRPr/>
            </a:pPr>
            <a:endParaRPr lang="en-US"/>
          </a:p>
        </p:txBody>
      </p:sp>
      <p:sp>
        <p:nvSpPr>
          <p:cNvPr id="362515" name="Rectangle 19"/>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34" tIns="46567" rIns="93134" bIns="46567" numCol="1" anchor="b" anchorCtr="0" compatLnSpc="1">
            <a:prstTxWarp prst="textNoShape">
              <a:avLst/>
            </a:prstTxWarp>
          </a:bodyPr>
          <a:lstStyle>
            <a:lvl1pPr algn="r" eaLnBrk="0" hangingPunct="0">
              <a:spcBef>
                <a:spcPct val="20000"/>
              </a:spcBef>
              <a:buFontTx/>
              <a:buNone/>
              <a:defRPr sz="1300">
                <a:latin typeface="Tahoma" pitchFamily="34" charset="0"/>
                <a:cs typeface="+mn-cs"/>
              </a:defRPr>
            </a:lvl1pPr>
          </a:lstStyle>
          <a:p>
            <a:pPr>
              <a:defRPr/>
            </a:pPr>
            <a:fld id="{C4A85720-D93E-4351-AF84-D93DA6C7213A}" type="slidenum">
              <a:rPr lang="en-US"/>
              <a:pPr>
                <a:defRPr/>
              </a:pPr>
              <a:t>‹#›</a:t>
            </a:fld>
            <a:endParaRPr lang="en-US"/>
          </a:p>
        </p:txBody>
      </p:sp>
    </p:spTree>
    <p:extLst>
      <p:ext uri="{BB962C8B-B14F-4D97-AF65-F5344CB8AC3E}">
        <p14:creationId xmlns:p14="http://schemas.microsoft.com/office/powerpoint/2010/main" val="6316168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9"/>
          <p:cNvSpPr>
            <a:spLocks noGrp="1" noChangeArrowheads="1"/>
          </p:cNvSpPr>
          <p:nvPr>
            <p:ph type="sldNum" sz="quarter" idx="5"/>
          </p:nvPr>
        </p:nvSpPr>
        <p:spPr/>
        <p:txBody>
          <a:bodyPr/>
          <a:lstStyle/>
          <a:p>
            <a:pPr>
              <a:defRPr/>
            </a:pPr>
            <a:fld id="{3436AA5D-F24A-48A3-B49F-1391C759B1F5}" type="slidenum">
              <a:rPr lang="en-US" smtClean="0"/>
              <a:pPr>
                <a:defRPr/>
              </a:pPr>
              <a:t>1</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Frequently, presenters must deliver material of a technical nature to an audience unfamiliar with the topic or vocabulary.  The material may be complex or heavy with detail.  To present technical material effectively, use the following guidelines from Dale Carnegie Training®.</a:t>
            </a:r>
          </a:p>
          <a:p>
            <a:r>
              <a:rPr lang="en-US" smtClean="0"/>
              <a:t> </a:t>
            </a:r>
          </a:p>
          <a:p>
            <a:r>
              <a:rPr lang="en-US" smtClean="0"/>
              <a:t>Consider the amount of time available and prepare to organize your material.  Narrow your topic.  Divide your presentation into clear segments. Follow a logical progression. Maintain your focus throughout. Close the presentation with a summary, repetition of the key steps, or a logical conclusion.</a:t>
            </a:r>
          </a:p>
          <a:p>
            <a:r>
              <a:rPr lang="en-US" smtClean="0"/>
              <a:t> </a:t>
            </a:r>
          </a:p>
          <a:p>
            <a:r>
              <a:rPr lang="en-US" smtClean="0"/>
              <a:t>Keep your audience in mind at all times.  For example, be sure data is clear and information is relevant.  Keep the level of detail and vocabulary appropriate for the audience.  Use visuals to support key points or steps.  Keep alert to the needs of your listeners, and you will have a more receptive audience.</a:t>
            </a:r>
          </a:p>
        </p:txBody>
      </p:sp>
    </p:spTree>
    <p:extLst>
      <p:ext uri="{BB962C8B-B14F-4D97-AF65-F5344CB8AC3E}">
        <p14:creationId xmlns:p14="http://schemas.microsoft.com/office/powerpoint/2010/main" val="907384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A85720-D93E-4351-AF84-D93DA6C7213A}" type="slidenum">
              <a:rPr lang="en-US"/>
              <a:pPr>
                <a:defRPr/>
              </a:pPr>
              <a:t>‹#›</a:t>
            </a:fld>
            <a:endParaRPr lang="en-US"/>
          </a:p>
        </p:txBody>
      </p:sp>
    </p:spTree>
    <p:extLst>
      <p:ext uri="{BB962C8B-B14F-4D97-AF65-F5344CB8AC3E}">
        <p14:creationId xmlns:p14="http://schemas.microsoft.com/office/powerpoint/2010/main" val="3188911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A85720-D93E-4351-AF84-D93DA6C7213A}" type="slidenum">
              <a:rPr lang="en-US"/>
              <a:pPr>
                <a:defRPr/>
              </a:pPr>
              <a:t>‹#›</a:t>
            </a:fld>
            <a:endParaRPr lang="en-US"/>
          </a:p>
        </p:txBody>
      </p:sp>
    </p:spTree>
    <p:extLst>
      <p:ext uri="{BB962C8B-B14F-4D97-AF65-F5344CB8AC3E}">
        <p14:creationId xmlns:p14="http://schemas.microsoft.com/office/powerpoint/2010/main" val="4030234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A85720-D93E-4351-AF84-D93DA6C7213A}" type="slidenum">
              <a:rPr lang="en-US"/>
              <a:pPr>
                <a:defRPr/>
              </a:pPr>
              <a:t>‹#›</a:t>
            </a:fld>
            <a:endParaRPr lang="en-US"/>
          </a:p>
        </p:txBody>
      </p:sp>
    </p:spTree>
    <p:extLst>
      <p:ext uri="{BB962C8B-B14F-4D97-AF65-F5344CB8AC3E}">
        <p14:creationId xmlns:p14="http://schemas.microsoft.com/office/powerpoint/2010/main" val="4268153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A85720-D93E-4351-AF84-D93DA6C7213A}" type="slidenum">
              <a:rPr lang="en-US"/>
              <a:pPr>
                <a:defRPr/>
              </a:pPr>
              <a:t>‹#›</a:t>
            </a:fld>
            <a:endParaRPr lang="en-US"/>
          </a:p>
        </p:txBody>
      </p:sp>
    </p:spTree>
    <p:extLst>
      <p:ext uri="{BB962C8B-B14F-4D97-AF65-F5344CB8AC3E}">
        <p14:creationId xmlns:p14="http://schemas.microsoft.com/office/powerpoint/2010/main" val="2531433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A85720-D93E-4351-AF84-D93DA6C7213A}" type="slidenum">
              <a:rPr lang="en-US"/>
              <a:pPr>
                <a:defRPr/>
              </a:pPr>
              <a:t>‹#›</a:t>
            </a:fld>
            <a:endParaRPr lang="en-US"/>
          </a:p>
        </p:txBody>
      </p:sp>
    </p:spTree>
    <p:extLst>
      <p:ext uri="{BB962C8B-B14F-4D97-AF65-F5344CB8AC3E}">
        <p14:creationId xmlns:p14="http://schemas.microsoft.com/office/powerpoint/2010/main" val="1409423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A85720-D93E-4351-AF84-D93DA6C7213A}" type="slidenum">
              <a:rPr lang="en-US"/>
              <a:pPr>
                <a:defRPr/>
              </a:pPr>
              <a:t>‹#›</a:t>
            </a:fld>
            <a:endParaRPr lang="en-US"/>
          </a:p>
        </p:txBody>
      </p:sp>
    </p:spTree>
    <p:extLst>
      <p:ext uri="{BB962C8B-B14F-4D97-AF65-F5344CB8AC3E}">
        <p14:creationId xmlns:p14="http://schemas.microsoft.com/office/powerpoint/2010/main" val="33972030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A85720-D93E-4351-AF84-D93DA6C7213A}" type="slidenum">
              <a:rPr lang="en-US"/>
              <a:pPr>
                <a:defRPr/>
              </a:pPr>
              <a:t>‹#›</a:t>
            </a:fld>
            <a:endParaRPr lang="en-US"/>
          </a:p>
        </p:txBody>
      </p:sp>
    </p:spTree>
    <p:extLst>
      <p:ext uri="{BB962C8B-B14F-4D97-AF65-F5344CB8AC3E}">
        <p14:creationId xmlns:p14="http://schemas.microsoft.com/office/powerpoint/2010/main" val="2956407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A85720-D93E-4351-AF84-D93DA6C7213A}" type="slidenum">
              <a:rPr lang="en-US"/>
              <a:pPr>
                <a:defRPr/>
              </a:pPr>
              <a:t>‹#›</a:t>
            </a:fld>
            <a:endParaRPr lang="en-US"/>
          </a:p>
        </p:txBody>
      </p:sp>
    </p:spTree>
    <p:extLst>
      <p:ext uri="{BB962C8B-B14F-4D97-AF65-F5344CB8AC3E}">
        <p14:creationId xmlns:p14="http://schemas.microsoft.com/office/powerpoint/2010/main" val="2497723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3DE0193-D1BF-4952-98EF-3903CD0E6D36}" type="datetime1">
              <a:rPr lang="en-US"/>
              <a:pPr>
                <a:defRPr/>
              </a:pPr>
              <a:t>10/1/2015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17F6527C-09EA-4256-9CF7-89437F3A6D56}" type="slidenum">
              <a:rPr lang="en-US" altLang="en-US"/>
              <a:pPr>
                <a:defRPr/>
              </a:pPr>
              <a:t>‹#›</a:t>
            </a:fld>
            <a:endParaRPr lang="en-US" altLang="en-US"/>
          </a:p>
        </p:txBody>
      </p:sp>
    </p:spTree>
    <p:extLst>
      <p:ext uri="{BB962C8B-B14F-4D97-AF65-F5344CB8AC3E}">
        <p14:creationId xmlns:p14="http://schemas.microsoft.com/office/powerpoint/2010/main" val="2550263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CEEE49E-90D7-4DC4-B4A7-A2F2BE7F8A81}" type="datetime1">
              <a:rPr lang="en-US"/>
              <a:pPr>
                <a:defRPr/>
              </a:pPr>
              <a:t>10/1/2015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1773F5B0-CD4F-4AC1-8324-39D68F78EFED}" type="slidenum">
              <a:rPr lang="en-US" altLang="en-US"/>
              <a:pPr>
                <a:defRPr/>
              </a:pPr>
              <a:t>‹#›</a:t>
            </a:fld>
            <a:endParaRPr lang="en-US" altLang="en-US"/>
          </a:p>
        </p:txBody>
      </p:sp>
    </p:spTree>
    <p:extLst>
      <p:ext uri="{BB962C8B-B14F-4D97-AF65-F5344CB8AC3E}">
        <p14:creationId xmlns:p14="http://schemas.microsoft.com/office/powerpoint/2010/main" val="3616181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9B0FEA6-688D-4F5C-93FE-DEECFF1AB383}" type="datetime1">
              <a:rPr lang="en-US"/>
              <a:pPr>
                <a:defRPr/>
              </a:pPr>
              <a:t>10/1/2015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2E7AA040-820A-4231-839E-5B1AD38EE386}" type="slidenum">
              <a:rPr lang="en-US" altLang="en-US"/>
              <a:pPr>
                <a:defRPr/>
              </a:pPr>
              <a:t>‹#›</a:t>
            </a:fld>
            <a:endParaRPr lang="en-US" altLang="en-US"/>
          </a:p>
        </p:txBody>
      </p:sp>
    </p:spTree>
    <p:extLst>
      <p:ext uri="{BB962C8B-B14F-4D97-AF65-F5344CB8AC3E}">
        <p14:creationId xmlns:p14="http://schemas.microsoft.com/office/powerpoint/2010/main" val="3538952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5B004B1-B11D-4B2B-85C6-0EECC016E13F}" type="datetime1">
              <a:rPr lang="en-US"/>
              <a:pPr>
                <a:defRPr/>
              </a:pPr>
              <a:t>10/1/2015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1A25CF7E-05FF-4B4A-9944-BE57E82D8571}" type="slidenum">
              <a:rPr lang="en-US" altLang="en-US"/>
              <a:pPr>
                <a:defRPr/>
              </a:pPr>
              <a:t>‹#›</a:t>
            </a:fld>
            <a:endParaRPr lang="en-US" altLang="en-US"/>
          </a:p>
        </p:txBody>
      </p:sp>
    </p:spTree>
    <p:extLst>
      <p:ext uri="{BB962C8B-B14F-4D97-AF65-F5344CB8AC3E}">
        <p14:creationId xmlns:p14="http://schemas.microsoft.com/office/powerpoint/2010/main" val="2156161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A3FD60-6DEF-4021-A4BD-2ABEBDDE8F87}" type="datetime1">
              <a:rPr lang="en-US"/>
              <a:pPr>
                <a:defRPr/>
              </a:pPr>
              <a:t>10/1/2015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141FDA88-53DF-491F-ACF1-54DC3129BB39}" type="slidenum">
              <a:rPr lang="en-US" altLang="en-US"/>
              <a:pPr>
                <a:defRPr/>
              </a:pPr>
              <a:t>‹#›</a:t>
            </a:fld>
            <a:endParaRPr lang="en-US" altLang="en-US"/>
          </a:p>
        </p:txBody>
      </p:sp>
    </p:spTree>
    <p:extLst>
      <p:ext uri="{BB962C8B-B14F-4D97-AF65-F5344CB8AC3E}">
        <p14:creationId xmlns:p14="http://schemas.microsoft.com/office/powerpoint/2010/main" val="979629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C1EA10C-0A2F-4B1C-AFD5-D695854A4BB0}" type="datetime1">
              <a:rPr lang="en-US"/>
              <a:pPr>
                <a:defRPr/>
              </a:pPr>
              <a:t>10/1/2015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453DE79C-EF84-454B-BCEC-3BC154D27F88}" type="slidenum">
              <a:rPr lang="en-US" altLang="en-US"/>
              <a:pPr>
                <a:defRPr/>
              </a:pPr>
              <a:t>‹#›</a:t>
            </a:fld>
            <a:endParaRPr lang="en-US" altLang="en-US"/>
          </a:p>
        </p:txBody>
      </p:sp>
    </p:spTree>
    <p:extLst>
      <p:ext uri="{BB962C8B-B14F-4D97-AF65-F5344CB8AC3E}">
        <p14:creationId xmlns:p14="http://schemas.microsoft.com/office/powerpoint/2010/main" val="2119755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3024006-7966-4ECD-A578-A76B2F86F361}" type="datetime1">
              <a:rPr lang="en-US"/>
              <a:pPr>
                <a:defRPr/>
              </a:pPr>
              <a:t>10/1/2015</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68C69CCE-16DC-4A83-BF74-B88FF4FECC36}" type="slidenum">
              <a:rPr lang="en-US" altLang="en-US"/>
              <a:pPr>
                <a:defRPr/>
              </a:pPr>
              <a:t>‹#›</a:t>
            </a:fld>
            <a:endParaRPr lang="en-US" altLang="en-US"/>
          </a:p>
        </p:txBody>
      </p:sp>
    </p:spTree>
    <p:extLst>
      <p:ext uri="{BB962C8B-B14F-4D97-AF65-F5344CB8AC3E}">
        <p14:creationId xmlns:p14="http://schemas.microsoft.com/office/powerpoint/2010/main" val="1364594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56A08AC-DA96-4507-9F67-1768BC2BD5B0}" type="datetime1">
              <a:rPr lang="en-US"/>
              <a:pPr>
                <a:defRPr/>
              </a:pPr>
              <a:t>10/1/2015</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D046D30B-1D77-4CBB-9C49-B44ACFBF2BED}" type="slidenum">
              <a:rPr lang="en-US" altLang="en-US"/>
              <a:pPr>
                <a:defRPr/>
              </a:pPr>
              <a:t>‹#›</a:t>
            </a:fld>
            <a:endParaRPr lang="en-US" altLang="en-US"/>
          </a:p>
        </p:txBody>
      </p:sp>
    </p:spTree>
    <p:extLst>
      <p:ext uri="{BB962C8B-B14F-4D97-AF65-F5344CB8AC3E}">
        <p14:creationId xmlns:p14="http://schemas.microsoft.com/office/powerpoint/2010/main" val="2060847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CE20353-6F25-40D7-B75D-60763B9D47E1}" type="datetime1">
              <a:rPr lang="en-US"/>
              <a:pPr>
                <a:defRPr/>
              </a:pPr>
              <a:t>10/1/2015</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p:txBody>
          <a:bodyPr/>
          <a:lstStyle>
            <a:lvl1pPr>
              <a:defRPr/>
            </a:lvl1pPr>
          </a:lstStyle>
          <a:p>
            <a:pPr>
              <a:defRPr/>
            </a:pPr>
            <a:fld id="{81627D45-3680-4120-ADEC-2D4CED3EEEA1}" type="slidenum">
              <a:rPr lang="en-US" altLang="en-US"/>
              <a:pPr>
                <a:defRPr/>
              </a:pPr>
              <a:t>‹#›</a:t>
            </a:fld>
            <a:endParaRPr lang="en-US" altLang="en-US"/>
          </a:p>
        </p:txBody>
      </p:sp>
    </p:spTree>
    <p:extLst>
      <p:ext uri="{BB962C8B-B14F-4D97-AF65-F5344CB8AC3E}">
        <p14:creationId xmlns:p14="http://schemas.microsoft.com/office/powerpoint/2010/main" val="1407093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6D603D2-A6C6-48B0-812F-90F123834752}" type="datetime1">
              <a:rPr lang="en-US"/>
              <a:pPr>
                <a:defRPr/>
              </a:pPr>
              <a:t>10/1/2015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6ACF822A-BFFB-4365-AFE5-43BEEE997710}" type="slidenum">
              <a:rPr lang="en-US" altLang="en-US"/>
              <a:pPr>
                <a:defRPr/>
              </a:pPr>
              <a:t>‹#›</a:t>
            </a:fld>
            <a:endParaRPr lang="en-US" altLang="en-US"/>
          </a:p>
        </p:txBody>
      </p:sp>
    </p:spTree>
    <p:extLst>
      <p:ext uri="{BB962C8B-B14F-4D97-AF65-F5344CB8AC3E}">
        <p14:creationId xmlns:p14="http://schemas.microsoft.com/office/powerpoint/2010/main" val="1934487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FD799C1-8FC9-44B8-9522-2C9BF5C670C5}" type="datetime1">
              <a:rPr lang="en-US"/>
              <a:pPr>
                <a:defRPr/>
              </a:pPr>
              <a:t>10/1/2015</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48354902-845C-42AB-8626-F072442D32F7}" type="slidenum">
              <a:rPr lang="en-US" altLang="en-US"/>
              <a:pPr>
                <a:defRPr/>
              </a:pPr>
              <a:t>‹#›</a:t>
            </a:fld>
            <a:endParaRPr lang="en-US" altLang="en-US"/>
          </a:p>
        </p:txBody>
      </p:sp>
    </p:spTree>
    <p:extLst>
      <p:ext uri="{BB962C8B-B14F-4D97-AF65-F5344CB8AC3E}">
        <p14:creationId xmlns:p14="http://schemas.microsoft.com/office/powerpoint/2010/main" val="3984554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9000"/>
            <a:lum/>
          </a:blip>
          <a:srcRect/>
          <a:stretch>
            <a:fillRect l="-16000" r="-16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EFE7F0EA-49D4-45A4-9C97-6B9A48DA8217}" type="datetime1">
              <a:rPr lang="en-US"/>
              <a:pPr>
                <a:defRPr/>
              </a:pPr>
              <a:t>10/1/2015</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7F75AF0-187E-407A-8136-888F64E12E5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127" r:id="rId1"/>
    <p:sldLayoutId id="2147484128" r:id="rId2"/>
    <p:sldLayoutId id="2147484129" r:id="rId3"/>
    <p:sldLayoutId id="2147484130" r:id="rId4"/>
    <p:sldLayoutId id="2147484131" r:id="rId5"/>
    <p:sldLayoutId id="2147484132" r:id="rId6"/>
    <p:sldLayoutId id="2147484133" r:id="rId7"/>
    <p:sldLayoutId id="2147484134" r:id="rId8"/>
    <p:sldLayoutId id="2147484135" r:id="rId9"/>
    <p:sldLayoutId id="2147484136" r:id="rId10"/>
    <p:sldLayoutId id="2147484137" r:id="rId11"/>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2209800"/>
            <a:ext cx="4668838"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371600" y="3886200"/>
            <a:ext cx="6705600" cy="2667000"/>
          </a:xfrm>
        </p:spPr>
        <p:txBody>
          <a:bodyPr/>
          <a:lstStyle/>
          <a:p>
            <a:r>
              <a:rPr lang="en-US" sz="4400" b="1" dirty="0" smtClean="0">
                <a:latin typeface="Times New Roman" charset="0"/>
                <a:ea typeface="Times New Roman" charset="0"/>
                <a:cs typeface="Times New Roman" charset="0"/>
              </a:rPr>
              <a:t>TSD Filters</a:t>
            </a:r>
          </a:p>
          <a:p>
            <a:r>
              <a:rPr lang="en-US" dirty="0" smtClean="0">
                <a:latin typeface="Times New Roman" charset="0"/>
                <a:ea typeface="Times New Roman" charset="0"/>
                <a:cs typeface="Times New Roman" charset="0"/>
              </a:rPr>
              <a:t>Kris Young</a:t>
            </a:r>
          </a:p>
          <a:p>
            <a:r>
              <a:rPr lang="en-US" sz="2400" dirty="0" smtClean="0">
                <a:latin typeface="Times New Roman" charset="0"/>
                <a:ea typeface="Times New Roman" charset="0"/>
                <a:cs typeface="Times New Roman" charset="0"/>
              </a:rPr>
              <a:t>Director of Technology</a:t>
            </a:r>
          </a:p>
          <a:p>
            <a:r>
              <a:rPr lang="en-US" sz="2400" dirty="0" smtClean="0">
                <a:latin typeface="Times New Roman" charset="0"/>
                <a:ea typeface="Times New Roman" charset="0"/>
                <a:cs typeface="Times New Roman" charset="0"/>
              </a:rPr>
              <a:t>Troy School District</a:t>
            </a:r>
            <a:endParaRPr lang="en-US" sz="2400" dirty="0">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charset="0"/>
                <a:ea typeface="Times New Roman" charset="0"/>
                <a:cs typeface="Times New Roman" charset="0"/>
              </a:rPr>
              <a:t>Today’s Agenda</a:t>
            </a:r>
            <a:endParaRPr lang="en-US"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76200" y="1568451"/>
            <a:ext cx="8991600" cy="4678362"/>
          </a:xfrm>
        </p:spPr>
        <p:txBody>
          <a:bodyPr/>
          <a:lstStyle/>
          <a:p>
            <a:pPr lvl="1">
              <a:buFont typeface="Arial" charset="0"/>
              <a:buChar char="•"/>
            </a:pPr>
            <a:r>
              <a:rPr lang="en-US" b="1" dirty="0" smtClean="0">
                <a:latin typeface="Times New Roman" charset="0"/>
                <a:ea typeface="Times New Roman" charset="0"/>
                <a:cs typeface="Times New Roman" charset="0"/>
              </a:rPr>
              <a:t>Is There an Internet Filter?</a:t>
            </a:r>
          </a:p>
          <a:p>
            <a:pPr lvl="1">
              <a:buFont typeface="Arial" charset="0"/>
              <a:buChar char="•"/>
            </a:pPr>
            <a:r>
              <a:rPr lang="en-US" b="1" dirty="0" smtClean="0">
                <a:latin typeface="Times New Roman" charset="0"/>
                <a:ea typeface="Times New Roman" charset="0"/>
                <a:cs typeface="Times New Roman" charset="0"/>
              </a:rPr>
              <a:t>How Does the Internet Filter Work?</a:t>
            </a:r>
          </a:p>
          <a:p>
            <a:pPr lvl="1">
              <a:buFont typeface="Arial" charset="0"/>
              <a:buChar char="•"/>
            </a:pPr>
            <a:r>
              <a:rPr lang="en-US" b="1" dirty="0" smtClean="0">
                <a:latin typeface="Times New Roman" charset="0"/>
                <a:ea typeface="Times New Roman" charset="0"/>
                <a:cs typeface="Times New Roman" charset="0"/>
              </a:rPr>
              <a:t>Is Student Email Filtered?</a:t>
            </a:r>
          </a:p>
          <a:p>
            <a:pPr lvl="1">
              <a:buFont typeface="Arial" charset="0"/>
              <a:buChar char="•"/>
            </a:pPr>
            <a:r>
              <a:rPr lang="en-US" b="1" dirty="0" smtClean="0">
                <a:latin typeface="Times New Roman" charset="0"/>
                <a:ea typeface="Times New Roman" charset="0"/>
                <a:cs typeface="Times New Roman" charset="0"/>
              </a:rPr>
              <a:t>Why are There So Many Logins?</a:t>
            </a:r>
          </a:p>
          <a:p>
            <a:pPr lvl="1">
              <a:buFont typeface="Arial" charset="0"/>
              <a:buChar char="•"/>
            </a:pPr>
            <a:r>
              <a:rPr lang="en-US" b="1" dirty="0" smtClean="0">
                <a:latin typeface="Times New Roman" charset="0"/>
                <a:ea typeface="Times New Roman" charset="0"/>
                <a:cs typeface="Times New Roman" charset="0"/>
              </a:rPr>
              <a:t>How Does My Child Get Tech Help?</a:t>
            </a:r>
          </a:p>
          <a:p>
            <a:pPr lvl="1">
              <a:buFont typeface="Arial" charset="0"/>
              <a:buChar char="•"/>
            </a:pPr>
            <a:r>
              <a:rPr lang="en-US" b="1" dirty="0" smtClean="0">
                <a:latin typeface="Times New Roman" charset="0"/>
                <a:ea typeface="Times New Roman" charset="0"/>
                <a:cs typeface="Times New Roman" charset="0"/>
              </a:rPr>
              <a:t>Online Resources</a:t>
            </a:r>
          </a:p>
          <a:p>
            <a:pPr lvl="1">
              <a:buFont typeface="Arial" charset="0"/>
              <a:buChar char="•"/>
            </a:pPr>
            <a:r>
              <a:rPr lang="en-US" b="1" dirty="0" smtClean="0">
                <a:latin typeface="Times New Roman" charset="0"/>
                <a:ea typeface="Times New Roman" charset="0"/>
                <a:cs typeface="Times New Roman" charset="0"/>
              </a:rPr>
              <a:t>Questions</a:t>
            </a:r>
            <a:endParaRPr lang="en-US" dirty="0" smtClean="0">
              <a:latin typeface="Times New Roman" charset="0"/>
              <a:ea typeface="Times New Roman" charset="0"/>
              <a:cs typeface="Times New Roman" charset="0"/>
            </a:endParaRPr>
          </a:p>
          <a:p>
            <a:endParaRPr lang="en-US" dirty="0">
              <a:latin typeface="Times New Roman" charset="0"/>
              <a:ea typeface="Times New Roman" charset="0"/>
              <a:cs typeface="Times New Roman" charset="0"/>
            </a:endParaRPr>
          </a:p>
        </p:txBody>
      </p:sp>
      <p:sp>
        <p:nvSpPr>
          <p:cNvPr id="4" name="Slide Number Placeholder 3"/>
          <p:cNvSpPr>
            <a:spLocks noGrp="1"/>
          </p:cNvSpPr>
          <p:nvPr>
            <p:ph type="sldNum" sz="quarter" idx="12"/>
          </p:nvPr>
        </p:nvSpPr>
        <p:spPr/>
        <p:txBody>
          <a:bodyPr/>
          <a:lstStyle/>
          <a:p>
            <a:pPr>
              <a:defRPr/>
            </a:pPr>
            <a:fld id="{1A25CF7E-05FF-4B4A-9944-BE57E82D8571}" type="slidenum">
              <a:rPr lang="en-US" altLang="en-US" smtClean="0"/>
              <a:pPr>
                <a:defRPr/>
              </a:pPr>
              <a:t>2</a:t>
            </a:fld>
            <a:endParaRPr lang="en-US" altLang="en-US"/>
          </a:p>
        </p:txBody>
      </p:sp>
    </p:spTree>
    <p:extLst>
      <p:ext uri="{BB962C8B-B14F-4D97-AF65-F5344CB8AC3E}">
        <p14:creationId xmlns:p14="http://schemas.microsoft.com/office/powerpoint/2010/main" val="634370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latin typeface="Times New Roman" charset="0"/>
                <a:ea typeface="Times New Roman" charset="0"/>
                <a:cs typeface="Times New Roman" charset="0"/>
              </a:rPr>
              <a:t>Is There an Internet Filter?</a:t>
            </a:r>
            <a:endParaRPr lang="en-US"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76200" y="1486694"/>
            <a:ext cx="9525000" cy="4678362"/>
          </a:xfrm>
        </p:spPr>
        <p:txBody>
          <a:bodyPr/>
          <a:lstStyle/>
          <a:p>
            <a:pPr marL="0" indent="0">
              <a:buNone/>
            </a:pPr>
            <a:r>
              <a:rPr lang="en-US" dirty="0" smtClean="0">
                <a:latin typeface="Times New Roman" charset="0"/>
                <a:ea typeface="Times New Roman" charset="0"/>
                <a:cs typeface="Times New Roman" charset="0"/>
              </a:rPr>
              <a:t>Internet is Filtered on All TSD Devices via </a:t>
            </a:r>
            <a:r>
              <a:rPr lang="en-US" dirty="0" err="1" smtClean="0">
                <a:latin typeface="Times New Roman" charset="0"/>
                <a:ea typeface="Times New Roman" charset="0"/>
                <a:cs typeface="Times New Roman" charset="0"/>
              </a:rPr>
              <a:t>iBoss</a:t>
            </a:r>
            <a:endParaRPr lang="en-US" dirty="0" smtClean="0">
              <a:latin typeface="Times New Roman" charset="0"/>
              <a:ea typeface="Times New Roman" charset="0"/>
              <a:cs typeface="Times New Roman" charset="0"/>
            </a:endParaRPr>
          </a:p>
          <a:p>
            <a:pPr lvl="1">
              <a:buFont typeface="Arial" charset="0"/>
              <a:buChar char="•"/>
            </a:pPr>
            <a:r>
              <a:rPr lang="en-US" b="1" dirty="0" smtClean="0">
                <a:latin typeface="Times New Roman" charset="0"/>
                <a:ea typeface="Times New Roman" charset="0"/>
                <a:cs typeface="Times New Roman" charset="0"/>
              </a:rPr>
              <a:t>Computers/iPads at School</a:t>
            </a:r>
          </a:p>
          <a:p>
            <a:pPr lvl="2"/>
            <a:r>
              <a:rPr lang="en-US" dirty="0" smtClean="0">
                <a:latin typeface="Times New Roman" charset="0"/>
                <a:ea typeface="Times New Roman" charset="0"/>
                <a:cs typeface="Times New Roman" charset="0"/>
              </a:rPr>
              <a:t>Students Login to Computers using TSD Network Login</a:t>
            </a:r>
          </a:p>
          <a:p>
            <a:pPr lvl="2"/>
            <a:r>
              <a:rPr lang="en-US" dirty="0" smtClean="0">
                <a:latin typeface="Times New Roman" charset="0"/>
                <a:ea typeface="Times New Roman" charset="0"/>
                <a:cs typeface="Times New Roman" charset="0"/>
              </a:rPr>
              <a:t>Students Login to Wireless using TSD Network Login</a:t>
            </a:r>
          </a:p>
          <a:p>
            <a:pPr lvl="1">
              <a:buFont typeface="Arial" charset="0"/>
              <a:buChar char="•"/>
            </a:pPr>
            <a:endParaRPr lang="en-US" dirty="0" smtClean="0">
              <a:latin typeface="Times New Roman" charset="0"/>
              <a:ea typeface="Times New Roman" charset="0"/>
              <a:cs typeface="Times New Roman" charset="0"/>
            </a:endParaRPr>
          </a:p>
          <a:p>
            <a:pPr lvl="1">
              <a:buFont typeface="Arial" charset="0"/>
              <a:buChar char="•"/>
            </a:pPr>
            <a:r>
              <a:rPr lang="en-US" b="1" dirty="0" smtClean="0">
                <a:latin typeface="Times New Roman" charset="0"/>
                <a:ea typeface="Times New Roman" charset="0"/>
                <a:cs typeface="Times New Roman" charset="0"/>
              </a:rPr>
              <a:t>iPads at Home </a:t>
            </a:r>
          </a:p>
          <a:p>
            <a:pPr marL="1371600" lvl="2" indent="-457200">
              <a:buFont typeface="+mj-lt"/>
              <a:buAutoNum type="arabicPeriod"/>
            </a:pPr>
            <a:r>
              <a:rPr lang="en-US" dirty="0" smtClean="0">
                <a:latin typeface="Times New Roman" charset="0"/>
                <a:ea typeface="Times New Roman" charset="0"/>
                <a:cs typeface="Times New Roman" charset="0"/>
              </a:rPr>
              <a:t>Each iPad Must Be Registered to TSD </a:t>
            </a:r>
            <a:r>
              <a:rPr lang="en-US" dirty="0" err="1" smtClean="0">
                <a:latin typeface="Times New Roman" charset="0"/>
                <a:ea typeface="Times New Roman" charset="0"/>
                <a:cs typeface="Times New Roman" charset="0"/>
              </a:rPr>
              <a:t>Airwatch</a:t>
            </a:r>
            <a:r>
              <a:rPr lang="en-US" dirty="0" smtClean="0">
                <a:latin typeface="Times New Roman" charset="0"/>
                <a:ea typeface="Times New Roman" charset="0"/>
                <a:cs typeface="Times New Roman" charset="0"/>
              </a:rPr>
              <a:t> System</a:t>
            </a:r>
          </a:p>
          <a:p>
            <a:pPr lvl="3">
              <a:buFont typeface="Arial" charset="0"/>
              <a:buChar char="•"/>
            </a:pPr>
            <a:r>
              <a:rPr lang="en-US" dirty="0" smtClean="0">
                <a:latin typeface="Times New Roman" charset="0"/>
                <a:ea typeface="Times New Roman" charset="0"/>
                <a:cs typeface="Times New Roman" charset="0"/>
              </a:rPr>
              <a:t>Manages TSD iPads and Apps</a:t>
            </a:r>
          </a:p>
          <a:p>
            <a:pPr marL="1371600" lvl="2" indent="-457200">
              <a:buFont typeface="+mj-lt"/>
              <a:buAutoNum type="arabicPeriod"/>
            </a:pPr>
            <a:r>
              <a:rPr lang="en-US" dirty="0" smtClean="0">
                <a:latin typeface="Times New Roman" charset="0"/>
                <a:ea typeface="Times New Roman" charset="0"/>
                <a:cs typeface="Times New Roman" charset="0"/>
              </a:rPr>
              <a:t>Students Connect to Wireless Internet at Home</a:t>
            </a:r>
          </a:p>
          <a:p>
            <a:pPr marL="1371600" lvl="2" indent="-457200">
              <a:buFont typeface="+mj-lt"/>
              <a:buAutoNum type="arabicPeriod"/>
            </a:pPr>
            <a:r>
              <a:rPr lang="en-US" dirty="0" smtClean="0">
                <a:latin typeface="Times New Roman" charset="0"/>
                <a:ea typeface="Times New Roman" charset="0"/>
                <a:cs typeface="Times New Roman" charset="0"/>
              </a:rPr>
              <a:t>Students Login to </a:t>
            </a:r>
            <a:r>
              <a:rPr lang="en-US" b="1" dirty="0" err="1" smtClean="0">
                <a:latin typeface="Times New Roman" charset="0"/>
                <a:ea typeface="Times New Roman" charset="0"/>
                <a:cs typeface="Times New Roman" charset="0"/>
              </a:rPr>
              <a:t>Troy@Home</a:t>
            </a:r>
            <a:r>
              <a:rPr lang="en-US" b="1" dirty="0" smtClean="0">
                <a:latin typeface="Times New Roman" charset="0"/>
                <a:ea typeface="Times New Roman" charset="0"/>
                <a:cs typeface="Times New Roman" charset="0"/>
              </a:rPr>
              <a:t> App </a:t>
            </a:r>
            <a:r>
              <a:rPr lang="en-US" dirty="0" smtClean="0">
                <a:latin typeface="Times New Roman" charset="0"/>
                <a:ea typeface="Times New Roman" charset="0"/>
                <a:cs typeface="Times New Roman" charset="0"/>
              </a:rPr>
              <a:t>with TSD Network Login</a:t>
            </a:r>
          </a:p>
        </p:txBody>
      </p:sp>
      <p:sp>
        <p:nvSpPr>
          <p:cNvPr id="4" name="Slide Number Placeholder 3"/>
          <p:cNvSpPr>
            <a:spLocks noGrp="1"/>
          </p:cNvSpPr>
          <p:nvPr>
            <p:ph type="sldNum" sz="quarter" idx="12"/>
          </p:nvPr>
        </p:nvSpPr>
        <p:spPr/>
        <p:txBody>
          <a:bodyPr/>
          <a:lstStyle/>
          <a:p>
            <a:pPr>
              <a:defRPr/>
            </a:pPr>
            <a:fld id="{1A25CF7E-05FF-4B4A-9944-BE57E82D8571}" type="slidenum">
              <a:rPr lang="en-US" altLang="en-US" smtClean="0"/>
              <a:pPr>
                <a:defRPr/>
              </a:pPr>
              <a:t>3</a:t>
            </a:fld>
            <a:endParaRPr lang="en-US" altLang="en-US"/>
          </a:p>
        </p:txBody>
      </p:sp>
    </p:spTree>
    <p:extLst>
      <p:ext uri="{BB962C8B-B14F-4D97-AF65-F5344CB8AC3E}">
        <p14:creationId xmlns:p14="http://schemas.microsoft.com/office/powerpoint/2010/main" val="507683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839200" cy="838200"/>
          </a:xfrm>
        </p:spPr>
        <p:txBody>
          <a:bodyPr/>
          <a:lstStyle/>
          <a:p>
            <a:r>
              <a:rPr lang="en-US" b="1" dirty="0" smtClean="0">
                <a:latin typeface="Times New Roman" charset="0"/>
                <a:ea typeface="Times New Roman" charset="0"/>
                <a:cs typeface="Times New Roman" charset="0"/>
              </a:rPr>
              <a:t>How Does the Internet Filter Work?</a:t>
            </a:r>
            <a:endParaRPr lang="en-US"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63500" y="990600"/>
            <a:ext cx="8991600" cy="5453062"/>
          </a:xfrm>
        </p:spPr>
        <p:txBody>
          <a:bodyPr/>
          <a:lstStyle/>
          <a:p>
            <a:pPr marL="0" indent="0">
              <a:buNone/>
            </a:pPr>
            <a:r>
              <a:rPr lang="en-US" b="1" dirty="0" smtClean="0">
                <a:latin typeface="Times New Roman" charset="0"/>
                <a:ea typeface="Times New Roman" charset="0"/>
                <a:cs typeface="Times New Roman" charset="0"/>
              </a:rPr>
              <a:t>Websites</a:t>
            </a:r>
          </a:p>
          <a:p>
            <a:pPr lvl="1">
              <a:buFont typeface="Arial" charset="0"/>
              <a:buChar char="•"/>
            </a:pPr>
            <a:r>
              <a:rPr lang="en-US" dirty="0" smtClean="0">
                <a:latin typeface="Times New Roman" charset="0"/>
                <a:ea typeface="Times New Roman" charset="0"/>
                <a:cs typeface="Times New Roman" charset="0"/>
              </a:rPr>
              <a:t>Students have specific categories of websites blocked</a:t>
            </a:r>
          </a:p>
          <a:p>
            <a:pPr lvl="2"/>
            <a:r>
              <a:rPr lang="en-US" dirty="0" smtClean="0">
                <a:latin typeface="Times New Roman" charset="0"/>
                <a:ea typeface="Times New Roman" charset="0"/>
                <a:cs typeface="Times New Roman" charset="0"/>
              </a:rPr>
              <a:t>Adult Content, Ads, Alcohol &amp; Tobacco, Gambling, Drugs, Guns &amp; Weapons, Violence &amp; Hate, and many more</a:t>
            </a:r>
          </a:p>
          <a:p>
            <a:pPr lvl="1">
              <a:buFont typeface="Arial" charset="0"/>
              <a:buChar char="•"/>
            </a:pPr>
            <a:r>
              <a:rPr lang="en-US" dirty="0" smtClean="0">
                <a:latin typeface="Times New Roman" charset="0"/>
                <a:ea typeface="Times New Roman" charset="0"/>
                <a:cs typeface="Times New Roman" charset="0"/>
              </a:rPr>
              <a:t>Teachers submit requests to unblock specific sites</a:t>
            </a:r>
          </a:p>
          <a:p>
            <a:pPr lvl="2"/>
            <a:r>
              <a:rPr lang="en-US" dirty="0" smtClean="0">
                <a:latin typeface="Times New Roman" charset="0"/>
                <a:ea typeface="Times New Roman" charset="0"/>
                <a:cs typeface="Times New Roman" charset="0"/>
              </a:rPr>
              <a:t>Teaching &amp; Learning reviews requests for instructional value</a:t>
            </a:r>
          </a:p>
          <a:p>
            <a:pPr marL="57150" indent="0">
              <a:buNone/>
            </a:pPr>
            <a:endParaRPr lang="en-US" sz="2400" dirty="0" smtClean="0">
              <a:latin typeface="Times New Roman" charset="0"/>
              <a:ea typeface="Times New Roman" charset="0"/>
              <a:cs typeface="Times New Roman" charset="0"/>
            </a:endParaRPr>
          </a:p>
          <a:p>
            <a:pPr marL="0" indent="0">
              <a:buNone/>
            </a:pPr>
            <a:r>
              <a:rPr lang="en-US" b="1" dirty="0" smtClean="0">
                <a:latin typeface="Times New Roman" charset="0"/>
                <a:ea typeface="Times New Roman" charset="0"/>
                <a:cs typeface="Times New Roman" charset="0"/>
              </a:rPr>
              <a:t>iPads </a:t>
            </a:r>
          </a:p>
          <a:p>
            <a:pPr lvl="1">
              <a:buFont typeface="Arial" charset="0"/>
              <a:buChar char="•"/>
            </a:pPr>
            <a:r>
              <a:rPr lang="en-US" b="1" dirty="0" smtClean="0">
                <a:latin typeface="Times New Roman" charset="0"/>
                <a:ea typeface="Times New Roman" charset="0"/>
                <a:cs typeface="Times New Roman" charset="0"/>
              </a:rPr>
              <a:t>TSD Catalog </a:t>
            </a:r>
            <a:r>
              <a:rPr lang="en-US" dirty="0" smtClean="0">
                <a:latin typeface="Times New Roman" charset="0"/>
                <a:ea typeface="Times New Roman" charset="0"/>
                <a:cs typeface="Times New Roman" charset="0"/>
              </a:rPr>
              <a:t>– Teachers submit apps to be added</a:t>
            </a:r>
          </a:p>
          <a:p>
            <a:pPr lvl="2"/>
            <a:r>
              <a:rPr lang="en-US" dirty="0" smtClean="0">
                <a:latin typeface="Times New Roman" charset="0"/>
                <a:ea typeface="Times New Roman" charset="0"/>
                <a:cs typeface="Times New Roman" charset="0"/>
              </a:rPr>
              <a:t>Teaching &amp; Learning reviews requests for instructional value</a:t>
            </a:r>
          </a:p>
          <a:p>
            <a:pPr lvl="1">
              <a:buFont typeface="Arial" charset="0"/>
              <a:buChar char="•"/>
            </a:pPr>
            <a:r>
              <a:rPr lang="en-US" b="1" dirty="0" smtClean="0">
                <a:latin typeface="Times New Roman" charset="0"/>
                <a:ea typeface="Times New Roman" charset="0"/>
                <a:cs typeface="Times New Roman" charset="0"/>
              </a:rPr>
              <a:t>App Store –</a:t>
            </a:r>
            <a:r>
              <a:rPr lang="en-US" dirty="0" smtClean="0">
                <a:latin typeface="Times New Roman" charset="0"/>
                <a:ea typeface="Times New Roman" charset="0"/>
                <a:cs typeface="Times New Roman" charset="0"/>
              </a:rPr>
              <a:t> Only Shows Apps Rated 12+ by Apple</a:t>
            </a:r>
          </a:p>
          <a:p>
            <a:pPr lvl="2"/>
            <a:r>
              <a:rPr lang="en-US" dirty="0" smtClean="0">
                <a:latin typeface="Times New Roman" charset="0"/>
                <a:ea typeface="Times New Roman" charset="0"/>
                <a:cs typeface="Times New Roman" charset="0"/>
              </a:rPr>
              <a:t>Must be turned on for students to download from TSD Catalog</a:t>
            </a:r>
          </a:p>
          <a:p>
            <a:endParaRPr lang="en-US" dirty="0">
              <a:latin typeface="Times New Roman" charset="0"/>
              <a:ea typeface="Times New Roman" charset="0"/>
              <a:cs typeface="Times New Roman" charset="0"/>
            </a:endParaRPr>
          </a:p>
        </p:txBody>
      </p:sp>
      <p:sp>
        <p:nvSpPr>
          <p:cNvPr id="4" name="Slide Number Placeholder 3"/>
          <p:cNvSpPr>
            <a:spLocks noGrp="1"/>
          </p:cNvSpPr>
          <p:nvPr>
            <p:ph type="sldNum" sz="quarter" idx="12"/>
          </p:nvPr>
        </p:nvSpPr>
        <p:spPr/>
        <p:txBody>
          <a:bodyPr/>
          <a:lstStyle/>
          <a:p>
            <a:pPr>
              <a:defRPr/>
            </a:pPr>
            <a:fld id="{1A25CF7E-05FF-4B4A-9944-BE57E82D8571}" type="slidenum">
              <a:rPr lang="en-US" altLang="en-US" smtClean="0"/>
              <a:pPr>
                <a:defRPr/>
              </a:pPr>
              <a:t>4</a:t>
            </a:fld>
            <a:endParaRPr lang="en-US" altLang="en-US"/>
          </a:p>
        </p:txBody>
      </p:sp>
    </p:spTree>
    <p:extLst>
      <p:ext uri="{BB962C8B-B14F-4D97-AF65-F5344CB8AC3E}">
        <p14:creationId xmlns:p14="http://schemas.microsoft.com/office/powerpoint/2010/main" val="1177631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663"/>
            <a:ext cx="8610600" cy="1143000"/>
          </a:xfrm>
        </p:spPr>
        <p:txBody>
          <a:bodyPr/>
          <a:lstStyle/>
          <a:p>
            <a:r>
              <a:rPr lang="en-US" b="1" dirty="0" smtClean="0">
                <a:latin typeface="Times New Roman" charset="0"/>
                <a:ea typeface="Times New Roman" charset="0"/>
                <a:cs typeface="Times New Roman" charset="0"/>
              </a:rPr>
              <a:t>Is Student Email Filtered?</a:t>
            </a:r>
            <a:endParaRPr lang="en-US"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76200" y="1741488"/>
            <a:ext cx="8991600" cy="5116512"/>
          </a:xfrm>
        </p:spPr>
        <p:txBody>
          <a:bodyPr/>
          <a:lstStyle/>
          <a:p>
            <a:pPr marL="0" indent="0">
              <a:buNone/>
            </a:pPr>
            <a:r>
              <a:rPr lang="en-US" b="1" dirty="0" smtClean="0">
                <a:latin typeface="Times New Roman" charset="0"/>
                <a:ea typeface="Times New Roman" charset="0"/>
                <a:cs typeface="Times New Roman" charset="0"/>
              </a:rPr>
              <a:t>Email is Filtered via Office 365</a:t>
            </a:r>
          </a:p>
          <a:p>
            <a:pPr lvl="1">
              <a:buFont typeface="Arial" charset="0"/>
              <a:buChar char="•"/>
            </a:pPr>
            <a:r>
              <a:rPr lang="en-US" dirty="0" smtClean="0">
                <a:latin typeface="Times New Roman" charset="0"/>
                <a:ea typeface="Times New Roman" charset="0"/>
                <a:cs typeface="Times New Roman" charset="0"/>
              </a:rPr>
              <a:t>TSD Student Email is “</a:t>
            </a:r>
            <a:r>
              <a:rPr lang="en-US" b="1" dirty="0" smtClean="0">
                <a:latin typeface="Times New Roman" charset="0"/>
                <a:ea typeface="Times New Roman" charset="0"/>
                <a:cs typeface="Times New Roman" charset="0"/>
              </a:rPr>
              <a:t>Closed Campus</a:t>
            </a:r>
            <a:r>
              <a:rPr lang="en-US" dirty="0" smtClean="0">
                <a:latin typeface="Times New Roman" charset="0"/>
                <a:ea typeface="Times New Roman" charset="0"/>
                <a:cs typeface="Times New Roman" charset="0"/>
              </a:rPr>
              <a:t>”</a:t>
            </a:r>
          </a:p>
          <a:p>
            <a:pPr lvl="2"/>
            <a:r>
              <a:rPr lang="en-US" dirty="0" smtClean="0">
                <a:latin typeface="Times New Roman" charset="0"/>
                <a:ea typeface="Times New Roman" charset="0"/>
                <a:cs typeface="Times New Roman" charset="0"/>
              </a:rPr>
              <a:t>Must come from @</a:t>
            </a:r>
            <a:r>
              <a:rPr lang="en-US" dirty="0" err="1" smtClean="0">
                <a:latin typeface="Times New Roman" charset="0"/>
                <a:ea typeface="Times New Roman" charset="0"/>
                <a:cs typeface="Times New Roman" charset="0"/>
              </a:rPr>
              <a:t>troyschools.org</a:t>
            </a:r>
            <a:r>
              <a:rPr lang="en-US" dirty="0" smtClean="0">
                <a:latin typeface="Times New Roman" charset="0"/>
                <a:ea typeface="Times New Roman" charset="0"/>
                <a:cs typeface="Times New Roman" charset="0"/>
              </a:rPr>
              <a:t> or @troy.k12.mi.us email</a:t>
            </a:r>
          </a:p>
          <a:p>
            <a:pPr lvl="1">
              <a:buFont typeface="Arial" charset="0"/>
              <a:buChar char="•"/>
            </a:pPr>
            <a:r>
              <a:rPr lang="en-US" b="1" dirty="0" smtClean="0">
                <a:latin typeface="Times New Roman" charset="0"/>
                <a:ea typeface="Times New Roman" charset="0"/>
                <a:cs typeface="Times New Roman" charset="0"/>
              </a:rPr>
              <a:t>Bad Word list </a:t>
            </a:r>
            <a:r>
              <a:rPr lang="en-US" dirty="0" smtClean="0">
                <a:latin typeface="Times New Roman" charset="0"/>
                <a:ea typeface="Times New Roman" charset="0"/>
                <a:cs typeface="Times New Roman" charset="0"/>
              </a:rPr>
              <a:t>Implemented</a:t>
            </a:r>
          </a:p>
          <a:p>
            <a:pPr lvl="2"/>
            <a:r>
              <a:rPr lang="en-US" dirty="0" smtClean="0">
                <a:latin typeface="Times New Roman" charset="0"/>
                <a:ea typeface="Times New Roman" charset="0"/>
                <a:cs typeface="Times New Roman" charset="0"/>
              </a:rPr>
              <a:t>Stops emails with specific words included</a:t>
            </a:r>
          </a:p>
          <a:p>
            <a:pPr lvl="1">
              <a:buFont typeface="Arial" charset="0"/>
              <a:buChar char="•"/>
            </a:pPr>
            <a:r>
              <a:rPr lang="en-US" dirty="0" smtClean="0">
                <a:latin typeface="Times New Roman" charset="0"/>
                <a:ea typeface="Times New Roman" charset="0"/>
                <a:cs typeface="Times New Roman" charset="0"/>
              </a:rPr>
              <a:t>Cannot Send to </a:t>
            </a:r>
            <a:r>
              <a:rPr lang="en-US" b="1" dirty="0" smtClean="0">
                <a:latin typeface="Times New Roman" charset="0"/>
                <a:ea typeface="Times New Roman" charset="0"/>
                <a:cs typeface="Times New Roman" charset="0"/>
              </a:rPr>
              <a:t>Email Distribution Lists </a:t>
            </a:r>
          </a:p>
          <a:p>
            <a:pPr lvl="1">
              <a:buFont typeface="Arial" charset="0"/>
              <a:buChar char="•"/>
            </a:pPr>
            <a:endParaRPr lang="en-US" b="1" dirty="0" smtClean="0">
              <a:latin typeface="Times New Roman" charset="0"/>
              <a:ea typeface="Times New Roman" charset="0"/>
              <a:cs typeface="Times New Roman" charset="0"/>
            </a:endParaRPr>
          </a:p>
          <a:p>
            <a:pPr lvl="1">
              <a:buFont typeface="Arial" charset="0"/>
              <a:buChar char="•"/>
            </a:pPr>
            <a:r>
              <a:rPr lang="en-US" b="1" dirty="0" smtClean="0">
                <a:latin typeface="Times New Roman" charset="0"/>
                <a:ea typeface="Times New Roman" charset="0"/>
                <a:cs typeface="Times New Roman" charset="0"/>
              </a:rPr>
              <a:t>Office 365 </a:t>
            </a:r>
            <a:r>
              <a:rPr lang="en-US" dirty="0" smtClean="0">
                <a:latin typeface="Times New Roman" charset="0"/>
                <a:ea typeface="Times New Roman" charset="0"/>
                <a:cs typeface="Times New Roman" charset="0"/>
              </a:rPr>
              <a:t>Features </a:t>
            </a:r>
          </a:p>
          <a:p>
            <a:pPr lvl="2"/>
            <a:r>
              <a:rPr lang="en-US" dirty="0" smtClean="0">
                <a:latin typeface="Times New Roman" charset="0"/>
                <a:ea typeface="Times New Roman" charset="0"/>
                <a:cs typeface="Times New Roman" charset="0"/>
              </a:rPr>
              <a:t>Access to Word, Excel, PowerPoint, OneNote, OneDrive</a:t>
            </a:r>
          </a:p>
          <a:p>
            <a:pPr lvl="2"/>
            <a:r>
              <a:rPr lang="en-US" dirty="0" smtClean="0">
                <a:latin typeface="Times New Roman" charset="0"/>
                <a:ea typeface="Times New Roman" charset="0"/>
                <a:cs typeface="Times New Roman" charset="0"/>
              </a:rPr>
              <a:t>Can download up to 5 Free home copies of Microsoft Office</a:t>
            </a:r>
          </a:p>
          <a:p>
            <a:pPr marL="57150" indent="0">
              <a:buNone/>
            </a:pPr>
            <a:endParaRPr lang="en-US" sz="2400" dirty="0" smtClean="0">
              <a:latin typeface="Times New Roman" charset="0"/>
              <a:ea typeface="Times New Roman" charset="0"/>
              <a:cs typeface="Times New Roman" charset="0"/>
            </a:endParaRPr>
          </a:p>
        </p:txBody>
      </p:sp>
      <p:sp>
        <p:nvSpPr>
          <p:cNvPr id="4" name="Slide Number Placeholder 3"/>
          <p:cNvSpPr>
            <a:spLocks noGrp="1"/>
          </p:cNvSpPr>
          <p:nvPr>
            <p:ph type="sldNum" sz="quarter" idx="12"/>
          </p:nvPr>
        </p:nvSpPr>
        <p:spPr/>
        <p:txBody>
          <a:bodyPr/>
          <a:lstStyle/>
          <a:p>
            <a:pPr>
              <a:defRPr/>
            </a:pPr>
            <a:fld id="{1A25CF7E-05FF-4B4A-9944-BE57E82D8571}" type="slidenum">
              <a:rPr lang="en-US" altLang="en-US" smtClean="0"/>
              <a:pPr>
                <a:defRPr/>
              </a:pPr>
              <a:t>5</a:t>
            </a:fld>
            <a:endParaRPr lang="en-US" altLang="en-US"/>
          </a:p>
        </p:txBody>
      </p:sp>
    </p:spTree>
    <p:extLst>
      <p:ext uri="{BB962C8B-B14F-4D97-AF65-F5344CB8AC3E}">
        <p14:creationId xmlns:p14="http://schemas.microsoft.com/office/powerpoint/2010/main" val="1108218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700"/>
            <a:ext cx="8610600" cy="928687"/>
          </a:xfrm>
        </p:spPr>
        <p:txBody>
          <a:bodyPr/>
          <a:lstStyle/>
          <a:p>
            <a:r>
              <a:rPr lang="en-US" b="1" dirty="0" smtClean="0">
                <a:latin typeface="Times New Roman" charset="0"/>
                <a:ea typeface="Times New Roman" charset="0"/>
                <a:cs typeface="Times New Roman" charset="0"/>
              </a:rPr>
              <a:t>Why Are There So Many Logins?</a:t>
            </a:r>
            <a:endParaRPr lang="en-US"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14300" y="1243013"/>
            <a:ext cx="8991600" cy="5453062"/>
          </a:xfrm>
        </p:spPr>
        <p:txBody>
          <a:bodyPr/>
          <a:lstStyle/>
          <a:p>
            <a:pPr marL="0" indent="0">
              <a:buNone/>
            </a:pPr>
            <a:r>
              <a:rPr lang="en-US" b="1" dirty="0">
                <a:latin typeface="Times New Roman" charset="0"/>
                <a:ea typeface="Times New Roman" charset="0"/>
                <a:cs typeface="Times New Roman" charset="0"/>
              </a:rPr>
              <a:t>TSD Network</a:t>
            </a:r>
            <a:endParaRPr lang="en-US" b="1" dirty="0">
              <a:latin typeface="Times New Roman" charset="0"/>
              <a:ea typeface="Times New Roman" charset="0"/>
              <a:cs typeface="Times New Roman" charset="0"/>
            </a:endParaRPr>
          </a:p>
          <a:p>
            <a:pPr lvl="1">
              <a:buFont typeface="Arial" charset="0"/>
              <a:buChar char="•"/>
            </a:pPr>
            <a:r>
              <a:rPr lang="en-US" dirty="0">
                <a:latin typeface="Times New Roman" charset="0"/>
                <a:ea typeface="Times New Roman" charset="0"/>
                <a:cs typeface="Times New Roman" charset="0"/>
              </a:rPr>
              <a:t>Students gain access to file storage, email, and more</a:t>
            </a:r>
          </a:p>
          <a:p>
            <a:pPr lvl="1">
              <a:buFont typeface="Arial" charset="0"/>
              <a:buChar char="•"/>
            </a:pPr>
            <a:r>
              <a:rPr lang="en-US" dirty="0">
                <a:latin typeface="Times New Roman" charset="0"/>
                <a:ea typeface="Times New Roman" charset="0"/>
                <a:cs typeface="Times New Roman" charset="0"/>
              </a:rPr>
              <a:t>TSD creates and manages</a:t>
            </a:r>
          </a:p>
          <a:p>
            <a:pPr marL="57150" indent="0">
              <a:buNone/>
            </a:pPr>
            <a:endParaRPr lang="en-US" sz="2400" dirty="0">
              <a:latin typeface="Times New Roman" charset="0"/>
              <a:ea typeface="Times New Roman" charset="0"/>
              <a:cs typeface="Times New Roman" charset="0"/>
            </a:endParaRPr>
          </a:p>
          <a:p>
            <a:pPr marL="0" indent="0">
              <a:buNone/>
            </a:pPr>
            <a:r>
              <a:rPr lang="en-US" b="1" dirty="0">
                <a:latin typeface="Times New Roman" charset="0"/>
                <a:ea typeface="Times New Roman" charset="0"/>
                <a:cs typeface="Times New Roman" charset="0"/>
              </a:rPr>
              <a:t>iPads – Student Apple ID </a:t>
            </a:r>
          </a:p>
          <a:p>
            <a:pPr lvl="1">
              <a:buFont typeface="Arial" charset="0"/>
              <a:buChar char="•"/>
            </a:pPr>
            <a:r>
              <a:rPr lang="en-US" dirty="0">
                <a:latin typeface="Times New Roman" charset="0"/>
                <a:ea typeface="Times New Roman" charset="0"/>
                <a:cs typeface="Times New Roman" charset="0"/>
              </a:rPr>
              <a:t>Students gain access to apps, find my iPad, and more</a:t>
            </a:r>
          </a:p>
          <a:p>
            <a:pPr lvl="2"/>
            <a:r>
              <a:rPr lang="en-US" dirty="0">
                <a:latin typeface="Times New Roman" charset="0"/>
                <a:ea typeface="Times New Roman" charset="0"/>
                <a:cs typeface="Times New Roman" charset="0"/>
              </a:rPr>
              <a:t>Without – Students can't download Apps for School</a:t>
            </a:r>
          </a:p>
          <a:p>
            <a:pPr lvl="1">
              <a:buFont typeface="Arial" charset="0"/>
              <a:buChar char="•"/>
            </a:pPr>
            <a:r>
              <a:rPr lang="en-US" dirty="0">
                <a:latin typeface="Times New Roman" charset="0"/>
                <a:ea typeface="Times New Roman" charset="0"/>
                <a:cs typeface="Times New Roman" charset="0"/>
              </a:rPr>
              <a:t>Does not connect to TSD Network - can't use same</a:t>
            </a:r>
          </a:p>
          <a:p>
            <a:pPr lvl="1">
              <a:buFont typeface="Arial" charset="0"/>
              <a:buChar char="•"/>
            </a:pPr>
            <a:r>
              <a:rPr lang="en-US" dirty="0">
                <a:latin typeface="Times New Roman" charset="0"/>
                <a:ea typeface="Times New Roman" charset="0"/>
                <a:cs typeface="Times New Roman" charset="0"/>
              </a:rPr>
              <a:t>Parents create and manage</a:t>
            </a:r>
          </a:p>
          <a:p>
            <a:pPr lvl="1">
              <a:buFont typeface="Arial" charset="0"/>
              <a:buChar char="•"/>
            </a:pPr>
            <a:r>
              <a:rPr lang="en-US" dirty="0">
                <a:latin typeface="Times New Roman" charset="0"/>
                <a:ea typeface="Times New Roman" charset="0"/>
                <a:cs typeface="Times New Roman" charset="0"/>
              </a:rPr>
              <a:t>Parents can use “</a:t>
            </a:r>
            <a:r>
              <a:rPr lang="en-US" b="1" dirty="0">
                <a:latin typeface="Times New Roman" charset="0"/>
                <a:ea typeface="Times New Roman" charset="0"/>
                <a:cs typeface="Times New Roman" charset="0"/>
              </a:rPr>
              <a:t>Find my iPad</a:t>
            </a:r>
            <a:r>
              <a:rPr lang="en-US" dirty="0">
                <a:latin typeface="Times New Roman" charset="0"/>
                <a:ea typeface="Times New Roman" charset="0"/>
                <a:cs typeface="Times New Roman" charset="0"/>
              </a:rPr>
              <a:t>” feature</a:t>
            </a:r>
          </a:p>
          <a:p>
            <a:endParaRPr lang="en-US" dirty="0">
              <a:latin typeface="Times New Roman" charset="0"/>
              <a:ea typeface="Times New Roman" charset="0"/>
              <a:cs typeface="Times New Roman" charset="0"/>
            </a:endParaRPr>
          </a:p>
        </p:txBody>
      </p:sp>
      <p:sp>
        <p:nvSpPr>
          <p:cNvPr id="4" name="Slide Number Placeholder 3"/>
          <p:cNvSpPr>
            <a:spLocks noGrp="1"/>
          </p:cNvSpPr>
          <p:nvPr>
            <p:ph type="sldNum" sz="quarter" idx="12"/>
          </p:nvPr>
        </p:nvSpPr>
        <p:spPr/>
        <p:txBody>
          <a:bodyPr/>
          <a:lstStyle/>
          <a:p>
            <a:pPr>
              <a:defRPr/>
            </a:pPr>
            <a:fld id="{1A25CF7E-05FF-4B4A-9944-BE57E82D8571}" type="slidenum">
              <a:rPr lang="en-US" altLang="en-US" smtClean="0"/>
              <a:pPr>
                <a:defRPr/>
              </a:pPr>
              <a:t>6</a:t>
            </a:fld>
            <a:endParaRPr lang="en-US" altLang="en-US"/>
          </a:p>
        </p:txBody>
      </p:sp>
    </p:spTree>
    <p:extLst>
      <p:ext uri="{BB962C8B-B14F-4D97-AF65-F5344CB8AC3E}">
        <p14:creationId xmlns:p14="http://schemas.microsoft.com/office/powerpoint/2010/main" val="1020042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12725"/>
            <a:ext cx="8991600" cy="1143000"/>
          </a:xfrm>
        </p:spPr>
        <p:txBody>
          <a:bodyPr/>
          <a:lstStyle/>
          <a:p>
            <a:r>
              <a:rPr lang="en-US" b="1" dirty="0" smtClean="0">
                <a:latin typeface="Times New Roman" charset="0"/>
                <a:ea typeface="Times New Roman" charset="0"/>
                <a:cs typeface="Times New Roman" charset="0"/>
              </a:rPr>
              <a:t>How Does My Child Get Tech Help?</a:t>
            </a:r>
            <a:endParaRPr lang="en-US"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63500" y="1828800"/>
            <a:ext cx="8991600" cy="2438400"/>
          </a:xfrm>
        </p:spPr>
        <p:txBody>
          <a:bodyPr/>
          <a:lstStyle/>
          <a:p>
            <a:pPr marL="0" indent="0">
              <a:buNone/>
            </a:pPr>
            <a:r>
              <a:rPr lang="en-US" b="1" dirty="0" smtClean="0">
                <a:latin typeface="Times New Roman" charset="0"/>
                <a:ea typeface="Times New Roman" charset="0"/>
                <a:cs typeface="Times New Roman" charset="0"/>
              </a:rPr>
              <a:t>Building Technology Support</a:t>
            </a:r>
          </a:p>
          <a:p>
            <a:pPr lvl="1">
              <a:buFont typeface="Arial" charset="0"/>
              <a:buChar char="•"/>
            </a:pPr>
            <a:r>
              <a:rPr lang="en-US" dirty="0" smtClean="0">
                <a:latin typeface="Times New Roman" charset="0"/>
                <a:ea typeface="Times New Roman" charset="0"/>
                <a:cs typeface="Times New Roman" charset="0"/>
              </a:rPr>
              <a:t>Building tech help available all day, every day at school</a:t>
            </a:r>
          </a:p>
          <a:p>
            <a:pPr lvl="1">
              <a:buFont typeface="Arial" charset="0"/>
              <a:buChar char="•"/>
            </a:pPr>
            <a:r>
              <a:rPr lang="en-US" dirty="0" smtClean="0">
                <a:latin typeface="Times New Roman" charset="0"/>
                <a:ea typeface="Times New Roman" charset="0"/>
                <a:cs typeface="Times New Roman" charset="0"/>
              </a:rPr>
              <a:t>Building techs escalate issues they need assistance with</a:t>
            </a:r>
          </a:p>
          <a:p>
            <a:pPr marL="57150" indent="0">
              <a:buNone/>
            </a:pPr>
            <a:endParaRPr lang="en-US" sz="2400" dirty="0" smtClean="0">
              <a:latin typeface="Times New Roman" charset="0"/>
              <a:ea typeface="Times New Roman" charset="0"/>
              <a:cs typeface="Times New Roman" charset="0"/>
            </a:endParaRP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1A25CF7E-05FF-4B4A-9944-BE57E82D8571}" type="slidenum">
              <a:rPr lang="en-US" altLang="en-US" smtClean="0"/>
              <a:pPr>
                <a:defRPr/>
              </a:pPr>
              <a:t>7</a:t>
            </a:fld>
            <a:endParaRPr lang="en-US" altLang="en-US"/>
          </a:p>
        </p:txBody>
      </p:sp>
    </p:spTree>
    <p:extLst>
      <p:ext uri="{BB962C8B-B14F-4D97-AF65-F5344CB8AC3E}">
        <p14:creationId xmlns:p14="http://schemas.microsoft.com/office/powerpoint/2010/main" val="9998122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
            <a:ext cx="8610600" cy="609600"/>
          </a:xfrm>
        </p:spPr>
        <p:txBody>
          <a:bodyPr/>
          <a:lstStyle/>
          <a:p>
            <a:r>
              <a:rPr lang="en-US" b="1" dirty="0" smtClean="0">
                <a:latin typeface="Times New Roman" charset="0"/>
                <a:ea typeface="Times New Roman" charset="0"/>
                <a:cs typeface="Times New Roman" charset="0"/>
              </a:rPr>
              <a:t>Online Resources</a:t>
            </a:r>
            <a:endParaRPr lang="en-US"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38100" y="838200"/>
            <a:ext cx="8991600" cy="6019800"/>
          </a:xfrm>
        </p:spPr>
        <p:txBody>
          <a:bodyPr/>
          <a:lstStyle/>
          <a:p>
            <a:pPr marL="0" indent="0">
              <a:buNone/>
            </a:pPr>
            <a:r>
              <a:rPr lang="en-US" b="1" dirty="0" smtClean="0">
                <a:latin typeface="Times New Roman" charset="0"/>
                <a:ea typeface="Times New Roman" charset="0"/>
                <a:cs typeface="Times New Roman" charset="0"/>
              </a:rPr>
              <a:t>TSD Technology Department Website</a:t>
            </a:r>
          </a:p>
          <a:p>
            <a:pPr lvl="1">
              <a:buFont typeface="Arial" charset="0"/>
              <a:buChar char="•"/>
            </a:pPr>
            <a:r>
              <a:rPr lang="en-US" dirty="0">
                <a:latin typeface="Times New Roman" charset="0"/>
                <a:ea typeface="Times New Roman" charset="0"/>
                <a:cs typeface="Times New Roman" charset="0"/>
              </a:rPr>
              <a:t>Home Access Center </a:t>
            </a:r>
            <a:r>
              <a:rPr lang="en-US" dirty="0" smtClean="0">
                <a:latin typeface="Times New Roman" charset="0"/>
                <a:ea typeface="Times New Roman" charset="0"/>
                <a:cs typeface="Times New Roman" charset="0"/>
              </a:rPr>
              <a:t>&amp; </a:t>
            </a:r>
            <a:r>
              <a:rPr lang="en-US" dirty="0" err="1" smtClean="0">
                <a:latin typeface="Times New Roman" charset="0"/>
                <a:ea typeface="Times New Roman" charset="0"/>
                <a:cs typeface="Times New Roman" charset="0"/>
              </a:rPr>
              <a:t>Schoology</a:t>
            </a:r>
            <a:r>
              <a:rPr lang="en-US" dirty="0" smtClean="0">
                <a:latin typeface="Times New Roman" charset="0"/>
                <a:ea typeface="Times New Roman" charset="0"/>
                <a:cs typeface="Times New Roman" charset="0"/>
              </a:rPr>
              <a:t> </a:t>
            </a:r>
            <a:r>
              <a:rPr lang="en-US" dirty="0">
                <a:latin typeface="Times New Roman" charset="0"/>
                <a:ea typeface="Times New Roman" charset="0"/>
                <a:cs typeface="Times New Roman" charset="0"/>
              </a:rPr>
              <a:t>Information</a:t>
            </a:r>
          </a:p>
          <a:p>
            <a:pPr lvl="1">
              <a:buFont typeface="Arial" charset="0"/>
              <a:buChar char="•"/>
            </a:pPr>
            <a:r>
              <a:rPr lang="en-US" dirty="0" smtClean="0">
                <a:latin typeface="Times New Roman" charset="0"/>
                <a:ea typeface="Times New Roman" charset="0"/>
                <a:cs typeface="Times New Roman" charset="0"/>
              </a:rPr>
              <a:t>iPad &amp; Parent Information</a:t>
            </a:r>
          </a:p>
          <a:p>
            <a:pPr lvl="2"/>
            <a:r>
              <a:rPr lang="en-US" dirty="0" smtClean="0">
                <a:latin typeface="Times New Roman" charset="0"/>
                <a:ea typeface="Times New Roman" charset="0"/>
                <a:cs typeface="Times New Roman" charset="0"/>
              </a:rPr>
              <a:t>iPad FAQ, Common iPad Questions</a:t>
            </a:r>
            <a:r>
              <a:rPr lang="en-US" smtClean="0">
                <a:latin typeface="Times New Roman" charset="0"/>
                <a:ea typeface="Times New Roman" charset="0"/>
                <a:cs typeface="Times New Roman" charset="0"/>
              </a:rPr>
              <a:t>, Web 2.0 and </a:t>
            </a:r>
            <a:r>
              <a:rPr lang="en-US" dirty="0" smtClean="0">
                <a:latin typeface="Times New Roman" charset="0"/>
                <a:ea typeface="Times New Roman" charset="0"/>
                <a:cs typeface="Times New Roman" charset="0"/>
              </a:rPr>
              <a:t>more</a:t>
            </a:r>
          </a:p>
          <a:p>
            <a:pPr lvl="2"/>
            <a:r>
              <a:rPr lang="en-US" dirty="0" smtClean="0">
                <a:latin typeface="Times New Roman" charset="0"/>
                <a:ea typeface="Times New Roman" charset="0"/>
                <a:cs typeface="Times New Roman" charset="0"/>
              </a:rPr>
              <a:t>Presentation links, Tech Talks and more</a:t>
            </a:r>
          </a:p>
          <a:p>
            <a:pPr lvl="1">
              <a:buFont typeface="Arial" charset="0"/>
              <a:buChar char="•"/>
            </a:pPr>
            <a:r>
              <a:rPr lang="en-US" dirty="0" smtClean="0">
                <a:latin typeface="Times New Roman" charset="0"/>
                <a:ea typeface="Times New Roman" charset="0"/>
                <a:cs typeface="Times New Roman" charset="0"/>
              </a:rPr>
              <a:t>One2World Initiative Information</a:t>
            </a:r>
          </a:p>
          <a:p>
            <a:pPr lvl="1">
              <a:buFont typeface="Arial" charset="0"/>
              <a:buChar char="•"/>
            </a:pPr>
            <a:r>
              <a:rPr lang="en-US" dirty="0" smtClean="0">
                <a:latin typeface="Times New Roman" charset="0"/>
                <a:ea typeface="Times New Roman" charset="0"/>
                <a:cs typeface="Times New Roman" charset="0"/>
              </a:rPr>
              <a:t>Office 365 Information (Training Videos, </a:t>
            </a:r>
            <a:r>
              <a:rPr lang="en-US" dirty="0" err="1" smtClean="0">
                <a:latin typeface="Times New Roman" charset="0"/>
                <a:ea typeface="Times New Roman" charset="0"/>
                <a:cs typeface="Times New Roman" charset="0"/>
              </a:rPr>
              <a:t>etc</a:t>
            </a:r>
            <a:r>
              <a:rPr lang="en-US" dirty="0" smtClean="0">
                <a:latin typeface="Times New Roman" charset="0"/>
                <a:ea typeface="Times New Roman" charset="0"/>
                <a:cs typeface="Times New Roman" charset="0"/>
              </a:rPr>
              <a:t>)</a:t>
            </a:r>
          </a:p>
          <a:p>
            <a:pPr marL="0" indent="0">
              <a:buNone/>
            </a:pPr>
            <a:r>
              <a:rPr lang="en-US" b="1" dirty="0" smtClean="0">
                <a:latin typeface="Times New Roman" charset="0"/>
                <a:ea typeface="Times New Roman" charset="0"/>
                <a:cs typeface="Times New Roman" charset="0"/>
              </a:rPr>
              <a:t>My TSD Button</a:t>
            </a:r>
          </a:p>
          <a:p>
            <a:pPr lvl="1">
              <a:buFont typeface="Arial" charset="0"/>
              <a:buChar char="•"/>
            </a:pPr>
            <a:r>
              <a:rPr lang="en-US" dirty="0" smtClean="0">
                <a:latin typeface="Times New Roman" charset="0"/>
                <a:ea typeface="Times New Roman" charset="0"/>
                <a:cs typeface="Times New Roman" charset="0"/>
              </a:rPr>
              <a:t>For Staff, Students &amp; Parents</a:t>
            </a:r>
          </a:p>
          <a:p>
            <a:pPr lvl="2"/>
            <a:r>
              <a:rPr lang="en-US" b="1" dirty="0" smtClean="0">
                <a:latin typeface="Times New Roman" charset="0"/>
                <a:ea typeface="Times New Roman" charset="0"/>
                <a:cs typeface="Times New Roman" charset="0"/>
              </a:rPr>
              <a:t>Coming Later This Year</a:t>
            </a:r>
            <a:endParaRPr lang="en-US" b="1" dirty="0">
              <a:latin typeface="Times New Roman" charset="0"/>
              <a:ea typeface="Times New Roman" charset="0"/>
              <a:cs typeface="Times New Roman" charset="0"/>
            </a:endParaRPr>
          </a:p>
          <a:p>
            <a:pPr lvl="1">
              <a:buFont typeface="Arial" charset="0"/>
              <a:buChar char="•"/>
            </a:pPr>
            <a:endParaRPr lang="en-US" dirty="0">
              <a:latin typeface="Times New Roman" charset="0"/>
              <a:ea typeface="Times New Roman" charset="0"/>
              <a:cs typeface="Times New Roman" charset="0"/>
            </a:endParaRPr>
          </a:p>
          <a:p>
            <a:pPr marL="457200" lvl="1" indent="0">
              <a:buNone/>
            </a:pPr>
            <a:endParaRPr lang="en-US" dirty="0" smtClean="0">
              <a:latin typeface="Times New Roman" charset="0"/>
              <a:ea typeface="Times New Roman" charset="0"/>
              <a:cs typeface="Times New Roman" charset="0"/>
            </a:endParaRPr>
          </a:p>
          <a:p>
            <a:pPr marL="57150" indent="0">
              <a:buNone/>
            </a:pPr>
            <a:endParaRPr lang="en-US" sz="2400" dirty="0" smtClean="0">
              <a:latin typeface="Times New Roman" charset="0"/>
              <a:ea typeface="Times New Roman" charset="0"/>
              <a:cs typeface="Times New Roman" charset="0"/>
            </a:endParaRPr>
          </a:p>
          <a:p>
            <a:pPr marL="0" indent="0">
              <a:buNone/>
            </a:pPr>
            <a:endParaRPr lang="en-US" dirty="0">
              <a:latin typeface="Times New Roman" charset="0"/>
              <a:ea typeface="Times New Roman" charset="0"/>
              <a:cs typeface="Times New Roman" charset="0"/>
            </a:endParaRPr>
          </a:p>
        </p:txBody>
      </p:sp>
      <p:sp>
        <p:nvSpPr>
          <p:cNvPr id="4" name="Slide Number Placeholder 3"/>
          <p:cNvSpPr>
            <a:spLocks noGrp="1"/>
          </p:cNvSpPr>
          <p:nvPr>
            <p:ph type="sldNum" sz="quarter" idx="12"/>
          </p:nvPr>
        </p:nvSpPr>
        <p:spPr/>
        <p:txBody>
          <a:bodyPr/>
          <a:lstStyle/>
          <a:p>
            <a:pPr>
              <a:defRPr/>
            </a:pPr>
            <a:fld id="{1A25CF7E-05FF-4B4A-9944-BE57E82D8571}" type="slidenum">
              <a:rPr lang="en-US" altLang="en-US" smtClean="0"/>
              <a:pPr>
                <a:defRPr/>
              </a:pPr>
              <a:t>8</a:t>
            </a:fld>
            <a:endParaRPr lang="en-US" altLang="en-US"/>
          </a:p>
        </p:txBody>
      </p:sp>
    </p:spTree>
    <p:extLst>
      <p:ext uri="{BB962C8B-B14F-4D97-AF65-F5344CB8AC3E}">
        <p14:creationId xmlns:p14="http://schemas.microsoft.com/office/powerpoint/2010/main" val="1419217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196" y="2683754"/>
            <a:ext cx="8610600" cy="854075"/>
          </a:xfrm>
        </p:spPr>
        <p:txBody>
          <a:bodyPr/>
          <a:lstStyle/>
          <a:p>
            <a:r>
              <a:rPr lang="en-US" b="1" dirty="0">
                <a:latin typeface="Times New Roman" charset="0"/>
                <a:ea typeface="Times New Roman" charset="0"/>
                <a:cs typeface="Times New Roman" charset="0"/>
              </a:rPr>
              <a:t>Thank you!</a:t>
            </a:r>
            <a:endParaRPr lang="en-US" b="1" dirty="0">
              <a:latin typeface="Times New Roman" charset="0"/>
              <a:ea typeface="Times New Roman" charset="0"/>
              <a:cs typeface="Times New Roman" charset="0"/>
            </a:endParaRPr>
          </a:p>
        </p:txBody>
      </p:sp>
      <p:sp>
        <p:nvSpPr>
          <p:cNvPr id="4" name="Slide Number Placeholder 3"/>
          <p:cNvSpPr>
            <a:spLocks noGrp="1"/>
          </p:cNvSpPr>
          <p:nvPr>
            <p:ph type="sldNum" sz="quarter" idx="12"/>
          </p:nvPr>
        </p:nvSpPr>
        <p:spPr/>
        <p:txBody>
          <a:bodyPr/>
          <a:lstStyle/>
          <a:p>
            <a:pPr>
              <a:defRPr/>
            </a:pPr>
            <a:fld id="{1A25CF7E-05FF-4B4A-9944-BE57E82D8571}" type="slidenum">
              <a:rPr lang="en-US" altLang="en-US" smtClean="0"/>
              <a:pPr>
                <a:defRPr/>
              </a:pPr>
              <a:t>9</a:t>
            </a:fld>
            <a:endParaRPr lang="en-US" altLang="en-US"/>
          </a:p>
        </p:txBody>
      </p:sp>
    </p:spTree>
    <p:extLst>
      <p:ext uri="{BB962C8B-B14F-4D97-AF65-F5344CB8AC3E}">
        <p14:creationId xmlns:p14="http://schemas.microsoft.com/office/powerpoint/2010/main" val="1125129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neTroy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OneTroyPPT</Template>
  <TotalTime>62</TotalTime>
  <Words>495</Words>
  <Application>Microsoft Office PowerPoint</Application>
  <PresentationFormat>On-screen Show (4:3)</PresentationFormat>
  <Paragraphs>88</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OneTroyPPT</vt:lpstr>
      <vt:lpstr>PowerPoint Presentation</vt:lpstr>
      <vt:lpstr>Today’s Agenda</vt:lpstr>
      <vt:lpstr>Is There an Internet Filter?</vt:lpstr>
      <vt:lpstr>How Does the Internet Filter Work?</vt:lpstr>
      <vt:lpstr>Is Student Email Filtered?</vt:lpstr>
      <vt:lpstr>Why Are There So Many Logins?</vt:lpstr>
      <vt:lpstr>How Does My Child Get Tech Help?</vt:lpstr>
      <vt:lpstr>Online Resources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Young, Kris</dc:creator>
  <cp:lastModifiedBy>Young, Kris</cp:lastModifiedBy>
  <cp:revision>21</cp:revision>
  <cp:lastPrinted>2015-03-13T16:22:57Z</cp:lastPrinted>
  <dcterms:created xsi:type="dcterms:W3CDTF">2015-08-27T13:45:17Z</dcterms:created>
  <dcterms:modified xsi:type="dcterms:W3CDTF">2015-10-01T12:00:22Z</dcterms:modified>
</cp:coreProperties>
</file>