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5143500" type="screen16x9"/>
  <p:notesSz cx="6858000" cy="9144000"/>
  <p:embeddedFontLst>
    <p:embeddedFont>
      <p:font typeface="Permanent Marker" panose="020B0604020202020204" charset="0"/>
      <p:regular r:id="rId26"/>
    </p:embeddedFont>
    <p:embeddedFont>
      <p:font typeface="Comic Sans MS" panose="030F0702030302020204" pitchFamily="66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39" d="100"/>
          <a:sy n="139" d="100"/>
        </p:scale>
        <p:origin x="-12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73103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7293b1d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7293b1d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7373c0f6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7373c0f6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1b3a612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1b3a6123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7373c0f6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7373c0f6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a5c52b3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a5c52b3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0b2f5ca5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0b2f5ca5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0b2f5ca5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0b2f5ca5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0b2f5ca5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50b2f5ca5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0b2f5ca5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0b2f5ca5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0b2f5ca5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50b2f5ca5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7293b1d6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7293b1d6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a5c52b31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a5c52b31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7373c0f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7373c0f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57293b1d6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57293b1d6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1995c9f7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1995c9f7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94c55073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94c55073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195eebfd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195eebfd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7293b1d6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7293b1d6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7293b1d6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7293b1d6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7293b1d6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7293b1d6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7293b1d6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7293b1d61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1995c9f7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1995c9f7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eisWrW-nMYRzbC9oN2K3TbeuKvZHaXi8/view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SmTTpURWDT5jFxdqA9JoQ0sVVDeLDbX/view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6836" b="802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15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</a:rPr>
              <a:t>TAG currently serves:</a:t>
            </a:r>
            <a:endParaRPr sz="36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</a:rPr>
              <a:t>** Pull out enrichment grades 3-4</a:t>
            </a:r>
            <a:endParaRPr sz="36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</a:rPr>
              <a:t>** Pull out TAG at AP grades 5-6 </a:t>
            </a:r>
            <a:endParaRPr sz="36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211825" y="17791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FF"/>
                </a:solidFill>
              </a:rPr>
              <a:t>                    </a:t>
            </a:r>
            <a:r>
              <a:rPr lang="en" sz="2000">
                <a:solidFill>
                  <a:srgbClr val="999999"/>
                </a:solidFill>
              </a:rPr>
              <a:t>     </a:t>
            </a:r>
            <a:r>
              <a:rPr lang="en" sz="2000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Creative Mind STREAMing Units 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Archaeology (TAG)</a:t>
            </a:r>
            <a:endParaRPr sz="2000">
              <a:solidFill>
                <a:srgbClr val="FFFFF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Coastal Ecology (TAG)</a:t>
            </a:r>
            <a:endParaRPr sz="2000">
              <a:solidFill>
                <a:srgbClr val="FFFFF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Space (TAG)</a:t>
            </a:r>
            <a:endParaRPr sz="2000">
              <a:solidFill>
                <a:srgbClr val="FFFFF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Greek Mythology (E)</a:t>
            </a:r>
            <a:endParaRPr sz="2000">
              <a:solidFill>
                <a:srgbClr val="FFFFF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Japan (E)</a:t>
            </a:r>
            <a:endParaRPr sz="2000">
              <a:solidFill>
                <a:srgbClr val="FFFFF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Robotics(E)</a:t>
            </a:r>
            <a:endParaRPr sz="2000">
              <a:solidFill>
                <a:srgbClr val="FFFFF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The Middle Ages (E)</a:t>
            </a:r>
            <a:endParaRPr sz="2000">
              <a:solidFill>
                <a:srgbClr val="FFFFFF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Ancient Egypt (E)</a:t>
            </a:r>
            <a:endParaRPr sz="2000">
              <a:solidFill>
                <a:srgbClr val="FFFFFF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311700" y="169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Students in TAG This Year</a:t>
            </a:r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5" name="Google Shape;145;p23" title="2018-19 SY Students Identified as Talented and Gifted"/>
          <p:cNvPicPr preferRelativeResize="0"/>
          <p:nvPr/>
        </p:nvPicPr>
        <p:blipFill rotWithShape="1">
          <a:blip r:embed="rId3">
            <a:alphaModFix/>
          </a:blip>
          <a:srcRect t="-11919"/>
          <a:stretch/>
        </p:blipFill>
        <p:spPr>
          <a:xfrm>
            <a:off x="86925" y="742450"/>
            <a:ext cx="8997501" cy="4401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subTitle" idx="1"/>
          </p:nvPr>
        </p:nvSpPr>
        <p:spPr>
          <a:xfrm>
            <a:off x="311700" y="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TAG Student Population</a:t>
            </a:r>
            <a:endParaRPr/>
          </a:p>
        </p:txBody>
      </p:sp>
      <p:pic>
        <p:nvPicPr>
          <p:cNvPr id="151" name="Google Shape;151;p24" title="2017, 2018 and 20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80975"/>
            <a:ext cx="8091774" cy="446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-502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311725" y="1828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5"/>
          <p:cNvSpPr txBox="1"/>
          <p:nvPr/>
        </p:nvSpPr>
        <p:spPr>
          <a:xfrm>
            <a:off x="1395425" y="615275"/>
            <a:ext cx="6746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6"/>
                </a:solidFill>
              </a:rPr>
              <a:t>Current Identification Goal: To seek out students from underrepresented populations (such as children of color and children from low socioeconomic backgrounds).</a:t>
            </a:r>
            <a:endParaRPr sz="36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-502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body" idx="1"/>
          </p:nvPr>
        </p:nvSpPr>
        <p:spPr>
          <a:xfrm>
            <a:off x="311700" y="2869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00"/>
                </a:solidFill>
              </a:rPr>
              <a:t>Steps taken to address goal:</a:t>
            </a:r>
            <a:endParaRPr sz="3000">
              <a:solidFill>
                <a:srgbClr val="FFFF00"/>
              </a:solidFill>
            </a:endParaRPr>
          </a:p>
          <a:p>
            <a:pPr marL="457200" lvl="0" indent="-419100" algn="l" rtl="0">
              <a:spcBef>
                <a:spcPts val="1600"/>
              </a:spcBef>
              <a:spcAft>
                <a:spcPts val="0"/>
              </a:spcAft>
              <a:buClr>
                <a:srgbClr val="FFFF00"/>
              </a:buClr>
              <a:buSzPts val="3000"/>
              <a:buChar char="●"/>
            </a:pPr>
            <a:r>
              <a:rPr lang="en" sz="3000">
                <a:solidFill>
                  <a:srgbClr val="FFFF00"/>
                </a:solidFill>
              </a:rPr>
              <a:t>Using NWEA scores to find enrichment participants.</a:t>
            </a:r>
            <a:endParaRPr sz="3000">
              <a:solidFill>
                <a:srgbClr val="FFFF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Char char="●"/>
            </a:pPr>
            <a:r>
              <a:rPr lang="en" sz="3000">
                <a:solidFill>
                  <a:srgbClr val="FFFF00"/>
                </a:solidFill>
              </a:rPr>
              <a:t>Creating a 4th session of enrichment.</a:t>
            </a:r>
            <a:endParaRPr sz="3000">
              <a:solidFill>
                <a:srgbClr val="FFFF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Char char="●"/>
            </a:pPr>
            <a:r>
              <a:rPr lang="en" sz="3000">
                <a:solidFill>
                  <a:srgbClr val="FFFF00"/>
                </a:solidFill>
              </a:rPr>
              <a:t>Developing a performance task that assesses creativity for identification.</a:t>
            </a:r>
            <a:endParaRPr sz="3000">
              <a:solidFill>
                <a:srgbClr val="FFFF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Char char="●"/>
            </a:pPr>
            <a:r>
              <a:rPr lang="en" sz="3000">
                <a:solidFill>
                  <a:srgbClr val="FFFF00"/>
                </a:solidFill>
              </a:rPr>
              <a:t>Trying alternative non-verbal testing. </a:t>
            </a:r>
            <a:endParaRPr sz="3000">
              <a:solidFill>
                <a:srgbClr val="FFFF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Char char="●"/>
            </a:pPr>
            <a:r>
              <a:rPr lang="en" sz="3000">
                <a:solidFill>
                  <a:srgbClr val="FFFF00"/>
                </a:solidFill>
              </a:rPr>
              <a:t>Nominations open to parents.</a:t>
            </a:r>
            <a:endParaRPr sz="30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7"/>
          <p:cNvSpPr txBox="1">
            <a:spLocks noGrp="1"/>
          </p:cNvSpPr>
          <p:nvPr>
            <p:ph type="ctrTitle"/>
          </p:nvPr>
        </p:nvSpPr>
        <p:spPr>
          <a:xfrm>
            <a:off x="311708" y="24646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115 Nominations- 2019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124 Nominations-2018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92 Nominations- 2017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93 Nominations-2016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73" name="Google Shape;17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2850" y="241200"/>
            <a:ext cx="6229350" cy="8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/>
          <p:cNvSpPr txBox="1">
            <a:spLocks noGrp="1"/>
          </p:cNvSpPr>
          <p:nvPr>
            <p:ph type="ctrTitle"/>
          </p:nvPr>
        </p:nvSpPr>
        <p:spPr>
          <a:xfrm>
            <a:off x="242508" y="526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Parent Nominations </a:t>
            </a:r>
            <a:endParaRPr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Last Year</a:t>
            </a:r>
            <a:endParaRPr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80" name="Google Shape;180;p28"/>
          <p:cNvSpPr txBox="1">
            <a:spLocks noGrp="1"/>
          </p:cNvSpPr>
          <p:nvPr>
            <p:ph type="subTitle" idx="1"/>
          </p:nvPr>
        </p:nvSpPr>
        <p:spPr>
          <a:xfrm>
            <a:off x="311700" y="21052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Bear Path 3</a:t>
            </a: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Dunbar Hill 1</a:t>
            </a: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Shepherd Glen 1</a:t>
            </a: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Spring Glen 16</a:t>
            </a: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West Woods 4</a:t>
            </a: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>
            <a:spLocks noGrp="1"/>
          </p:cNvSpPr>
          <p:nvPr>
            <p:ph type="subTitle" idx="1"/>
          </p:nvPr>
        </p:nvSpPr>
        <p:spPr>
          <a:xfrm>
            <a:off x="410925" y="181925"/>
            <a:ext cx="8520600" cy="9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Parent Nominations This Year</a:t>
            </a:r>
            <a:endParaRPr/>
          </a:p>
        </p:txBody>
      </p:sp>
      <p:pic>
        <p:nvPicPr>
          <p:cNvPr id="186" name="Google Shape;186;p29" descr="Forms response chart. Question title: School. Number of responses: 53 responses."/>
          <p:cNvPicPr preferRelativeResize="0"/>
          <p:nvPr/>
        </p:nvPicPr>
        <p:blipFill rotWithShape="1">
          <a:blip r:embed="rId3">
            <a:alphaModFix/>
          </a:blip>
          <a:srcRect l="-8762" t="21281" r="-25844" b="-11918"/>
          <a:stretch/>
        </p:blipFill>
        <p:spPr>
          <a:xfrm>
            <a:off x="-449425" y="915500"/>
            <a:ext cx="10420150" cy="43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>
            <a:spLocks noGrp="1"/>
          </p:cNvSpPr>
          <p:nvPr>
            <p:ph type="title"/>
          </p:nvPr>
        </p:nvSpPr>
        <p:spPr>
          <a:xfrm>
            <a:off x="1298375" y="349075"/>
            <a:ext cx="8832300" cy="8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 Nominations This Year By Grade</a:t>
            </a:r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3" name="Google Shape;193;p30" descr="Forms response chart. Question title: Grade. Number of responses: 53 responses."/>
          <p:cNvPicPr preferRelativeResize="0"/>
          <p:nvPr/>
        </p:nvPicPr>
        <p:blipFill rotWithShape="1">
          <a:blip r:embed="rId3">
            <a:alphaModFix/>
          </a:blip>
          <a:srcRect t="24362"/>
          <a:stretch/>
        </p:blipFill>
        <p:spPr>
          <a:xfrm>
            <a:off x="-299625" y="1152475"/>
            <a:ext cx="9443626" cy="421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>
            <a:spLocks noGrp="1"/>
          </p:cNvSpPr>
          <p:nvPr>
            <p:ph type="title"/>
          </p:nvPr>
        </p:nvSpPr>
        <p:spPr>
          <a:xfrm>
            <a:off x="1176900" y="230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 Nominations This Year By School</a:t>
            </a:r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0" name="Google Shape;200;p31" descr="Forms response chart. Question title: School. Number of responses: 77 responses."/>
          <p:cNvPicPr preferRelativeResize="0"/>
          <p:nvPr/>
        </p:nvPicPr>
        <p:blipFill rotWithShape="1">
          <a:blip r:embed="rId3">
            <a:alphaModFix/>
          </a:blip>
          <a:srcRect t="23529"/>
          <a:stretch/>
        </p:blipFill>
        <p:spPr>
          <a:xfrm>
            <a:off x="-765700" y="1421400"/>
            <a:ext cx="10463201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>
            <a:spLocks noGrp="1"/>
          </p:cNvSpPr>
          <p:nvPr>
            <p:ph type="title"/>
          </p:nvPr>
        </p:nvSpPr>
        <p:spPr>
          <a:xfrm>
            <a:off x="1081500" y="345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 Nominations This Year By School</a:t>
            </a:r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7" name="Google Shape;207;p32" descr="Forms response chart. Question title: Grade. Number of responses: 77 responses."/>
          <p:cNvPicPr preferRelativeResize="0"/>
          <p:nvPr/>
        </p:nvPicPr>
        <p:blipFill rotWithShape="1">
          <a:blip r:embed="rId3">
            <a:alphaModFix/>
          </a:blip>
          <a:srcRect t="21642"/>
          <a:stretch/>
        </p:blipFill>
        <p:spPr>
          <a:xfrm>
            <a:off x="168925" y="1315000"/>
            <a:ext cx="9144000" cy="392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3325" y="0"/>
            <a:ext cx="50406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725" y="0"/>
            <a:ext cx="3996602" cy="501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5">
            <a:alphaModFix/>
          </a:blip>
          <a:srcRect l="-10241" t="14741"/>
          <a:stretch/>
        </p:blipFill>
        <p:spPr>
          <a:xfrm>
            <a:off x="-442025" y="1052751"/>
            <a:ext cx="4758801" cy="396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725" y="658675"/>
            <a:ext cx="3857626" cy="435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725" y="0"/>
            <a:ext cx="4210050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9483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body" idx="1"/>
          </p:nvPr>
        </p:nvSpPr>
        <p:spPr>
          <a:xfrm>
            <a:off x="311700" y="2203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2018-2019 SY Students Serviced:</a:t>
            </a: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00"/>
                </a:solidFill>
                <a:highlight>
                  <a:srgbClr val="00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Enrichment</a:t>
            </a:r>
            <a:r>
              <a:rPr lang="en" sz="36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3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- 400 students in grades </a:t>
            </a: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      3 &amp; 4 ( 53% minorities)</a:t>
            </a: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</a:t>
            </a:r>
            <a:r>
              <a:rPr lang="en" sz="3600">
                <a:solidFill>
                  <a:srgbClr val="000000"/>
                </a:solidFill>
                <a:highlight>
                  <a:srgbClr val="8E7CC3"/>
                </a:highlight>
                <a:latin typeface="Comic Sans MS"/>
                <a:ea typeface="Comic Sans MS"/>
                <a:cs typeface="Comic Sans MS"/>
                <a:sym typeface="Comic Sans MS"/>
              </a:rPr>
              <a:t>TAG</a:t>
            </a:r>
            <a:r>
              <a:rPr lang="en" sz="36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-    </a:t>
            </a:r>
            <a:r>
              <a:rPr lang="en" sz="3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64 students in grades </a:t>
            </a: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       5 &amp; 6 (48% minorities) </a:t>
            </a: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78D8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>
            <a:spLocks noGrp="1"/>
          </p:cNvSpPr>
          <p:nvPr>
            <p:ph type="title"/>
          </p:nvPr>
        </p:nvSpPr>
        <p:spPr>
          <a:xfrm>
            <a:off x="311700" y="246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D966"/>
                </a:solidFill>
              </a:rPr>
              <a:t>Current Year’s Identification Tools</a:t>
            </a:r>
            <a:endParaRPr sz="3600">
              <a:solidFill>
                <a:srgbClr val="FFD966"/>
              </a:solidFill>
            </a:endParaRPr>
          </a:p>
        </p:txBody>
      </p:sp>
      <p:sp>
        <p:nvSpPr>
          <p:cNvPr id="220" name="Google Shape;220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3000"/>
              <a:buAutoNum type="alphaLcPeriod"/>
            </a:pPr>
            <a:r>
              <a:rPr lang="en" sz="3000">
                <a:solidFill>
                  <a:srgbClr val="FFD966"/>
                </a:solidFill>
              </a:rPr>
              <a:t>Reading/Writing Performance Assessments</a:t>
            </a:r>
            <a:endParaRPr sz="3000">
              <a:solidFill>
                <a:srgbClr val="FFD966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3000"/>
              <a:buAutoNum type="alphaLcPeriod"/>
            </a:pPr>
            <a:r>
              <a:rPr lang="en" sz="3000">
                <a:solidFill>
                  <a:srgbClr val="FFD966"/>
                </a:solidFill>
              </a:rPr>
              <a:t>CogAt (Cognitive Abilities Test)*</a:t>
            </a:r>
            <a:endParaRPr sz="3000">
              <a:solidFill>
                <a:srgbClr val="FFD966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3000"/>
              <a:buAutoNum type="alphaLcPeriod"/>
            </a:pPr>
            <a:r>
              <a:rPr lang="en" sz="3000">
                <a:solidFill>
                  <a:srgbClr val="FFD966"/>
                </a:solidFill>
              </a:rPr>
              <a:t>Portfolio of Work</a:t>
            </a:r>
            <a:endParaRPr sz="3000">
              <a:solidFill>
                <a:srgbClr val="FFD966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3000"/>
              <a:buAutoNum type="alphaLcPeriod"/>
            </a:pPr>
            <a:r>
              <a:rPr lang="en" sz="3000">
                <a:solidFill>
                  <a:srgbClr val="FFD966"/>
                </a:solidFill>
              </a:rPr>
              <a:t>Teacher Rating Scale/Parent Rating Scale</a:t>
            </a:r>
            <a:endParaRPr sz="3000">
              <a:solidFill>
                <a:srgbClr val="FFD966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3000"/>
              <a:buAutoNum type="alphaLcPeriod"/>
            </a:pPr>
            <a:r>
              <a:rPr lang="en" sz="3000">
                <a:solidFill>
                  <a:srgbClr val="FFD966"/>
                </a:solidFill>
              </a:rPr>
              <a:t>SBAC (previous year)</a:t>
            </a:r>
            <a:endParaRPr sz="3000"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771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5"/>
          <p:cNvSpPr txBox="1">
            <a:spLocks noGrp="1"/>
          </p:cNvSpPr>
          <p:nvPr>
            <p:ph type="body" idx="1"/>
          </p:nvPr>
        </p:nvSpPr>
        <p:spPr>
          <a:xfrm>
            <a:off x="152400" y="-507425"/>
            <a:ext cx="9062100" cy="27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4572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600"/>
              <a:buAutoNum type="arabicPeriod"/>
            </a:pPr>
            <a:r>
              <a:rPr lang="en" sz="3600">
                <a:solidFill>
                  <a:srgbClr val="000000"/>
                </a:solidFill>
                <a:highlight>
                  <a:srgbClr val="00FF00"/>
                </a:highlight>
              </a:rPr>
              <a:t>Ability</a:t>
            </a:r>
            <a:r>
              <a:rPr lang="en" sz="3600">
                <a:solidFill>
                  <a:srgbClr val="000000"/>
                </a:solidFill>
              </a:rPr>
              <a:t>- CogAT</a:t>
            </a:r>
            <a:endParaRPr sz="3600">
              <a:solidFill>
                <a:srgbClr val="000000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AutoNum type="arabicPeriod"/>
            </a:pPr>
            <a:r>
              <a:rPr lang="en" sz="3600">
                <a:solidFill>
                  <a:srgbClr val="000000"/>
                </a:solidFill>
                <a:highlight>
                  <a:srgbClr val="00FFFF"/>
                </a:highlight>
              </a:rPr>
              <a:t>Performance </a:t>
            </a:r>
            <a:r>
              <a:rPr lang="en" sz="3600">
                <a:solidFill>
                  <a:srgbClr val="000000"/>
                </a:solidFill>
              </a:rPr>
              <a:t>Tasks- </a:t>
            </a:r>
            <a:r>
              <a:rPr lang="en" sz="2400">
                <a:solidFill>
                  <a:srgbClr val="000000"/>
                </a:solidFill>
              </a:rPr>
              <a:t>(Reading and Writing Tests)</a:t>
            </a:r>
            <a:endParaRPr sz="2400">
              <a:solidFill>
                <a:srgbClr val="000000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AutoNum type="arabicPeriod"/>
            </a:pPr>
            <a:r>
              <a:rPr lang="en" sz="3600">
                <a:solidFill>
                  <a:srgbClr val="000000"/>
                </a:solidFill>
                <a:highlight>
                  <a:srgbClr val="FF0000"/>
                </a:highlight>
              </a:rPr>
              <a:t>Achievement</a:t>
            </a:r>
            <a:r>
              <a:rPr lang="en" sz="3600">
                <a:solidFill>
                  <a:srgbClr val="000000"/>
                </a:solidFill>
              </a:rPr>
              <a:t>: NWEA </a:t>
            </a:r>
            <a:r>
              <a:rPr lang="en" sz="2400">
                <a:solidFill>
                  <a:srgbClr val="000000"/>
                </a:solidFill>
              </a:rPr>
              <a:t>(Winter scores)</a:t>
            </a:r>
            <a:endParaRPr sz="2400">
              <a:solidFill>
                <a:srgbClr val="000000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AutoNum type="arabicPeriod"/>
            </a:pPr>
            <a:r>
              <a:rPr lang="en" sz="3600">
                <a:solidFill>
                  <a:srgbClr val="000000"/>
                </a:solidFill>
                <a:highlight>
                  <a:srgbClr val="FF00FF"/>
                </a:highlight>
              </a:rPr>
              <a:t>Creativity</a:t>
            </a:r>
            <a:r>
              <a:rPr lang="en" sz="3600">
                <a:solidFill>
                  <a:srgbClr val="000000"/>
                </a:solidFill>
              </a:rPr>
              <a:t> -Torrance Test </a:t>
            </a:r>
            <a:r>
              <a:rPr lang="en" sz="2400">
                <a:solidFill>
                  <a:srgbClr val="000000"/>
                </a:solidFill>
              </a:rPr>
              <a:t>(Similar)</a:t>
            </a:r>
            <a:endParaRPr sz="24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000000"/>
              </a:solidFill>
            </a:endParaRPr>
          </a:p>
        </p:txBody>
      </p:sp>
      <p:pic>
        <p:nvPicPr>
          <p:cNvPr id="226" name="Google Shape;22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655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6"/>
          <p:cNvPicPr preferRelativeResize="0"/>
          <p:nvPr/>
        </p:nvPicPr>
        <p:blipFill rotWithShape="1">
          <a:blip r:embed="rId3">
            <a:alphaModFix/>
          </a:blip>
          <a:srcRect t="6836" b="802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6"/>
          <p:cNvSpPr txBox="1">
            <a:spLocks noGrp="1"/>
          </p:cNvSpPr>
          <p:nvPr>
            <p:ph type="ctrTitle"/>
          </p:nvPr>
        </p:nvSpPr>
        <p:spPr>
          <a:xfrm>
            <a:off x="311700" y="31627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TAG 2.0 </a:t>
            </a:r>
            <a:endParaRPr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33" name="Google Shape;233;p36"/>
          <p:cNvSpPr txBox="1">
            <a:spLocks noGrp="1"/>
          </p:cNvSpPr>
          <p:nvPr>
            <p:ph type="subTitle" idx="1"/>
          </p:nvPr>
        </p:nvSpPr>
        <p:spPr>
          <a:xfrm>
            <a:off x="311700" y="15987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Char char="●"/>
            </a:pPr>
            <a:r>
              <a:rPr lang="en">
                <a:solidFill>
                  <a:srgbClr val="FFFFFF"/>
                </a:solidFill>
              </a:rPr>
              <a:t>Math Identification</a:t>
            </a:r>
            <a:endParaRPr>
              <a:solidFill>
                <a:srgbClr val="FFFFFF"/>
              </a:solidFill>
            </a:endParaRPr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Char char="●"/>
            </a:pPr>
            <a:r>
              <a:rPr lang="en">
                <a:solidFill>
                  <a:srgbClr val="FFFFFF"/>
                </a:solidFill>
              </a:rPr>
              <a:t>Math/Engineering TAG</a:t>
            </a:r>
            <a:endParaRPr>
              <a:solidFill>
                <a:srgbClr val="FFFFFF"/>
              </a:solidFill>
            </a:endParaRPr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Char char="●"/>
            </a:pPr>
            <a:r>
              <a:rPr lang="en">
                <a:solidFill>
                  <a:srgbClr val="FFFFFF"/>
                </a:solidFill>
              </a:rPr>
              <a:t>Identified Talented Students in the Arts Served</a:t>
            </a:r>
            <a:endParaRPr>
              <a:solidFill>
                <a:srgbClr val="FFFFFF"/>
              </a:solidFill>
            </a:endParaRPr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Char char="●"/>
            </a:pPr>
            <a:r>
              <a:rPr lang="en">
                <a:solidFill>
                  <a:srgbClr val="FFFFFF"/>
                </a:solidFill>
              </a:rPr>
              <a:t>Tiered TAG/Enrichment System 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8175" y="0"/>
            <a:ext cx="4695826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0"/>
            <a:ext cx="44481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4913" y="148375"/>
            <a:ext cx="4102351" cy="4846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77273">
            <a:off x="1589246" y="1273431"/>
            <a:ext cx="2796104" cy="3728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2" y="0"/>
            <a:ext cx="4695825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6" title="IMG_0273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151575" cy="96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 title="IMG_0925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10725"/>
            <a:ext cx="2867025" cy="10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9022" y="-118700"/>
            <a:ext cx="479729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8275" y="-118700"/>
            <a:ext cx="443572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8025" y="2090000"/>
            <a:ext cx="3130575" cy="191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415437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4378" y="0"/>
            <a:ext cx="498962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7575" y="389025"/>
            <a:ext cx="3412524" cy="455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7825" y="389037"/>
            <a:ext cx="3274077" cy="43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07525" y="389038"/>
            <a:ext cx="3993600" cy="436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t="20406" b="5359"/>
          <a:stretch/>
        </p:blipFill>
        <p:spPr>
          <a:xfrm>
            <a:off x="0" y="0"/>
            <a:ext cx="415437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 rotWithShape="1">
          <a:blip r:embed="rId4">
            <a:alphaModFix/>
          </a:blip>
          <a:srcRect t="20057"/>
          <a:stretch/>
        </p:blipFill>
        <p:spPr>
          <a:xfrm>
            <a:off x="4075225" y="0"/>
            <a:ext cx="4989623" cy="5262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Google Shape;137;p22"/>
          <p:cNvPicPr preferRelativeResize="0"/>
          <p:nvPr/>
        </p:nvPicPr>
        <p:blipFill rotWithShape="1">
          <a:blip r:embed="rId3">
            <a:alphaModFix/>
          </a:blip>
          <a:srcRect t="6836" b="802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/>
          <p:nvPr/>
        </p:nvSpPr>
        <p:spPr>
          <a:xfrm>
            <a:off x="1165225" y="1181825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</a:rPr>
              <a:t>Student Choice Creates HIgh Interest</a:t>
            </a:r>
            <a:endParaRPr sz="4800">
              <a:solidFill>
                <a:srgbClr val="FFFFFF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>
                <a:highlight>
                  <a:srgbClr val="00FFFF"/>
                </a:highlight>
              </a:rPr>
              <a:t>Choice Menus</a:t>
            </a:r>
            <a:endParaRPr sz="3000">
              <a:highlight>
                <a:srgbClr val="00FFFF"/>
              </a:highlight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>
                <a:highlight>
                  <a:srgbClr val="00FFFF"/>
                </a:highlight>
              </a:rPr>
              <a:t>Individual Investigations</a:t>
            </a:r>
            <a:endParaRPr sz="3000">
              <a:highlight>
                <a:srgbClr val="00FFFF"/>
              </a:highligh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295</Words>
  <Application>Microsoft Office PowerPoint</Application>
  <PresentationFormat>On-screen Show (16:9)</PresentationFormat>
  <Paragraphs>63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Permanent Marker</vt:lpstr>
      <vt:lpstr>Comic Sans MS</vt:lpstr>
      <vt:lpstr>Simple Light</vt:lpstr>
      <vt:lpstr>TAG currently serves: ** Pull out enrichment grades 3-4 ** Pull out TAG at AP grades 5-6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Students in TAG This Year</vt:lpstr>
      <vt:lpstr>PowerPoint Presentation</vt:lpstr>
      <vt:lpstr>PowerPoint Presentation</vt:lpstr>
      <vt:lpstr>PowerPoint Presentation</vt:lpstr>
      <vt:lpstr>115 Nominations- 2019 124 Nominations-2018 92 Nominations- 2017 93 Nominations-2016</vt:lpstr>
      <vt:lpstr>Parent Nominations  Last Year</vt:lpstr>
      <vt:lpstr>PowerPoint Presentation</vt:lpstr>
      <vt:lpstr>Parent Nominations This Year By Grade</vt:lpstr>
      <vt:lpstr>Teacher Nominations This Year By School</vt:lpstr>
      <vt:lpstr>Teacher Nominations This Year By School</vt:lpstr>
      <vt:lpstr>PowerPoint Presentation</vt:lpstr>
      <vt:lpstr>Current Year’s Identification Tools</vt:lpstr>
      <vt:lpstr>PowerPoint Presentation</vt:lpstr>
      <vt:lpstr>TAG 2.0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TAG currently serves: ** Pull out enrichment grades 3-4 ** Pull out TAG at AP grades 5-6</dc:title>
  <dc:creator>Kaplan, Karen</dc:creator>
  <cp:lastModifiedBy>admin</cp:lastModifiedBy>
  <cp:revision>2</cp:revision>
  <dcterms:modified xsi:type="dcterms:W3CDTF">2019-06-10T14:45:09Z</dcterms:modified>
</cp:coreProperties>
</file>