
<file path=[Content_Types].xml><?xml version="1.0" encoding="utf-8"?>
<Types xmlns="http://schemas.openxmlformats.org/package/2006/content-types">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59" autoAdjust="0"/>
    <p:restoredTop sz="94660"/>
  </p:normalViewPr>
  <p:slideViewPr>
    <p:cSldViewPr snapToGrid="0">
      <p:cViewPr varScale="1">
        <p:scale>
          <a:sx n="91" d="100"/>
          <a:sy n="91" d="100"/>
        </p:scale>
        <p:origin x="-330"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E3EF5E-5B25-4335-BC13-CF34E1841A1B}" type="datetimeFigureOut">
              <a:rPr lang="en-US" smtClean="0"/>
              <a:pPr/>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477038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E3EF5E-5B25-4335-BC13-CF34E1841A1B}" type="datetimeFigureOut">
              <a:rPr lang="en-US" smtClean="0"/>
              <a:pPr/>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96556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E3EF5E-5B25-4335-BC13-CF34E1841A1B}" type="datetimeFigureOut">
              <a:rPr lang="en-US" smtClean="0"/>
              <a:pPr/>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500043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E3EF5E-5B25-4335-BC13-CF34E1841A1B}" type="datetimeFigureOut">
              <a:rPr lang="en-US" smtClean="0"/>
              <a:pPr/>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05270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E3EF5E-5B25-4335-BC13-CF34E1841A1B}" type="datetimeFigureOut">
              <a:rPr lang="en-US" smtClean="0"/>
              <a:pPr/>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47999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E3EF5E-5B25-4335-BC13-CF34E1841A1B}" type="datetimeFigureOut">
              <a:rPr lang="en-US" smtClean="0"/>
              <a:pPr/>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65450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E3EF5E-5B25-4335-BC13-CF34E1841A1B}" type="datetimeFigureOut">
              <a:rPr lang="en-US" smtClean="0"/>
              <a:pPr/>
              <a:t>9/21/2018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344128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E3EF5E-5B25-4335-BC13-CF34E1841A1B}" type="datetimeFigureOut">
              <a:rPr lang="en-US" smtClean="0"/>
              <a:pPr/>
              <a:t>9/21/2018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3250159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E3EF5E-5B25-4335-BC13-CF34E1841A1B}" type="datetimeFigureOut">
              <a:rPr lang="en-US" smtClean="0"/>
              <a:pPr/>
              <a:t>9/21/2018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8801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E3EF5E-5B25-4335-BC13-CF34E1841A1B}" type="datetimeFigureOut">
              <a:rPr lang="en-US" smtClean="0"/>
              <a:pPr/>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291846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E3EF5E-5B25-4335-BC13-CF34E1841A1B}" type="datetimeFigureOut">
              <a:rPr lang="en-US" smtClean="0"/>
              <a:pPr/>
              <a:t>9/21/2018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34547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3EF5E-5B25-4335-BC13-CF34E1841A1B}" type="datetimeFigureOut">
              <a:rPr lang="en-US" smtClean="0"/>
              <a:pPr/>
              <a:t>9/21/2018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825E24-DD53-40F0-A631-8ED58CBC1036}" type="slidenum">
              <a:rPr lang="en-US" smtClean="0"/>
              <a:pPr/>
              <a:t>‹#›</a:t>
            </a:fld>
            <a:endParaRPr lang="en-US"/>
          </a:p>
        </p:txBody>
      </p:sp>
    </p:spTree>
    <p:extLst>
      <p:ext uri="{BB962C8B-B14F-4D97-AF65-F5344CB8AC3E}">
        <p14:creationId xmlns:p14="http://schemas.microsoft.com/office/powerpoint/2010/main" xmlns="" val="3262602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sites.google.com/site/afachapter235/"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336" y="922672"/>
            <a:ext cx="11720946" cy="4353527"/>
          </a:xfrm>
        </p:spPr>
        <p:txBody>
          <a:bodyPr>
            <a:normAutofit/>
          </a:bodyPr>
          <a:lstStyle/>
          <a:p>
            <a:r>
              <a:rPr lang="en-US" sz="4800" b="1" dirty="0" smtClean="0"/>
              <a:t>2019</a:t>
            </a:r>
            <a:r>
              <a:rPr lang="en-US" sz="4800" b="1" dirty="0" smtClean="0"/>
              <a:t/>
            </a:r>
            <a:br>
              <a:rPr lang="en-US" sz="4800" b="1" dirty="0" smtClean="0"/>
            </a:br>
            <a:r>
              <a:rPr lang="en-US" sz="4800" b="1" dirty="0" smtClean="0"/>
              <a:t>UTAH </a:t>
            </a:r>
            <a:r>
              <a:rPr lang="en-US" sz="4800" b="1" dirty="0" smtClean="0"/>
              <a:t>AFA </a:t>
            </a:r>
            <a:r>
              <a:rPr lang="en-US" sz="4800" b="1" dirty="0" smtClean="0"/>
              <a:t>&amp; </a:t>
            </a:r>
            <a:r>
              <a:rPr lang="en-US" sz="4800" b="1" dirty="0" smtClean="0"/>
              <a:t>WEBER STATE UNIVERSITY </a:t>
            </a:r>
            <a:r>
              <a:rPr lang="en-US" sz="4800" b="1" dirty="0" smtClean="0"/>
              <a:t/>
            </a:r>
            <a:br>
              <a:rPr lang="en-US" sz="4800" b="1" dirty="0" smtClean="0"/>
            </a:br>
            <a:r>
              <a:rPr lang="en-US" sz="4800" b="1" dirty="0" smtClean="0"/>
              <a:t>UTAH REGION </a:t>
            </a:r>
            <a:r>
              <a:rPr lang="en-US" sz="4800" b="1" dirty="0" smtClean="0"/>
              <a:t>RUBE </a:t>
            </a:r>
            <a:r>
              <a:rPr lang="en-US" sz="4800" b="1" dirty="0" smtClean="0"/>
              <a:t>GOLDBERG </a:t>
            </a:r>
            <a:r>
              <a:rPr lang="en-US" sz="4800" b="1" dirty="0" smtClean="0"/>
              <a:t>COMPETITION</a:t>
            </a:r>
            <a:r>
              <a:rPr lang="en-US" sz="4800" dirty="0" smtClean="0"/>
              <a:t/>
            </a:r>
            <a:br>
              <a:rPr lang="en-US" sz="4800" dirty="0" smtClean="0"/>
            </a:br>
            <a:r>
              <a:rPr lang="en-US" sz="4800" dirty="0" smtClean="0"/>
              <a:t/>
            </a:r>
            <a:br>
              <a:rPr lang="en-US" sz="4800" dirty="0" smtClean="0"/>
            </a:br>
            <a:r>
              <a:rPr lang="en-US" sz="4800" dirty="0" smtClean="0"/>
              <a:t>FEED THE PIG</a:t>
            </a:r>
            <a:endParaRPr lang="en-US" sz="4800" dirty="0"/>
          </a:p>
        </p:txBody>
      </p:sp>
      <p:pic>
        <p:nvPicPr>
          <p:cNvPr id="2049" name="Picture 2" descr="AFA-UTAH"/>
          <p:cNvPicPr>
            <a:picLocks noChangeAspect="1" noChangeArrowheads="1"/>
          </p:cNvPicPr>
          <p:nvPr/>
        </p:nvPicPr>
        <p:blipFill>
          <a:blip r:embed="rId2" cstate="print"/>
          <a:srcRect/>
          <a:stretch>
            <a:fillRect/>
          </a:stretch>
        </p:blipFill>
        <p:spPr bwMode="auto">
          <a:xfrm>
            <a:off x="1734208" y="493986"/>
            <a:ext cx="1418896" cy="1366345"/>
          </a:xfrm>
          <a:prstGeom prst="rect">
            <a:avLst/>
          </a:prstGeom>
          <a:noFill/>
          <a:ln w="9525">
            <a:noFill/>
            <a:miter lim="800000"/>
            <a:headEnd/>
            <a:tailEnd/>
          </a:ln>
        </p:spPr>
      </p:pic>
      <p:pic>
        <p:nvPicPr>
          <p:cNvPr id="2053" name="Picture 5" descr="C:\Users\Owner\Downloads\east-horiz-reverse.jpg"/>
          <p:cNvPicPr>
            <a:picLocks noChangeAspect="1" noChangeArrowheads="1"/>
          </p:cNvPicPr>
          <p:nvPr/>
        </p:nvPicPr>
        <p:blipFill>
          <a:blip r:embed="rId3" cstate="print"/>
          <a:srcRect/>
          <a:stretch>
            <a:fillRect/>
          </a:stretch>
        </p:blipFill>
        <p:spPr bwMode="auto">
          <a:xfrm>
            <a:off x="7304689" y="563836"/>
            <a:ext cx="4686081" cy="1231900"/>
          </a:xfrm>
          <a:prstGeom prst="rect">
            <a:avLst/>
          </a:prstGeom>
          <a:noFill/>
        </p:spPr>
      </p:pic>
      <p:pic>
        <p:nvPicPr>
          <p:cNvPr id="2054" name="Picture 6" descr="H:\RubeGoldberg\Rube2018\SkylerPhotos\01-19-18 Rube Goldberg at WSU\IMG_3978.JPG"/>
          <p:cNvPicPr preferRelativeResize="0">
            <a:picLocks noChangeArrowheads="1"/>
          </p:cNvPicPr>
          <p:nvPr/>
        </p:nvPicPr>
        <p:blipFill>
          <a:blip r:embed="rId4" cstate="print"/>
          <a:srcRect/>
          <a:stretch>
            <a:fillRect/>
          </a:stretch>
        </p:blipFill>
        <p:spPr bwMode="auto">
          <a:xfrm>
            <a:off x="546536" y="4125310"/>
            <a:ext cx="3451335" cy="2317532"/>
          </a:xfrm>
          <a:prstGeom prst="rect">
            <a:avLst/>
          </a:prstGeom>
          <a:noFill/>
        </p:spPr>
      </p:pic>
      <p:pic>
        <p:nvPicPr>
          <p:cNvPr id="2055" name="Picture 7" descr="H:\RubeGoldberg\Rube2018\SkylerPhotos\01-19-18 Rube Goldberg at WSU\IMG_4007.JPG"/>
          <p:cNvPicPr preferRelativeResize="0">
            <a:picLocks noChangeArrowheads="1"/>
          </p:cNvPicPr>
          <p:nvPr/>
        </p:nvPicPr>
        <p:blipFill>
          <a:blip r:embed="rId5" cstate="print"/>
          <a:srcRect/>
          <a:stretch>
            <a:fillRect/>
          </a:stretch>
        </p:blipFill>
        <p:spPr bwMode="auto">
          <a:xfrm>
            <a:off x="8194127" y="4162107"/>
            <a:ext cx="3447288" cy="2313432"/>
          </a:xfrm>
          <a:prstGeom prst="rect">
            <a:avLst/>
          </a:prstGeom>
          <a:noFill/>
        </p:spPr>
      </p:pic>
    </p:spTree>
    <p:extLst>
      <p:ext uri="{BB962C8B-B14F-4D97-AF65-F5344CB8AC3E}">
        <p14:creationId xmlns:p14="http://schemas.microsoft.com/office/powerpoint/2010/main" xmlns="" val="325479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2866188403"/>
              </p:ext>
            </p:extLst>
          </p:nvPr>
        </p:nvGraphicFramePr>
        <p:xfrm>
          <a:off x="6141028" y="365125"/>
          <a:ext cx="5891646" cy="2201430"/>
        </p:xfrm>
        <a:graphic>
          <a:graphicData uri="http://schemas.openxmlformats.org/presentationml/2006/ole">
            <p:oleObj spid="_x0000_s1036" name="Acrobat Document" r:id="rId3" imgW="7543800" imgH="5829300" progId="AcroExch.Document.DC">
              <p:embed/>
            </p:oleObj>
          </a:graphicData>
        </a:graphic>
      </p:graphicFrame>
      <p:sp>
        <p:nvSpPr>
          <p:cNvPr id="4" name="Content Placeholder 3"/>
          <p:cNvSpPr>
            <a:spLocks noGrp="1"/>
          </p:cNvSpPr>
          <p:nvPr>
            <p:ph idx="1"/>
          </p:nvPr>
        </p:nvSpPr>
        <p:spPr>
          <a:xfrm>
            <a:off x="885825" y="1824469"/>
            <a:ext cx="10515600" cy="4803775"/>
          </a:xfrm>
        </p:spPr>
        <p:txBody>
          <a:bodyPr>
            <a:normAutofit lnSpcReduction="10000"/>
          </a:bodyPr>
          <a:lstStyle/>
          <a:p>
            <a:r>
              <a:rPr lang="en-US" dirty="0"/>
              <a:t>The Rube Goldberg Machine Contest (RGMC) is named after the late cartoonist Reuben Lucius Goldberg. Having died in 1970, he lives on in the RGMC as puzzling machines with crazy mechanisms are built in the spirit of his illustrations</a:t>
            </a:r>
            <a:r>
              <a:rPr lang="en-US" dirty="0" smtClean="0"/>
              <a:t>.</a:t>
            </a:r>
          </a:p>
          <a:p>
            <a:r>
              <a:rPr lang="en-US" b="1" dirty="0" smtClean="0"/>
              <a:t>Rube </a:t>
            </a:r>
            <a:r>
              <a:rPr lang="en-US" b="1" dirty="0"/>
              <a:t>Goldberg (1883-1970)</a:t>
            </a:r>
            <a:r>
              <a:rPr lang="en-US" dirty="0"/>
              <a:t> was a Pulitzer Prize winning cartoonist best known for his zany invention cartoons. He was born in San Francisco on the 4th of July, 1883 – and graduated from U. Cal Berkeley with a degree in engineering</a:t>
            </a:r>
            <a:r>
              <a:rPr lang="en-US" dirty="0" smtClean="0"/>
              <a:t>.</a:t>
            </a:r>
          </a:p>
          <a:p>
            <a:r>
              <a:rPr lang="en-US" dirty="0"/>
              <a:t>Rube Goldberg, Inc. is dedicated to keeping laughter and invention alive through the legacy of its namesake. Annual competitions, image licensing, merchandising, and museum and entertainment opportunities continue to grow and enhance the brand</a:t>
            </a:r>
            <a:r>
              <a:rPr lang="en-US" dirty="0" smtClean="0"/>
              <a:t>.  Think of the ‘Mouse Trap’ game.</a:t>
            </a:r>
            <a:endParaRPr lang="en-US" dirty="0"/>
          </a:p>
        </p:txBody>
      </p:sp>
      <p:sp>
        <p:nvSpPr>
          <p:cNvPr id="3" name="Title 2"/>
          <p:cNvSpPr>
            <a:spLocks noGrp="1"/>
          </p:cNvSpPr>
          <p:nvPr>
            <p:ph type="title"/>
          </p:nvPr>
        </p:nvSpPr>
        <p:spPr>
          <a:xfrm>
            <a:off x="400050" y="365125"/>
            <a:ext cx="11487150" cy="1325563"/>
          </a:xfrm>
        </p:spPr>
        <p:txBody>
          <a:bodyPr>
            <a:normAutofit/>
          </a:bodyPr>
          <a:lstStyle/>
          <a:p>
            <a:r>
              <a:rPr lang="en-US" sz="4000" dirty="0" smtClean="0"/>
              <a:t>2019 UAFA </a:t>
            </a:r>
            <a:r>
              <a:rPr lang="en-US" sz="4000" dirty="0" smtClean="0"/>
              <a:t>&amp; </a:t>
            </a:r>
            <a:r>
              <a:rPr lang="en-US" sz="4000" dirty="0" smtClean="0"/>
              <a:t>WSU </a:t>
            </a:r>
            <a:r>
              <a:rPr lang="en-US" sz="4000" dirty="0" smtClean="0"/>
              <a:t>RUBE GOLDBERG COMPETITION</a:t>
            </a:r>
            <a:endParaRPr lang="en-US" sz="4000" dirty="0"/>
          </a:p>
        </p:txBody>
      </p:sp>
    </p:spTree>
    <p:extLst>
      <p:ext uri="{BB962C8B-B14F-4D97-AF65-F5344CB8AC3E}">
        <p14:creationId xmlns:p14="http://schemas.microsoft.com/office/powerpoint/2010/main" xmlns="" val="282397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88" y="248368"/>
            <a:ext cx="11688096" cy="1325563"/>
          </a:xfrm>
        </p:spPr>
        <p:txBody>
          <a:bodyPr>
            <a:normAutofit/>
          </a:bodyPr>
          <a:lstStyle/>
          <a:p>
            <a:pPr algn="ctr"/>
            <a:r>
              <a:rPr lang="en-US" sz="4000" dirty="0" smtClean="0"/>
              <a:t>2019 UAFA &amp; WSU RUBE GOLDBERG COMPETITION</a:t>
            </a:r>
            <a:endParaRPr lang="en-US" sz="4000" dirty="0"/>
          </a:p>
        </p:txBody>
      </p:sp>
      <p:sp>
        <p:nvSpPr>
          <p:cNvPr id="5" name="Content Placeholder 4"/>
          <p:cNvSpPr>
            <a:spLocks noGrp="1"/>
          </p:cNvSpPr>
          <p:nvPr>
            <p:ph idx="1"/>
          </p:nvPr>
        </p:nvSpPr>
        <p:spPr>
          <a:xfrm>
            <a:off x="823824" y="1374234"/>
            <a:ext cx="10515600" cy="5121159"/>
          </a:xfrm>
        </p:spPr>
        <p:txBody>
          <a:bodyPr>
            <a:normAutofit fontScale="92500" lnSpcReduction="20000"/>
          </a:bodyPr>
          <a:lstStyle/>
          <a:p>
            <a:r>
              <a:rPr lang="en-US" dirty="0" smtClean="0"/>
              <a:t>2019 </a:t>
            </a:r>
            <a:r>
              <a:rPr lang="en-US" dirty="0" smtClean="0"/>
              <a:t>Objective is to </a:t>
            </a:r>
            <a:r>
              <a:rPr lang="en-US" dirty="0" smtClean="0"/>
              <a:t>Put Money in a Piggy Bank</a:t>
            </a:r>
          </a:p>
          <a:p>
            <a:pPr lvl="1"/>
            <a:r>
              <a:rPr lang="en-US" dirty="0" smtClean="0"/>
              <a:t>6</a:t>
            </a:r>
            <a:r>
              <a:rPr lang="en-US" baseline="30000" dirty="0" smtClean="0"/>
              <a:t>th</a:t>
            </a:r>
            <a:r>
              <a:rPr lang="en-US" dirty="0" smtClean="0"/>
              <a:t> year of competition</a:t>
            </a:r>
            <a:endParaRPr lang="en-US" dirty="0" smtClean="0"/>
          </a:p>
          <a:p>
            <a:r>
              <a:rPr lang="en-US" dirty="0" smtClean="0"/>
              <a:t>Live Competitions stress:</a:t>
            </a:r>
          </a:p>
          <a:p>
            <a:pPr lvl="1"/>
            <a:r>
              <a:rPr lang="en-US" dirty="0" smtClean="0"/>
              <a:t>Innovation (complexity of and number of steps)</a:t>
            </a:r>
            <a:endParaRPr lang="en-US" dirty="0"/>
          </a:p>
          <a:p>
            <a:pPr lvl="1"/>
            <a:r>
              <a:rPr lang="en-US" dirty="0" smtClean="0"/>
              <a:t>Requirements and Design Processes</a:t>
            </a:r>
            <a:endParaRPr lang="en-US" dirty="0" smtClean="0"/>
          </a:p>
          <a:p>
            <a:pPr lvl="1"/>
            <a:r>
              <a:rPr lang="en-US" dirty="0" smtClean="0"/>
              <a:t>Briefing skills</a:t>
            </a:r>
          </a:p>
          <a:p>
            <a:pPr lvl="1"/>
            <a:r>
              <a:rPr lang="en-US" dirty="0" smtClean="0"/>
              <a:t>Team</a:t>
            </a:r>
            <a:r>
              <a:rPr lang="en-US" dirty="0"/>
              <a:t> </a:t>
            </a:r>
            <a:r>
              <a:rPr lang="en-US" dirty="0" smtClean="0"/>
              <a:t>Work</a:t>
            </a:r>
          </a:p>
          <a:p>
            <a:r>
              <a:rPr lang="en-US" dirty="0" smtClean="0"/>
              <a:t>Three</a:t>
            </a:r>
            <a:r>
              <a:rPr lang="en-US" dirty="0"/>
              <a:t> </a:t>
            </a:r>
            <a:r>
              <a:rPr lang="en-US" dirty="0" smtClean="0"/>
              <a:t>Divisions</a:t>
            </a:r>
            <a:endParaRPr lang="en-US" dirty="0"/>
          </a:p>
          <a:p>
            <a:pPr lvl="1"/>
            <a:r>
              <a:rPr lang="en-US" dirty="0" smtClean="0"/>
              <a:t>Apprentice – Age 8 to 11 (Elementary</a:t>
            </a:r>
            <a:r>
              <a:rPr lang="en-US" dirty="0" smtClean="0"/>
              <a:t>)</a:t>
            </a:r>
            <a:endParaRPr lang="en-US" dirty="0" smtClean="0"/>
          </a:p>
          <a:p>
            <a:pPr lvl="1"/>
            <a:r>
              <a:rPr lang="en-US" dirty="0" smtClean="0"/>
              <a:t>I </a:t>
            </a:r>
            <a:r>
              <a:rPr lang="en-US" dirty="0" smtClean="0"/>
              <a:t>– </a:t>
            </a:r>
            <a:r>
              <a:rPr lang="en-US" dirty="0" smtClean="0"/>
              <a:t>Age 11 to 14 (Middle School)</a:t>
            </a:r>
            <a:endParaRPr lang="en-US" dirty="0" smtClean="0"/>
          </a:p>
          <a:p>
            <a:pPr lvl="1"/>
            <a:r>
              <a:rPr lang="en-US" dirty="0" smtClean="0"/>
              <a:t>II</a:t>
            </a:r>
            <a:r>
              <a:rPr lang="en-US" dirty="0"/>
              <a:t> </a:t>
            </a:r>
            <a:r>
              <a:rPr lang="en-US" dirty="0" smtClean="0"/>
              <a:t>– </a:t>
            </a:r>
            <a:r>
              <a:rPr lang="en-US" dirty="0" smtClean="0"/>
              <a:t>Age 14 to 18 (High School) </a:t>
            </a:r>
            <a:endParaRPr lang="en-US" dirty="0" smtClean="0"/>
          </a:p>
          <a:p>
            <a:r>
              <a:rPr lang="en-US" dirty="0" smtClean="0"/>
              <a:t>Teams Made Up of 3 to 10 Members</a:t>
            </a:r>
          </a:p>
          <a:p>
            <a:r>
              <a:rPr lang="en-US" dirty="0" smtClean="0"/>
              <a:t>Utah Region Competition limited to 9 teams per division</a:t>
            </a:r>
            <a:endParaRPr lang="en-US" dirty="0" smtClean="0"/>
          </a:p>
          <a:p>
            <a:r>
              <a:rPr lang="en-US" dirty="0" smtClean="0"/>
              <a:t>Division I and II winners eligible for National competition</a:t>
            </a:r>
            <a:endParaRPr lang="en-US" dirty="0"/>
          </a:p>
          <a:p>
            <a:pPr lvl="1"/>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54805" y="1302519"/>
            <a:ext cx="2787097" cy="2735890"/>
          </a:xfrm>
          <a:prstGeom prst="rect">
            <a:avLst/>
          </a:prstGeom>
        </p:spPr>
      </p:pic>
    </p:spTree>
    <p:extLst>
      <p:ext uri="{BB962C8B-B14F-4D97-AF65-F5344CB8AC3E}">
        <p14:creationId xmlns:p14="http://schemas.microsoft.com/office/powerpoint/2010/main" xmlns="" val="2616006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331" y="365125"/>
            <a:ext cx="11596133" cy="1325563"/>
          </a:xfrm>
        </p:spPr>
        <p:txBody>
          <a:bodyPr>
            <a:normAutofit/>
          </a:bodyPr>
          <a:lstStyle/>
          <a:p>
            <a:pPr algn="ctr"/>
            <a:r>
              <a:rPr lang="en-US" sz="4000" dirty="0" smtClean="0"/>
              <a:t>2019 UAFA &amp; WSU RUBE GOLDBERG COMPETITION</a:t>
            </a:r>
            <a:endParaRPr lang="en-US" sz="4000" dirty="0"/>
          </a:p>
        </p:txBody>
      </p:sp>
      <p:sp>
        <p:nvSpPr>
          <p:cNvPr id="5" name="Content Placeholder 2"/>
          <p:cNvSpPr txBox="1">
            <a:spLocks noGrp="1"/>
          </p:cNvSpPr>
          <p:nvPr>
            <p:ph idx="1"/>
          </p:nvPr>
        </p:nvSpPr>
        <p:spPr>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This year’s competition: </a:t>
            </a:r>
            <a:r>
              <a:rPr lang="en-US" dirty="0" smtClean="0"/>
              <a:t>11 January, </a:t>
            </a:r>
            <a:r>
              <a:rPr lang="en-US" dirty="0" smtClean="0"/>
              <a:t>Weber State University</a:t>
            </a:r>
            <a:endParaRPr lang="en-US" dirty="0"/>
          </a:p>
          <a:p>
            <a:r>
              <a:rPr lang="en-US" dirty="0" smtClean="0"/>
              <a:t>All Three Divisions Competed</a:t>
            </a:r>
            <a:endParaRPr lang="en-US" dirty="0" smtClean="0"/>
          </a:p>
          <a:p>
            <a:pPr lvl="1"/>
            <a:r>
              <a:rPr lang="en-US" dirty="0" smtClean="0"/>
              <a:t>Limited </a:t>
            </a:r>
            <a:r>
              <a:rPr lang="en-US" dirty="0" smtClean="0"/>
              <a:t>to</a:t>
            </a:r>
            <a:r>
              <a:rPr lang="en-US" dirty="0"/>
              <a:t> </a:t>
            </a:r>
            <a:r>
              <a:rPr lang="en-US" dirty="0" smtClean="0"/>
              <a:t>9 </a:t>
            </a:r>
            <a:r>
              <a:rPr lang="en-US" dirty="0" smtClean="0"/>
              <a:t>teams</a:t>
            </a:r>
            <a:r>
              <a:rPr lang="en-US" dirty="0"/>
              <a:t> </a:t>
            </a:r>
            <a:r>
              <a:rPr lang="en-US" dirty="0" smtClean="0"/>
              <a:t>in</a:t>
            </a:r>
            <a:r>
              <a:rPr lang="en-US" dirty="0"/>
              <a:t> </a:t>
            </a:r>
            <a:r>
              <a:rPr lang="en-US" dirty="0" smtClean="0"/>
              <a:t>each</a:t>
            </a:r>
            <a:r>
              <a:rPr lang="en-US" dirty="0"/>
              <a:t> </a:t>
            </a:r>
            <a:r>
              <a:rPr lang="en-US" dirty="0" smtClean="0"/>
              <a:t>division</a:t>
            </a:r>
            <a:endParaRPr lang="en-US" dirty="0"/>
          </a:p>
          <a:p>
            <a:pPr lvl="1"/>
            <a:r>
              <a:rPr lang="en-US" dirty="0" smtClean="0"/>
              <a:t>Anticipate teams from northern </a:t>
            </a:r>
            <a:r>
              <a:rPr lang="en-US" dirty="0" smtClean="0"/>
              <a:t>Utah</a:t>
            </a:r>
          </a:p>
          <a:p>
            <a:pPr lvl="1"/>
            <a:r>
              <a:rPr lang="en-US" dirty="0" smtClean="0"/>
              <a:t>Grants available for portion of registration fee</a:t>
            </a:r>
            <a:endParaRPr lang="en-US" dirty="0" smtClean="0"/>
          </a:p>
          <a:p>
            <a:r>
              <a:rPr lang="en-US" dirty="0" smtClean="0"/>
              <a:t>Supporting </a:t>
            </a:r>
            <a:r>
              <a:rPr lang="en-US" dirty="0" smtClean="0"/>
              <a:t>organizations</a:t>
            </a:r>
            <a:endParaRPr lang="en-US" dirty="0"/>
          </a:p>
          <a:p>
            <a:pPr lvl="1"/>
            <a:r>
              <a:rPr lang="en-US" dirty="0" smtClean="0"/>
              <a:t>Hill AFB </a:t>
            </a:r>
            <a:r>
              <a:rPr lang="en-US" dirty="0" smtClean="0"/>
              <a:t>STEM Program</a:t>
            </a:r>
            <a:endParaRPr lang="en-US" dirty="0" smtClean="0"/>
          </a:p>
          <a:p>
            <a:pPr lvl="1"/>
            <a:r>
              <a:rPr lang="en-US" dirty="0" smtClean="0"/>
              <a:t>Weber</a:t>
            </a:r>
            <a:r>
              <a:rPr lang="en-US" dirty="0"/>
              <a:t> </a:t>
            </a:r>
            <a:r>
              <a:rPr lang="en-US" dirty="0" smtClean="0"/>
              <a:t>State</a:t>
            </a:r>
            <a:r>
              <a:rPr lang="en-US" dirty="0"/>
              <a:t> </a:t>
            </a:r>
            <a:r>
              <a:rPr lang="en-US" dirty="0" smtClean="0"/>
              <a:t>University </a:t>
            </a:r>
            <a:endParaRPr lang="en-US" dirty="0"/>
          </a:p>
          <a:p>
            <a:pPr lvl="1"/>
            <a:r>
              <a:rPr lang="en-US" dirty="0" smtClean="0"/>
              <a:t>STEM Action Center</a:t>
            </a:r>
          </a:p>
          <a:p>
            <a:pPr lvl="1"/>
            <a:r>
              <a:rPr lang="en-US" dirty="0" smtClean="0"/>
              <a:t>Utah Air Force Association</a:t>
            </a:r>
            <a:endParaRPr lang="en-US" dirty="0" smtClean="0"/>
          </a:p>
        </p:txBody>
      </p:sp>
      <p:pic>
        <p:nvPicPr>
          <p:cNvPr id="3" name="NUAMESRun1Video">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304690" y="2550537"/>
            <a:ext cx="4183117" cy="3719945"/>
          </a:xfrm>
          <a:prstGeom prst="rect">
            <a:avLst/>
          </a:prstGeom>
        </p:spPr>
      </p:pic>
      <p:sp>
        <p:nvSpPr>
          <p:cNvPr id="4" name="TextBox 3"/>
          <p:cNvSpPr txBox="1"/>
          <p:nvPr/>
        </p:nvSpPr>
        <p:spPr>
          <a:xfrm>
            <a:off x="6976599" y="2189251"/>
            <a:ext cx="4744440" cy="369332"/>
          </a:xfrm>
          <a:prstGeom prst="rect">
            <a:avLst/>
          </a:prstGeom>
          <a:noFill/>
        </p:spPr>
        <p:txBody>
          <a:bodyPr wrap="none" rtlCol="0">
            <a:spAutoFit/>
          </a:bodyPr>
          <a:lstStyle/>
          <a:p>
            <a:r>
              <a:rPr lang="en-US" dirty="0" smtClean="0">
                <a:solidFill>
                  <a:schemeClr val="accent1"/>
                </a:solidFill>
              </a:rPr>
              <a:t>NUAMES with Erase A Chalkboard Machine 2015</a:t>
            </a:r>
            <a:endParaRPr lang="en-US" dirty="0">
              <a:solidFill>
                <a:schemeClr val="accent1"/>
              </a:solidFill>
            </a:endParaRPr>
          </a:p>
        </p:txBody>
      </p:sp>
    </p:spTree>
    <p:extLst>
      <p:ext uri="{BB962C8B-B14F-4D97-AF65-F5344CB8AC3E}">
        <p14:creationId xmlns:p14="http://schemas.microsoft.com/office/powerpoint/2010/main" xmlns="" val="3612325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49" y="365125"/>
            <a:ext cx="11496452" cy="1325563"/>
          </a:xfrm>
        </p:spPr>
        <p:txBody>
          <a:bodyPr>
            <a:normAutofit/>
          </a:bodyPr>
          <a:lstStyle/>
          <a:p>
            <a:pPr algn="ctr"/>
            <a:r>
              <a:rPr lang="en-US" sz="4000" dirty="0" smtClean="0"/>
              <a:t>2019 UAFA &amp; WSU RUBE GOLDBERG COMPETITION</a:t>
            </a:r>
            <a:endParaRPr lang="en-US" sz="4000" dirty="0"/>
          </a:p>
        </p:txBody>
      </p:sp>
      <p:sp>
        <p:nvSpPr>
          <p:cNvPr id="3" name="Content Placeholder 2"/>
          <p:cNvSpPr>
            <a:spLocks noGrp="1"/>
          </p:cNvSpPr>
          <p:nvPr>
            <p:ph idx="1"/>
          </p:nvPr>
        </p:nvSpPr>
        <p:spPr>
          <a:xfrm>
            <a:off x="581891" y="1825625"/>
            <a:ext cx="11128664" cy="4351338"/>
          </a:xfrm>
        </p:spPr>
        <p:txBody>
          <a:bodyPr>
            <a:normAutofit/>
          </a:bodyPr>
          <a:lstStyle/>
          <a:p>
            <a:r>
              <a:rPr lang="en-US" dirty="0" smtClean="0"/>
              <a:t>Need to get the word out:</a:t>
            </a:r>
            <a:endParaRPr lang="en-US" dirty="0"/>
          </a:p>
          <a:p>
            <a:pPr lvl="1"/>
            <a:endParaRPr lang="en-US" dirty="0" smtClean="0"/>
          </a:p>
          <a:p>
            <a:r>
              <a:rPr lang="en-US" dirty="0" smtClean="0"/>
              <a:t>Any</a:t>
            </a:r>
            <a:r>
              <a:rPr lang="en-US" dirty="0"/>
              <a:t> </a:t>
            </a:r>
            <a:r>
              <a:rPr lang="en-US" dirty="0" smtClean="0"/>
              <a:t>ideas</a:t>
            </a:r>
            <a:r>
              <a:rPr lang="en-US" dirty="0"/>
              <a:t> </a:t>
            </a:r>
            <a:r>
              <a:rPr lang="en-US" dirty="0" smtClean="0"/>
              <a:t>are</a:t>
            </a:r>
            <a:r>
              <a:rPr lang="en-US" dirty="0"/>
              <a:t> </a:t>
            </a:r>
            <a:r>
              <a:rPr lang="en-US" dirty="0" smtClean="0"/>
              <a:t>welcome</a:t>
            </a:r>
          </a:p>
          <a:p>
            <a:pPr lvl="1"/>
            <a:r>
              <a:rPr lang="en-US" dirty="0" smtClean="0"/>
              <a:t>Contact Jim Aadland (801) 497-6049 or Fran Bradshaw (801</a:t>
            </a:r>
            <a:r>
              <a:rPr lang="en-US" dirty="0"/>
              <a:t>) 586-7494 </a:t>
            </a:r>
            <a:r>
              <a:rPr lang="en-US" dirty="0" smtClean="0"/>
              <a:t>or AFA Northern Utah Chapter 235 website  </a:t>
            </a:r>
            <a:r>
              <a:rPr lang="en-US" dirty="0" smtClean="0">
                <a:hlinkClick r:id="rId2"/>
              </a:rPr>
              <a:t>Chapter Website</a:t>
            </a:r>
            <a:endParaRPr lang="en-US" dirty="0"/>
          </a:p>
          <a:p>
            <a:pPr lvl="1"/>
            <a:endParaRPr lang="en-US" dirty="0"/>
          </a:p>
        </p:txBody>
      </p:sp>
      <p:pic>
        <p:nvPicPr>
          <p:cNvPr id="15362" name="Picture 2" descr="H:\RubeGoldberg\Rube2018\DanaPhotos\Team709-NUAMESBuild.jpg"/>
          <p:cNvPicPr>
            <a:picLocks noChangeAspect="1" noChangeArrowheads="1"/>
          </p:cNvPicPr>
          <p:nvPr/>
        </p:nvPicPr>
        <p:blipFill>
          <a:blip r:embed="rId3" cstate="print"/>
          <a:srcRect/>
          <a:stretch>
            <a:fillRect/>
          </a:stretch>
        </p:blipFill>
        <p:spPr bwMode="auto">
          <a:xfrm>
            <a:off x="8418786" y="3668110"/>
            <a:ext cx="3308664" cy="2764222"/>
          </a:xfrm>
          <a:prstGeom prst="rect">
            <a:avLst/>
          </a:prstGeom>
          <a:noFill/>
        </p:spPr>
      </p:pic>
    </p:spTree>
    <p:extLst>
      <p:ext uri="{BB962C8B-B14F-4D97-AF65-F5344CB8AC3E}">
        <p14:creationId xmlns:p14="http://schemas.microsoft.com/office/powerpoint/2010/main" xmlns="" val="19927375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260</Words>
  <Application>Microsoft Office PowerPoint</Application>
  <PresentationFormat>Custom</PresentationFormat>
  <Paragraphs>37</Paragraphs>
  <Slides>5</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7" baseType="lpstr">
      <vt:lpstr>Office Theme</vt:lpstr>
      <vt:lpstr>Acrobat Document</vt:lpstr>
      <vt:lpstr>2019 UTAH AFA &amp; WEBER STATE UNIVERSITY  UTAH REGION RUBE GOLDBERG COMPETITION  FEED THE PIG</vt:lpstr>
      <vt:lpstr>2019 UAFA &amp; WSU RUBE GOLDBERG COMPETITION</vt:lpstr>
      <vt:lpstr>2019 UAFA &amp; WSU RUBE GOLDBERG COMPETITION</vt:lpstr>
      <vt:lpstr>2019 UAFA &amp; WSU RUBE GOLDBERG COMPETITION</vt:lpstr>
      <vt:lpstr>2019 UAFA &amp; WSU RUBE GOLDBERG COMPETITION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 AEF &amp; AFA NORTHERN UTAH CHAPTER  RUBE GOLDBERG COMPETITION</dc:title>
  <dc:creator>Jim Aadland</dc:creator>
  <cp:lastModifiedBy>Jim Aadland</cp:lastModifiedBy>
  <cp:revision>21</cp:revision>
  <dcterms:created xsi:type="dcterms:W3CDTF">2015-07-30T22:21:25Z</dcterms:created>
  <dcterms:modified xsi:type="dcterms:W3CDTF">2018-09-21T19:08:50Z</dcterms:modified>
</cp:coreProperties>
</file>