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66" r:id="rId3"/>
    <p:sldId id="257" r:id="rId4"/>
    <p:sldId id="267" r:id="rId5"/>
    <p:sldId id="263" r:id="rId6"/>
    <p:sldId id="264" r:id="rId7"/>
    <p:sldId id="262" r:id="rId8"/>
    <p:sldId id="258" r:id="rId9"/>
    <p:sldId id="268" r:id="rId10"/>
    <p:sldId id="265" r:id="rId11"/>
    <p:sldId id="259" r:id="rId1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61" autoAdjust="0"/>
    <p:restoredTop sz="94660"/>
  </p:normalViewPr>
  <p:slideViewPr>
    <p:cSldViewPr>
      <p:cViewPr varScale="1">
        <p:scale>
          <a:sx n="51" d="100"/>
          <a:sy n="51" d="100"/>
        </p:scale>
        <p:origin x="1104" y="3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94250E8-F39F-4757-B092-F1113D8CFC42}"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709AE-DB94-4E71-8AFA-AE4307F596BE}"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250E8-F39F-4757-B092-F1113D8CFC42}"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709AE-DB94-4E71-8AFA-AE4307F596BE}"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094250E8-F39F-4757-B092-F1113D8CFC42}"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709AE-DB94-4E71-8AFA-AE4307F596BE}" type="slidenum">
              <a:rPr lang="en-US" smtClean="0"/>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94250E8-F39F-4757-B092-F1113D8CFC42}"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709AE-DB94-4E71-8AFA-AE4307F596BE}" type="slidenum">
              <a:rPr lang="en-US" smtClean="0"/>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94250E8-F39F-4757-B092-F1113D8CFC42}" type="datetimeFigureOut">
              <a:rPr lang="en-US" smtClean="0"/>
              <a:t>9/24/2015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AA709AE-DB94-4E71-8AFA-AE4307F596BE}"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094250E8-F39F-4757-B092-F1113D8CFC42}"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709AE-DB94-4E71-8AFA-AE4307F596BE}" type="slidenum">
              <a:rPr lang="en-US" smtClean="0"/>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94250E8-F39F-4757-B092-F1113D8CFC42}" type="datetimeFigureOut">
              <a:rPr lang="en-US" smtClean="0"/>
              <a:t>9/24/2015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AA709AE-DB94-4E71-8AFA-AE4307F596BE}"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94250E8-F39F-4757-B092-F1113D8CFC42}" type="datetimeFigureOut">
              <a:rPr lang="en-US" smtClean="0"/>
              <a:t>9/24/2015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AA709AE-DB94-4E71-8AFA-AE4307F596BE}"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094250E8-F39F-4757-B092-F1113D8CFC42}" type="datetimeFigureOut">
              <a:rPr lang="en-US" smtClean="0"/>
              <a:t>9/24/2015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AA709AE-DB94-4E71-8AFA-AE4307F596BE}"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094250E8-F39F-4757-B092-F1113D8CFC42}"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709AE-DB94-4E71-8AFA-AE4307F596BE}" type="slidenum">
              <a:rPr lang="en-US" smtClean="0"/>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94250E8-F39F-4757-B092-F1113D8CFC42}" type="datetimeFigureOut">
              <a:rPr lang="en-US" smtClean="0"/>
              <a:t>9/24/2015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AA709AE-DB94-4E71-8AFA-AE4307F596BE}" type="slidenum">
              <a:rPr lang="en-US" smtClean="0"/>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094250E8-F39F-4757-B092-F1113D8CFC42}" type="datetimeFigureOut">
              <a:rPr lang="en-US" smtClean="0"/>
              <a:t>9/24/2015</a:t>
            </a:fld>
            <a:endParaRPr lang="en-US"/>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DAA709AE-DB94-4E71-8AFA-AE4307F596BE}" type="slidenum">
              <a:rPr lang="en-US" smtClean="0"/>
              <a:t>‹#›</a:t>
            </a:fld>
            <a:endParaRPr lang="en-US"/>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2.xml"/><Relationship Id="rId6" Type="http://schemas.openxmlformats.org/officeDocument/2006/relationships/image" Target="../media/image20.jpeg"/><Relationship Id="rId5" Type="http://schemas.openxmlformats.org/officeDocument/2006/relationships/image" Target="../media/image19.jpeg"/><Relationship Id="rId4" Type="http://schemas.openxmlformats.org/officeDocument/2006/relationships/image" Target="../media/image18.jpeg"/></Relationships>
</file>

<file path=ppt/slides/_rels/slide2.xml.rels><?xml version="1.0" encoding="UTF-8" standalone="yes"?>
<Relationships xmlns="http://schemas.openxmlformats.org/package/2006/relationships"><Relationship Id="rId3" Type="http://schemas.openxmlformats.org/officeDocument/2006/relationships/audio" Target="../media/media2.wav"/><Relationship Id="rId2" Type="http://schemas.microsoft.com/office/2007/relationships/media" Target="../media/media2.wav"/><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audio" Target="../media/media3.wav"/><Relationship Id="rId2" Type="http://schemas.microsoft.com/office/2007/relationships/media" Target="../media/media3.wav"/><Relationship Id="rId1" Type="http://schemas.openxmlformats.org/officeDocument/2006/relationships/tags" Target="../tags/tag2.xml"/><Relationship Id="rId6" Type="http://schemas.openxmlformats.org/officeDocument/2006/relationships/image" Target="../media/image4.jpe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audio" Target="../media/media4.wav"/><Relationship Id="rId2" Type="http://schemas.microsoft.com/office/2007/relationships/media" Target="../media/media4.wav"/><Relationship Id="rId1" Type="http://schemas.openxmlformats.org/officeDocument/2006/relationships/tags" Target="../tags/tag3.xml"/><Relationship Id="rId6" Type="http://schemas.openxmlformats.org/officeDocument/2006/relationships/image" Target="../media/image5.jpe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audio" Target="../media/media5.wav"/><Relationship Id="rId7" Type="http://schemas.openxmlformats.org/officeDocument/2006/relationships/image" Target="../media/image9.jpeg"/><Relationship Id="rId2" Type="http://schemas.microsoft.com/office/2007/relationships/media" Target="../media/media5.wav"/><Relationship Id="rId1" Type="http://schemas.openxmlformats.org/officeDocument/2006/relationships/tags" Target="../tags/tag4.xml"/><Relationship Id="rId6" Type="http://schemas.openxmlformats.org/officeDocument/2006/relationships/image" Target="../media/image8.jpeg"/><Relationship Id="rId5" Type="http://schemas.openxmlformats.org/officeDocument/2006/relationships/image" Target="../media/image2.png"/><Relationship Id="rId4"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marL="182880" indent="0">
              <a:buNone/>
            </a:pPr>
            <a:endParaRPr lang="en-US" dirty="0"/>
          </a:p>
        </p:txBody>
      </p:sp>
      <p:sp>
        <p:nvSpPr>
          <p:cNvPr id="3" name="Subtitle 2"/>
          <p:cNvSpPr>
            <a:spLocks noGrp="1"/>
          </p:cNvSpPr>
          <p:nvPr>
            <p:ph type="subTitle" idx="1"/>
          </p:nvPr>
        </p:nvSpPr>
        <p:spPr/>
        <p:txBody>
          <a:bodyPr/>
          <a:lstStyle/>
          <a:p>
            <a:endParaRPr lang="en-US" dirty="0"/>
          </a:p>
        </p:txBody>
      </p:sp>
      <p:sp>
        <p:nvSpPr>
          <p:cNvPr id="4" name="Rectangle 3"/>
          <p:cNvSpPr/>
          <p:nvPr/>
        </p:nvSpPr>
        <p:spPr>
          <a:xfrm>
            <a:off x="381000" y="236309"/>
            <a:ext cx="8382000" cy="6247864"/>
          </a:xfrm>
          <a:prstGeom prst="rect">
            <a:avLst/>
          </a:prstGeom>
          <a:noFill/>
          <a:ln w="38100">
            <a:noFill/>
          </a:ln>
        </p:spPr>
        <p:txBody>
          <a:bodyPr wrap="square" lIns="91440" tIns="45720" rIns="91440" bIns="45720">
            <a:spAutoFit/>
          </a:bodyPr>
          <a:lstStyle/>
          <a:p>
            <a:pPr algn="ctr"/>
            <a:r>
              <a:rPr lang="en-US" sz="7500" b="1" cap="none" spc="0" dirty="0" smtClean="0">
                <a:ln w="19050">
                  <a:solidFill>
                    <a:schemeClr val="tx1"/>
                  </a:solidFill>
                  <a:prstDash val="solid"/>
                </a:ln>
                <a:effectLst>
                  <a:outerShdw blurRad="50000" dist="50800" dir="7500000" algn="tl">
                    <a:srgbClr val="000000">
                      <a:shade val="5000"/>
                      <a:alpha val="35000"/>
                    </a:srgbClr>
                  </a:outerShdw>
                </a:effectLst>
              </a:rPr>
              <a:t>Let’s look at some interesting facts about </a:t>
            </a:r>
          </a:p>
          <a:p>
            <a:pPr algn="ctr"/>
            <a:endParaRPr lang="en-US" sz="7500" b="1" dirty="0">
              <a:ln w="19050">
                <a:solidFill>
                  <a:schemeClr val="tx2">
                    <a:tint val="1000"/>
                  </a:schemeClr>
                </a:solidFill>
                <a:prstDash val="solid"/>
              </a:ln>
              <a:solidFill>
                <a:srgbClr val="FF0000"/>
              </a:solidFill>
              <a:effectLst>
                <a:outerShdw blurRad="50000" dist="50800" dir="7500000" algn="tl">
                  <a:srgbClr val="000000">
                    <a:shade val="5000"/>
                    <a:alpha val="35000"/>
                  </a:srgbClr>
                </a:outerShdw>
              </a:effectLst>
            </a:endParaRPr>
          </a:p>
          <a:p>
            <a:pPr algn="ctr"/>
            <a:r>
              <a:rPr lang="en-US" sz="10000" b="1" i="1" u="sng" cap="none" spc="0" dirty="0" smtClean="0">
                <a:ln w="19050">
                  <a:solidFill>
                    <a:schemeClr val="tx1"/>
                  </a:solidFill>
                  <a:prstDash val="solid"/>
                </a:ln>
                <a:effectLst>
                  <a:outerShdw blurRad="50000" dist="50800" dir="7500000" algn="tl">
                    <a:srgbClr val="000000">
                      <a:shade val="5000"/>
                      <a:alpha val="35000"/>
                    </a:srgbClr>
                  </a:outerShdw>
                </a:effectLst>
              </a:rPr>
              <a:t>Honduras</a:t>
            </a:r>
            <a:endParaRPr lang="en-US" sz="10000" b="1" i="1" u="sng" cap="none" spc="0" dirty="0">
              <a:ln w="19050">
                <a:solidFill>
                  <a:schemeClr val="tx1"/>
                </a:solidFill>
                <a:prstDash val="solid"/>
              </a:ln>
              <a:effectLst>
                <a:outerShdw blurRad="50000" dist="50800" dir="7500000" algn="tl">
                  <a:srgbClr val="000000">
                    <a:shade val="5000"/>
                    <a:alpha val="35000"/>
                  </a:srgbClr>
                </a:outerShdw>
              </a:effectLst>
            </a:endParaRPr>
          </a:p>
        </p:txBody>
      </p:sp>
      <p:pic>
        <p:nvPicPr>
          <p:cNvPr id="5" name="Audio 4">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4"/>
          <a:stretch>
            <a:fillRect/>
          </a:stretch>
        </p:blipFill>
        <p:spPr>
          <a:xfrm>
            <a:off x="8382000" y="6096000"/>
            <a:ext cx="609600" cy="609600"/>
          </a:xfrm>
          <a:prstGeom prst="rect">
            <a:avLst/>
          </a:prstGeom>
        </p:spPr>
      </p:pic>
    </p:spTree>
    <p:extLst>
      <p:ext uri="{BB962C8B-B14F-4D97-AF65-F5344CB8AC3E}">
        <p14:creationId xmlns:p14="http://schemas.microsoft.com/office/powerpoint/2010/main" val="1292201514"/>
      </p:ext>
    </p:extLst>
  </p:cSld>
  <p:clrMapOvr>
    <a:masterClrMapping/>
  </p:clrMapOvr>
  <mc:AlternateContent xmlns:mc="http://schemas.openxmlformats.org/markup-compatibility/2006" xmlns:p14="http://schemas.microsoft.com/office/powerpoint/2010/main">
    <mc:Choice Requires="p14">
      <p:transition spd="slow" p14:dur="2000" advTm="5523"/>
    </mc:Choice>
    <mc:Fallback xmlns="">
      <p:transition spd="slow" advTm="5523"/>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5"/>
                </p:tgtEl>
              </p:cMediaNode>
            </p:audi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64692"/>
            <a:ext cx="4443880" cy="5893308"/>
          </a:xfrm>
        </p:spPr>
        <p:txBody>
          <a:bodyPr>
            <a:normAutofit fontScale="85000" lnSpcReduction="20000"/>
          </a:bodyPr>
          <a:lstStyle/>
          <a:p>
            <a:endParaRPr lang="en-US" dirty="0" smtClean="0"/>
          </a:p>
          <a:p>
            <a:r>
              <a:rPr lang="en-US" sz="3000" dirty="0">
                <a:solidFill>
                  <a:schemeClr val="tx2">
                    <a:lumMod val="50000"/>
                  </a:schemeClr>
                </a:solidFill>
              </a:rPr>
              <a:t>Since 1998, on an annual basis, the Festival de </a:t>
            </a:r>
            <a:r>
              <a:rPr lang="en-US" sz="3000" dirty="0" err="1">
                <a:solidFill>
                  <a:schemeClr val="tx2">
                    <a:lumMod val="50000"/>
                  </a:schemeClr>
                </a:solidFill>
              </a:rPr>
              <a:t>Lluvia</a:t>
            </a:r>
            <a:r>
              <a:rPr lang="en-US" sz="3000" dirty="0">
                <a:solidFill>
                  <a:schemeClr val="tx2">
                    <a:lumMod val="50000"/>
                  </a:schemeClr>
                </a:solidFill>
              </a:rPr>
              <a:t> de </a:t>
            </a:r>
            <a:r>
              <a:rPr lang="en-US" sz="3000" dirty="0" err="1" smtClean="0">
                <a:solidFill>
                  <a:schemeClr val="tx2">
                    <a:lumMod val="50000"/>
                  </a:schemeClr>
                </a:solidFill>
              </a:rPr>
              <a:t>Peces</a:t>
            </a:r>
            <a:r>
              <a:rPr lang="en-US" sz="3000" dirty="0" smtClean="0">
                <a:solidFill>
                  <a:schemeClr val="tx2">
                    <a:lumMod val="50000"/>
                  </a:schemeClr>
                </a:solidFill>
              </a:rPr>
              <a:t>, or “The Rain of Fish” </a:t>
            </a:r>
            <a:r>
              <a:rPr lang="en-US" sz="3000" dirty="0">
                <a:solidFill>
                  <a:schemeClr val="tx2">
                    <a:lumMod val="50000"/>
                  </a:schemeClr>
                </a:solidFill>
              </a:rPr>
              <a:t>is held here in June or July. Very interestingly, fish fall down from the sky during the festival and the festival is a celebration of this </a:t>
            </a:r>
            <a:r>
              <a:rPr lang="en-US" sz="3000" dirty="0" smtClean="0">
                <a:solidFill>
                  <a:schemeClr val="tx2">
                    <a:lumMod val="50000"/>
                  </a:schemeClr>
                </a:solidFill>
              </a:rPr>
              <a:t>phenomenon.</a:t>
            </a:r>
            <a:r>
              <a:rPr lang="en-US" sz="3000" dirty="0">
                <a:solidFill>
                  <a:schemeClr val="tx2">
                    <a:lumMod val="50000"/>
                  </a:schemeClr>
                </a:solidFill>
              </a:rPr>
              <a:t> it is said to occur at least once and sometimes twice in a year in the small town of Yoro: during a massive rain storm, hundreds of small silver fish supposedly rain from the sky onto the streets of the small town.</a:t>
            </a:r>
            <a:endParaRPr lang="en-US" sz="3000" dirty="0">
              <a:solidFill>
                <a:schemeClr val="tx2">
                  <a:lumMod val="50000"/>
                </a:schemeClr>
              </a:solidFill>
            </a:endParaRPr>
          </a:p>
        </p:txBody>
      </p:sp>
      <p:sp>
        <p:nvSpPr>
          <p:cNvPr id="2" name="Title 1"/>
          <p:cNvSpPr>
            <a:spLocks noGrp="1"/>
          </p:cNvSpPr>
          <p:nvPr>
            <p:ph type="title"/>
          </p:nvPr>
        </p:nvSpPr>
        <p:spPr/>
        <p:txBody>
          <a:bodyPr/>
          <a:lstStyle/>
          <a:p>
            <a:endParaRPr lang="en-US" dirty="0"/>
          </a:p>
        </p:txBody>
      </p:sp>
      <p:sp>
        <p:nvSpPr>
          <p:cNvPr id="4" name="Rectangle 3"/>
          <p:cNvSpPr/>
          <p:nvPr/>
        </p:nvSpPr>
        <p:spPr>
          <a:xfrm>
            <a:off x="1211568" y="152400"/>
            <a:ext cx="7042312" cy="923330"/>
          </a:xfrm>
          <a:prstGeom prst="rect">
            <a:avLst/>
          </a:prstGeom>
          <a:noFill/>
        </p:spPr>
        <p:txBody>
          <a:bodyPr wrap="none" lIns="91440" tIns="45720" rIns="91440" bIns="45720">
            <a:spAutoFit/>
          </a:bodyPr>
          <a:lstStyle/>
          <a:p>
            <a:pPr algn="ctr"/>
            <a:r>
              <a:rPr lang="en-US" sz="5400" b="1" dirty="0" smtClean="0">
                <a:ln w="28575">
                  <a:solidFill>
                    <a:schemeClr val="tx1"/>
                  </a:solidFill>
                  <a:prstDash val="solid"/>
                  <a:miter lim="800000"/>
                </a:ln>
                <a:effectLst>
                  <a:outerShdw blurRad="25500" dist="23000" dir="7020000" algn="tl">
                    <a:srgbClr val="000000">
                      <a:alpha val="50000"/>
                    </a:srgbClr>
                  </a:outerShdw>
                </a:effectLst>
              </a:rPr>
              <a:t>Honduran Celebrations</a:t>
            </a:r>
            <a:endParaRPr lang="en-US" sz="5400" b="1" cap="none" spc="0" dirty="0">
              <a:ln w="28575">
                <a:solidFill>
                  <a:schemeClr val="tx1"/>
                </a:solidFill>
                <a:prstDash val="solid"/>
                <a:miter lim="800000"/>
              </a:ln>
              <a:effectLst>
                <a:outerShdw blurRad="25500" dist="23000" dir="7020000" algn="tl">
                  <a:srgbClr val="000000">
                    <a:alpha val="50000"/>
                  </a:srgbClr>
                </a:outerShdw>
              </a:effectLst>
            </a:endParaRPr>
          </a:p>
        </p:txBody>
      </p:sp>
      <p:pic>
        <p:nvPicPr>
          <p:cNvPr id="7170" name="Picture 2" descr="http://www.stereoayapa.com/attachments/Image/La-lluvia-de-los-peces-2d40d6x.jpg?13497671493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78880" y="2743200"/>
            <a:ext cx="4596984" cy="3505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053796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a:t>
            </a:r>
            <a:endParaRPr lang="en-US" dirty="0"/>
          </a:p>
        </p:txBody>
      </p:sp>
      <p:sp>
        <p:nvSpPr>
          <p:cNvPr id="4" name="Rectangle 3"/>
          <p:cNvSpPr/>
          <p:nvPr/>
        </p:nvSpPr>
        <p:spPr>
          <a:xfrm>
            <a:off x="654106" y="381000"/>
            <a:ext cx="7835799" cy="923330"/>
          </a:xfrm>
          <a:prstGeom prst="rect">
            <a:avLst/>
          </a:prstGeom>
          <a:noFill/>
        </p:spPr>
        <p:txBody>
          <a:bodyPr wrap="none" lIns="91440" tIns="45720" rIns="91440" bIns="45720">
            <a:spAutoFit/>
          </a:bodyPr>
          <a:lstStyle/>
          <a:p>
            <a:pPr algn="ctr"/>
            <a:r>
              <a:rPr lang="en-US" sz="5400" b="0" cap="none" spc="0" dirty="0" smtClean="0">
                <a:ln w="18415" cmpd="sng">
                  <a:solidFill>
                    <a:schemeClr val="tx1"/>
                  </a:solidFill>
                  <a:prstDash val="solid"/>
                </a:ln>
                <a:effectLst>
                  <a:outerShdw blurRad="50800" dist="38100" dir="2700000" algn="tl" rotWithShape="0">
                    <a:prstClr val="black">
                      <a:alpha val="40000"/>
                    </a:prstClr>
                  </a:outerShdw>
                </a:effectLst>
              </a:rPr>
              <a:t>Celebrities from </a:t>
            </a:r>
            <a:r>
              <a:rPr lang="en-US" sz="5400" b="0" cap="none" spc="0" dirty="0" smtClean="0">
                <a:ln w="18415" cmpd="sng">
                  <a:solidFill>
                    <a:schemeClr val="tx1"/>
                  </a:solidFill>
                  <a:prstDash val="solid"/>
                </a:ln>
                <a:effectLst>
                  <a:outerShdw blurRad="50800" dist="38100" dir="2700000" algn="tl" rotWithShape="0">
                    <a:prstClr val="black">
                      <a:alpha val="40000"/>
                    </a:prstClr>
                  </a:outerShdw>
                </a:effectLst>
              </a:rPr>
              <a:t>Honduras</a:t>
            </a:r>
            <a:endParaRPr lang="en-US" sz="5400" b="0" cap="none" spc="0" dirty="0">
              <a:ln w="18415" cmpd="sng">
                <a:solidFill>
                  <a:schemeClr val="tx1"/>
                </a:solidFill>
                <a:prstDash val="solid"/>
              </a:ln>
              <a:effectLst>
                <a:outerShdw blurRad="50800" dist="38100" dir="2700000" algn="tl" rotWithShape="0">
                  <a:prstClr val="black">
                    <a:alpha val="40000"/>
                  </a:prstClr>
                </a:outerShdw>
              </a:effectLst>
            </a:endParaRPr>
          </a:p>
        </p:txBody>
      </p:sp>
      <p:sp>
        <p:nvSpPr>
          <p:cNvPr id="7" name="Rectangle 6"/>
          <p:cNvSpPr/>
          <p:nvPr/>
        </p:nvSpPr>
        <p:spPr>
          <a:xfrm>
            <a:off x="-629516" y="7720130"/>
            <a:ext cx="4354512" cy="1169551"/>
          </a:xfrm>
          <a:prstGeom prst="rect">
            <a:avLst/>
          </a:prstGeom>
        </p:spPr>
        <p:txBody>
          <a:bodyPr wrap="square">
            <a:spAutoFit/>
          </a:bodyPr>
          <a:lstStyle/>
          <a:p>
            <a:pPr lvl="0" algn="ctr"/>
            <a:endParaRPr lang="en-US" sz="3500" b="1" dirty="0" smtClean="0">
              <a:ln w="18000">
                <a:solidFill>
                  <a:schemeClr val="accent2"/>
                </a:solidFill>
                <a:prstDash val="solid"/>
                <a:miter lim="800000"/>
              </a:ln>
              <a:effectLst>
                <a:outerShdw blurRad="25500" dist="23000" dir="7020000" algn="tl">
                  <a:srgbClr val="000000">
                    <a:alpha val="50000"/>
                  </a:srgbClr>
                </a:outerShdw>
              </a:effectLst>
            </a:endParaRPr>
          </a:p>
          <a:p>
            <a:pPr lvl="0" algn="ctr"/>
            <a:endParaRPr lang="en-US" sz="3500" b="1" dirty="0">
              <a:ln w="18000">
                <a:solidFill>
                  <a:schemeClr val="accent2"/>
                </a:solidFill>
                <a:prstDash val="solid"/>
                <a:miter lim="800000"/>
              </a:ln>
              <a:effectLst>
                <a:outerShdw blurRad="25500" dist="23000" dir="7020000" algn="tl">
                  <a:srgbClr val="000000">
                    <a:alpha val="50000"/>
                  </a:srgbClr>
                </a:outerShdw>
              </a:effectLst>
            </a:endParaRPr>
          </a:p>
        </p:txBody>
      </p:sp>
      <p:sp>
        <p:nvSpPr>
          <p:cNvPr id="6" name="Content Placeholder 5"/>
          <p:cNvSpPr>
            <a:spLocks noGrp="1"/>
          </p:cNvSpPr>
          <p:nvPr>
            <p:ph idx="1"/>
          </p:nvPr>
        </p:nvSpPr>
        <p:spPr>
          <a:xfrm>
            <a:off x="6172200" y="4952999"/>
            <a:ext cx="2108200" cy="1173163"/>
          </a:xfrm>
        </p:spPr>
        <p:txBody>
          <a:bodyPr/>
          <a:lstStyle/>
          <a:p>
            <a:endParaRPr lang="en-US" dirty="0"/>
          </a:p>
        </p:txBody>
      </p:sp>
      <p:sp>
        <p:nvSpPr>
          <p:cNvPr id="5" name="TextBox 4"/>
          <p:cNvSpPr txBox="1"/>
          <p:nvPr/>
        </p:nvSpPr>
        <p:spPr>
          <a:xfrm>
            <a:off x="132346" y="1331281"/>
            <a:ext cx="8783053" cy="1815882"/>
          </a:xfrm>
          <a:prstGeom prst="rect">
            <a:avLst/>
          </a:prstGeom>
          <a:noFill/>
        </p:spPr>
        <p:txBody>
          <a:bodyPr wrap="square" rtlCol="0">
            <a:spAutoFit/>
          </a:bodyPr>
          <a:lstStyle/>
          <a:p>
            <a:r>
              <a:rPr lang="en-US" sz="2800" dirty="0" smtClean="0"/>
              <a:t>Many famous people derive from Honduras, actors, </a:t>
            </a:r>
          </a:p>
          <a:p>
            <a:r>
              <a:rPr lang="en-US" sz="2800" dirty="0" smtClean="0"/>
              <a:t>actresses, writers, scientists, but most of all soccer players! Soccer is a very popular sport in the Honduran culture! </a:t>
            </a:r>
            <a:endParaRPr lang="en-US" sz="2800" dirty="0"/>
          </a:p>
        </p:txBody>
      </p:sp>
      <p:pic>
        <p:nvPicPr>
          <p:cNvPr id="8194" name="Picture 2" descr="File:Honduras football badge.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7400" y="2810190"/>
            <a:ext cx="4317664" cy="4047810"/>
          </a:xfrm>
          <a:prstGeom prst="rect">
            <a:avLst/>
          </a:prstGeom>
          <a:noFill/>
          <a:extLst>
            <a:ext uri="{909E8E84-426E-40DD-AFC4-6F175D3DCCD1}">
              <a14:hiddenFill xmlns:a14="http://schemas.microsoft.com/office/drawing/2010/main">
                <a:solidFill>
                  <a:srgbClr val="FFFFFF"/>
                </a:solidFill>
              </a14:hiddenFill>
            </a:ext>
          </a:extLst>
        </p:spPr>
      </p:pic>
      <p:pic>
        <p:nvPicPr>
          <p:cNvPr id="8200" name="Picture 8" descr="Roger Espinoz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5969" y="3041777"/>
            <a:ext cx="18097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8202" name="Picture 10" descr="David Suazo"/>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5969" y="4952999"/>
            <a:ext cx="18097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8204" name="Picture 12" descr="Amado Guevar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2856" y="3062635"/>
            <a:ext cx="1809750" cy="1809751"/>
          </a:xfrm>
          <a:prstGeom prst="rect">
            <a:avLst/>
          </a:prstGeom>
          <a:noFill/>
          <a:extLst>
            <a:ext uri="{909E8E84-426E-40DD-AFC4-6F175D3DCCD1}">
              <a14:hiddenFill xmlns:a14="http://schemas.microsoft.com/office/drawing/2010/main">
                <a:solidFill>
                  <a:srgbClr val="FFFFFF"/>
                </a:solidFill>
              </a14:hiddenFill>
            </a:ext>
          </a:extLst>
        </p:spPr>
      </p:pic>
      <p:pic>
        <p:nvPicPr>
          <p:cNvPr id="8206" name="Picture 14" descr="Victor Bernardez"/>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18094" y="5000624"/>
            <a:ext cx="1819275" cy="1819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901610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445806" y="5123216"/>
            <a:ext cx="9097582" cy="4425232"/>
          </a:xfrm>
        </p:spPr>
        <p:txBody>
          <a:bodyPr/>
          <a:lstStyle/>
          <a:p>
            <a:r>
              <a:rPr lang="en-US" dirty="0" smtClean="0"/>
              <a:t>Honduras </a:t>
            </a:r>
          </a:p>
          <a:p>
            <a:endParaRPr lang="en-US" dirty="0"/>
          </a:p>
        </p:txBody>
      </p:sp>
      <p:sp>
        <p:nvSpPr>
          <p:cNvPr id="2" name="Title 1"/>
          <p:cNvSpPr>
            <a:spLocks noGrp="1"/>
          </p:cNvSpPr>
          <p:nvPr>
            <p:ph type="title"/>
          </p:nvPr>
        </p:nvSpPr>
        <p:spPr>
          <a:xfrm>
            <a:off x="505690" y="1537422"/>
            <a:ext cx="8229600" cy="1252728"/>
          </a:xfrm>
        </p:spPr>
        <p:txBody>
          <a:bodyPr/>
          <a:lstStyle/>
          <a:p>
            <a:endParaRPr lang="en-US" dirty="0"/>
          </a:p>
        </p:txBody>
      </p:sp>
      <p:sp>
        <p:nvSpPr>
          <p:cNvPr id="4" name="Rectangle 3"/>
          <p:cNvSpPr/>
          <p:nvPr/>
        </p:nvSpPr>
        <p:spPr>
          <a:xfrm>
            <a:off x="87570" y="102245"/>
            <a:ext cx="8712643" cy="3046988"/>
          </a:xfrm>
          <a:prstGeom prst="rect">
            <a:avLst/>
          </a:prstGeom>
          <a:noFill/>
        </p:spPr>
        <p:txBody>
          <a:bodyPr wrap="none" lIns="91440" tIns="45720" rIns="91440" bIns="45720">
            <a:spAutoFit/>
          </a:bodyPr>
          <a:lstStyle/>
          <a:p>
            <a:pPr algn="ctr"/>
            <a:r>
              <a:rPr lang="en-US" sz="5400" b="1" dirty="0" smtClean="0">
                <a:ln w="19050">
                  <a:solidFill>
                    <a:schemeClr val="tx1"/>
                  </a:solidFill>
                  <a:prstDash val="solid"/>
                </a:ln>
                <a:effectLst>
                  <a:outerShdw blurRad="50000" dist="50800" dir="7500000" algn="tl">
                    <a:srgbClr val="000000">
                      <a:shade val="5000"/>
                      <a:alpha val="35000"/>
                    </a:srgbClr>
                  </a:outerShdw>
                </a:effectLst>
              </a:rPr>
              <a:t>Land and Population</a:t>
            </a:r>
          </a:p>
          <a:p>
            <a:pPr algn="ctr"/>
            <a:r>
              <a:rPr lang="en-US" sz="2800" dirty="0">
                <a:solidFill>
                  <a:schemeClr val="tx2">
                    <a:lumMod val="50000"/>
                  </a:schemeClr>
                </a:solidFill>
              </a:rPr>
              <a:t>Honduras </a:t>
            </a:r>
            <a:r>
              <a:rPr lang="en-US" sz="2800" dirty="0" smtClean="0">
                <a:solidFill>
                  <a:schemeClr val="tx2">
                    <a:lumMod val="50000"/>
                  </a:schemeClr>
                </a:solidFill>
              </a:rPr>
              <a:t>is located in Central America South of</a:t>
            </a:r>
          </a:p>
          <a:p>
            <a:pPr algn="ctr"/>
            <a:r>
              <a:rPr lang="en-US" sz="2800" dirty="0" smtClean="0">
                <a:solidFill>
                  <a:schemeClr val="tx2">
                    <a:lumMod val="50000"/>
                  </a:schemeClr>
                </a:solidFill>
              </a:rPr>
              <a:t>America. It was once referred to as “Spanish Honduras” </a:t>
            </a:r>
          </a:p>
          <a:p>
            <a:pPr algn="ctr"/>
            <a:r>
              <a:rPr lang="en-US" sz="2800" dirty="0">
                <a:solidFill>
                  <a:schemeClr val="tx2">
                    <a:lumMod val="50000"/>
                  </a:schemeClr>
                </a:solidFill>
              </a:rPr>
              <a:t>a</a:t>
            </a:r>
            <a:r>
              <a:rPr lang="en-US" sz="2800" dirty="0" smtClean="0">
                <a:solidFill>
                  <a:schemeClr val="tx2">
                    <a:lumMod val="50000"/>
                  </a:schemeClr>
                </a:solidFill>
              </a:rPr>
              <a:t>nd current day Belize as the “British Honduras”. </a:t>
            </a:r>
            <a:endParaRPr lang="en-US" sz="2800" dirty="0">
              <a:solidFill>
                <a:schemeClr val="tx2">
                  <a:lumMod val="50000"/>
                </a:schemeClr>
              </a:solidFill>
            </a:endParaRPr>
          </a:p>
          <a:p>
            <a:pPr algn="ctr"/>
            <a:endParaRPr lang="en-US" sz="5400" b="1" cap="none" spc="0" dirty="0">
              <a:ln w="19050">
                <a:solidFill>
                  <a:schemeClr val="tx1"/>
                </a:solidFill>
                <a:prstDash val="solid"/>
              </a:ln>
              <a:effectLst>
                <a:outerShdw blurRad="50000" dist="50800" dir="7500000" algn="tl">
                  <a:srgbClr val="000000">
                    <a:shade val="5000"/>
                    <a:alpha val="35000"/>
                  </a:srgbClr>
                </a:outerShdw>
              </a:effectLst>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pic>
        <p:nvPicPr>
          <p:cNvPr id="2050" name="Picture 2" descr="http://www.retojuvenilcr.org/images/stories/mapas/honduras.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2491" y="3042423"/>
            <a:ext cx="5333999" cy="3804198"/>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2462460368"/>
      </p:ext>
    </p:extLst>
  </p:cSld>
  <p:clrMapOvr>
    <a:masterClrMapping/>
  </p:clrMapOvr>
  <mc:AlternateContent xmlns:mc="http://schemas.openxmlformats.org/markup-compatibility/2006" xmlns:p14="http://schemas.microsoft.com/office/powerpoint/2010/main">
    <mc:Choice Requires="p14">
      <p:transition spd="slow" p14:dur="2000" advTm="7105"/>
    </mc:Choice>
    <mc:Fallback xmlns="">
      <p:transition spd="slow" advTm="7105"/>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066800"/>
            <a:ext cx="8915399" cy="3636050"/>
          </a:xfrm>
        </p:spPr>
        <p:txBody>
          <a:bodyPr/>
          <a:lstStyle/>
          <a:p>
            <a:r>
              <a:rPr lang="en-US" dirty="0" smtClean="0"/>
              <a:t>Honduras’ population </a:t>
            </a:r>
            <a:r>
              <a:rPr lang="en-US" dirty="0" smtClean="0"/>
              <a:t>is 8, 555, 072 with the urban areas being much more heavily populated. Not many cities or people </a:t>
            </a:r>
            <a:r>
              <a:rPr lang="en-US" dirty="0" smtClean="0"/>
              <a:t>are located on </a:t>
            </a:r>
            <a:r>
              <a:rPr lang="en-US" dirty="0" smtClean="0"/>
              <a:t>the eastern side of the county. </a:t>
            </a:r>
            <a:r>
              <a:rPr lang="en-US" dirty="0" smtClean="0"/>
              <a:t>More than 50% of the population in Honduras live below poverty level. </a:t>
            </a:r>
            <a:endParaRPr lang="en-US" dirty="0" smtClean="0"/>
          </a:p>
          <a:p>
            <a:endParaRPr lang="en-US" dirty="0"/>
          </a:p>
        </p:txBody>
      </p:sp>
      <p:sp>
        <p:nvSpPr>
          <p:cNvPr id="2" name="Title 1"/>
          <p:cNvSpPr>
            <a:spLocks noGrp="1"/>
          </p:cNvSpPr>
          <p:nvPr>
            <p:ph type="title"/>
          </p:nvPr>
        </p:nvSpPr>
        <p:spPr>
          <a:xfrm>
            <a:off x="7514950" y="2743200"/>
            <a:ext cx="8229600" cy="1252728"/>
          </a:xfrm>
        </p:spPr>
        <p:txBody>
          <a:bodyPr/>
          <a:lstStyle/>
          <a:p>
            <a:endParaRPr lang="en-US" dirty="0"/>
          </a:p>
        </p:txBody>
      </p:sp>
      <p:sp>
        <p:nvSpPr>
          <p:cNvPr id="4" name="Rectangle 3"/>
          <p:cNvSpPr/>
          <p:nvPr/>
        </p:nvSpPr>
        <p:spPr>
          <a:xfrm>
            <a:off x="1242079" y="304800"/>
            <a:ext cx="6272871" cy="923330"/>
          </a:xfrm>
          <a:prstGeom prst="rect">
            <a:avLst/>
          </a:prstGeom>
          <a:noFill/>
        </p:spPr>
        <p:txBody>
          <a:bodyPr wrap="none" lIns="91440" tIns="45720" rIns="91440" bIns="45720">
            <a:spAutoFit/>
          </a:bodyPr>
          <a:lstStyle/>
          <a:p>
            <a:pPr algn="ctr"/>
            <a:r>
              <a:rPr lang="en-US" sz="5400" b="1" dirty="0" smtClean="0">
                <a:ln w="19050">
                  <a:solidFill>
                    <a:schemeClr val="tx1"/>
                  </a:solidFill>
                  <a:prstDash val="solid"/>
                </a:ln>
                <a:effectLst>
                  <a:outerShdw blurRad="50000" dist="50800" dir="7500000" algn="tl">
                    <a:srgbClr val="000000">
                      <a:shade val="5000"/>
                      <a:alpha val="35000"/>
                    </a:srgbClr>
                  </a:outerShdw>
                </a:effectLst>
              </a:rPr>
              <a:t>Land and Population</a:t>
            </a:r>
            <a:endParaRPr lang="en-US" sz="5400" b="1" cap="none" spc="0" dirty="0">
              <a:ln w="19050">
                <a:solidFill>
                  <a:schemeClr val="tx1"/>
                </a:solidFill>
                <a:prstDash val="solid"/>
              </a:ln>
              <a:effectLst>
                <a:outerShdw blurRad="50000" dist="50800" dir="7500000" algn="tl">
                  <a:srgbClr val="000000">
                    <a:shade val="5000"/>
                    <a:alpha val="35000"/>
                  </a:srgbClr>
                </a:outerShdw>
              </a:effectLst>
            </a:endParaRPr>
          </a:p>
        </p:txBody>
      </p:sp>
      <p:pic>
        <p:nvPicPr>
          <p:cNvPr id="8" name="Audio 7">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pic>
        <p:nvPicPr>
          <p:cNvPr id="1026" name="Picture 2" descr="http://www.zonu.com/imapa/inmocatracho/images/Honduras_Population_Map_2.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78114" y="2606104"/>
            <a:ext cx="6336835" cy="4267229"/>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92662292"/>
      </p:ext>
    </p:extLst>
  </p:cSld>
  <p:clrMapOvr>
    <a:masterClrMapping/>
  </p:clrMapOvr>
  <mc:AlternateContent xmlns:mc="http://schemas.openxmlformats.org/markup-compatibility/2006" xmlns:p14="http://schemas.microsoft.com/office/powerpoint/2010/main">
    <mc:Choice Requires="p14">
      <p:transition spd="slow" p14:dur="2000" advTm="9014"/>
    </mc:Choice>
    <mc:Fallback xmlns="">
      <p:transition spd="slow" advTm="9014"/>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8"/>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066800"/>
            <a:ext cx="9448800" cy="3636050"/>
          </a:xfrm>
        </p:spPr>
        <p:txBody>
          <a:bodyPr/>
          <a:lstStyle/>
          <a:p>
            <a:r>
              <a:rPr lang="en-US" sz="2800" dirty="0" smtClean="0"/>
              <a:t>Honduras was discovered by Christopher </a:t>
            </a:r>
            <a:r>
              <a:rPr lang="en-US" sz="2800" dirty="0" err="1" smtClean="0"/>
              <a:t>Colombus</a:t>
            </a:r>
            <a:r>
              <a:rPr lang="en-US" sz="2800" dirty="0" smtClean="0"/>
              <a:t>! </a:t>
            </a:r>
          </a:p>
        </p:txBody>
      </p:sp>
      <p:sp>
        <p:nvSpPr>
          <p:cNvPr id="2" name="Title 1"/>
          <p:cNvSpPr>
            <a:spLocks noGrp="1"/>
          </p:cNvSpPr>
          <p:nvPr>
            <p:ph type="title"/>
          </p:nvPr>
        </p:nvSpPr>
        <p:spPr/>
        <p:txBody>
          <a:bodyPr/>
          <a:lstStyle/>
          <a:p>
            <a:endParaRPr lang="en-US" dirty="0"/>
          </a:p>
        </p:txBody>
      </p:sp>
      <p:sp>
        <p:nvSpPr>
          <p:cNvPr id="4" name="Rectangle 3"/>
          <p:cNvSpPr/>
          <p:nvPr/>
        </p:nvSpPr>
        <p:spPr>
          <a:xfrm>
            <a:off x="1242079" y="304800"/>
            <a:ext cx="6272871" cy="923330"/>
          </a:xfrm>
          <a:prstGeom prst="rect">
            <a:avLst/>
          </a:prstGeom>
          <a:noFill/>
        </p:spPr>
        <p:txBody>
          <a:bodyPr wrap="none" lIns="91440" tIns="45720" rIns="91440" bIns="45720">
            <a:spAutoFit/>
          </a:bodyPr>
          <a:lstStyle/>
          <a:p>
            <a:pPr algn="ctr"/>
            <a:r>
              <a:rPr lang="en-US" sz="5400" b="1" dirty="0" smtClean="0">
                <a:ln w="19050">
                  <a:solidFill>
                    <a:schemeClr val="tx1"/>
                  </a:solidFill>
                  <a:prstDash val="solid"/>
                </a:ln>
                <a:effectLst>
                  <a:outerShdw blurRad="50000" dist="50800" dir="7500000" algn="tl">
                    <a:srgbClr val="000000">
                      <a:shade val="5000"/>
                      <a:alpha val="35000"/>
                    </a:srgbClr>
                  </a:outerShdw>
                </a:effectLst>
              </a:rPr>
              <a:t>Land and Population</a:t>
            </a:r>
            <a:endParaRPr lang="en-US" sz="5400" b="1" cap="none" spc="0" dirty="0">
              <a:ln w="19050">
                <a:solidFill>
                  <a:schemeClr val="tx1"/>
                </a:solidFill>
                <a:prstDash val="solid"/>
              </a:ln>
              <a:effectLst>
                <a:outerShdw blurRad="50000" dist="50800" dir="7500000" algn="tl">
                  <a:srgbClr val="000000">
                    <a:shade val="5000"/>
                    <a:alpha val="35000"/>
                  </a:srgbClr>
                </a:outerShdw>
              </a:effectLst>
            </a:endParaRPr>
          </a:p>
        </p:txBody>
      </p:sp>
      <p:pic>
        <p:nvPicPr>
          <p:cNvPr id="6" name="Audio 5">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pic>
        <p:nvPicPr>
          <p:cNvPr id="1026" name="Picture 2" descr="http://www.esa.int/var/esa/storage/images/esa_multimedia/images/2008/02/christopher_columbus_-_illustration/9970570-2-eng-GB/Christopher_Columbus_-_illustration.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11" y="2170307"/>
            <a:ext cx="5867400" cy="4687693"/>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591814737"/>
      </p:ext>
    </p:extLst>
  </p:cSld>
  <p:clrMapOvr>
    <a:masterClrMapping/>
  </p:clrMapOvr>
  <mc:AlternateContent xmlns:mc="http://schemas.openxmlformats.org/markup-compatibility/2006" xmlns:p14="http://schemas.microsoft.com/office/powerpoint/2010/main">
    <mc:Choice Requires="p14">
      <p:transition spd="slow" p14:dur="2000" advTm="6579"/>
    </mc:Choice>
    <mc:Fallback xmlns="">
      <p:transition spd="slow" advTm="6579"/>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6"/>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6"/>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 y="4372168"/>
            <a:ext cx="9067800" cy="2409632"/>
          </a:xfrm>
        </p:spPr>
        <p:txBody>
          <a:bodyPr>
            <a:normAutofit fontScale="90000"/>
          </a:bodyPr>
          <a:lstStyle/>
          <a:p>
            <a:pPr algn="ctr"/>
            <a:r>
              <a:rPr lang="en-US" sz="3200" dirty="0" smtClean="0">
                <a:gradFill>
                  <a:gsLst>
                    <a:gs pos="0">
                      <a:srgbClr val="000000"/>
                    </a:gs>
                    <a:gs pos="0">
                      <a:srgbClr val="0A128C"/>
                    </a:gs>
                    <a:gs pos="0">
                      <a:srgbClr val="181CC7"/>
                    </a:gs>
                    <a:gs pos="0">
                      <a:srgbClr val="7005D4"/>
                    </a:gs>
                    <a:gs pos="0">
                      <a:schemeClr val="tx1"/>
                    </a:gs>
                  </a:gsLst>
                  <a:lin ang="5400000" scaled="0"/>
                </a:gradFill>
                <a:effectLst>
                  <a:reflection blurRad="6350" endPos="0" dir="5400000" sy="-100000" algn="bl" rotWithShape="0"/>
                </a:effectLst>
              </a:rPr>
              <a:t>The 5 stars on the Honduran flag represent the 5 countries in Central America, with the middle star representing Honduras because it’s the only country that touches four of the Central America countries. </a:t>
            </a:r>
            <a:endParaRPr lang="en-US" sz="2200" dirty="0">
              <a:gradFill>
                <a:gsLst>
                  <a:gs pos="0">
                    <a:srgbClr val="000000"/>
                  </a:gs>
                  <a:gs pos="0">
                    <a:srgbClr val="0A128C"/>
                  </a:gs>
                  <a:gs pos="0">
                    <a:srgbClr val="181CC7"/>
                  </a:gs>
                  <a:gs pos="0">
                    <a:srgbClr val="7005D4"/>
                  </a:gs>
                  <a:gs pos="0">
                    <a:schemeClr val="tx1"/>
                  </a:gs>
                </a:gsLst>
                <a:lin ang="5400000" scaled="0"/>
              </a:gradFill>
              <a:effectLst>
                <a:reflection blurRad="6350" endPos="0" dir="5400000" sy="-100000" algn="bl" rotWithShape="0"/>
              </a:effectLst>
            </a:endParaRPr>
          </a:p>
        </p:txBody>
      </p:sp>
      <p:sp>
        <p:nvSpPr>
          <p:cNvPr id="4" name="Rectangle 3"/>
          <p:cNvSpPr/>
          <p:nvPr/>
        </p:nvSpPr>
        <p:spPr>
          <a:xfrm>
            <a:off x="2302799" y="228600"/>
            <a:ext cx="4538422" cy="923330"/>
          </a:xfrm>
          <a:prstGeom prst="rect">
            <a:avLst/>
          </a:prstGeom>
          <a:noFill/>
        </p:spPr>
        <p:txBody>
          <a:bodyPr wrap="none" lIns="91440" tIns="45720" rIns="91440" bIns="45720">
            <a:spAutoFit/>
          </a:bodyPr>
          <a:lstStyle/>
          <a:p>
            <a:pPr algn="ctr"/>
            <a:r>
              <a:rPr lang="en-US" sz="5400" b="1" dirty="0" smtClean="0">
                <a:ln w="18000">
                  <a:solidFill>
                    <a:schemeClr val="tx1"/>
                  </a:solidFill>
                  <a:prstDash val="solid"/>
                  <a:miter lim="800000"/>
                </a:ln>
                <a:effectLst>
                  <a:outerShdw blurRad="50800" dist="38100" dir="2700000" algn="tl" rotWithShape="0">
                    <a:prstClr val="black">
                      <a:alpha val="40000"/>
                    </a:prstClr>
                  </a:outerShdw>
                </a:effectLst>
              </a:rPr>
              <a:t>Honduran Flag</a:t>
            </a:r>
            <a:endParaRPr lang="en-US" sz="5400" b="1" cap="none" spc="0" dirty="0">
              <a:ln w="18000">
                <a:solidFill>
                  <a:schemeClr val="tx1"/>
                </a:solidFill>
                <a:prstDash val="solid"/>
                <a:miter lim="800000"/>
              </a:ln>
              <a:effectLst>
                <a:outerShdw blurRad="50800" dist="38100" dir="2700000" algn="tl" rotWithShape="0">
                  <a:prstClr val="black">
                    <a:alpha val="40000"/>
                  </a:prstClr>
                </a:outerShdw>
              </a:effectLst>
            </a:endParaRPr>
          </a:p>
        </p:txBody>
      </p:sp>
      <p:pic>
        <p:nvPicPr>
          <p:cNvPr id="3074" name="Picture 2" descr="https://upload.wikimedia.org/wikipedia/commons/thumb/8/82/Flag_of_Honduras.svg/1000px-Flag_of_Honduras.svg.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219200" y="1447800"/>
            <a:ext cx="6350794" cy="31753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6226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Rectangle 3"/>
          <p:cNvSpPr/>
          <p:nvPr/>
        </p:nvSpPr>
        <p:spPr>
          <a:xfrm>
            <a:off x="2322838" y="228600"/>
            <a:ext cx="4498347" cy="923330"/>
          </a:xfrm>
          <a:prstGeom prst="rect">
            <a:avLst/>
          </a:prstGeom>
          <a:noFill/>
        </p:spPr>
        <p:txBody>
          <a:bodyPr wrap="none" lIns="91440" tIns="45720" rIns="91440" bIns="45720">
            <a:spAutoFit/>
          </a:bodyPr>
          <a:lstStyle/>
          <a:p>
            <a:pPr algn="ctr"/>
            <a:r>
              <a:rPr lang="en-US" sz="5400" b="1" cap="none" spc="0" dirty="0" smtClean="0">
                <a:ln w="18000">
                  <a:solidFill>
                    <a:schemeClr val="tx1"/>
                  </a:solidFill>
                  <a:prstDash val="solid"/>
                  <a:miter lim="800000"/>
                </a:ln>
                <a:effectLst>
                  <a:outerShdw blurRad="50800" dist="38100" dir="2700000" algn="tl" rotWithShape="0">
                    <a:prstClr val="black">
                      <a:alpha val="40000"/>
                    </a:prstClr>
                  </a:outerShdw>
                </a:effectLst>
              </a:rPr>
              <a:t>Did you know?</a:t>
            </a:r>
            <a:endParaRPr lang="en-US" sz="5400" b="1" cap="none" spc="0" dirty="0">
              <a:ln w="18000">
                <a:solidFill>
                  <a:schemeClr val="tx1"/>
                </a:solidFill>
                <a:prstDash val="solid"/>
                <a:miter lim="800000"/>
              </a:ln>
              <a:effectLst>
                <a:outerShdw blurRad="50800" dist="38100" dir="2700000" algn="tl" rotWithShape="0">
                  <a:prstClr val="black">
                    <a:alpha val="40000"/>
                  </a:prstClr>
                </a:outerShdw>
              </a:effectLst>
            </a:endParaRPr>
          </a:p>
        </p:txBody>
      </p:sp>
      <p:sp>
        <p:nvSpPr>
          <p:cNvPr id="6" name="TextBox 5"/>
          <p:cNvSpPr txBox="1"/>
          <p:nvPr/>
        </p:nvSpPr>
        <p:spPr>
          <a:xfrm>
            <a:off x="186096" y="1151930"/>
            <a:ext cx="8653104" cy="1446550"/>
          </a:xfrm>
          <a:prstGeom prst="rect">
            <a:avLst/>
          </a:prstGeom>
          <a:noFill/>
        </p:spPr>
        <p:txBody>
          <a:bodyPr wrap="square" rtlCol="0">
            <a:spAutoFit/>
          </a:bodyPr>
          <a:lstStyle/>
          <a:p>
            <a:pPr algn="ctr"/>
            <a:endParaRPr lang="en-US" sz="2800" dirty="0" smtClean="0"/>
          </a:p>
          <a:p>
            <a:pPr algn="ctr"/>
            <a:r>
              <a:rPr lang="en-US" sz="2000" b="1" dirty="0" smtClean="0"/>
              <a:t>It is completely normal to have blonde hair and blue eyes in Honduras on the bay islands. They are direct </a:t>
            </a:r>
            <a:r>
              <a:rPr lang="en-US" sz="2000" b="1" dirty="0" err="1" smtClean="0"/>
              <a:t>descendents</a:t>
            </a:r>
            <a:r>
              <a:rPr lang="en-US" sz="2000" b="1" dirty="0" smtClean="0"/>
              <a:t> of the British Pirates that came there over 500 years ago. </a:t>
            </a:r>
            <a:endParaRPr lang="en-US" sz="2000" b="1" dirty="0"/>
          </a:p>
        </p:txBody>
      </p:sp>
      <p:pic>
        <p:nvPicPr>
          <p:cNvPr id="4098" name="Picture 2" descr="http://www.lookgreat-loseweight-savemoney.com/images/blueeyes2.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909094" y="2814638"/>
            <a:ext cx="3333750" cy="3171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07122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1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40311" y="3962400"/>
            <a:ext cx="6512511" cy="1143000"/>
          </a:xfrm>
        </p:spPr>
        <p:txBody>
          <a:bodyPr>
            <a:normAutofit fontScale="90000"/>
          </a:bodyPr>
          <a:lstStyle/>
          <a:p>
            <a:pPr algn="ctr"/>
            <a:r>
              <a:rPr lang="en-US" sz="1700" dirty="0">
                <a:effectLst>
                  <a:reflection blurRad="6350" endPos="0" dir="5400000" sy="-100000" algn="bl" rotWithShape="0"/>
                </a:effectLst>
                <a:latin typeface="+mn-lt"/>
                <a:cs typeface="Arial" panose="020B0604020202020204" pitchFamily="34" charset="0"/>
              </a:rPr>
              <a:t>The city of Oaxaca is well-known for having one of the best </a:t>
            </a:r>
            <a:r>
              <a:rPr lang="en-US" sz="1700" dirty="0" err="1">
                <a:effectLst>
                  <a:reflection blurRad="6350" endPos="0" dir="5400000" sy="-100000" algn="bl" rotWithShape="0"/>
                </a:effectLst>
                <a:latin typeface="+mn-lt"/>
                <a:cs typeface="Arial" panose="020B0604020202020204" pitchFamily="34" charset="0"/>
              </a:rPr>
              <a:t>Dia</a:t>
            </a:r>
            <a:r>
              <a:rPr lang="en-US" sz="1700" dirty="0">
                <a:effectLst>
                  <a:reflection blurRad="6350" endPos="0" dir="5400000" sy="-100000" algn="bl" rotWithShape="0"/>
                </a:effectLst>
                <a:latin typeface="+mn-lt"/>
                <a:cs typeface="Arial" panose="020B0604020202020204" pitchFamily="34" charset="0"/>
              </a:rPr>
              <a:t> de Los </a:t>
            </a:r>
            <a:r>
              <a:rPr lang="en-US" sz="1700" dirty="0" err="1" smtClean="0">
                <a:effectLst>
                  <a:reflection blurRad="6350" endPos="0" dir="5400000" sy="-100000" algn="bl" rotWithShape="0"/>
                </a:effectLst>
                <a:latin typeface="+mn-lt"/>
                <a:cs typeface="Arial" panose="020B0604020202020204" pitchFamily="34" charset="0"/>
              </a:rPr>
              <a:t>Muertos</a:t>
            </a:r>
            <a:r>
              <a:rPr lang="en-US" sz="1700" dirty="0" smtClean="0">
                <a:effectLst>
                  <a:reflection blurRad="6350" endPos="0" dir="5400000" sy="-100000" algn="bl" rotWithShape="0"/>
                </a:effectLst>
                <a:latin typeface="+mn-lt"/>
                <a:cs typeface="Arial" panose="020B0604020202020204" pitchFamily="34" charset="0"/>
              </a:rPr>
              <a:t> (Day of the Dead) </a:t>
            </a:r>
            <a:r>
              <a:rPr lang="en-US" sz="1700" dirty="0">
                <a:effectLst>
                  <a:reflection blurRad="6350" endPos="0" dir="5400000" sy="-100000" algn="bl" rotWithShape="0"/>
                </a:effectLst>
                <a:latin typeface="+mn-lt"/>
                <a:cs typeface="Arial" panose="020B0604020202020204" pitchFamily="34" charset="0"/>
              </a:rPr>
              <a:t>festivals in Mexico, a holiday celebrated in many parts of Latin America. In Mexico the festival can be traced back thousands of years ago to indigenous cultures such as the </a:t>
            </a:r>
            <a:r>
              <a:rPr lang="en-US" sz="1700" dirty="0" err="1">
                <a:effectLst>
                  <a:reflection blurRad="6350" endPos="0" dir="5400000" sy="-100000" algn="bl" rotWithShape="0"/>
                </a:effectLst>
                <a:latin typeface="+mn-lt"/>
                <a:cs typeface="Arial" panose="020B0604020202020204" pitchFamily="34" charset="0"/>
              </a:rPr>
              <a:t>Zapotec</a:t>
            </a:r>
            <a:r>
              <a:rPr lang="en-US" sz="1700" dirty="0">
                <a:effectLst>
                  <a:reflection blurRad="6350" endPos="0" dir="5400000" sy="-100000" algn="bl" rotWithShape="0"/>
                </a:effectLst>
                <a:latin typeface="+mn-lt"/>
                <a:cs typeface="Arial" panose="020B0604020202020204" pitchFamily="34" charset="0"/>
              </a:rPr>
              <a:t> and Aztec. In Oaxaca the Day of the Dead Festival starts at the end of October when families prepare the tombs for the return of the spirits. During this time tombs and home altars are decorated with flowers and families leave offerings for the spirits in the cemeteries</a:t>
            </a:r>
          </a:p>
        </p:txBody>
      </p:sp>
      <p:sp>
        <p:nvSpPr>
          <p:cNvPr id="4" name="Rectangle 3"/>
          <p:cNvSpPr/>
          <p:nvPr/>
        </p:nvSpPr>
        <p:spPr>
          <a:xfrm>
            <a:off x="469379" y="228600"/>
            <a:ext cx="8205259" cy="923330"/>
          </a:xfrm>
          <a:prstGeom prst="rect">
            <a:avLst/>
          </a:prstGeom>
          <a:noFill/>
        </p:spPr>
        <p:txBody>
          <a:bodyPr wrap="none" lIns="91440" tIns="45720" rIns="91440" bIns="45720">
            <a:spAutoFit/>
          </a:bodyPr>
          <a:lstStyle/>
          <a:p>
            <a:pPr algn="ctr"/>
            <a:r>
              <a:rPr lang="en-US" sz="5400" b="1" cap="none" spc="0" dirty="0" smtClean="0">
                <a:ln w="18000">
                  <a:solidFill>
                    <a:schemeClr val="tx1"/>
                  </a:solidFill>
                  <a:prstDash val="solid"/>
                  <a:miter lim="800000"/>
                </a:ln>
                <a:effectLst>
                  <a:outerShdw blurRad="50800" dist="38100" dir="2700000" algn="tl" rotWithShape="0">
                    <a:prstClr val="black">
                      <a:alpha val="40000"/>
                    </a:prstClr>
                  </a:outerShdw>
                </a:effectLst>
              </a:rPr>
              <a:t>Popular Tourist Attractions</a:t>
            </a:r>
            <a:endParaRPr lang="en-US" sz="5400" b="1" cap="none" spc="0" dirty="0">
              <a:ln w="18000">
                <a:solidFill>
                  <a:schemeClr val="tx1"/>
                </a:solidFill>
                <a:prstDash val="solid"/>
                <a:miter lim="800000"/>
              </a:ln>
              <a:effectLst>
                <a:outerShdw blurRad="50800" dist="38100" dir="2700000" algn="tl" rotWithShape="0">
                  <a:prstClr val="black">
                    <a:alpha val="40000"/>
                  </a:prstClr>
                </a:outerShdw>
              </a:effectLst>
            </a:endParaRPr>
          </a:p>
        </p:txBody>
      </p:sp>
      <p:sp>
        <p:nvSpPr>
          <p:cNvPr id="6" name="Rectangle 5"/>
          <p:cNvSpPr/>
          <p:nvPr/>
        </p:nvSpPr>
        <p:spPr>
          <a:xfrm>
            <a:off x="4750298" y="1027280"/>
            <a:ext cx="4278793" cy="2677656"/>
          </a:xfrm>
          <a:prstGeom prst="rect">
            <a:avLst/>
          </a:prstGeom>
          <a:noFill/>
        </p:spPr>
        <p:txBody>
          <a:bodyPr wrap="square" lIns="91440" tIns="45720" rIns="91440" bIns="45720">
            <a:spAutoFit/>
          </a:bodyPr>
          <a:lstStyle/>
          <a:p>
            <a:pPr algn="ctr"/>
            <a:r>
              <a:rPr lang="en-US" sz="2400" dirty="0" smtClean="0"/>
              <a:t>The Copan Mayan Ruins are considered the most important ruins for the fully intact hieroglyphs (writing in pictures). This is the main source of how we know Maya history today! </a:t>
            </a:r>
            <a:endParaRPr lang="en-US" sz="2400" b="1" cap="none" spc="0" dirty="0">
              <a:ln w="18000">
                <a:solidFill>
                  <a:schemeClr val="accent2">
                    <a:satMod val="140000"/>
                  </a:schemeClr>
                </a:solidFill>
                <a:prstDash val="solid"/>
                <a:miter lim="800000"/>
              </a:ln>
              <a:effectLst>
                <a:outerShdw blurRad="25500" dist="23000" dir="7020000" algn="tl">
                  <a:srgbClr val="000000">
                    <a:alpha val="50000"/>
                  </a:srgbClr>
                </a:outerShdw>
              </a:effectLst>
            </a:endParaRPr>
          </a:p>
        </p:txBody>
      </p:sp>
      <p:pic>
        <p:nvPicPr>
          <p:cNvPr id="3" name="Audio 2">
            <a:hlinkClick r:id="" action="ppaction://media"/>
          </p:cNvPr>
          <p:cNvPicPr>
            <a:picLocks noChangeAspect="1"/>
          </p:cNvPicPr>
          <p:nvPr>
            <a:audioFile r:link="rId3"/>
            <p:extLst>
              <p:ext uri="{DAA4B4D4-6D71-4841-9C94-3DE7FCFB9230}">
                <p14:media xmlns:p14="http://schemas.microsoft.com/office/powerpoint/2010/main" r:embed="rId2"/>
              </p:ext>
            </p:extLst>
          </p:nvPr>
        </p:nvPicPr>
        <p:blipFill>
          <a:blip r:embed="rId5"/>
          <a:stretch>
            <a:fillRect/>
          </a:stretch>
        </p:blipFill>
        <p:spPr>
          <a:xfrm>
            <a:off x="8382000" y="6096000"/>
            <a:ext cx="609600" cy="609600"/>
          </a:xfrm>
          <a:prstGeom prst="rect">
            <a:avLst/>
          </a:prstGeom>
        </p:spPr>
      </p:pic>
      <p:pic>
        <p:nvPicPr>
          <p:cNvPr id="2050" name="Picture 2" descr="facts about honduras"/>
          <p:cNvPicPr>
            <a:picLocks noGrp="1" noChangeAspect="1" noChangeArrowheads="1"/>
          </p:cNvPicPr>
          <p:nvPr>
            <p:ph idx="1"/>
          </p:nvPr>
        </p:nvPicPr>
        <p:blipFill>
          <a:blip r:embed="rId6">
            <a:extLst>
              <a:ext uri="{28A0092B-C50C-407E-A947-70E740481C1C}">
                <a14:useLocalDpi xmlns:a14="http://schemas.microsoft.com/office/drawing/2010/main" val="0"/>
              </a:ext>
            </a:extLst>
          </a:blip>
          <a:srcRect/>
          <a:stretch>
            <a:fillRect/>
          </a:stretch>
        </p:blipFill>
        <p:spPr bwMode="auto">
          <a:xfrm>
            <a:off x="615128" y="1371601"/>
            <a:ext cx="3804472" cy="28533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87442" y="4982190"/>
            <a:ext cx="3457998" cy="1200329"/>
          </a:xfrm>
          <a:prstGeom prst="rect">
            <a:avLst/>
          </a:prstGeom>
          <a:noFill/>
        </p:spPr>
        <p:txBody>
          <a:bodyPr wrap="none" rtlCol="0">
            <a:spAutoFit/>
          </a:bodyPr>
          <a:lstStyle/>
          <a:p>
            <a:r>
              <a:rPr lang="en-US" sz="2400" dirty="0" smtClean="0"/>
              <a:t>The Bay Islands sit on the</a:t>
            </a:r>
          </a:p>
          <a:p>
            <a:r>
              <a:rPr lang="en-US" sz="2400" dirty="0" smtClean="0"/>
              <a:t> 2</a:t>
            </a:r>
            <a:r>
              <a:rPr lang="en-US" sz="2400" baseline="30000" dirty="0" smtClean="0"/>
              <a:t>nd</a:t>
            </a:r>
            <a:r>
              <a:rPr lang="en-US" sz="2400" dirty="0" smtClean="0"/>
              <a:t> </a:t>
            </a:r>
            <a:r>
              <a:rPr lang="en-US" sz="2400" dirty="0" err="1" smtClean="0"/>
              <a:t>larest</a:t>
            </a:r>
            <a:r>
              <a:rPr lang="en-US" sz="2400" dirty="0" smtClean="0"/>
              <a:t> coral reef in</a:t>
            </a:r>
          </a:p>
          <a:p>
            <a:r>
              <a:rPr lang="en-US" sz="2400" dirty="0" smtClean="0"/>
              <a:t> the world!! </a:t>
            </a:r>
            <a:endParaRPr lang="en-US" sz="2400" dirty="0"/>
          </a:p>
        </p:txBody>
      </p:sp>
      <p:pic>
        <p:nvPicPr>
          <p:cNvPr id="2052" name="Picture 4" descr="Home / Diving / Dive in the Second Largest Coral Reef In The World"/>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91100" y="3657600"/>
            <a:ext cx="4000500" cy="3200400"/>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3079855823"/>
      </p:ext>
    </p:extLst>
  </p:cSld>
  <p:clrMapOvr>
    <a:masterClrMapping/>
  </p:clrMapOvr>
  <mc:AlternateContent xmlns:mc="http://schemas.openxmlformats.org/markup-compatibility/2006" xmlns:p14="http://schemas.microsoft.com/office/powerpoint/2010/main">
    <mc:Choice Requires="p14">
      <p:transition spd="slow" p14:dur="2000" advTm="4528"/>
    </mc:Choice>
    <mc:Fallback xmlns="">
      <p:transition spd="slow" advTm="4528"/>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3"/>
                                        </p:tgtEl>
                                      </p:cBhvr>
                                    </p:cmd>
                                  </p:childTnLst>
                                </p:cTn>
                              </p:par>
                            </p:childTnLst>
                          </p:cTn>
                        </p:par>
                      </p:childTnLst>
                    </p:cTn>
                  </p:par>
                  <p:par>
                    <p:cTn id="7" fill="hold">
                      <p:stCondLst>
                        <p:cond delay="indefinite"/>
                      </p:stCondLst>
                      <p:childTnLst>
                        <p:par>
                          <p:cTn id="8" fill="hold">
                            <p:stCondLst>
                              <p:cond delay="0"/>
                            </p:stCondLst>
                            <p:childTnLst>
                              <p:par>
                                <p:cTn id="9" presetID="22" presetClass="entr" presetSubtype="4"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down)">
                                      <p:cBhvr>
                                        <p:cTn id="11" dur="10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4" fill="hold" grpId="0" nodeType="clickEffect">
                                  <p:stCondLst>
                                    <p:cond delay="1750"/>
                                  </p:stCondLst>
                                  <p:childTnLst>
                                    <p:set>
                                      <p:cBhvr>
                                        <p:cTn id="15" dur="1" fill="hold">
                                          <p:stCondLst>
                                            <p:cond delay="0"/>
                                          </p:stCondLst>
                                        </p:cTn>
                                        <p:tgtEl>
                                          <p:spTgt spid="2"/>
                                        </p:tgtEl>
                                        <p:attrNameLst>
                                          <p:attrName>style.visibility</p:attrName>
                                        </p:attrNameLst>
                                      </p:cBhvr>
                                      <p:to>
                                        <p:strVal val="visible"/>
                                      </p:to>
                                    </p:set>
                                    <p:animEffect transition="in" filter="wipe(down)">
                                      <p:cBhvr>
                                        <p:cTn id="16" dur="3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17" fill="hold" display="0">
                  <p:stCondLst>
                    <p:cond delay="indefinite"/>
                  </p:stCondLst>
                  <p:endCondLst>
                    <p:cond evt="onStopAudio" delay="0">
                      <p:tgtEl>
                        <p:sldTgt/>
                      </p:tgtEl>
                    </p:cond>
                  </p:endCondLst>
                </p:cTn>
                <p:tgtEl>
                  <p:spTgt spid="3"/>
                </p:tgtEl>
              </p:cMediaNode>
            </p:audio>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72536" y="10995183"/>
            <a:ext cx="3515100" cy="428177"/>
          </a:xfrm>
        </p:spPr>
        <p:txBody>
          <a:bodyPr>
            <a:normAutofit fontScale="32500" lnSpcReduction="20000"/>
          </a:bodyPr>
          <a:lstStyle/>
          <a:p>
            <a:pPr marL="45720" indent="0">
              <a:buNone/>
            </a:pPr>
            <a:r>
              <a:rPr lang="en-US" sz="2800" dirty="0" smtClean="0"/>
              <a:t>The </a:t>
            </a:r>
            <a:r>
              <a:rPr lang="en-US" sz="2800" dirty="0" err="1" smtClean="0"/>
              <a:t>Platano</a:t>
            </a:r>
            <a:r>
              <a:rPr lang="en-US" sz="2800" dirty="0" smtClean="0"/>
              <a:t> Forest </a:t>
            </a:r>
            <a:r>
              <a:rPr lang="en-US" sz="2800" dirty="0" smtClean="0"/>
              <a:t>has now been nominated as one of the New Seven Wonders of the World. Though deforestation is also a large problem in Honduras. </a:t>
            </a:r>
            <a:endParaRPr lang="en-US" sz="2800" dirty="0" smtClean="0"/>
          </a:p>
          <a:p>
            <a:endParaRPr lang="en-US" dirty="0" smtClean="0"/>
          </a:p>
          <a:p>
            <a:pPr marL="45720" indent="0">
              <a:buNone/>
            </a:pPr>
            <a:endParaRPr lang="en-US" dirty="0" smtClean="0"/>
          </a:p>
          <a:p>
            <a:pPr marL="45720" indent="0">
              <a:buNone/>
            </a:pPr>
            <a:endParaRPr lang="en-US" dirty="0"/>
          </a:p>
          <a:p>
            <a:endParaRPr lang="en-US" dirty="0"/>
          </a:p>
        </p:txBody>
      </p:sp>
      <p:sp>
        <p:nvSpPr>
          <p:cNvPr id="2" name="Title 1"/>
          <p:cNvSpPr>
            <a:spLocks noGrp="1"/>
          </p:cNvSpPr>
          <p:nvPr>
            <p:ph type="title"/>
          </p:nvPr>
        </p:nvSpPr>
        <p:spPr/>
        <p:txBody>
          <a:bodyPr/>
          <a:lstStyle/>
          <a:p>
            <a:endParaRPr lang="en-US" dirty="0"/>
          </a:p>
        </p:txBody>
      </p:sp>
      <p:sp>
        <p:nvSpPr>
          <p:cNvPr id="4" name="Rectangle 3"/>
          <p:cNvSpPr/>
          <p:nvPr/>
        </p:nvSpPr>
        <p:spPr>
          <a:xfrm>
            <a:off x="736812" y="381000"/>
            <a:ext cx="7915116" cy="923330"/>
          </a:xfrm>
          <a:prstGeom prst="rect">
            <a:avLst/>
          </a:prstGeom>
          <a:noFill/>
          <a:ln>
            <a:solidFill>
              <a:schemeClr val="bg1"/>
            </a:solidFill>
          </a:ln>
        </p:spPr>
        <p:txBody>
          <a:bodyPr wrap="none" lIns="91440" tIns="45720" rIns="91440" bIns="45720">
            <a:spAutoFit/>
          </a:bodyPr>
          <a:lstStyle/>
          <a:p>
            <a:pPr algn="ctr"/>
            <a:r>
              <a:rPr lang="en-US" sz="5400" b="1" dirty="0" smtClean="0">
                <a:ln w="18000">
                  <a:solidFill>
                    <a:schemeClr val="tx1"/>
                  </a:solidFill>
                  <a:prstDash val="solid"/>
                  <a:miter lim="800000"/>
                </a:ln>
                <a:effectLst>
                  <a:outerShdw blurRad="50800" dist="38100" dir="2700000" algn="tl" rotWithShape="0">
                    <a:prstClr val="black">
                      <a:alpha val="40000"/>
                    </a:prstClr>
                  </a:outerShdw>
                </a:effectLst>
              </a:rPr>
              <a:t>Popular Tourist Attraction</a:t>
            </a:r>
            <a:endParaRPr lang="en-US" sz="5400" b="1" cap="none" spc="0" dirty="0">
              <a:ln w="18000">
                <a:solidFill>
                  <a:schemeClr val="tx1"/>
                </a:solidFill>
                <a:prstDash val="solid"/>
                <a:miter lim="800000"/>
              </a:ln>
              <a:effectLst>
                <a:outerShdw blurRad="50800" dist="38100" dir="2700000" algn="tl" rotWithShape="0">
                  <a:prstClr val="black">
                    <a:alpha val="40000"/>
                  </a:prstClr>
                </a:outerShdw>
              </a:effectLst>
            </a:endParaRPr>
          </a:p>
        </p:txBody>
      </p:sp>
      <p:pic>
        <p:nvPicPr>
          <p:cNvPr id="5122" name="Picture 2" descr="http://static.guim.co.uk/sys-images/Guardian/Pix/pictures/2014/9/8/1410208249001/584e1daf-0eef-4e5d-8c4b-68f61bf3ae3b-2060x1236.jpe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535400" y="8061960"/>
            <a:ext cx="7962900" cy="4777741"/>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http://static.guim.co.uk/sys-images/Guardian/Pix/pictures/2014/9/8/1410208249001/584e1daf-0eef-4e5d-8c4b-68f61bf3ae3b-2060x1236.jpe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191001" y="3886200"/>
            <a:ext cx="4952999" cy="29718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220392" y="1633728"/>
            <a:ext cx="8703216" cy="1384995"/>
          </a:xfrm>
          <a:prstGeom prst="rect">
            <a:avLst/>
          </a:prstGeom>
          <a:noFill/>
        </p:spPr>
        <p:txBody>
          <a:bodyPr wrap="none" rtlCol="0">
            <a:spAutoFit/>
          </a:bodyPr>
          <a:lstStyle/>
          <a:p>
            <a:pPr algn="ctr"/>
            <a:r>
              <a:rPr lang="en-US" sz="2800" dirty="0" smtClean="0"/>
              <a:t>The </a:t>
            </a:r>
            <a:r>
              <a:rPr lang="en-US" sz="2800" dirty="0" err="1" smtClean="0"/>
              <a:t>Platano</a:t>
            </a:r>
            <a:r>
              <a:rPr lang="en-US" sz="2800" dirty="0" smtClean="0"/>
              <a:t> Forest in Honduras has been nominated</a:t>
            </a:r>
          </a:p>
          <a:p>
            <a:pPr algn="ctr"/>
            <a:r>
              <a:rPr lang="en-US" sz="2800" dirty="0" smtClean="0"/>
              <a:t> as one of the New Seven Wonders of the World, though</a:t>
            </a:r>
          </a:p>
          <a:p>
            <a:pPr algn="ctr"/>
            <a:r>
              <a:rPr lang="en-US" sz="2800" dirty="0" smtClean="0"/>
              <a:t> deforestation is a continuing problem.</a:t>
            </a:r>
            <a:endParaRPr lang="en-US" sz="2800" dirty="0"/>
          </a:p>
        </p:txBody>
      </p:sp>
      <p:pic>
        <p:nvPicPr>
          <p:cNvPr id="5128" name="Picture 8" descr="https://sp.yimg.com/xj/th?id=OIP.M62202b7e48a45c0af2ee2ebfdfb4c2b5o0&amp;pid=15.1&amp;P=0&amp;w=300&amp;h=300"/>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0392" y="3085458"/>
            <a:ext cx="3938702" cy="2310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136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625" decel="50000" fill="hold">
                                          <p:stCondLst>
                                            <p:cond delay="0"/>
                                          </p:stCondLst>
                                        </p:cTn>
                                        <p:tgtEl>
                                          <p:spTgt spid="3">
                                            <p:txEl>
                                              <p:pRg st="0" end="0"/>
                                            </p:txEl>
                                          </p:spTgt>
                                        </p:tgtEl>
                                        <p:attrNameLst>
                                          <p:attrName>style.rotation</p:attrName>
                                        </p:attrNameLst>
                                      </p:cBhvr>
                                      <p:tavLst>
                                        <p:tav tm="0">
                                          <p:val>
                                            <p:fltVal val="-90"/>
                                          </p:val>
                                        </p:tav>
                                        <p:tav tm="100000">
                                          <p:val>
                                            <p:fltVal val="0"/>
                                          </p:val>
                                        </p:tav>
                                      </p:tavLst>
                                    </p:anim>
                                    <p:anim calcmode="lin" valueType="num">
                                      <p:cBhvr>
                                        <p:cTn id="8" dur="625" decel="50000" fill="hold">
                                          <p:stCondLst>
                                            <p:cond delay="0"/>
                                          </p:stCondLst>
                                        </p:cTn>
                                        <p:tgtEl>
                                          <p:spTgt spid="3">
                                            <p:txEl>
                                              <p:pRg st="0" end="0"/>
                                            </p:txEl>
                                          </p:spTgt>
                                        </p:tgtEl>
                                        <p:attrNameLst>
                                          <p:attrName>ppt_w</p:attrName>
                                        </p:attrNameLst>
                                      </p:cBhvr>
                                      <p:tavLst>
                                        <p:tav tm="0">
                                          <p:val>
                                            <p:strVal val="#ppt_w"/>
                                          </p:val>
                                        </p:tav>
                                        <p:tav tm="100000">
                                          <p:val>
                                            <p:strVal val="#ppt_w*.05"/>
                                          </p:val>
                                        </p:tav>
                                      </p:tavLst>
                                    </p:anim>
                                    <p:anim calcmode="lin" valueType="num">
                                      <p:cBhvr>
                                        <p:cTn id="9" dur="625" accel="50000" fill="hold">
                                          <p:stCondLst>
                                            <p:cond delay="625"/>
                                          </p:stCondLst>
                                        </p:cTn>
                                        <p:tgtEl>
                                          <p:spTgt spid="3">
                                            <p:txEl>
                                              <p:pRg st="0" end="0"/>
                                            </p:txEl>
                                          </p:spTgt>
                                        </p:tgtEl>
                                        <p:attrNameLst>
                                          <p:attrName>ppt_w</p:attrName>
                                        </p:attrNameLst>
                                      </p:cBhvr>
                                      <p:tavLst>
                                        <p:tav tm="0">
                                          <p:val>
                                            <p:strVal val="#ppt_w*.05"/>
                                          </p:val>
                                        </p:tav>
                                        <p:tav tm="100000">
                                          <p:val>
                                            <p:strVal val="#ppt_w"/>
                                          </p:val>
                                        </p:tav>
                                      </p:tavLst>
                                    </p:anim>
                                    <p:anim calcmode="lin" valueType="num">
                                      <p:cBhvr>
                                        <p:cTn id="10" dur="1250" fill="hold"/>
                                        <p:tgtEl>
                                          <p:spTgt spid="3">
                                            <p:txEl>
                                              <p:pRg st="0" end="0"/>
                                            </p:txEl>
                                          </p:spTgt>
                                        </p:tgtEl>
                                        <p:attrNameLst>
                                          <p:attrName>ppt_h</p:attrName>
                                        </p:attrNameLst>
                                      </p:cBhvr>
                                      <p:tavLst>
                                        <p:tav tm="0">
                                          <p:val>
                                            <p:strVal val="#ppt_h"/>
                                          </p:val>
                                        </p:tav>
                                        <p:tav tm="100000">
                                          <p:val>
                                            <p:strVal val="#ppt_h"/>
                                          </p:val>
                                        </p:tav>
                                      </p:tavLst>
                                    </p:anim>
                                    <p:anim calcmode="lin" valueType="num">
                                      <p:cBhvr>
                                        <p:cTn id="11" dur="625" decel="50000" fill="hold">
                                          <p:stCondLst>
                                            <p:cond delay="0"/>
                                          </p:stCondLst>
                                        </p:cTn>
                                        <p:tgtEl>
                                          <p:spTgt spid="3">
                                            <p:txEl>
                                              <p:pRg st="0" end="0"/>
                                            </p:txEl>
                                          </p:spTgt>
                                        </p:tgtEl>
                                        <p:attrNameLst>
                                          <p:attrName>ppt_x</p:attrName>
                                        </p:attrNameLst>
                                      </p:cBhvr>
                                      <p:tavLst>
                                        <p:tav tm="0">
                                          <p:val>
                                            <p:strVal val="#ppt_x+.4"/>
                                          </p:val>
                                        </p:tav>
                                        <p:tav tm="100000">
                                          <p:val>
                                            <p:strVal val="#ppt_x"/>
                                          </p:val>
                                        </p:tav>
                                      </p:tavLst>
                                    </p:anim>
                                    <p:anim calcmode="lin" valueType="num">
                                      <p:cBhvr>
                                        <p:cTn id="12" dur="625" decel="50000" fill="hold">
                                          <p:stCondLst>
                                            <p:cond delay="0"/>
                                          </p:stCondLst>
                                        </p:cTn>
                                        <p:tgtEl>
                                          <p:spTgt spid="3">
                                            <p:txEl>
                                              <p:pRg st="0" end="0"/>
                                            </p:txEl>
                                          </p:spTgt>
                                        </p:tgtEl>
                                        <p:attrNameLst>
                                          <p:attrName>ppt_y</p:attrName>
                                        </p:attrNameLst>
                                      </p:cBhvr>
                                      <p:tavLst>
                                        <p:tav tm="0">
                                          <p:val>
                                            <p:strVal val="#ppt_y-.2"/>
                                          </p:val>
                                        </p:tav>
                                        <p:tav tm="100000">
                                          <p:val>
                                            <p:strVal val="#ppt_y+.1"/>
                                          </p:val>
                                        </p:tav>
                                      </p:tavLst>
                                    </p:anim>
                                    <p:anim calcmode="lin" valueType="num">
                                      <p:cBhvr>
                                        <p:cTn id="13" dur="625" accel="50000" fill="hold">
                                          <p:stCondLst>
                                            <p:cond delay="625"/>
                                          </p:stCondLst>
                                        </p:cTn>
                                        <p:tgtEl>
                                          <p:spTgt spid="3">
                                            <p:txEl>
                                              <p:pRg st="0" end="0"/>
                                            </p:txEl>
                                          </p:spTgt>
                                        </p:tgtEl>
                                        <p:attrNameLst>
                                          <p:attrName>ppt_y</p:attrName>
                                        </p:attrNameLst>
                                      </p:cBhvr>
                                      <p:tavLst>
                                        <p:tav tm="0">
                                          <p:val>
                                            <p:strVal val="#ppt_y+.1"/>
                                          </p:val>
                                        </p:tav>
                                        <p:tav tm="100000">
                                          <p:val>
                                            <p:strVal val="#ppt_y"/>
                                          </p:val>
                                        </p:tav>
                                      </p:tavLst>
                                    </p:anim>
                                    <p:animEffect transition="in" filter="fade">
                                      <p:cBhvr>
                                        <p:cTn id="14" dur="1250" decel="50000">
                                          <p:stCondLst>
                                            <p:cond delay="0"/>
                                          </p:stCondLst>
                                        </p:cTn>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81447"/>
            <a:ext cx="8514978" cy="3474720"/>
          </a:xfrm>
        </p:spPr>
        <p:txBody>
          <a:bodyPr/>
          <a:lstStyle/>
          <a:p>
            <a:pPr marL="45720" indent="0">
              <a:buNone/>
            </a:pPr>
            <a:r>
              <a:rPr lang="en-US" dirty="0" smtClean="0"/>
              <a:t>The </a:t>
            </a:r>
            <a:r>
              <a:rPr lang="en-US" dirty="0" smtClean="0"/>
              <a:t>city of Comayagua has a cathedral that contains what is known to be the oldest clock in the America’s! It was given as a gift to the Bishop. Though it is the original clock, it has had to have touch ups over the years to be restored. </a:t>
            </a:r>
            <a:endParaRPr lang="en-US" dirty="0"/>
          </a:p>
          <a:p>
            <a:endParaRPr lang="en-US" dirty="0"/>
          </a:p>
        </p:txBody>
      </p:sp>
      <p:sp>
        <p:nvSpPr>
          <p:cNvPr id="2" name="Title 1"/>
          <p:cNvSpPr>
            <a:spLocks noGrp="1"/>
          </p:cNvSpPr>
          <p:nvPr>
            <p:ph type="title"/>
          </p:nvPr>
        </p:nvSpPr>
        <p:spPr/>
        <p:txBody>
          <a:bodyPr/>
          <a:lstStyle/>
          <a:p>
            <a:endParaRPr lang="en-US" dirty="0"/>
          </a:p>
        </p:txBody>
      </p:sp>
      <p:sp>
        <p:nvSpPr>
          <p:cNvPr id="4" name="Rectangle 3"/>
          <p:cNvSpPr/>
          <p:nvPr/>
        </p:nvSpPr>
        <p:spPr>
          <a:xfrm>
            <a:off x="3172957" y="381000"/>
            <a:ext cx="3042821" cy="923330"/>
          </a:xfrm>
          <a:prstGeom prst="rect">
            <a:avLst/>
          </a:prstGeom>
          <a:noFill/>
          <a:ln>
            <a:solidFill>
              <a:schemeClr val="bg1"/>
            </a:solidFill>
          </a:ln>
        </p:spPr>
        <p:txBody>
          <a:bodyPr wrap="none" lIns="91440" tIns="45720" rIns="91440" bIns="45720">
            <a:spAutoFit/>
          </a:bodyPr>
          <a:lstStyle/>
          <a:p>
            <a:pPr algn="ctr"/>
            <a:r>
              <a:rPr lang="en-US" sz="5400" b="1" cap="none" spc="0" dirty="0" smtClean="0">
                <a:ln w="18000">
                  <a:solidFill>
                    <a:schemeClr val="tx1"/>
                  </a:solidFill>
                  <a:prstDash val="solid"/>
                  <a:miter lim="800000"/>
                </a:ln>
                <a:effectLst>
                  <a:outerShdw blurRad="50800" dist="38100" dir="2700000" algn="tl" rotWithShape="0">
                    <a:prstClr val="black">
                      <a:alpha val="40000"/>
                    </a:prstClr>
                  </a:outerShdw>
                </a:effectLst>
              </a:rPr>
              <a:t>The Clock</a:t>
            </a:r>
            <a:endParaRPr lang="en-US" sz="5400" b="1" cap="none" spc="0" dirty="0">
              <a:ln w="18000">
                <a:solidFill>
                  <a:schemeClr val="tx1"/>
                </a:solidFill>
                <a:prstDash val="solid"/>
                <a:miter lim="800000"/>
              </a:ln>
              <a:effectLst>
                <a:outerShdw blurRad="50800" dist="38100" dir="2700000" algn="tl" rotWithShape="0">
                  <a:prstClr val="black">
                    <a:alpha val="40000"/>
                  </a:prstClr>
                </a:outerShdw>
              </a:effectLst>
            </a:endParaRPr>
          </a:p>
        </p:txBody>
      </p:sp>
      <p:pic>
        <p:nvPicPr>
          <p:cNvPr id="6146" name="Picture 2" descr="http://3.bp.blogspot.com/-N9gzDwP8ZtQ/TcXw5IC_RAI/AAAAAAAAB0A/ttzkNIRgTLA/s1600/100_319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05431" y="2795465"/>
            <a:ext cx="2871537" cy="382871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www.honduras.com/wp-content/uploads/2012/05/comayagua-cathedral.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10000" y="2875326"/>
            <a:ext cx="5162178" cy="37167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8501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2.6"/>
</p:tagLst>
</file>

<file path=ppt/tags/tag2.xml><?xml version="1.0" encoding="utf-8"?>
<p:tagLst xmlns:a="http://schemas.openxmlformats.org/drawingml/2006/main" xmlns:r="http://schemas.openxmlformats.org/officeDocument/2006/relationships" xmlns:p="http://schemas.openxmlformats.org/presentationml/2006/main">
  <p:tag name="TIMING" val="|2.2|2.2|2"/>
</p:tagLst>
</file>

<file path=ppt/tags/tag3.xml><?xml version="1.0" encoding="utf-8"?>
<p:tagLst xmlns:a="http://schemas.openxmlformats.org/drawingml/2006/main" xmlns:r="http://schemas.openxmlformats.org/officeDocument/2006/relationships" xmlns:p="http://schemas.openxmlformats.org/presentationml/2006/main">
  <p:tag name="TIMING" val="|2.6"/>
</p:tagLst>
</file>

<file path=ppt/tags/tag4.xml><?xml version="1.0" encoding="utf-8"?>
<p:tagLst xmlns:a="http://schemas.openxmlformats.org/drawingml/2006/main" xmlns:r="http://schemas.openxmlformats.org/officeDocument/2006/relationships" xmlns:p="http://schemas.openxmlformats.org/presentationml/2006/main">
  <p:tag name="TIMING" val="|1.7|0.9"/>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emplate>
  <TotalTime>1514</TotalTime>
  <Words>584</Words>
  <Application>Microsoft Office PowerPoint</Application>
  <PresentationFormat>On-screen Show (4:3)</PresentationFormat>
  <Paragraphs>39</Paragraphs>
  <Slides>11</Slides>
  <Notes>0</Notes>
  <HiddenSlides>0</HiddenSlides>
  <MMClips>5</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Candara</vt:lpstr>
      <vt:lpstr>Symbol</vt:lpstr>
      <vt:lpstr>Waveform</vt:lpstr>
      <vt:lpstr>PowerPoint Presentation</vt:lpstr>
      <vt:lpstr>PowerPoint Presentation</vt:lpstr>
      <vt:lpstr>PowerPoint Presentation</vt:lpstr>
      <vt:lpstr>PowerPoint Presentation</vt:lpstr>
      <vt:lpstr>The 5 stars on the Honduran flag represent the 5 countries in Central America, with the middle star representing Honduras because it’s the only country that touches four of the Central America countries. </vt:lpstr>
      <vt:lpstr>PowerPoint Presentation</vt:lpstr>
      <vt:lpstr>The city of Oaxaca is well-known for having one of the best Dia de Los Muertos (Day of the Dead) festivals in Mexico, a holiday celebrated in many parts of Latin America. In Mexico the festival can be traced back thousands of years ago to indigenous cultures such as the Zapotec and Aztec. In Oaxaca the Day of the Dead Festival starts at the end of October when families prepare the tombs for the return of the spirits. During this time tombs and home altars are decorated with flowers and families leave offerings for the spirits in the cemeteries</vt:lpstr>
      <vt:lpstr>PowerPoint Presentation</vt:lpstr>
      <vt:lpstr>PowerPoint Presentation</vt:lpstr>
      <vt:lpstr>PowerPoint Presentation</vt:lpstr>
      <vt:lpstr>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MISD</dc:creator>
  <cp:lastModifiedBy>Jamie Walker</cp:lastModifiedBy>
  <cp:revision>34</cp:revision>
  <dcterms:created xsi:type="dcterms:W3CDTF">2015-09-10T16:56:11Z</dcterms:created>
  <dcterms:modified xsi:type="dcterms:W3CDTF">2015-09-25T02:45:21Z</dcterms:modified>
</cp:coreProperties>
</file>