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handoutMasterIdLst>
    <p:handoutMasterId r:id="rId16"/>
  </p:handoutMasterIdLst>
  <p:sldIdLst>
    <p:sldId id="332" r:id="rId2"/>
    <p:sldId id="318" r:id="rId3"/>
    <p:sldId id="319" r:id="rId4"/>
    <p:sldId id="330" r:id="rId5"/>
    <p:sldId id="322" r:id="rId6"/>
    <p:sldId id="336" r:id="rId7"/>
    <p:sldId id="323" r:id="rId8"/>
    <p:sldId id="326" r:id="rId9"/>
    <p:sldId id="334" r:id="rId10"/>
    <p:sldId id="328" r:id="rId11"/>
    <p:sldId id="335" r:id="rId12"/>
    <p:sldId id="329" r:id="rId13"/>
    <p:sldId id="333" r:id="rId14"/>
  </p:sldIdLst>
  <p:sldSz cx="12192000" cy="6858000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000" autoAdjust="0"/>
    <p:restoredTop sz="83253" autoAdjust="0"/>
  </p:normalViewPr>
  <p:slideViewPr>
    <p:cSldViewPr snapToGrid="0">
      <p:cViewPr varScale="1">
        <p:scale>
          <a:sx n="88" d="100"/>
          <a:sy n="88" d="100"/>
        </p:scale>
        <p:origin x="408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5" d="100"/>
        <a:sy n="35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1440" y="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731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731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82D7B64-476A-4869-B400-DF557425E2B1}" type="datetimeFigureOut">
              <a:rPr lang="en-US" smtClean="0"/>
              <a:t>3/3/19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6554"/>
            <a:ext cx="2971800" cy="467309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en-US"/>
              <a:t>GEBG Conference April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6554"/>
            <a:ext cx="2971800" cy="467309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716F6A6-A81F-42CE-A291-755E36D70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67756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731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731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E43BA7A-64EB-4C2B-B159-16B265609941}" type="datetimeFigureOut">
              <a:rPr lang="en-US" smtClean="0"/>
              <a:t>3/3/19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4"/>
            <a:ext cx="2971800" cy="467309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en-US"/>
              <a:t>GEBG Conference April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4"/>
            <a:ext cx="2971800" cy="467309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E26F06B-9FF6-4281-B29D-B610A32B1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66414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GEBG Conference April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26F06B-9FF6-4281-B29D-B610A32B18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360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GEBG Conference April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26F06B-9FF6-4281-B29D-B610A32B186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031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A48AD-9A1F-4CE0-B398-69EF3DC8F2BE}" type="datetimeFigureOut">
              <a:rPr lang="en-US" smtClean="0"/>
              <a:t>3/3/19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5EC86-73A4-4571-B69C-9D7128BD6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57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A48AD-9A1F-4CE0-B398-69EF3DC8F2BE}" type="datetimeFigureOut">
              <a:rPr lang="en-US" smtClean="0"/>
              <a:t>3/3/19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5EC86-73A4-4571-B69C-9D7128BD6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441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A48AD-9A1F-4CE0-B398-69EF3DC8F2BE}" type="datetimeFigureOut">
              <a:rPr lang="en-US" smtClean="0"/>
              <a:t>3/3/19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5EC86-73A4-4571-B69C-9D7128BD6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597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A48AD-9A1F-4CE0-B398-69EF3DC8F2BE}" type="datetimeFigureOut">
              <a:rPr lang="en-US" smtClean="0"/>
              <a:t>3/3/19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5EC86-73A4-4571-B69C-9D7128BD6F4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05935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A48AD-9A1F-4CE0-B398-69EF3DC8F2BE}" type="datetimeFigureOut">
              <a:rPr lang="en-US" smtClean="0"/>
              <a:t>3/3/19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5EC86-73A4-4571-B69C-9D7128BD6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9489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A48AD-9A1F-4CE0-B398-69EF3DC8F2BE}" type="datetimeFigureOut">
              <a:rPr lang="en-US" smtClean="0"/>
              <a:t>3/3/19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5EC86-73A4-4571-B69C-9D7128BD6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020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A48AD-9A1F-4CE0-B398-69EF3DC8F2BE}" type="datetimeFigureOut">
              <a:rPr lang="en-US" smtClean="0"/>
              <a:t>3/3/19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5EC86-73A4-4571-B69C-9D7128BD6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2062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A48AD-9A1F-4CE0-B398-69EF3DC8F2BE}" type="datetimeFigureOut">
              <a:rPr lang="en-US" smtClean="0"/>
              <a:t>3/3/19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5EC86-73A4-4571-B69C-9D7128BD6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2711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A48AD-9A1F-4CE0-B398-69EF3DC8F2BE}" type="datetimeFigureOut">
              <a:rPr lang="en-US" smtClean="0"/>
              <a:t>3/3/19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5EC86-73A4-4571-B69C-9D7128BD6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452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A48AD-9A1F-4CE0-B398-69EF3DC8F2BE}" type="datetimeFigureOut">
              <a:rPr lang="en-US" smtClean="0"/>
              <a:t>3/3/19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5EC86-73A4-4571-B69C-9D7128BD6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143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A48AD-9A1F-4CE0-B398-69EF3DC8F2BE}" type="datetimeFigureOut">
              <a:rPr lang="en-US" smtClean="0"/>
              <a:t>3/3/19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5EC86-73A4-4571-B69C-9D7128BD6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608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A48AD-9A1F-4CE0-B398-69EF3DC8F2BE}" type="datetimeFigureOut">
              <a:rPr lang="en-US" smtClean="0"/>
              <a:t>3/3/19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5EC86-73A4-4571-B69C-9D7128BD6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433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A48AD-9A1F-4CE0-B398-69EF3DC8F2BE}" type="datetimeFigureOut">
              <a:rPr lang="en-US" smtClean="0"/>
              <a:t>3/3/19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5EC86-73A4-4571-B69C-9D7128BD6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75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A48AD-9A1F-4CE0-B398-69EF3DC8F2BE}" type="datetimeFigureOut">
              <a:rPr lang="en-US" smtClean="0"/>
              <a:t>3/3/19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5EC86-73A4-4571-B69C-9D7128BD6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984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A48AD-9A1F-4CE0-B398-69EF3DC8F2BE}" type="datetimeFigureOut">
              <a:rPr lang="en-US" smtClean="0"/>
              <a:t>3/3/19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5EC86-73A4-4571-B69C-9D7128BD6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332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A48AD-9A1F-4CE0-B398-69EF3DC8F2BE}" type="datetimeFigureOut">
              <a:rPr lang="en-US" smtClean="0"/>
              <a:t>3/3/19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5EC86-73A4-4571-B69C-9D7128BD6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187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A48AD-9A1F-4CE0-B398-69EF3DC8F2BE}" type="datetimeFigureOut">
              <a:rPr lang="en-US" smtClean="0"/>
              <a:t>3/3/19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5EC86-73A4-4571-B69C-9D7128BD6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229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3A48AD-9A1F-4CE0-B398-69EF3DC8F2BE}" type="datetimeFigureOut">
              <a:rPr lang="en-US" smtClean="0"/>
              <a:t>3/3/19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5EC86-73A4-4571-B69C-9D7128BD6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1100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0022" y="764974"/>
            <a:ext cx="4932627" cy="27080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831" y="780274"/>
            <a:ext cx="3592660" cy="26927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584523" y="3860157"/>
            <a:ext cx="9706730" cy="1170967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Crossing Borders: California – Mexico </a:t>
            </a:r>
            <a:br>
              <a:rPr lang="en-US" sz="3600" dirty="0"/>
            </a:br>
            <a:r>
              <a:rPr lang="en-US" sz="3600" dirty="0"/>
              <a:t> </a:t>
            </a:r>
          </a:p>
        </p:txBody>
      </p:sp>
      <p:pic>
        <p:nvPicPr>
          <p:cNvPr id="10" name="Picture 2" descr="C:\Users\skydr_000\Zoho Docs\Workspaces\Marketing\PWT Logos\PWT Clear Background Logo 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7067" y="5277792"/>
            <a:ext cx="3969314" cy="104455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xtLst/>
        </p:spPr>
      </p:pic>
      <p:sp>
        <p:nvSpPr>
          <p:cNvPr id="11" name="Text Box 25"/>
          <p:cNvSpPr txBox="1"/>
          <p:nvPr/>
        </p:nvSpPr>
        <p:spPr>
          <a:xfrm>
            <a:off x="-296864" y="5622146"/>
            <a:ext cx="6551271" cy="842315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 dirty="0">
                <a:latin typeface="Cambria"/>
                <a:ea typeface="ＭＳ Ｐ明朝"/>
                <a:cs typeface="Cambria"/>
              </a:rPr>
              <a:t>		</a:t>
            </a:r>
            <a:r>
              <a:rPr lang="en-US" sz="2800" dirty="0">
                <a:latin typeface="Cambria"/>
                <a:ea typeface="ＭＳ Ｐ明朝"/>
                <a:cs typeface="Cambria"/>
              </a:rPr>
              <a:t>	</a:t>
            </a:r>
            <a:endParaRPr lang="en-US" sz="1400" dirty="0">
              <a:latin typeface="Cambria"/>
              <a:ea typeface="ＭＳ Ｐ明朝"/>
              <a:cs typeface="Times New Roman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2024" y="774032"/>
            <a:ext cx="2698550" cy="26985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0938" y="5267854"/>
            <a:ext cx="56634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Pingry</a:t>
            </a:r>
            <a:r>
              <a:rPr lang="en-US" sz="2800" dirty="0"/>
              <a:t> School  </a:t>
            </a:r>
          </a:p>
          <a:p>
            <a:r>
              <a:rPr lang="en-US" sz="2800" dirty="0"/>
              <a:t>June 13-17, 2019</a:t>
            </a:r>
          </a:p>
        </p:txBody>
      </p:sp>
    </p:spTree>
    <p:extLst>
      <p:ext uri="{BB962C8B-B14F-4D97-AF65-F5344CB8AC3E}">
        <p14:creationId xmlns:p14="http://schemas.microsoft.com/office/powerpoint/2010/main" val="4087889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3521BE-4F54-4CB7-8FF4-435CC411EEA4}"/>
              </a:ext>
            </a:extLst>
          </p:cNvPr>
          <p:cNvSpPr txBox="1"/>
          <p:nvPr/>
        </p:nvSpPr>
        <p:spPr>
          <a:xfrm>
            <a:off x="231494" y="555585"/>
            <a:ext cx="101915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Day 4: Return to Tijuana, Casa del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Emigrantes</a:t>
            </a:r>
            <a:endParaRPr lang="en-US" dirty="0"/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23A4EE-BAF5-4912-AC82-9D67E3F4693D}"/>
              </a:ext>
            </a:extLst>
          </p:cNvPr>
          <p:cNvSpPr txBox="1"/>
          <p:nvPr/>
        </p:nvSpPr>
        <p:spPr>
          <a:xfrm>
            <a:off x="1875099" y="259272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6D79C13-070D-41E9-878B-382F6F490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211" y="1392313"/>
            <a:ext cx="4179839" cy="609599"/>
          </a:xfrm>
        </p:spPr>
        <p:txBody>
          <a:bodyPr/>
          <a:lstStyle/>
          <a:p>
            <a:r>
              <a:rPr lang="en-US" b="1" dirty="0"/>
              <a:t>Tijuana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803654D-D5E4-42D0-9A30-3C44884E1C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5972" y="1839846"/>
            <a:ext cx="6371222" cy="4236863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2F18DE3-237C-44BF-B431-EA1DAEA417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4092" y="2276353"/>
            <a:ext cx="3657600" cy="3522563"/>
          </a:xfrm>
        </p:spPr>
        <p:txBody>
          <a:bodyPr>
            <a:normAutofit/>
          </a:bodyPr>
          <a:lstStyle/>
          <a:p>
            <a:r>
              <a:rPr lang="en-US" sz="2800" dirty="0"/>
              <a:t>Students volunteer to help prepare and serve food before sharing a meal with migrants.</a:t>
            </a:r>
          </a:p>
        </p:txBody>
      </p:sp>
    </p:spTree>
    <p:extLst>
      <p:ext uri="{BB962C8B-B14F-4D97-AF65-F5344CB8AC3E}">
        <p14:creationId xmlns:p14="http://schemas.microsoft.com/office/powerpoint/2010/main" val="3337758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3521BE-4F54-4CB7-8FF4-435CC411EEA4}"/>
              </a:ext>
            </a:extLst>
          </p:cNvPr>
          <p:cNvSpPr txBox="1"/>
          <p:nvPr/>
        </p:nvSpPr>
        <p:spPr>
          <a:xfrm>
            <a:off x="231494" y="555585"/>
            <a:ext cx="101915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Day 5: Cross the Border, Return to San Diego</a:t>
            </a:r>
            <a:endParaRPr lang="en-US" dirty="0"/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23A4EE-BAF5-4912-AC82-9D67E3F4693D}"/>
              </a:ext>
            </a:extLst>
          </p:cNvPr>
          <p:cNvSpPr txBox="1"/>
          <p:nvPr/>
        </p:nvSpPr>
        <p:spPr>
          <a:xfrm>
            <a:off x="1875099" y="259272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6D79C13-070D-41E9-878B-382F6F490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211" y="1392313"/>
            <a:ext cx="4179839" cy="609599"/>
          </a:xfrm>
        </p:spPr>
        <p:txBody>
          <a:bodyPr/>
          <a:lstStyle/>
          <a:p>
            <a:r>
              <a:rPr lang="en-US" b="1" dirty="0"/>
              <a:t>Tijuana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803654D-D5E4-42D0-9A30-3C44884E1C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3936" y="1839846"/>
            <a:ext cx="6355294" cy="4236863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2F18DE3-237C-44BF-B431-EA1DAEA417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4092" y="2276353"/>
            <a:ext cx="3657600" cy="3522563"/>
          </a:xfrm>
        </p:spPr>
        <p:txBody>
          <a:bodyPr>
            <a:normAutofit/>
          </a:bodyPr>
          <a:lstStyle/>
          <a:p>
            <a:r>
              <a:rPr lang="en-US" sz="2800" dirty="0"/>
              <a:t>Students observe the ease of border crossing for U.S. citizens, and the challenge for Mexican-Americans.</a:t>
            </a:r>
          </a:p>
        </p:txBody>
      </p:sp>
    </p:spTree>
    <p:extLst>
      <p:ext uri="{BB962C8B-B14F-4D97-AF65-F5344CB8AC3E}">
        <p14:creationId xmlns:p14="http://schemas.microsoft.com/office/powerpoint/2010/main" val="2186659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3521BE-4F54-4CB7-8FF4-435CC411EEA4}"/>
              </a:ext>
            </a:extLst>
          </p:cNvPr>
          <p:cNvSpPr txBox="1"/>
          <p:nvPr/>
        </p:nvSpPr>
        <p:spPr>
          <a:xfrm>
            <a:off x="231494" y="555585"/>
            <a:ext cx="101915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Day 5: Visit exterior of CORE CIVIC Detention Center</a:t>
            </a:r>
            <a:endParaRPr lang="en-US" dirty="0"/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23A4EE-BAF5-4912-AC82-9D67E3F4693D}"/>
              </a:ext>
            </a:extLst>
          </p:cNvPr>
          <p:cNvSpPr txBox="1"/>
          <p:nvPr/>
        </p:nvSpPr>
        <p:spPr>
          <a:xfrm>
            <a:off x="1875099" y="259272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6D79C13-070D-41E9-878B-382F6F490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211" y="1392313"/>
            <a:ext cx="4179839" cy="609599"/>
          </a:xfrm>
        </p:spPr>
        <p:txBody>
          <a:bodyPr/>
          <a:lstStyle/>
          <a:p>
            <a:r>
              <a:rPr lang="en-US" b="1" dirty="0"/>
              <a:t>Tijuana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153A51-6586-4865-9FDE-371A52A8D8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4254" y="1341334"/>
            <a:ext cx="4888750" cy="3241454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2F18DE3-237C-44BF-B431-EA1DAEA417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4092" y="2276353"/>
            <a:ext cx="3657600" cy="3522563"/>
          </a:xfrm>
        </p:spPr>
        <p:txBody>
          <a:bodyPr>
            <a:normAutofit/>
          </a:bodyPr>
          <a:lstStyle/>
          <a:p>
            <a:r>
              <a:rPr lang="en-US" sz="2800" dirty="0"/>
              <a:t>Drive by to observe the example of a detention center</a:t>
            </a:r>
          </a:p>
        </p:txBody>
      </p:sp>
    </p:spTree>
    <p:extLst>
      <p:ext uri="{BB962C8B-B14F-4D97-AF65-F5344CB8AC3E}">
        <p14:creationId xmlns:p14="http://schemas.microsoft.com/office/powerpoint/2010/main" val="3931802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584522" y="4164262"/>
            <a:ext cx="10350700" cy="2386850"/>
          </a:xfrm>
        </p:spPr>
        <p:txBody>
          <a:bodyPr>
            <a:normAutofit/>
          </a:bodyPr>
          <a:lstStyle/>
          <a:p>
            <a:r>
              <a:rPr lang="en-US" sz="3100" dirty="0">
                <a:solidFill>
                  <a:srgbClr val="FFFFFF"/>
                </a:solidFill>
              </a:rPr>
              <a:t>Register at: </a:t>
            </a:r>
            <a:r>
              <a:rPr lang="en-US" sz="3100" dirty="0" err="1">
                <a:solidFill>
                  <a:srgbClr val="FFFFFF"/>
                </a:solidFill>
              </a:rPr>
              <a:t>www.Pingry.org</a:t>
            </a:r>
            <a:r>
              <a:rPr lang="en-US" sz="3100" dirty="0">
                <a:solidFill>
                  <a:srgbClr val="FFFFFF"/>
                </a:solidFill>
              </a:rPr>
              <a:t>/Global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11" name="Text Box 25"/>
          <p:cNvSpPr txBox="1"/>
          <p:nvPr/>
        </p:nvSpPr>
        <p:spPr>
          <a:xfrm>
            <a:off x="674027" y="5467949"/>
            <a:ext cx="6551271" cy="842315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400" dirty="0">
              <a:latin typeface="Cambria"/>
              <a:ea typeface="ＭＳ Ｐ明朝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14779" y="198063"/>
            <a:ext cx="6546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JOIN US</a:t>
            </a:r>
            <a:endParaRPr lang="en-US" sz="54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4116" y="1132162"/>
            <a:ext cx="4932627" cy="27080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133" y="1125922"/>
            <a:ext cx="3572522" cy="27142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2024" y="1141221"/>
            <a:ext cx="2698550" cy="269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916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3521BE-4F54-4CB7-8FF4-435CC411EEA4}"/>
              </a:ext>
            </a:extLst>
          </p:cNvPr>
          <p:cNvSpPr txBox="1"/>
          <p:nvPr/>
        </p:nvSpPr>
        <p:spPr>
          <a:xfrm>
            <a:off x="231494" y="555585"/>
            <a:ext cx="10191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Day 1: Arrive San Diego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23A4EE-BAF5-4912-AC82-9D67E3F4693D}"/>
              </a:ext>
            </a:extLst>
          </p:cNvPr>
          <p:cNvSpPr txBox="1"/>
          <p:nvPr/>
        </p:nvSpPr>
        <p:spPr>
          <a:xfrm>
            <a:off x="1875099" y="259272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6D79C13-070D-41E9-878B-382F6F490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051" y="1417898"/>
            <a:ext cx="4179839" cy="609599"/>
          </a:xfrm>
        </p:spPr>
        <p:txBody>
          <a:bodyPr/>
          <a:lstStyle/>
          <a:p>
            <a:r>
              <a:rPr lang="en-US" b="1" dirty="0"/>
              <a:t>Old Town San Diego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803654D-D5E4-42D0-9A30-3C44884E1C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4725" y="1525098"/>
            <a:ext cx="6089690" cy="4349778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2F18DE3-237C-44BF-B431-EA1DAEA417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1494" y="2222339"/>
            <a:ext cx="4553231" cy="4699322"/>
          </a:xfrm>
        </p:spPr>
        <p:txBody>
          <a:bodyPr>
            <a:normAutofit/>
          </a:bodyPr>
          <a:lstStyle/>
          <a:p>
            <a:r>
              <a:rPr lang="en-US" sz="2800" dirty="0"/>
              <a:t>Students understand the culture of San Diego.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Sequent occupancy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Spanish colonial Western settlers and indigenous Mexican influences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Linked economies</a:t>
            </a:r>
          </a:p>
        </p:txBody>
      </p:sp>
    </p:spTree>
    <p:extLst>
      <p:ext uri="{BB962C8B-B14F-4D97-AF65-F5344CB8AC3E}">
        <p14:creationId xmlns:p14="http://schemas.microsoft.com/office/powerpoint/2010/main" val="800645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D66C47-6B43-46C9-877E-906201E2BC3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7681" y="1307938"/>
            <a:ext cx="4473454" cy="50377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433EB18-E6DE-4813-8F3D-AE9140005D07}"/>
              </a:ext>
            </a:extLst>
          </p:cNvPr>
          <p:cNvSpPr txBox="1"/>
          <p:nvPr/>
        </p:nvSpPr>
        <p:spPr>
          <a:xfrm>
            <a:off x="486136" y="342255"/>
            <a:ext cx="101915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Day 2: Chicano Park</a:t>
            </a:r>
            <a:endParaRPr lang="en-US" dirty="0"/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B33489-4F16-42A7-8D80-347E6E42D530}"/>
              </a:ext>
            </a:extLst>
          </p:cNvPr>
          <p:cNvSpPr txBox="1"/>
          <p:nvPr/>
        </p:nvSpPr>
        <p:spPr>
          <a:xfrm>
            <a:off x="642395" y="1626242"/>
            <a:ext cx="46761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Designated as a national heritage site by the Obama administration, Chicano Park depicts mural art honoring the Latin-American heritage. </a:t>
            </a:r>
          </a:p>
        </p:txBody>
      </p:sp>
    </p:spTree>
    <p:extLst>
      <p:ext uri="{BB962C8B-B14F-4D97-AF65-F5344CB8AC3E}">
        <p14:creationId xmlns:p14="http://schemas.microsoft.com/office/powerpoint/2010/main" val="1812550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3521BE-4F54-4CB7-8FF4-435CC411EEA4}"/>
              </a:ext>
            </a:extLst>
          </p:cNvPr>
          <p:cNvSpPr txBox="1"/>
          <p:nvPr/>
        </p:nvSpPr>
        <p:spPr>
          <a:xfrm>
            <a:off x="231494" y="555585"/>
            <a:ext cx="101915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Day 2: Chicano Park</a:t>
            </a:r>
            <a:endParaRPr lang="en-US" dirty="0"/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23A4EE-BAF5-4912-AC82-9D67E3F4693D}"/>
              </a:ext>
            </a:extLst>
          </p:cNvPr>
          <p:cNvSpPr txBox="1"/>
          <p:nvPr/>
        </p:nvSpPr>
        <p:spPr>
          <a:xfrm>
            <a:off x="1875099" y="259272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6D79C13-070D-41E9-878B-382F6F490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211" y="1392313"/>
            <a:ext cx="4179839" cy="609599"/>
          </a:xfrm>
        </p:spPr>
        <p:txBody>
          <a:bodyPr/>
          <a:lstStyle/>
          <a:p>
            <a:r>
              <a:rPr lang="en-US" b="1" dirty="0"/>
              <a:t>San Diego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803654D-D5E4-42D0-9A30-3C44884E1C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8641" y="1509692"/>
            <a:ext cx="6355294" cy="3574852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2F18DE3-237C-44BF-B431-EA1DAEA417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12516" y="2001912"/>
            <a:ext cx="4554637" cy="4231055"/>
          </a:xfrm>
        </p:spPr>
        <p:txBody>
          <a:bodyPr>
            <a:normAutofit/>
          </a:bodyPr>
          <a:lstStyle/>
          <a:p>
            <a:r>
              <a:rPr lang="en-US" sz="2800" dirty="0"/>
              <a:t>Chicano Park offers a visual landscape celebrating a cultural identity and purpose.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80340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3521BE-4F54-4CB7-8FF4-435CC411EEA4}"/>
              </a:ext>
            </a:extLst>
          </p:cNvPr>
          <p:cNvSpPr txBox="1"/>
          <p:nvPr/>
        </p:nvSpPr>
        <p:spPr>
          <a:xfrm>
            <a:off x="231494" y="555585"/>
            <a:ext cx="10191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Day 2: Official Homeland Security Tour of the Border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23A4EE-BAF5-4912-AC82-9D67E3F4693D}"/>
              </a:ext>
            </a:extLst>
          </p:cNvPr>
          <p:cNvSpPr txBox="1"/>
          <p:nvPr/>
        </p:nvSpPr>
        <p:spPr>
          <a:xfrm>
            <a:off x="1875099" y="259272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6D79C13-070D-41E9-878B-382F6F490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94" y="1199910"/>
            <a:ext cx="4179839" cy="609599"/>
          </a:xfrm>
        </p:spPr>
        <p:txBody>
          <a:bodyPr/>
          <a:lstStyle/>
          <a:p>
            <a:r>
              <a:rPr lang="en-US" b="1" dirty="0"/>
              <a:t>San Ysidro Port of Entry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803654D-D5E4-42D0-9A30-3C44884E1C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5467" y="1716910"/>
            <a:ext cx="7389430" cy="3879450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2F18DE3-237C-44BF-B431-EA1DAEA417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2005" y="2071868"/>
            <a:ext cx="4201611" cy="4612511"/>
          </a:xfrm>
        </p:spPr>
        <p:txBody>
          <a:bodyPr>
            <a:normAutofit/>
          </a:bodyPr>
          <a:lstStyle/>
          <a:p>
            <a:r>
              <a:rPr lang="en-US" sz="2800" dirty="0"/>
              <a:t>Students learn of the challenges of patrolling the border</a:t>
            </a:r>
          </a:p>
          <a:p>
            <a:r>
              <a:rPr lang="en-US" sz="2800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120,000 daily commuters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840 unauthorized crossers per month</a:t>
            </a:r>
          </a:p>
        </p:txBody>
      </p:sp>
    </p:spTree>
    <p:extLst>
      <p:ext uri="{BB962C8B-B14F-4D97-AF65-F5344CB8AC3E}">
        <p14:creationId xmlns:p14="http://schemas.microsoft.com/office/powerpoint/2010/main" val="935906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285" y="550334"/>
            <a:ext cx="6147548" cy="694266"/>
          </a:xfrm>
        </p:spPr>
        <p:txBody>
          <a:bodyPr/>
          <a:lstStyle/>
          <a:p>
            <a:r>
              <a:rPr lang="en-US" sz="2800" dirty="0"/>
              <a:t>Day 2: Border Wall Prototypes</a:t>
            </a:r>
          </a:p>
        </p:txBody>
      </p:sp>
      <p:pic>
        <p:nvPicPr>
          <p:cNvPr id="6" name="Picture 5" descr="IMG_536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7500" y="1905000"/>
            <a:ext cx="5524501" cy="4143376"/>
          </a:xfrm>
          <a:prstGeom prst="rect">
            <a:avLst/>
          </a:prstGeom>
        </p:spPr>
      </p:pic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22F18DE3-237C-44BF-B431-EA1DAEA417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2091" y="1768353"/>
            <a:ext cx="4174051" cy="3889350"/>
          </a:xfrm>
        </p:spPr>
        <p:txBody>
          <a:bodyPr>
            <a:normAutofit/>
          </a:bodyPr>
          <a:lstStyle/>
          <a:p>
            <a:r>
              <a:rPr lang="en-US" sz="2800" dirty="0"/>
              <a:t>After crossing into Tijuana, the group will have a chance to view the Trump administration’s Border Wall Prototypes. </a:t>
            </a:r>
          </a:p>
        </p:txBody>
      </p:sp>
    </p:spTree>
    <p:extLst>
      <p:ext uri="{BB962C8B-B14F-4D97-AF65-F5344CB8AC3E}">
        <p14:creationId xmlns:p14="http://schemas.microsoft.com/office/powerpoint/2010/main" val="4274306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3521BE-4F54-4CB7-8FF4-435CC411EEA4}"/>
              </a:ext>
            </a:extLst>
          </p:cNvPr>
          <p:cNvSpPr txBox="1"/>
          <p:nvPr/>
        </p:nvSpPr>
        <p:spPr>
          <a:xfrm>
            <a:off x="214132" y="526649"/>
            <a:ext cx="10191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Day 3: Visit the border fence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23A4EE-BAF5-4912-AC82-9D67E3F4693D}"/>
              </a:ext>
            </a:extLst>
          </p:cNvPr>
          <p:cNvSpPr txBox="1"/>
          <p:nvPr/>
        </p:nvSpPr>
        <p:spPr>
          <a:xfrm>
            <a:off x="1875099" y="259272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6D79C13-070D-41E9-878B-382F6F490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211" y="1392313"/>
            <a:ext cx="4179839" cy="609599"/>
          </a:xfrm>
        </p:spPr>
        <p:txBody>
          <a:bodyPr/>
          <a:lstStyle/>
          <a:p>
            <a:r>
              <a:rPr lang="en-US" b="1" dirty="0"/>
              <a:t>Playas de Tijuana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803654D-D5E4-42D0-9A30-3C44884E1C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5561" y="1804432"/>
            <a:ext cx="5813889" cy="3879450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2F18DE3-237C-44BF-B431-EA1DAEA417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4091" y="2276353"/>
            <a:ext cx="4174051" cy="3889350"/>
          </a:xfrm>
        </p:spPr>
        <p:txBody>
          <a:bodyPr>
            <a:normAutofit/>
          </a:bodyPr>
          <a:lstStyle/>
          <a:p>
            <a:r>
              <a:rPr lang="en-US" sz="2800" dirty="0"/>
              <a:t>Students will visit Playas border fence.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meet people involved in the bi-national garden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efforts to unify families separated by the border</a:t>
            </a:r>
          </a:p>
        </p:txBody>
      </p:sp>
    </p:spTree>
    <p:extLst>
      <p:ext uri="{BB962C8B-B14F-4D97-AF65-F5344CB8AC3E}">
        <p14:creationId xmlns:p14="http://schemas.microsoft.com/office/powerpoint/2010/main" val="2683930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3521BE-4F54-4CB7-8FF4-435CC411EEA4}"/>
              </a:ext>
            </a:extLst>
          </p:cNvPr>
          <p:cNvSpPr txBox="1"/>
          <p:nvPr/>
        </p:nvSpPr>
        <p:spPr>
          <a:xfrm>
            <a:off x="231494" y="555585"/>
            <a:ext cx="10191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Day 3: Meet the Migrants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23A4EE-BAF5-4912-AC82-9D67E3F4693D}"/>
              </a:ext>
            </a:extLst>
          </p:cNvPr>
          <p:cNvSpPr txBox="1"/>
          <p:nvPr/>
        </p:nvSpPr>
        <p:spPr>
          <a:xfrm>
            <a:off x="1875099" y="259272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6D79C13-070D-41E9-878B-382F6F490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94" y="1246238"/>
            <a:ext cx="3607585" cy="565418"/>
          </a:xfrm>
        </p:spPr>
        <p:txBody>
          <a:bodyPr/>
          <a:lstStyle/>
          <a:p>
            <a:r>
              <a:rPr lang="en-US" sz="2800" b="1" dirty="0"/>
              <a:t>Tijuana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2F18DE3-237C-44BF-B431-EA1DAEA41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4108" y="1929657"/>
            <a:ext cx="4396338" cy="576262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Las Madres </a:t>
            </a:r>
            <a:r>
              <a:rPr lang="en-US" sz="2800" dirty="0" err="1">
                <a:solidFill>
                  <a:schemeClr val="tx1"/>
                </a:solidFill>
              </a:rPr>
              <a:t>Deportadas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803654D-D5E4-42D0-9A30-3C44884E1C5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495" y="3020992"/>
            <a:ext cx="5267606" cy="3087570"/>
          </a:xfrm>
        </p:spPr>
      </p:pic>
    </p:spTree>
    <p:extLst>
      <p:ext uri="{BB962C8B-B14F-4D97-AF65-F5344CB8AC3E}">
        <p14:creationId xmlns:p14="http://schemas.microsoft.com/office/powerpoint/2010/main" val="3914274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3521BE-4F54-4CB7-8FF4-435CC411EEA4}"/>
              </a:ext>
            </a:extLst>
          </p:cNvPr>
          <p:cNvSpPr txBox="1"/>
          <p:nvPr/>
        </p:nvSpPr>
        <p:spPr>
          <a:xfrm>
            <a:off x="231494" y="524986"/>
            <a:ext cx="10191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Day 4: Friendship Park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23A4EE-BAF5-4912-AC82-9D67E3F4693D}"/>
              </a:ext>
            </a:extLst>
          </p:cNvPr>
          <p:cNvSpPr txBox="1"/>
          <p:nvPr/>
        </p:nvSpPr>
        <p:spPr>
          <a:xfrm>
            <a:off x="1875099" y="259272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6D79C13-070D-41E9-878B-382F6F490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94" y="1246238"/>
            <a:ext cx="3607585" cy="565418"/>
          </a:xfrm>
        </p:spPr>
        <p:txBody>
          <a:bodyPr/>
          <a:lstStyle/>
          <a:p>
            <a:r>
              <a:rPr lang="en-US" sz="2800" b="1" dirty="0"/>
              <a:t>Tijuana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CE3796-9C5B-4EBA-A2EE-4871CED8F1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01808" y="2067353"/>
            <a:ext cx="4396339" cy="576262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Deported U.S Veterans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789B31E-0237-4642-A81C-899A45B4C44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923" y="2804600"/>
            <a:ext cx="5029020" cy="3351584"/>
          </a:xfrm>
        </p:spPr>
      </p:pic>
      <p:pic>
        <p:nvPicPr>
          <p:cNvPr id="8" name="Picture 7" descr="IMG_768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2837" y="2815166"/>
            <a:ext cx="5347163" cy="33655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96001" y="2201333"/>
            <a:ext cx="4635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Friends of Friendship Park</a:t>
            </a:r>
          </a:p>
        </p:txBody>
      </p:sp>
    </p:spTree>
    <p:extLst>
      <p:ext uri="{BB962C8B-B14F-4D97-AF65-F5344CB8AC3E}">
        <p14:creationId xmlns:p14="http://schemas.microsoft.com/office/powerpoint/2010/main" val="21879092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7141</TotalTime>
  <Words>305</Words>
  <Application>Microsoft Macintosh PowerPoint</Application>
  <PresentationFormat>Widescreen</PresentationFormat>
  <Paragraphs>52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ＭＳ Ｐ明朝</vt:lpstr>
      <vt:lpstr>Arial</vt:lpstr>
      <vt:lpstr>Calibri</vt:lpstr>
      <vt:lpstr>Cambria</vt:lpstr>
      <vt:lpstr>Century Gothic</vt:lpstr>
      <vt:lpstr>Times New Roman</vt:lpstr>
      <vt:lpstr>Wingdings 3</vt:lpstr>
      <vt:lpstr>Ion</vt:lpstr>
      <vt:lpstr>Crossing Borders: California – Mexico   </vt:lpstr>
      <vt:lpstr>Old Town San Diego</vt:lpstr>
      <vt:lpstr>PowerPoint Presentation</vt:lpstr>
      <vt:lpstr>San Diego</vt:lpstr>
      <vt:lpstr>San Ysidro Port of Entry</vt:lpstr>
      <vt:lpstr>Day 2: Border Wall Prototypes</vt:lpstr>
      <vt:lpstr>Playas de Tijuana</vt:lpstr>
      <vt:lpstr>Tijuana</vt:lpstr>
      <vt:lpstr>Tijuana</vt:lpstr>
      <vt:lpstr>Tijuana</vt:lpstr>
      <vt:lpstr>Tijuana</vt:lpstr>
      <vt:lpstr>Tijuana</vt:lpstr>
      <vt:lpstr>Register at: www.Pingry.org/Global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 &amp; Citizenship Digital Storytelling for Change</dc:title>
  <dc:creator>Gaulke, Cheri</dc:creator>
  <cp:lastModifiedBy>Microsoft Office User</cp:lastModifiedBy>
  <cp:revision>92</cp:revision>
  <cp:lastPrinted>2019-03-03T21:45:07Z</cp:lastPrinted>
  <dcterms:created xsi:type="dcterms:W3CDTF">2016-04-08T23:21:34Z</dcterms:created>
  <dcterms:modified xsi:type="dcterms:W3CDTF">2019-03-03T21:46:33Z</dcterms:modified>
</cp:coreProperties>
</file>