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345" r:id="rId4"/>
    <p:sldId id="382" r:id="rId5"/>
    <p:sldId id="419" r:id="rId6"/>
    <p:sldId id="331" r:id="rId7"/>
    <p:sldId id="288" r:id="rId8"/>
    <p:sldId id="258" r:id="rId9"/>
    <p:sldId id="396" r:id="rId10"/>
    <p:sldId id="389" r:id="rId11"/>
    <p:sldId id="390" r:id="rId12"/>
    <p:sldId id="391" r:id="rId13"/>
    <p:sldId id="420" r:id="rId14"/>
    <p:sldId id="266" r:id="rId15"/>
    <p:sldId id="267" r:id="rId16"/>
    <p:sldId id="290" r:id="rId17"/>
    <p:sldId id="279" r:id="rId18"/>
    <p:sldId id="269" r:id="rId19"/>
    <p:sldId id="271" r:id="rId20"/>
    <p:sldId id="439" r:id="rId21"/>
    <p:sldId id="349" r:id="rId22"/>
    <p:sldId id="416" r:id="rId23"/>
    <p:sldId id="398" r:id="rId24"/>
    <p:sldId id="399" r:id="rId25"/>
    <p:sldId id="418" r:id="rId26"/>
    <p:sldId id="400" r:id="rId27"/>
    <p:sldId id="434" r:id="rId28"/>
    <p:sldId id="401" r:id="rId29"/>
    <p:sldId id="402" r:id="rId30"/>
    <p:sldId id="403" r:id="rId31"/>
    <p:sldId id="435" r:id="rId32"/>
    <p:sldId id="436" r:id="rId33"/>
    <p:sldId id="437" r:id="rId34"/>
    <p:sldId id="405" r:id="rId35"/>
    <p:sldId id="440" r:id="rId36"/>
    <p:sldId id="406" r:id="rId37"/>
    <p:sldId id="407" r:id="rId38"/>
    <p:sldId id="408" r:id="rId39"/>
    <p:sldId id="409" r:id="rId40"/>
    <p:sldId id="410" r:id="rId41"/>
    <p:sldId id="411" r:id="rId42"/>
    <p:sldId id="380" r:id="rId43"/>
    <p:sldId id="438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41" r:id="rId57"/>
    <p:sldId id="442" r:id="rId58"/>
    <p:sldId id="443" r:id="rId59"/>
    <p:sldId id="444" r:id="rId60"/>
    <p:sldId id="433" r:id="rId61"/>
    <p:sldId id="291" r:id="rId62"/>
    <p:sldId id="286" r:id="rId63"/>
    <p:sldId id="445" r:id="rId6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72F21"/>
    <a:srgbClr val="A888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1" autoAdjust="0"/>
    <p:restoredTop sz="94422" autoAdjust="0"/>
  </p:normalViewPr>
  <p:slideViewPr>
    <p:cSldViewPr>
      <p:cViewPr varScale="1">
        <p:scale>
          <a:sx n="86" d="100"/>
          <a:sy n="86" d="100"/>
        </p:scale>
        <p:origin x="15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0E484-7738-421B-9ADB-82E86D762CE9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307EC-B369-4D0B-A94B-799F00BA0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52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AA9AC9-3426-41E8-82B3-10098D221381}" type="datetimeFigureOut">
              <a:rPr lang="en-US"/>
              <a:pPr>
                <a:defRPr/>
              </a:pPr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FB6B842-8E6E-45EE-BCA1-8A1CC4680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25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6B842-8E6E-45EE-BCA1-8A1CC4680E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8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4D808-3F80-4777-A53F-5D488BBBA2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14524F-A811-4B4E-83BF-6B8AF75605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8FC5-0A8A-46A6-8B24-5F185E7A103E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E5450-88B2-463F-BBCA-FD4B75279B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32C96-BA9A-472B-9F7D-E488D6DDA880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C9843-CA9E-42A3-AFB7-4AA6F4DC5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F587-A354-493E-A86D-EDBE074D1361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90E1-3CF7-4B25-AD8E-397A2E9C6B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88805-EBF6-4B4F-BBBB-7E7DF7FA8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C6C16-1654-4508-BD0F-A84C3D733530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C6ED9-A1F7-456E-8EE1-33B1CD11C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0CD67-AFCE-46BA-86D4-E4517DA6DFDF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CAACD-D98F-45F0-854B-AC42089F5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670C-B550-4B5B-AB80-063E6D232ECF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A5AC-06E4-4139-B665-D231C953B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6DADF-F251-4F9C-8AA3-B485CB84FD4E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9EE6C-64BC-4046-8B84-F9C52F012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4BCB0-0A75-410D-B91F-378742D88714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10C46-9C6A-4D6A-B154-93871E1037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CE816-4A2C-4955-9BE0-B1A83AB46102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2FB70-A476-4ADC-8FA4-7F4638833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22B48-1CB4-4D3D-86A1-066B179B360A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968D-92F7-43FF-91B3-8D35382D24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5E4C-B19B-4EE8-8A1C-4A4AD421B058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FF950-94C8-4739-B153-524F87AC7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405E55-7032-449A-BF02-251FFCBE1986}" type="datetimeFigureOut">
              <a:rPr lang="en-US"/>
              <a:pPr>
                <a:defRPr/>
              </a:pPr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5D8F8F-0875-470B-85A5-103B5E8AE4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>
          <a:xfrm>
            <a:off x="1295400" y="4191000"/>
            <a:ext cx="6934200" cy="1752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WELCOME TO </a:t>
            </a:r>
          </a:p>
          <a:p>
            <a:r>
              <a:rPr lang="en-US" sz="4000" b="1" dirty="0" smtClean="0">
                <a:solidFill>
                  <a:srgbClr val="FFFF00"/>
                </a:solidFill>
              </a:rPr>
              <a:t>CARMEL HIGH SCHOOL!</a:t>
            </a:r>
          </a:p>
          <a:p>
            <a:endParaRPr lang="en-US" sz="4000" b="1" dirty="0" smtClean="0">
              <a:solidFill>
                <a:srgbClr val="FFFF00"/>
              </a:solidFill>
            </a:endParaRPr>
          </a:p>
        </p:txBody>
      </p:sp>
      <p:pic>
        <p:nvPicPr>
          <p:cNvPr id="3075" name="Picture 2" descr="http://cdn2-b.examiner.com/sites/default/files/styles/large_lightbox/hash/c1/76/c17683e521e12342e2108f842ca903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17538"/>
            <a:ext cx="7924800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Core 40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66800" y="914402"/>
          <a:ext cx="6934200" cy="4622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383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CORE 40 DIPLOMA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English   4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credits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Math       3 years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credits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   3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credits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Social</a:t>
                      </a:r>
                      <a:r>
                        <a:rPr lang="en-US" baseline="0" dirty="0" smtClean="0"/>
                        <a:t> Studies  3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credits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PE 1</a:t>
                      </a:r>
                      <a:r>
                        <a:rPr lang="en-US" baseline="0" dirty="0" smtClean="0"/>
                        <a:t> and PE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credits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Health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IPR</a:t>
                      </a:r>
                      <a:r>
                        <a:rPr lang="en-US" baseline="0" dirty="0" smtClean="0"/>
                        <a:t>   1 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credit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r>
                        <a:rPr lang="en-US" dirty="0" smtClean="0"/>
                        <a:t>Electives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 credits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3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=</a:t>
                      </a:r>
                      <a:r>
                        <a:rPr lang="en-US" baseline="0" dirty="0" smtClean="0"/>
                        <a:t> 40 CREDITS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8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59039"/>
              </p:ext>
            </p:extLst>
          </p:nvPr>
        </p:nvGraphicFramePr>
        <p:xfrm>
          <a:off x="114300" y="987525"/>
          <a:ext cx="4038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29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Core 40 Diploma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English   4 years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8 credits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Math       3 years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 credits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Science   3 years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 credits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Social</a:t>
                      </a:r>
                      <a:r>
                        <a:rPr lang="en-US" sz="1600" b="1" baseline="0" dirty="0" smtClean="0"/>
                        <a:t> Studies  3 years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 credits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PE 1</a:t>
                      </a:r>
                      <a:r>
                        <a:rPr lang="en-US" sz="1600" b="1" baseline="0" dirty="0" smtClean="0"/>
                        <a:t> and PE 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 credits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Health</a:t>
                      </a:r>
                      <a:r>
                        <a:rPr lang="en-US" sz="1600" b="1" baseline="0" dirty="0" smtClean="0"/>
                        <a:t> or </a:t>
                      </a:r>
                      <a:r>
                        <a:rPr lang="en-US" sz="1600" b="1" dirty="0" smtClean="0"/>
                        <a:t>IPR</a:t>
                      </a:r>
                      <a:r>
                        <a:rPr lang="en-US" sz="1600" b="1" baseline="0" dirty="0" smtClean="0"/>
                        <a:t>   1 semester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 credit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Electives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11 credits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281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 smtClean="0"/>
                    </a:p>
                    <a:p>
                      <a:r>
                        <a:rPr lang="en-US" sz="2000" b="1" dirty="0" smtClean="0"/>
                        <a:t>40 credits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1524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Academic Honors Diploma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" name="Plus 1"/>
          <p:cNvSpPr/>
          <p:nvPr/>
        </p:nvSpPr>
        <p:spPr>
          <a:xfrm>
            <a:off x="4152900" y="2819400"/>
            <a:ext cx="609600" cy="68580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870346"/>
            <a:ext cx="4191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 more year of math	    2 credits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1624979"/>
            <a:ext cx="418172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 years of 1 world                 6 credits</a:t>
            </a:r>
          </a:p>
          <a:p>
            <a:r>
              <a:rPr lang="en-US" b="1" dirty="0" smtClean="0"/>
              <a:t>language </a:t>
            </a:r>
            <a:endParaRPr lang="en-US" b="1" dirty="0"/>
          </a:p>
          <a:p>
            <a:r>
              <a:rPr lang="en-US" b="1" u="sng" dirty="0" smtClean="0"/>
              <a:t>or</a:t>
            </a:r>
          </a:p>
          <a:p>
            <a:r>
              <a:rPr lang="en-US" b="1" dirty="0" smtClean="0"/>
              <a:t>2 years each of 2 different   4 credits</a:t>
            </a:r>
          </a:p>
          <a:p>
            <a:r>
              <a:rPr lang="en-US" b="1" dirty="0"/>
              <a:t>w</a:t>
            </a:r>
            <a:r>
              <a:rPr lang="en-US" b="1" dirty="0" smtClean="0"/>
              <a:t>orld languages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84219" y="3223050"/>
            <a:ext cx="4166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2 semesters of fine arts	    2 credits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66757" y="3715485"/>
            <a:ext cx="41668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Grades of C- or higher in courses that count toward diploma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66757" y="4484919"/>
            <a:ext cx="4166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GPA of 3.0 or higher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66757" y="4960998"/>
            <a:ext cx="416688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One of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4 </a:t>
            </a:r>
            <a:r>
              <a:rPr lang="en-US" b="1" dirty="0"/>
              <a:t>semesters of either Dual </a:t>
            </a:r>
            <a:r>
              <a:rPr lang="en-US" b="1" dirty="0" smtClean="0"/>
              <a:t>Credit/ AP courses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 </a:t>
            </a:r>
            <a:r>
              <a:rPr lang="en-US" b="1" dirty="0" smtClean="0"/>
              <a:t> Score 1250 </a:t>
            </a:r>
            <a:r>
              <a:rPr lang="en-US" b="1" dirty="0"/>
              <a:t>on SAT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 </a:t>
            </a:r>
            <a:r>
              <a:rPr lang="en-US" b="1" dirty="0" smtClean="0"/>
              <a:t> Score </a:t>
            </a:r>
            <a:r>
              <a:rPr lang="en-US" b="1" dirty="0"/>
              <a:t>26 on 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 </a:t>
            </a:r>
            <a:r>
              <a:rPr lang="en-US" b="1" dirty="0" smtClean="0"/>
              <a:t> IB </a:t>
            </a:r>
            <a:r>
              <a:rPr lang="en-US" b="1" dirty="0"/>
              <a:t>diploma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8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533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66"/>
                </a:solidFill>
              </a:rPr>
              <a:t>TECHNICAL HONORS DIPLOMA</a:t>
            </a:r>
            <a:endParaRPr lang="en-US" sz="3600" b="1" dirty="0">
              <a:solidFill>
                <a:srgbClr val="FFFF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447800"/>
            <a:ext cx="6477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bg1"/>
                </a:solidFill>
              </a:rPr>
              <a:t>Core 40 Diploma + 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* 6 or more credits in a Career/Technical   Program (Business, F &amp;CS, Engineering)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* Must have a 3.0 gpa or higher and grade C – or above in courses that will count toward the diploma.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* Other additional requirements can be find in the Program of Studies.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09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609600"/>
            <a:ext cx="8305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New Graduation Pathways</a:t>
            </a:r>
          </a:p>
          <a:p>
            <a:endParaRPr lang="en-US" sz="3200" b="1" dirty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</a:rPr>
              <a:t>Obtain one of the diplomas</a:t>
            </a: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2. Show employability skills by doing a service-based, project-based, or work-based learning experience.</a:t>
            </a:r>
            <a:endParaRPr lang="en-US" sz="3200" b="1" dirty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3. Postsecondary-ready competencies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(Get the Academic Honors Diploma, or meet the benchmark scores for the ACT, SAT, or ASVAB)</a:t>
            </a:r>
          </a:p>
        </p:txBody>
      </p:sp>
    </p:spTree>
    <p:extLst>
      <p:ext uri="{BB962C8B-B14F-4D97-AF65-F5344CB8AC3E}">
        <p14:creationId xmlns:p14="http://schemas.microsoft.com/office/powerpoint/2010/main" val="12253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Information contained in the </a:t>
            </a:r>
            <a:r>
              <a:rPr lang="en-US" b="1" i="1" dirty="0" smtClean="0">
                <a:solidFill>
                  <a:srgbClr val="FFFF00"/>
                </a:solidFill>
              </a:rPr>
              <a:t>Program of Studies: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2514600"/>
          </a:xfrm>
        </p:spPr>
        <p:txBody>
          <a:bodyPr rtlCol="0">
            <a:normAutofit fontScale="85000" lnSpcReduction="20000"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Diploma information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Course descriptions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</a:rPr>
              <a:t>arranged alphabetically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by   department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505200" cy="58229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Name of Course: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Prerequisite: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Open to: 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Credits/Credit Weight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Course Description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253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57600" y="457200"/>
            <a:ext cx="5105400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How do I select courses for my freshman year?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6781800" cy="4861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52400"/>
            <a:ext cx="47244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COURSE SELECTION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SHEET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91813" y="-694191"/>
            <a:ext cx="5960378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Course Selections for the Freshman Year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b="1" dirty="0" smtClean="0">
                <a:solidFill>
                  <a:schemeClr val="bg1"/>
                </a:solidFill>
              </a:rPr>
              <a:t>All Freshmen will take the following:</a:t>
            </a:r>
          </a:p>
          <a:p>
            <a:pPr marL="514350" indent="-514350">
              <a:buFont typeface="Arial" charset="0"/>
              <a:buNone/>
            </a:pPr>
            <a:endParaRPr lang="en-US" sz="2400" dirty="0" smtClean="0"/>
          </a:p>
          <a:p>
            <a:pPr marL="914400" lvl="1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ENGLISH</a:t>
            </a:r>
          </a:p>
          <a:p>
            <a:pPr marL="914400" lvl="1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BIOLOGY</a:t>
            </a:r>
          </a:p>
          <a:p>
            <a:pPr marL="914400" lvl="1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WORLD HISTORY</a:t>
            </a:r>
          </a:p>
          <a:p>
            <a:pPr marL="914400" lvl="1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MATH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– Students’ final Math placement will be determined in late Spring. 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Course Selections for the Freshman Year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/>
              <a:t>Some Freshmen will add :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 lvl="2"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FFFF00"/>
                </a:solidFill>
              </a:rPr>
              <a:t>Math and /or English lab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FFFF00"/>
                </a:solidFill>
              </a:rPr>
              <a:t>Resource (Basic Skills)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rgbClr val="FFFF00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solidFill>
                  <a:srgbClr val="FFFF00"/>
                </a:solidFill>
              </a:rPr>
              <a:t>Freshman Center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30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solidFill>
                  <a:srgbClr val="FFFF00"/>
                </a:solidFill>
              </a:rPr>
              <a:t>Diploma Types and New Graduation Pathways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30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solidFill>
                  <a:srgbClr val="FFFF00"/>
                </a:solidFill>
              </a:rPr>
              <a:t>Using the Program of Studies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3000" b="1" i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solidFill>
                  <a:srgbClr val="FFFF00"/>
                </a:solidFill>
              </a:rPr>
              <a:t>Course Selections for the Freshman year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30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solidFill>
                  <a:srgbClr val="FFFF00"/>
                </a:solidFill>
              </a:rPr>
              <a:t>Scheduling Process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72465" y="1859010"/>
            <a:ext cx="7023735" cy="134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All students need 1 Health Credit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(Health or Interpersonal Relationships)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Course Selections for the Freshman Year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Course Selections for the Freshman Year (Con’t)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Documents and Settings\dschlepe\Local Settings\Temporary Internet Files\Content.IE5\HE72ZL11\MC90006032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52922"/>
            <a:ext cx="1805026" cy="12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76200" y="1680524"/>
            <a:ext cx="716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7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FF00"/>
                </a:solidFill>
              </a:rPr>
              <a:t>All freshmen take PE I and II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18135" y="2895600"/>
            <a:ext cx="820293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Options: Freshmen Year, summer school, </a:t>
            </a:r>
            <a:r>
              <a:rPr lang="en-US" sz="3200" b="1" dirty="0">
                <a:solidFill>
                  <a:srgbClr val="FFFF00"/>
                </a:solidFill>
              </a:rPr>
              <a:t>PE II Waiver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4800600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/>
              <a:t>PE II </a:t>
            </a:r>
            <a:r>
              <a:rPr lang="en-US" sz="2800" b="1" dirty="0" smtClean="0"/>
              <a:t>Waiver- IHSAA sanctioned sports, marching band, color guard, Accents, Ambassadors, </a:t>
            </a:r>
            <a:r>
              <a:rPr lang="en-US" sz="2800" b="1" smtClean="0"/>
              <a:t>Dance Team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52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514739" y="228600"/>
            <a:ext cx="8153400" cy="6858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SUMMER SCHOOL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7633" y="11430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INDIANA ONLINE ACADEMY (IOA)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42280" y="2438400"/>
            <a:ext cx="829691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500" b="1" u="sng" dirty="0" smtClean="0">
                <a:solidFill>
                  <a:schemeClr val="bg1"/>
                </a:solidFill>
              </a:rPr>
              <a:t>Dates and Times:</a:t>
            </a:r>
          </a:p>
          <a:p>
            <a:pPr fontAlgn="auto">
              <a:spcAft>
                <a:spcPts val="0"/>
              </a:spcAft>
              <a:defRPr/>
            </a:pPr>
            <a:endParaRPr lang="en-US" sz="3500" b="1" u="sng" dirty="0" smtClean="0">
              <a:solidFill>
                <a:schemeClr val="bg1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b="1" dirty="0" smtClean="0">
                <a:solidFill>
                  <a:schemeClr val="bg1"/>
                </a:solidFill>
              </a:rPr>
              <a:t>June 3-July 17 (Final exam window is July 9</a:t>
            </a:r>
            <a:r>
              <a:rPr lang="en-US" sz="35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3500" b="1" dirty="0" smtClean="0">
                <a:solidFill>
                  <a:schemeClr val="bg1"/>
                </a:solidFill>
              </a:rPr>
              <a:t> or July 15-18 at CHS)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b="1" dirty="0" smtClean="0">
                <a:solidFill>
                  <a:schemeClr val="bg1"/>
                </a:solidFill>
              </a:rPr>
              <a:t>PE I is the only class available.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b="1" dirty="0" smtClean="0">
                <a:solidFill>
                  <a:schemeClr val="bg1"/>
                </a:solidFill>
              </a:rPr>
              <a:t>Registration Deadline is March 1, 2019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b="1" dirty="0" smtClean="0">
                <a:solidFill>
                  <a:schemeClr val="bg1"/>
                </a:solidFill>
              </a:rPr>
              <a:t>Students must register at Indianaonlineacademy.org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b="1" dirty="0" smtClean="0">
                <a:solidFill>
                  <a:schemeClr val="bg1"/>
                </a:solidFill>
              </a:rPr>
              <a:t>No Cost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1517" y="173016"/>
            <a:ext cx="77724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Art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2" name="Picture 2" descr="C:\Documents and Settings\dschlepe\Local Settings\Temporary Internet Files\Content.IE5\2RFRREHP\MM900043783[1]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2286000"/>
            <a:ext cx="2643473" cy="16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9182" y="131856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2D ART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1625" y="1447947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DRAWING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517" y="4166311"/>
            <a:ext cx="304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CERAMICS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1" y="415643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JEWELRY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723" y="176801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ADVANCED 2D ART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0" y="4627976"/>
            <a:ext cx="2432003" cy="192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33" y="2091457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09" y="4629112"/>
            <a:ext cx="2590800" cy="1943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14798" y="4081499"/>
            <a:ext cx="240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FIBER ARTS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33" y="4629112"/>
            <a:ext cx="2386200" cy="19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52400"/>
            <a:ext cx="47244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919" y="182276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BUSINESS 1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2955" y="1970487"/>
            <a:ext cx="295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BUSINESS 2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147" name="Picture 3" descr="C:\Documents and Settings\dschlepe\Local Settings\Temporary Internet Files\Content.IE5\0UKNFHTZ\MP90038770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2085975" cy="14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dschlepe\Local Settings\Temporary Internet Files\Content.IE5\M2E7RM31\MM900288921[1]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55" y="289687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8" y="2620067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199" y="4258901"/>
            <a:ext cx="585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COMPUTER SCIENCE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1213890"/>
            <a:ext cx="3451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INFORMATION TECH SUPPORT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619" y="1217607"/>
            <a:ext cx="432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DIGITAL APPLICATIONS AND RESPONSIBILITY (DAR)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20984"/>
            <a:ext cx="3436985" cy="2142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247" y="316932"/>
            <a:ext cx="67818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Business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30" y="2020984"/>
            <a:ext cx="3168869" cy="2142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47" y="4720566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2400"/>
            <a:ext cx="8352693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Communications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907" y="1760323"/>
            <a:ext cx="298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NEWSPAPER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7958" y="172378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YEARBOOK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21988"/>
            <a:ext cx="4010890" cy="3493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07" y="2221988"/>
            <a:ext cx="3598986" cy="34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88" y="2057400"/>
            <a:ext cx="441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STUDENT </a:t>
            </a:r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PUBLICATIONS: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RADIO </a:t>
            </a:r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3087" y="2090927"/>
            <a:ext cx="456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STUDENT </a:t>
            </a:r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PUBLICATIONS: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TELEVISION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955451"/>
            <a:ext cx="3984199" cy="3140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" y="2955451"/>
            <a:ext cx="3860800" cy="3140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52400"/>
            <a:ext cx="8352693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Communications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35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359" y="152400"/>
            <a:ext cx="8880241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Communications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" y="1867403"/>
            <a:ext cx="384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MASS MEDIA: VISUAL JOURNALISM 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1867403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MASS MEDIA: TRENDS IN MEDIA AND MEDIA LITERATURE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" y="3240015"/>
            <a:ext cx="35052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8" y="3240015"/>
            <a:ext cx="3537415" cy="26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25" y="152400"/>
            <a:ext cx="8844228" cy="120032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Family and Consumer Science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8288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FASHION AND TEXTILES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1828800"/>
            <a:ext cx="295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NUTRITION AND WELLNESS 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18" y="2783676"/>
            <a:ext cx="4177982" cy="2964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125" y="2783677"/>
            <a:ext cx="3717073" cy="29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-33454"/>
            <a:ext cx="8229600" cy="1003135"/>
          </a:xfrm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</a:rPr>
              <a:t>FRESHMAN CENTER</a:t>
            </a:r>
          </a:p>
        </p:txBody>
      </p:sp>
      <p:pic>
        <p:nvPicPr>
          <p:cNvPr id="5" name="Picture 6" descr="http://www1.ccs.k12.in.us/district/uploads/Image/carmel-clay-schools/academics/fresh_center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38200"/>
            <a:ext cx="5257800" cy="257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3447032"/>
            <a:ext cx="33673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NURSE- </a:t>
            </a:r>
            <a:r>
              <a:rPr lang="en-US" sz="1800" b="1" dirty="0" smtClean="0">
                <a:solidFill>
                  <a:srgbClr val="FFFF00"/>
                </a:solidFill>
              </a:rPr>
              <a:t>Mrs. </a:t>
            </a:r>
            <a:r>
              <a:rPr lang="en-US" sz="1800" b="1" dirty="0" err="1" smtClean="0">
                <a:solidFill>
                  <a:srgbClr val="FFFF00"/>
                </a:solidFill>
              </a:rPr>
              <a:t>Biehold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680113" y="3447032"/>
            <a:ext cx="1783773" cy="50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CAFETERIA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6561534" y="3447032"/>
            <a:ext cx="248840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FLOOR DESIGN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948152"/>
            <a:ext cx="2713052" cy="266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3925850"/>
            <a:ext cx="2496741" cy="2684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409" y="3993387"/>
            <a:ext cx="3186747" cy="261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125" y="1352729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ADVANCED NUTRITION: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REGIONAL AMERICAN AND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FOREIGN FOODS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146335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ADVANCED NUTRITION: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Comic Sans MS" pitchFamily="66" charset="0"/>
              </a:rPr>
              <a:t>BAKING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2" name="Picture 7" descr="C:\Documents and Settings\dschlepe\Local Settings\Temporary Internet Files\Content.IE5\74SD843P\MP90043889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4" y="2362199"/>
            <a:ext cx="3331962" cy="30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125" y="152400"/>
            <a:ext cx="8844228" cy="120032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Family and Consumer Science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059"/>
            <a:ext cx="3505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41453" y="1985156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PREPARING FOR COLLEGE AND CAREERS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244" name="Picture 4" descr="C:\Documents and Settings\dschlepe\Local Settings\Temporary Internet Files\Content.IE5\HE72ZL11\MC9000567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1879092" cy="91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ocuments and Settings\dschlepe\Local Settings\Temporary Internet Files\Content.IE5\M2E7RM31\MP90044869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53" y="3891686"/>
            <a:ext cx="3505200" cy="23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706" y="1974075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CULINARY ARTS AND HOSPITALITY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9" y="3383343"/>
            <a:ext cx="4028095" cy="30210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25" y="152400"/>
            <a:ext cx="8844228" cy="120032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Family and Consumer Science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3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38201"/>
            <a:ext cx="82296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To take these classes, students must have already </a:t>
            </a:r>
            <a:r>
              <a:rPr lang="en-US" sz="2800" b="1" u="sng" dirty="0" smtClean="0">
                <a:solidFill>
                  <a:srgbClr val="FFFF00"/>
                </a:solidFill>
              </a:rPr>
              <a:t>completed PE I</a:t>
            </a:r>
            <a:r>
              <a:rPr lang="en-US" sz="2800" b="1" dirty="0" smtClean="0">
                <a:solidFill>
                  <a:srgbClr val="FFFF00"/>
                </a:solidFill>
              </a:rPr>
              <a:t> and be </a:t>
            </a:r>
            <a:r>
              <a:rPr lang="en-US" sz="2800" b="1" u="sng" dirty="0" smtClean="0">
                <a:solidFill>
                  <a:srgbClr val="FFFF00"/>
                </a:solidFill>
              </a:rPr>
              <a:t>waiving PE II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Advanced Physical Conditioning (APC)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Physical Conditioning (PC)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Lifeguarding Certification (must turn 15 by the end of the class)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Cardiovascular Development 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Functional Fitness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Lifetime Fitness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Aquatic Fitness and Sports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FF00"/>
                </a:solidFill>
              </a:rPr>
              <a:t>Outdoor Exploration</a:t>
            </a:r>
          </a:p>
          <a:p>
            <a:pPr marL="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25" y="152400"/>
            <a:ext cx="8844228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Physical Education</a:t>
            </a:r>
          </a:p>
        </p:txBody>
      </p:sp>
    </p:spTree>
    <p:extLst>
      <p:ext uri="{BB962C8B-B14F-4D97-AF65-F5344CB8AC3E}">
        <p14:creationId xmlns:p14="http://schemas.microsoft.com/office/powerpoint/2010/main" val="190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0" y="1295400"/>
            <a:ext cx="62484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RECREATIONAL LEADERSHIP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06239"/>
            <a:ext cx="1981200" cy="2459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7" y="2106239"/>
            <a:ext cx="3629025" cy="2459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979" y="2106238"/>
            <a:ext cx="2834434" cy="2459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25" y="152400"/>
            <a:ext cx="8844228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Physical Education</a:t>
            </a:r>
          </a:p>
        </p:txBody>
      </p:sp>
    </p:spTree>
    <p:extLst>
      <p:ext uri="{BB962C8B-B14F-4D97-AF65-F5344CB8AC3E}">
        <p14:creationId xmlns:p14="http://schemas.microsoft.com/office/powerpoint/2010/main" val="38568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399" y="152400"/>
            <a:ext cx="7773285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World Language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948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CHINESE</a:t>
            </a:r>
          </a:p>
          <a:p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5632" y="1447948"/>
            <a:ext cx="178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FRENCH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4085" y="1447948"/>
            <a:ext cx="199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GERMAN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763" y="4239246"/>
            <a:ext cx="21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HEBREW</a:t>
            </a:r>
          </a:p>
        </p:txBody>
      </p:sp>
      <p:pic>
        <p:nvPicPr>
          <p:cNvPr id="11266" name="Picture 2" descr="C:\Documents and Settings\dschlepe\Local Settings\Temporary Internet Files\Content.IE5\MAGAFXM3\MC90044476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9465"/>
            <a:ext cx="2003552" cy="20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dschlepe\Local Settings\Temporary Internet Files\Content.IE5\2RFRREHP\MC90010479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1" y="2278945"/>
            <a:ext cx="1874520" cy="13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Documents and Settings\dschlepe\Local Settings\Temporary Internet Files\Content.IE5\2RFRREHP\MP90044386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14" y="2011372"/>
            <a:ext cx="2897371" cy="19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Documents and Settings\dschlepe\Local Settings\Temporary Internet Files\Content.IE5\M2E7RM31\MC90010493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5029200"/>
            <a:ext cx="1814170" cy="1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56460" y="4249392"/>
            <a:ext cx="21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JAPANESE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9140" y="4251917"/>
            <a:ext cx="21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LATIN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43725" y="4254442"/>
            <a:ext cx="21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SPANISH</a:t>
            </a:r>
          </a:p>
        </p:txBody>
      </p:sp>
      <p:pic>
        <p:nvPicPr>
          <p:cNvPr id="11272" name="Picture 8" descr="C:\Documents and Settings\dschlepe\Local Settings\Temporary Internet Files\Content.IE5\M2E7RM31\MC90044578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88" y="4800600"/>
            <a:ext cx="1154887" cy="17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2.bp.blogspot.com/_otfwl2zc6Qc/SF0nXVepX7I/AAAAAAAAE7c/R3Jkw_2G5no/s400/CarpeDie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95" y="4737138"/>
            <a:ext cx="2003362" cy="17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C:\Documents and Settings\dschlepe\Local Settings\Temporary Internet Files\Content.IE5\0UKNFHTZ\MC900104838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986224"/>
            <a:ext cx="1821485" cy="11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8915400" cy="120032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Engineering &amp; Technology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4957"/>
            <a:ext cx="415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ENGINEERING DESIGN (PLTW)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6028" y="161068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DESIGN PROCESSES (DRAFTING)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06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130" y="3048000"/>
            <a:ext cx="429659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05400" y="1540231"/>
            <a:ext cx="320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MANUFACTURING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47" y="1540231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INTRO TO TRANSPORTATION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00302"/>
            <a:ext cx="4038600" cy="3028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" y="2392206"/>
            <a:ext cx="4059308" cy="3044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52400"/>
            <a:ext cx="8915400" cy="120032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Engineering &amp; Technology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95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152400"/>
            <a:ext cx="57150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English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130" y="1409205"/>
            <a:ext cx="402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CLASSICAL LITERATURE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815" y="3241431"/>
            <a:ext cx="3753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BIBLICAL LITERATURE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152895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CREATIVE WRITING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861" y="5334740"/>
            <a:ext cx="368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AMERICAN LITERATURE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2096" y="2865278"/>
            <a:ext cx="3753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ENGLISH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LITERATURE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2096" y="4503743"/>
            <a:ext cx="3753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LITERARY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MOVEMENTS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Image result for the odyss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47" y="1557167"/>
            <a:ext cx="2619423" cy="2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891" y="3746766"/>
            <a:ext cx="3019249" cy="23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3015" y="152400"/>
            <a:ext cx="55626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Science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370" y="1567082"/>
            <a:ext cx="8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PRINCIPLES OF BIOMEDICAL SCIENCE (PLTW)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61726"/>
            <a:ext cx="3894660" cy="2749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" y="2661726"/>
            <a:ext cx="4146626" cy="274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52400"/>
            <a:ext cx="80772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Performing Arts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063" y="1674488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TECH THEATRE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2639" y="1674488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THEATRE ARTS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8" y="2402333"/>
            <a:ext cx="4669972" cy="3376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333"/>
            <a:ext cx="4228955" cy="33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1853340" cy="2462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179" y="3429000"/>
            <a:ext cx="1853340" cy="2462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6427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glow>
                    <a:srgbClr val="3035FA">
                      <a:alpha val="80000"/>
                    </a:srgbClr>
                  </a:glow>
                </a:effectLst>
              </a:rPr>
              <a:t>Carmel High School</a:t>
            </a:r>
            <a:endParaRPr lang="en-US" sz="5400" b="1" dirty="0">
              <a:solidFill>
                <a:srgbClr val="FFFF00"/>
              </a:solidFill>
              <a:effectLst>
                <a:glow>
                  <a:srgbClr val="3035FA">
                    <a:alpha val="80000"/>
                  </a:srgb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019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Mrs. Skeens-Benton</a:t>
            </a:r>
          </a:p>
          <a:p>
            <a:pPr algn="ctr"/>
            <a:r>
              <a:rPr lang="en-US" b="1" dirty="0" smtClean="0"/>
              <a:t>Administrator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02179" y="6019799"/>
            <a:ext cx="208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Mr. Glander </a:t>
            </a:r>
          </a:p>
          <a:p>
            <a:r>
              <a:rPr lang="en-US" b="1" dirty="0" smtClean="0"/>
              <a:t>Administrator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4260171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Tom </a:t>
            </a:r>
            <a:r>
              <a:rPr lang="en-US" sz="2000" b="1" dirty="0" err="1" smtClean="0"/>
              <a:t>Harmas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Principal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18" y="1124783"/>
            <a:ext cx="2490060" cy="29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0" y="120984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DANCE PERFORMANCE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(COLOR GUARD)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559867"/>
            <a:ext cx="129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BAND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7410" name="Picture 2" descr="http://www.marching.com/photos/2009-wgi-photos-scholastic-world-prelims/carmel-200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203850"/>
            <a:ext cx="3333750" cy="25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dschlepe\Local Settings\Temporary Internet Files\Content.IE5\0UKNFHTZ\MP90039988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" y="2207567"/>
            <a:ext cx="2442237" cy="25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9813" y="1569325"/>
            <a:ext cx="2200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ORCHESTRA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7412" name="Picture 4" descr="C:\Documents and Settings\dschlepe\Local Settings\Temporary Internet Files\Content.IE5\MAGAFXM3\MP90042287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47" y="2207567"/>
            <a:ext cx="2668653" cy="25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152400"/>
            <a:ext cx="80772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Performing Arts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95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161405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CHOIR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8436" name="Picture 4" descr="http://currentincarmel.com/wp-content/uploads/2012/10/CIC-COM-AMBASSADORS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92" y="2075722"/>
            <a:ext cx="2916016" cy="23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43600" y="2364574"/>
            <a:ext cx="290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BEGINNING  PIANO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38" y="3377565"/>
            <a:ext cx="3352800" cy="223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92" y="4503801"/>
            <a:ext cx="2946400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152400"/>
            <a:ext cx="8077200" cy="646331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ELECTIVES- Performing Arts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17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5334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66"/>
                </a:solidFill>
              </a:rPr>
              <a:t>SPECIAL PROGRAMS</a:t>
            </a:r>
            <a:endParaRPr lang="en-US" sz="4400" b="1" dirty="0">
              <a:solidFill>
                <a:srgbClr val="FF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981200"/>
            <a:ext cx="64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FF66"/>
                </a:solidFill>
              </a:rPr>
              <a:t>AVID (9-12)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66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FF66"/>
                </a:solidFill>
              </a:rPr>
              <a:t>AP CAPSTONE (10-12)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66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FF66"/>
                </a:solidFill>
              </a:rPr>
              <a:t>IB (11-12)</a:t>
            </a:r>
            <a:endParaRPr lang="en-US" sz="36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515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HOW DO I REGISTER?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496881"/>
              </p:ext>
            </p:extLst>
          </p:nvPr>
        </p:nvGraphicFramePr>
        <p:xfrm>
          <a:off x="457200" y="990600"/>
          <a:ext cx="8305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47990234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48200276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</a:t>
                      </a:r>
                      <a:r>
                        <a:rPr lang="en-US" sz="2800" b="1" baseline="0" dirty="0" smtClean="0"/>
                        <a:t> 1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 2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3627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6232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1-1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1-2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94799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</a:t>
                      </a:r>
                      <a:r>
                        <a:rPr lang="en-US" sz="2400" b="1" baseline="0" dirty="0" smtClean="0"/>
                        <a:t>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2247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</a:t>
                      </a:r>
                      <a:r>
                        <a:rPr lang="en-US" sz="2400" b="1" baseline="0" dirty="0" smtClean="0"/>
                        <a:t> HISTORY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 HISTORY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00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LATIN</a:t>
                      </a:r>
                      <a:r>
                        <a:rPr lang="en-US" sz="2400" b="1" baseline="0" dirty="0" smtClean="0"/>
                        <a:t> 1-1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LATIN 1-2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341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CERAMICS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HEALTH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85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ORCHESTRA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ORCHESTRA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2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6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78" y="857250"/>
            <a:ext cx="9160179" cy="514350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0078801">
            <a:off x="5320835" y="1357906"/>
            <a:ext cx="1357819" cy="6368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098830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0762979">
            <a:off x="340698" y="4544300"/>
            <a:ext cx="947044" cy="5039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506311" y="2951390"/>
            <a:ext cx="1334861" cy="58782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5318" y="2786063"/>
            <a:ext cx="193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PowerSchool login information is the student’s CHS network username and password.</a:t>
            </a:r>
          </a:p>
        </p:txBody>
      </p:sp>
    </p:spTree>
    <p:extLst>
      <p:ext uri="{BB962C8B-B14F-4D97-AF65-F5344CB8AC3E}">
        <p14:creationId xmlns:p14="http://schemas.microsoft.com/office/powerpoint/2010/main" val="35043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0600" y="16977"/>
            <a:ext cx="697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Freshman Center </a:t>
            </a:r>
            <a:r>
              <a:rPr lang="en-US" sz="3000" b="1" dirty="0" smtClean="0">
                <a:solidFill>
                  <a:srgbClr val="FFFF00"/>
                </a:solidFill>
              </a:rPr>
              <a:t>Counseling Office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0305" y="3016322"/>
            <a:ext cx="147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Mrs. Brown</a:t>
            </a:r>
          </a:p>
          <a:p>
            <a:pPr algn="ctr"/>
            <a:r>
              <a:rPr lang="en-US" b="1" dirty="0"/>
              <a:t>Counselor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494" y="6148974"/>
            <a:ext cx="167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Mr. Schleper</a:t>
            </a:r>
          </a:p>
          <a:p>
            <a:pPr algn="ctr"/>
            <a:r>
              <a:rPr lang="en-US" b="1" dirty="0"/>
              <a:t>Counselor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0296" y="6211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Mrs. Schwartz</a:t>
            </a:r>
          </a:p>
          <a:p>
            <a:pPr algn="ctr"/>
            <a:r>
              <a:rPr lang="en-US" b="1" dirty="0"/>
              <a:t>Counselor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767"/>
          <a:stretch/>
        </p:blipFill>
        <p:spPr>
          <a:xfrm>
            <a:off x="5937023" y="583985"/>
            <a:ext cx="1725800" cy="2437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23154"/>
            <a:ext cx="1828800" cy="241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84645"/>
            <a:ext cx="1819507" cy="24655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9162" y="3055786"/>
            <a:ext cx="158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Mrs. </a:t>
            </a:r>
            <a:r>
              <a:rPr lang="en-US" b="1" dirty="0" smtClean="0"/>
              <a:t>Barsten</a:t>
            </a:r>
            <a:endParaRPr lang="en-US" b="1" dirty="0"/>
          </a:p>
          <a:p>
            <a:pPr algn="ctr"/>
            <a:r>
              <a:rPr lang="en-US" b="1" dirty="0"/>
              <a:t>Counselor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579" y="3692859"/>
            <a:ext cx="1725800" cy="252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2262302"/>
            <a:ext cx="1736730" cy="25029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26933" y="4765236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Ms. Cartwright</a:t>
            </a:r>
          </a:p>
          <a:p>
            <a:pPr algn="ctr"/>
            <a:r>
              <a:rPr lang="en-US" b="1" dirty="0" smtClean="0"/>
              <a:t>Social Worker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72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4000" cy="51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5" y="857250"/>
            <a:ext cx="92615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070051"/>
              </p:ext>
            </p:extLst>
          </p:nvPr>
        </p:nvGraphicFramePr>
        <p:xfrm>
          <a:off x="381000" y="1295400"/>
          <a:ext cx="8305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47990234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48200276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</a:t>
                      </a:r>
                      <a:r>
                        <a:rPr lang="en-US" sz="2800" b="1" baseline="0" dirty="0" smtClean="0"/>
                        <a:t> 1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 2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3627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6232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1-1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1-2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94799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</a:t>
                      </a:r>
                      <a:r>
                        <a:rPr lang="en-US" sz="2400" b="1" baseline="0" dirty="0" smtClean="0"/>
                        <a:t>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2247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</a:t>
                      </a:r>
                      <a:r>
                        <a:rPr lang="en-US" sz="2400" b="1" baseline="0" dirty="0" smtClean="0"/>
                        <a:t> HISTORY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 HISTORY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00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GERMAN</a:t>
                      </a:r>
                      <a:r>
                        <a:rPr lang="en-US" sz="2400" b="1" baseline="0" dirty="0" smtClean="0"/>
                        <a:t> 1-1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GERMAN 1-2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341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APC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APC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85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TRANSPORTATION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TRANSPORTATION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27041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Examples of a schedule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496984"/>
              </p:ext>
            </p:extLst>
          </p:nvPr>
        </p:nvGraphicFramePr>
        <p:xfrm>
          <a:off x="381000" y="1295400"/>
          <a:ext cx="8305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47990234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48200276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</a:t>
                      </a:r>
                      <a:r>
                        <a:rPr lang="en-US" sz="2800" b="1" baseline="0" dirty="0" smtClean="0"/>
                        <a:t> 1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 2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3627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6232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DAILY 1-1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DAILY 1-2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94799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DAILY LAB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 DAILY LAB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2247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</a:t>
                      </a:r>
                      <a:r>
                        <a:rPr lang="en-US" sz="2400" b="1" baseline="0" dirty="0" smtClean="0"/>
                        <a:t>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00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 HISTORY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</a:t>
                      </a:r>
                      <a:r>
                        <a:rPr lang="en-US" sz="2400" b="1" baseline="0" dirty="0" smtClean="0"/>
                        <a:t> HISTORY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341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BUSINESS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smtClean="0"/>
                        <a:t>HEALTH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85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TECH</a:t>
                      </a:r>
                      <a:r>
                        <a:rPr lang="en-US" sz="2400" b="1" baseline="0" dirty="0" smtClean="0"/>
                        <a:t> THEATRE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TECH</a:t>
                      </a:r>
                      <a:r>
                        <a:rPr lang="en-US" sz="2400" b="1" baseline="0" dirty="0" smtClean="0"/>
                        <a:t> THEATRE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27041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Examples of a schedule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3748"/>
              </p:ext>
            </p:extLst>
          </p:nvPr>
        </p:nvGraphicFramePr>
        <p:xfrm>
          <a:off x="381000" y="1295400"/>
          <a:ext cx="8305800" cy="553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47990234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48200276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</a:t>
                      </a:r>
                      <a:r>
                        <a:rPr lang="en-US" sz="2800" b="1" baseline="0" dirty="0" smtClean="0"/>
                        <a:t> 1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 2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3627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9-1/ WORLD HISTORY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ENGLISH</a:t>
                      </a:r>
                      <a:r>
                        <a:rPr lang="en-US" sz="2400" b="1" baseline="0" dirty="0" smtClean="0"/>
                        <a:t> 9-2/ WORLD HISTORY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6232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</a:t>
                      </a:r>
                      <a:r>
                        <a:rPr lang="en-US" sz="2400" b="1" baseline="0" dirty="0" smtClean="0"/>
                        <a:t> 1-1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ALGEBRA 1-2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94799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BIOLOGY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2247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</a:t>
                      </a:r>
                      <a:r>
                        <a:rPr lang="en-US" sz="2400" b="1" baseline="0" dirty="0" smtClean="0"/>
                        <a:t> HISTORY 1/ ENGLISH 9-1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WORLD HISTORY 2/ ENGLISH 9-2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00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2D</a:t>
                      </a:r>
                      <a:r>
                        <a:rPr lang="en-US" sz="2400" b="1" baseline="0" dirty="0" smtClean="0"/>
                        <a:t> ART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HEALTH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341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YEARBOOK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YEARBOOK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85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TECH</a:t>
                      </a:r>
                      <a:r>
                        <a:rPr lang="en-US" sz="2400" b="1" baseline="0" dirty="0" smtClean="0"/>
                        <a:t> THEATRE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TECH</a:t>
                      </a:r>
                      <a:r>
                        <a:rPr lang="en-US" sz="2400" b="1" baseline="0" dirty="0" smtClean="0"/>
                        <a:t> THEATRE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27041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Examples of a schedule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544218"/>
              </p:ext>
            </p:extLst>
          </p:nvPr>
        </p:nvGraphicFramePr>
        <p:xfrm>
          <a:off x="381000" y="1295400"/>
          <a:ext cx="83058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47990234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48200276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</a:t>
                      </a:r>
                      <a:r>
                        <a:rPr lang="en-US" sz="2800" b="1" baseline="0" dirty="0" smtClean="0"/>
                        <a:t> 1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SEMESTER 2</a:t>
                      </a:r>
                      <a:endParaRPr lang="en-US" sz="2800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3627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HONORS ENGLISH</a:t>
                      </a:r>
                      <a:r>
                        <a:rPr lang="en-US" sz="2400" b="1" baseline="0" dirty="0" smtClean="0"/>
                        <a:t> 9-1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HONORS ENGLISH</a:t>
                      </a:r>
                      <a:r>
                        <a:rPr lang="en-US" sz="2400" b="1" baseline="0" dirty="0" smtClean="0"/>
                        <a:t> 9-2</a:t>
                      </a:r>
                      <a:endParaRPr lang="en-US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6232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GEOMETRY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GEOMETRY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94799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HONORS BIOLOGY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HONORS BIOLOGY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2247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AP WORLD HISTORY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AP WORLD HISTORY 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200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FRENCH</a:t>
                      </a:r>
                      <a:r>
                        <a:rPr lang="en-US" sz="2400" b="1" baseline="0" dirty="0" smtClean="0"/>
                        <a:t> II-1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FRENCH II-2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7341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PE 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HEALTH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85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CHOIR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CHOIR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27041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Examples of a schedule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905000"/>
          <a:ext cx="7772400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accent2"/>
                          </a:solidFill>
                        </a:rPr>
                        <a:t>Blue Day</a:t>
                      </a:r>
                      <a:endParaRPr lang="en-US" sz="36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2"/>
                          </a:solidFill>
                        </a:rPr>
                        <a:t>B 1</a:t>
                      </a:r>
                    </a:p>
                    <a:p>
                      <a:endParaRPr lang="en-US" sz="4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2"/>
                          </a:solidFill>
                        </a:rPr>
                        <a:t>B 2</a:t>
                      </a:r>
                    </a:p>
                    <a:p>
                      <a:endParaRPr lang="en-US" sz="4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2"/>
                          </a:solidFill>
                        </a:rPr>
                        <a:t>B 3</a:t>
                      </a:r>
                    </a:p>
                    <a:p>
                      <a:endParaRPr lang="en-US" sz="4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solidFill>
                            <a:schemeClr val="accent2"/>
                          </a:solidFill>
                        </a:rPr>
                        <a:t>B 4</a:t>
                      </a:r>
                    </a:p>
                    <a:p>
                      <a:endParaRPr lang="en-US" sz="4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FFFF00"/>
                          </a:solidFill>
                        </a:rPr>
                        <a:t>Gold Day</a:t>
                      </a:r>
                    </a:p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FFFF00"/>
                          </a:solidFill>
                        </a:rPr>
                        <a:t>G 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FFFF00"/>
                          </a:solidFill>
                        </a:rPr>
                        <a:t>G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b="1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FFFF00"/>
                          </a:solidFill>
                        </a:rPr>
                        <a:t>SRT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FFFF00"/>
                          </a:solidFill>
                        </a:rPr>
                        <a:t>G 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rgbClr val="FFFF00"/>
                          </a:solidFill>
                        </a:rPr>
                        <a:t>G 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Block Schedule</a:t>
            </a:r>
          </a:p>
        </p:txBody>
      </p:sp>
      <p:sp>
        <p:nvSpPr>
          <p:cNvPr id="5143" name="TextBox 6"/>
          <p:cNvSpPr txBox="1">
            <a:spLocks noChangeArrowheads="1"/>
          </p:cNvSpPr>
          <p:nvPr/>
        </p:nvSpPr>
        <p:spPr bwMode="auto">
          <a:xfrm>
            <a:off x="1219200" y="990600"/>
            <a:ext cx="685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EACH CLASS IS 90 MINUTES LONG WITH 10 MINUTE PASSING PERIODS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76200"/>
            <a:ext cx="8763000" cy="50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9906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What help is available if I get confused or have additional 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27137"/>
            <a:ext cx="4648647" cy="2965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176" y="4443616"/>
            <a:ext cx="44200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Parent Coffees at CHS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Thursday, Jan. 24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Thursday, Feb. 7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Freshman Center LGI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Begins at 6:30 PM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129338" cy="914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Greyhound Kick-off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47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143000"/>
            <a:ext cx="3886200" cy="4691063"/>
          </a:xfrm>
        </p:spPr>
        <p:txBody>
          <a:bodyPr/>
          <a:lstStyle/>
          <a:p>
            <a:endParaRPr lang="en-US" dirty="0" smtClean="0"/>
          </a:p>
          <a:p>
            <a:r>
              <a:rPr lang="en-US" sz="1800" b="1" dirty="0" smtClean="0">
                <a:solidFill>
                  <a:schemeClr val="bg1"/>
                </a:solidFill>
              </a:rPr>
              <a:t>This is a wonderful opportunity for the students to become familiar with the Freshmen Center and CHS prior to that first day of school.</a:t>
            </a:r>
          </a:p>
          <a:p>
            <a:endParaRPr lang="en-US" sz="1800" b="1" dirty="0" smtClean="0">
              <a:solidFill>
                <a:schemeClr val="bg1"/>
              </a:solidFill>
            </a:endParaRPr>
          </a:p>
          <a:p>
            <a:endParaRPr lang="en-US" sz="1800" b="1" dirty="0" smtClean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Forms for Greyhound Kick-off will be mailed to you in June.  Return only the bottom part with your check.  Keep the top part for your records to help you remember if you registered.</a:t>
            </a:r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54552" y="881856"/>
            <a:ext cx="5111750" cy="52133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Friday, August 9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9:30-2:30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The first day of school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 is Tuesday</a:t>
            </a:r>
            <a:r>
              <a:rPr lang="en-US" sz="2800" dirty="0" smtClean="0">
                <a:solidFill>
                  <a:srgbClr val="FFFF00"/>
                </a:solidFill>
              </a:rPr>
              <a:t>,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August 13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96200" cy="9144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WELCOME TO THE GREYHOUND FAMILY!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763000" cy="2514600"/>
          </a:xfrm>
        </p:spPr>
        <p:txBody>
          <a:bodyPr/>
          <a:lstStyle/>
          <a:p>
            <a:pPr algn="ctr"/>
            <a:r>
              <a:rPr lang="en-US" sz="4800" smtClean="0">
                <a:solidFill>
                  <a:srgbClr val="FFFF00"/>
                </a:solidFill>
              </a:rPr>
              <a:t>What are the different types of diplomas from the state of Indiana?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37678"/>
            <a:ext cx="7772400" cy="423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State Recognized Diplomas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>
          <a:xfrm>
            <a:off x="228600" y="2133600"/>
            <a:ext cx="4040188" cy="6397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1. Core 40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762000" y="3429000"/>
            <a:ext cx="5410200" cy="6397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2. Academic Honors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52400" y="4724400"/>
            <a:ext cx="6477000" cy="6397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3. Technical Honors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0" y="5791200"/>
            <a:ext cx="8763000" cy="639762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ALL ARE COLLEGE BOUND DIPLOMAS!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What are credits and how do I earn them?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Documents and Settings\dschlepe\Local Settings\Temporary Internet Files\Content.IE5\ZW4HVKUQ\MP90039957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dschlepe\Local Settings\Temporary Internet Files\Content.IE5\HE72ZL11\MP90040004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8" y="4088088"/>
            <a:ext cx="3681762" cy="25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250473" y="2494287"/>
            <a:ext cx="4040188" cy="639762"/>
          </a:xfrm>
        </p:spPr>
        <p:txBody>
          <a:bodyPr/>
          <a:lstStyle/>
          <a:p>
            <a:pPr algn="ctr"/>
            <a:endParaRPr lang="en-US" sz="3600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 Credit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(A, B, C, D)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343400" y="5257800"/>
            <a:ext cx="4040188" cy="63976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0</a:t>
            </a:r>
            <a:r>
              <a:rPr lang="en-US" sz="3600" dirty="0" smtClean="0">
                <a:solidFill>
                  <a:srgbClr val="FFFF00"/>
                </a:solidFill>
              </a:rPr>
              <a:t> Credit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(F)</a:t>
            </a:r>
          </a:p>
        </p:txBody>
      </p:sp>
    </p:spTree>
    <p:extLst>
      <p:ext uri="{BB962C8B-B14F-4D97-AF65-F5344CB8AC3E}">
        <p14:creationId xmlns:p14="http://schemas.microsoft.com/office/powerpoint/2010/main" val="25191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5990</TotalTime>
  <Words>1244</Words>
  <Application>Microsoft Office PowerPoint</Application>
  <PresentationFormat>On-screen Show (4:3)</PresentationFormat>
  <Paragraphs>382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Comic Sans MS</vt:lpstr>
      <vt:lpstr>Verdana</vt:lpstr>
      <vt:lpstr>Wingdings</vt:lpstr>
      <vt:lpstr>Office Theme</vt:lpstr>
      <vt:lpstr>PowerPoint Presentation</vt:lpstr>
      <vt:lpstr>AGENDA</vt:lpstr>
      <vt:lpstr>FRESHMAN CENTER</vt:lpstr>
      <vt:lpstr>PowerPoint Presentation</vt:lpstr>
      <vt:lpstr>PowerPoint Presentation</vt:lpstr>
      <vt:lpstr>Block Schedule</vt:lpstr>
      <vt:lpstr>What are the different types of diplomas from the state of Indiana?</vt:lpstr>
      <vt:lpstr>State Recognized Diplomas</vt:lpstr>
      <vt:lpstr>What are credits and how do I earn them?</vt:lpstr>
      <vt:lpstr>Core 40</vt:lpstr>
      <vt:lpstr>PowerPoint Presentation</vt:lpstr>
      <vt:lpstr>PowerPoint Presentation</vt:lpstr>
      <vt:lpstr>PowerPoint Presentation</vt:lpstr>
      <vt:lpstr>Information contained in the Program of Studies:</vt:lpstr>
      <vt:lpstr>  Name of Course:    Prerequisite:     Open to:   Credits/Credit Weight:    Course Description            </vt:lpstr>
      <vt:lpstr>How do I select courses for my freshman year?</vt:lpstr>
      <vt:lpstr>PowerPoint Presentation</vt:lpstr>
      <vt:lpstr>Course Selections for the Freshman Year</vt:lpstr>
      <vt:lpstr>Course Selections for the Freshman Year </vt:lpstr>
      <vt:lpstr>Course Selections for the Freshman Year </vt:lpstr>
      <vt:lpstr>Course Selections for the Freshman Year (Con’t)</vt:lpstr>
      <vt:lpstr>SUMMER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HOW DO I REGISTER?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help is available if I get confused or have additional questions?</vt:lpstr>
      <vt:lpstr>Greyhound Kick-off </vt:lpstr>
      <vt:lpstr>  WELCOME TO THE GREYHOUND FAMILY!   </vt:lpstr>
    </vt:vector>
  </TitlesOfParts>
  <Company>Carmel Clay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wwalker</dc:creator>
  <cp:lastModifiedBy>David Schleper</cp:lastModifiedBy>
  <cp:revision>360</cp:revision>
  <cp:lastPrinted>2019-01-10T18:10:30Z</cp:lastPrinted>
  <dcterms:created xsi:type="dcterms:W3CDTF">2010-01-04T18:13:55Z</dcterms:created>
  <dcterms:modified xsi:type="dcterms:W3CDTF">2019-01-15T13:41:53Z</dcterms:modified>
</cp:coreProperties>
</file>