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0"/>
  </p:handoutMasterIdLst>
  <p:sldIdLst>
    <p:sldId id="256" r:id="rId2"/>
    <p:sldId id="258" r:id="rId3"/>
    <p:sldId id="259" r:id="rId4"/>
    <p:sldId id="276" r:id="rId5"/>
    <p:sldId id="282" r:id="rId6"/>
    <p:sldId id="284" r:id="rId7"/>
    <p:sldId id="271" r:id="rId8"/>
    <p:sldId id="272" r:id="rId9"/>
    <p:sldId id="285" r:id="rId10"/>
    <p:sldId id="261" r:id="rId11"/>
    <p:sldId id="280" r:id="rId12"/>
    <p:sldId id="268" r:id="rId13"/>
    <p:sldId id="269" r:id="rId14"/>
    <p:sldId id="286" r:id="rId15"/>
    <p:sldId id="278" r:id="rId16"/>
    <p:sldId id="279" r:id="rId17"/>
    <p:sldId id="262" r:id="rId18"/>
    <p:sldId id="273" r:id="rId19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EFB47-3AC0-41E5-8B23-CD92DED2632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34D0-6F92-41E3-90BA-9EE4264F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7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thatsnotcool.com/?ref=logo" TargetMode="External"/><Relationship Id="rId2" Type="http://schemas.openxmlformats.org/officeDocument/2006/relationships/hyperlink" Target="https://www.commonsensemedia.org/blog/talking-about-sext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hyperlink" Target="https://www.commonsensemedia.org/blog/sneaky-camera-apps-parents-should-know-abou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LvcSVgNqp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unes.apple.com/us/developer/rv-appstudios-llc/id34018130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Sexting 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036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600" dirty="0" smtClean="0">
                <a:solidFill>
                  <a:schemeClr val="tx1"/>
                </a:solidFill>
              </a:rPr>
              <a:t>CU46			See You For Sex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PIR				Parents In Room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WTTP				Want To </a:t>
            </a:r>
            <a:r>
              <a:rPr lang="en-US" sz="2600" dirty="0">
                <a:solidFill>
                  <a:schemeClr val="tx1"/>
                </a:solidFill>
              </a:rPr>
              <a:t>T</a:t>
            </a:r>
            <a:r>
              <a:rPr lang="en-US" sz="2600" dirty="0" smtClean="0">
                <a:solidFill>
                  <a:schemeClr val="tx1"/>
                </a:solidFill>
              </a:rPr>
              <a:t>rade </a:t>
            </a:r>
            <a:r>
              <a:rPr lang="en-US" sz="2600" dirty="0">
                <a:solidFill>
                  <a:schemeClr val="tx1"/>
                </a:solidFill>
              </a:rPr>
              <a:t>P</a:t>
            </a:r>
            <a:r>
              <a:rPr lang="en-US" sz="2600" dirty="0" smtClean="0">
                <a:solidFill>
                  <a:schemeClr val="tx1"/>
                </a:solidFill>
              </a:rPr>
              <a:t>ictures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IPN				I’m Posting Nude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KPC				Keeping Parents Clueless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TDTM			Talk Dirty To Me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SUGARPIC		Erotic or Suggestive Photo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PRON			Porn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ASL				Age/Sex/Location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FYEO			For Your Eyes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39148"/>
            <a:ext cx="9334431" cy="6718852"/>
          </a:xfrm>
        </p:spPr>
        <p:txBody>
          <a:bodyPr>
            <a:normAutofit fontScale="55000" lnSpcReduction="20000"/>
          </a:bodyPr>
          <a:lstStyle/>
          <a:p>
            <a:endParaRPr lang="en-US" sz="2800" dirty="0" smtClean="0"/>
          </a:p>
          <a:p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Risk </a:t>
            </a:r>
            <a:r>
              <a:rPr lang="en-US" sz="4400" dirty="0">
                <a:solidFill>
                  <a:schemeClr val="tx1"/>
                </a:solidFill>
              </a:rPr>
              <a:t>Factors- Individual characteristics that increase or decrease the probability of repeating problematic behavior</a:t>
            </a:r>
          </a:p>
          <a:p>
            <a:endParaRPr lang="en-US" sz="4400" dirty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Static vs Dynamic Risk factors</a:t>
            </a:r>
          </a:p>
          <a:p>
            <a:endParaRPr lang="en-US" sz="4400" dirty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Static risk factors are historical and cannot change</a:t>
            </a:r>
          </a:p>
          <a:p>
            <a:endParaRPr lang="en-US" sz="4400" dirty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Dynamic risk factors include, substance abuse, absenteeism, relationship problems, negative peer issues.</a:t>
            </a:r>
          </a:p>
          <a:p>
            <a:endParaRPr lang="en-US" sz="4400" dirty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Dynamic risk factors are the focus of counseling and treatment.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948680"/>
            <a:ext cx="85344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0"/>
            <a:ext cx="8534400" cy="6172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ESTABLISHED RISK FACTORS OF STUDENTS WHO MAY HAVE PROBLEMS WITH SEXTING AND PORNOGRAPHY: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Substance abuse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Secret keepers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Limited relationship connections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Chronic conflict: arguing, fighting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Ignores emotional issues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Hard time staying regulated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Living for intense or extreme experiences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Little to no social interaction/isolation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8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760" y="307285"/>
            <a:ext cx="8534400" cy="418004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Profile of someone most likely to relapse: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600" dirty="0" smtClean="0">
                <a:solidFill>
                  <a:schemeClr val="tx1"/>
                </a:solidFill>
              </a:rPr>
              <a:t>Controlling or disengaged parents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Loneliness and isolation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Model of unhealthy relationships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Negative social system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Early sexual experiences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“I’m bored”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Not prepared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4" name="Picture 3" descr="t1larg.&lt;strong&gt;teen&lt;/strong&gt;.&lt;strong&gt;computer&lt;/strong&gt;.thinkstoc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468" y="2574234"/>
            <a:ext cx="6515815" cy="363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4" y="91441"/>
            <a:ext cx="10174778" cy="6550428"/>
          </a:xfrm>
        </p:spPr>
      </p:pic>
    </p:spTree>
    <p:extLst>
      <p:ext uri="{BB962C8B-B14F-4D97-AF65-F5344CB8AC3E}">
        <p14:creationId xmlns:p14="http://schemas.microsoft.com/office/powerpoint/2010/main" val="2532401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903843"/>
            <a:ext cx="8534400" cy="90556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What are the real consequences of sexting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504661"/>
            <a:ext cx="9066075" cy="1759226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Legal charges.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Anyone found having sent it can be charged.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School suspension / expulsion.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Social repercussions : possible labeling or judgment from peers and/or their families.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 become targets of bullying, harassment, or rumors.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image can follow them forever.  Once it’s out there is no getting it back.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Trust can be broken when someone breaks their confidence and forwards a photo that was shared in “private”.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Possible victimization by online predators.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86" y="5350933"/>
            <a:ext cx="8534400" cy="15070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can a parent protect a child from sexting?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421296"/>
            <a:ext cx="8534400" cy="287977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Have clearly defined house rules about cell phone / electronic use.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Discuss entirely and in depth about the consequences of sexting.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LOOK!!!!  Be a parent and check their electronics for inappropriate material.  Just because your child says they aren’t doing it doesn’t mean that they really aren’t.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If they break the house rules, limit their access to those devices until trust can be restored.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Communicate about your expectations for them and the steps you will take to uphold the rules.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0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teach youth to say/DO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944217"/>
            <a:ext cx="8534400" cy="4395626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First, teach all children to just say “no” if someone requests photos, videos, or sexual talk via text.  Contact an adult immediately.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        Think about the consequences.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Never take photos of yourself that you wouldn’t want everyone you know to see.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Remember: You can’t control where this photo goes, who sees it, or where it will get sent.  Once sent, it can’t be retrieved.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If you forward a sexual photo of someone underage you are just as responsible as the original sender.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Report any sexual photos you receive to an adult you trust. </a:t>
            </a:r>
          </a:p>
          <a:p>
            <a:r>
              <a:rPr lang="en-US" sz="5100" dirty="0" smtClean="0">
                <a:solidFill>
                  <a:schemeClr val="tx1"/>
                </a:solidFill>
              </a:rPr>
              <a:t>No, Go, Show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ercoledì 12 ottobre 20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16" y="1562793"/>
            <a:ext cx="636092" cy="56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youth </a:t>
            </a:r>
            <a:br>
              <a:rPr lang="en-US" dirty="0" smtClean="0"/>
            </a:br>
            <a:r>
              <a:rPr lang="en-US" dirty="0" smtClean="0"/>
              <a:t>and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186" y="1143000"/>
            <a:ext cx="8534400" cy="4278611"/>
          </a:xfrm>
        </p:spPr>
        <p:txBody>
          <a:bodyPr/>
          <a:lstStyle/>
          <a:p>
            <a:r>
              <a:rPr lang="en-US" sz="2400" u="sng" dirty="0" smtClean="0">
                <a:solidFill>
                  <a:schemeClr val="tx1"/>
                </a:solidFill>
              </a:rPr>
              <a:t>https://www.netsmartz.org</a:t>
            </a:r>
          </a:p>
          <a:p>
            <a:r>
              <a:rPr lang="en-US" sz="24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www.commonsensemedia.org/blog/talking-about-sexting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  <a:hlinkClick r:id="rId3"/>
              </a:rPr>
              <a:t>https://thatsnotcool.com/?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ref=logo</a:t>
            </a:r>
            <a:r>
              <a:rPr lang="en-US" sz="2400" dirty="0" smtClean="0">
                <a:solidFill>
                  <a:schemeClr val="tx1"/>
                </a:solidFill>
              </a:rPr>
              <a:t>  a website for teens about resisting cyber pressure</a:t>
            </a:r>
          </a:p>
          <a:p>
            <a:r>
              <a:rPr lang="en-US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4"/>
              </a:rPr>
              <a:t>www.commonsensemedia.org/blog/sneaky-camera-apps-parents-should-know-about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 descr="La mentira está ahí fuera - Part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006" y="3998291"/>
            <a:ext cx="48577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Definition/Policy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 creation of, possession of, or sharing of sexually explicit messages, sexually explicit photos or videos that interrupts the academic and/or social processes within the school, a school related activity, or other locations which affect the environment at school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 descr="هاتف محمول صور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764" y="2023219"/>
            <a:ext cx="4282109" cy="437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90" y="4214744"/>
            <a:ext cx="8534400" cy="1507067"/>
          </a:xfrm>
        </p:spPr>
        <p:txBody>
          <a:bodyPr/>
          <a:lstStyle/>
          <a:p>
            <a:r>
              <a:rPr lang="en-US" dirty="0" smtClean="0"/>
              <a:t>Prevalence of sexting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2011 Crimes Against Children Research Center-University of New Hampshire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Variety of surveys (Sex and Tech, Teen Online and Wireless Safety, AP-MTV Digital Abuse, etc.)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Findings are inconsistent and flawed in their design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Anywhere from 17% to 40% of teenagers engaging in sexting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&lt;strong&gt;bar&lt;/strong&gt; &lt;strong&gt;chart&lt;/strong&gt; statistic clipart to be used as icon - color variation 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947452" y="4036165"/>
            <a:ext cx="2271160" cy="159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kids sext?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They may feel pressured by friends; especially someone in whom they are interested.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They may be responding to a sext they have received.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They may be sending it to a boyfriend / girlfriend as a part of their relationship.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They are curious / inquisitive about sex and nudity.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Caring becomes Controlling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hLvcSVgNqp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27289" y="556491"/>
            <a:ext cx="71628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5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960" y="589212"/>
            <a:ext cx="3995684" cy="5534396"/>
          </a:xfrm>
        </p:spPr>
      </p:pic>
    </p:spTree>
    <p:extLst>
      <p:ext uri="{BB962C8B-B14F-4D97-AF65-F5344CB8AC3E}">
        <p14:creationId xmlns:p14="http://schemas.microsoft.com/office/powerpoint/2010/main" val="1090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Apps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149" y="592206"/>
            <a:ext cx="3492638" cy="5238958"/>
          </a:xfrm>
        </p:spPr>
      </p:pic>
      <p:sp>
        <p:nvSpPr>
          <p:cNvPr id="5" name="Rectangle 4"/>
          <p:cNvSpPr/>
          <p:nvPr/>
        </p:nvSpPr>
        <p:spPr>
          <a:xfrm>
            <a:off x="596348" y="471604"/>
            <a:ext cx="367171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Lucida Grande"/>
              </a:rPr>
              <a:t>Best Secret Folder</a:t>
            </a:r>
          </a:p>
          <a:p>
            <a:r>
              <a:rPr lang="en-US" sz="2000" b="1" dirty="0">
                <a:latin typeface="Lucida Grande"/>
              </a:rPr>
              <a:t>By RV </a:t>
            </a:r>
            <a:r>
              <a:rPr lang="en-US" sz="2000" b="1" dirty="0" err="1">
                <a:latin typeface="Lucida Grande"/>
              </a:rPr>
              <a:t>AppStudios</a:t>
            </a:r>
            <a:r>
              <a:rPr lang="en-US" sz="2000" b="1" dirty="0">
                <a:latin typeface="Lucida Grande"/>
              </a:rPr>
              <a:t> LLC</a:t>
            </a:r>
          </a:p>
          <a:p>
            <a:r>
              <a:rPr lang="en-US" sz="2000" b="1" dirty="0">
                <a:latin typeface="Lucida Grande"/>
                <a:hlinkClick r:id="rId3"/>
              </a:rPr>
              <a:t>View More by This Developer</a:t>
            </a:r>
            <a:endParaRPr lang="en-US" sz="2000" dirty="0">
              <a:latin typeface="Lucida Grande"/>
            </a:endParaRPr>
          </a:p>
          <a:p>
            <a:r>
              <a:rPr lang="en-US" sz="2000" dirty="0">
                <a:latin typeface="Lucida Grande"/>
              </a:rPr>
              <a:t>Open iTunes to buy and download apps.</a:t>
            </a:r>
          </a:p>
          <a:p>
            <a:r>
              <a:rPr lang="en-US" sz="2000" b="1" dirty="0">
                <a:latin typeface="Lucida Grande"/>
              </a:rPr>
              <a:t>Description</a:t>
            </a:r>
          </a:p>
          <a:p>
            <a:r>
              <a:rPr lang="en-US" sz="2000" dirty="0">
                <a:latin typeface="Lucida Grande"/>
              </a:rPr>
              <a:t>* Extremely Hard to Notice Your Best Secret Folder Icon On Your iPhone/iPod Touch * </a:t>
            </a:r>
            <a:br>
              <a:rPr lang="en-US" sz="2000" dirty="0">
                <a:latin typeface="Lucida Grande"/>
              </a:rPr>
            </a:br>
            <a:r>
              <a:rPr lang="en-US" sz="2000" dirty="0">
                <a:latin typeface="Lucida Grande"/>
              </a:rPr>
              <a:t/>
            </a:r>
            <a:br>
              <a:rPr lang="en-US" sz="2000" dirty="0">
                <a:latin typeface="Lucida Grande"/>
              </a:rPr>
            </a:br>
            <a:r>
              <a:rPr lang="en-US" sz="2000" dirty="0">
                <a:latin typeface="Lucida Grande"/>
              </a:rPr>
              <a:t>* Secretly Hide Your Most Private Videos &amp; Photos From Other People! * </a:t>
            </a:r>
            <a:r>
              <a:rPr lang="en-US" dirty="0">
                <a:solidFill>
                  <a:schemeClr val="bg1"/>
                </a:solidFill>
                <a:latin typeface="Lucida Grande"/>
              </a:rPr>
              <a:t/>
            </a:r>
            <a:br>
              <a:rPr lang="en-US" dirty="0">
                <a:solidFill>
                  <a:schemeClr val="bg1"/>
                </a:solidFill>
                <a:latin typeface="Lucida Grande"/>
              </a:rPr>
            </a:br>
            <a:r>
              <a:rPr lang="en-US" dirty="0">
                <a:solidFill>
                  <a:srgbClr val="898989"/>
                </a:solidFill>
                <a:latin typeface="Lucida Grande"/>
              </a:rPr>
              <a:t/>
            </a:r>
            <a:br>
              <a:rPr lang="en-US" dirty="0">
                <a:solidFill>
                  <a:srgbClr val="898989"/>
                </a:solidFill>
                <a:latin typeface="Lucida Grande"/>
              </a:rPr>
            </a:br>
            <a:r>
              <a:rPr lang="en-US" dirty="0" smtClean="0">
                <a:solidFill>
                  <a:srgbClr val="898989"/>
                </a:solidFill>
                <a:latin typeface="Lucida Grande"/>
              </a:rPr>
              <a:t>.</a:t>
            </a:r>
            <a:endParaRPr lang="en-US" b="0" i="0" dirty="0">
              <a:solidFill>
                <a:srgbClr val="898989"/>
              </a:solidFill>
              <a:effectLst/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6304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261" y="313450"/>
            <a:ext cx="8534400" cy="1507067"/>
          </a:xfrm>
        </p:spPr>
        <p:txBody>
          <a:bodyPr/>
          <a:lstStyle/>
          <a:p>
            <a:r>
              <a:rPr lang="en-US" dirty="0" smtClean="0"/>
              <a:t>Decoy Apps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3372" y="29721"/>
            <a:ext cx="6178628" cy="28502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6706" y="156053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*Hide text messages/SMS messages for 5 contacts</a:t>
            </a:r>
            <a:br>
              <a:rPr lang="en-US" sz="2000" dirty="0"/>
            </a:br>
            <a:r>
              <a:rPr lang="en-US" sz="2000" dirty="0"/>
              <a:t>*Hide call logs for 5 contacts</a:t>
            </a:r>
            <a:br>
              <a:rPr lang="en-US" sz="2000" dirty="0"/>
            </a:br>
            <a:r>
              <a:rPr lang="en-US" sz="2000" dirty="0"/>
              <a:t>*Block unwanted text messages/SMS and Block calls </a:t>
            </a:r>
            <a:br>
              <a:rPr lang="en-US" sz="2000" dirty="0"/>
            </a:br>
            <a:r>
              <a:rPr lang="en-US" sz="2000" dirty="0"/>
              <a:t>*The icon is completely invisible – no one will see it</a:t>
            </a:r>
            <a:br>
              <a:rPr lang="en-US" sz="2000" dirty="0"/>
            </a:br>
            <a:r>
              <a:rPr lang="en-US" sz="2000" dirty="0"/>
              <a:t>*Change Status bar icon and descriptions</a:t>
            </a:r>
            <a:br>
              <a:rPr lang="en-US" sz="2000" dirty="0"/>
            </a:br>
            <a:r>
              <a:rPr lang="en-US" sz="2000" dirty="0"/>
              <a:t>*Requires a password to get into the app for privacy</a:t>
            </a:r>
            <a:br>
              <a:rPr lang="en-US" sz="2000" dirty="0"/>
            </a:br>
            <a:r>
              <a:rPr lang="en-US" sz="2000" dirty="0"/>
              <a:t>*Choose your own text message thread colors</a:t>
            </a:r>
            <a:br>
              <a:rPr lang="en-US" sz="2000" dirty="0"/>
            </a:br>
            <a:r>
              <a:rPr lang="en-US" sz="2000" dirty="0"/>
              <a:t>*See failed attempts to get into app in the “Log File”</a:t>
            </a:r>
            <a:br>
              <a:rPr lang="en-US" sz="2000" dirty="0"/>
            </a:br>
            <a:r>
              <a:rPr lang="en-US" sz="2000" dirty="0"/>
              <a:t>*Change contacts/password/home screen shortcut anytime    </a:t>
            </a:r>
            <a:br>
              <a:rPr lang="en-US" sz="2000" dirty="0"/>
            </a:br>
            <a:r>
              <a:rPr lang="en-US" sz="2000" dirty="0"/>
              <a:t>*For “Unlimited” contacts see our “Full Version”</a:t>
            </a:r>
          </a:p>
        </p:txBody>
      </p:sp>
      <p:pic>
        <p:nvPicPr>
          <p:cNvPr id="3" name="Picture 2" descr="หลังจากนั้นลองเข้าไปที่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964" y="2682074"/>
            <a:ext cx="4500671" cy="39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1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Folders and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Snapchat: My Eyes Only, Requires a PIN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Facebook Messenger:	Tap “Me” and “Secret Conversations”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Sarahah</a:t>
            </a:r>
            <a:r>
              <a:rPr lang="en-US" sz="2400" smtClean="0">
                <a:solidFill>
                  <a:schemeClr val="tx1"/>
                </a:solidFill>
              </a:rPr>
              <a:t>: Honest, Anonymous 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smtClean="0">
                <a:solidFill>
                  <a:schemeClr val="tx1"/>
                </a:solidFill>
              </a:rPr>
              <a:t>osts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7311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9375</TotalTime>
  <Words>694</Words>
  <Application>Microsoft Office PowerPoint</Application>
  <PresentationFormat>Widescreen</PresentationFormat>
  <Paragraphs>104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Lucida Grande</vt:lpstr>
      <vt:lpstr>Wingdings 3</vt:lpstr>
      <vt:lpstr>Slice</vt:lpstr>
      <vt:lpstr>Sexting</vt:lpstr>
      <vt:lpstr>Definition/Policy</vt:lpstr>
      <vt:lpstr>Prevalence of sexting</vt:lpstr>
      <vt:lpstr>Why do kids sext?</vt:lpstr>
      <vt:lpstr>When Caring becomes Controlling </vt:lpstr>
      <vt:lpstr>PowerPoint Presentation</vt:lpstr>
      <vt:lpstr>Hidden Apps</vt:lpstr>
      <vt:lpstr>Decoy Apps</vt:lpstr>
      <vt:lpstr>Hidden Folders and Encryption</vt:lpstr>
      <vt:lpstr>Sexting acronyms</vt:lpstr>
      <vt:lpstr>PowerPoint Presentation</vt:lpstr>
      <vt:lpstr>     </vt:lpstr>
      <vt:lpstr>PowerPoint Presentation</vt:lpstr>
      <vt:lpstr>PowerPoint Presentation</vt:lpstr>
      <vt:lpstr>What are the real consequences of sexting</vt:lpstr>
      <vt:lpstr>How can a parent protect a child from sexting?</vt:lpstr>
      <vt:lpstr>What to teach youth to say/DO</vt:lpstr>
      <vt:lpstr>Resources for youth  and parents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Sexting</dc:title>
  <dc:creator>admin</dc:creator>
  <cp:lastModifiedBy>Ryan Regis</cp:lastModifiedBy>
  <cp:revision>71</cp:revision>
  <cp:lastPrinted>2017-03-03T14:37:22Z</cp:lastPrinted>
  <dcterms:created xsi:type="dcterms:W3CDTF">2017-02-14T21:25:55Z</dcterms:created>
  <dcterms:modified xsi:type="dcterms:W3CDTF">2018-11-28T21:28:20Z</dcterms:modified>
</cp:coreProperties>
</file>