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9" r:id="rId9"/>
    <p:sldId id="265" r:id="rId10"/>
    <p:sldId id="267" r:id="rId11"/>
    <p:sldId id="266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727" autoAdjust="0"/>
  </p:normalViewPr>
  <p:slideViewPr>
    <p:cSldViewPr>
      <p:cViewPr>
        <p:scale>
          <a:sx n="94" d="100"/>
          <a:sy n="94" d="100"/>
        </p:scale>
        <p:origin x="-1314" y="174"/>
      </p:cViewPr>
      <p:guideLst>
        <p:guide orient="horz" pos="1536"/>
        <p:guide pos="9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r>
              <a:rPr lang="en-US" smtClean="0"/>
              <a:t>Name: -----------------------------------------------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r>
              <a:rPr lang="en-US" smtClean="0"/>
              <a:t>Due Date: Wednesday, October 1st</a:t>
            </a: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7583C06-12E5-491B-BBBF-E0B15B2AD0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0368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r>
              <a:rPr lang="en-US" smtClean="0"/>
              <a:t>Name: -----------------------------------------------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r>
              <a:rPr lang="en-US" smtClean="0"/>
              <a:t>Due Date: Wednesday, October 1st</a:t>
            </a: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5EEDD6F-AA7A-47F8-9F85-333FA9CE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4663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EDD6F-AA7A-47F8-9F85-333FA9CEE53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Due Date: Wednesday, October 1st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Name: -----------------------------------------------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11" descr="scifair_fr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48889AF-1FCC-4985-9CBD-B639ECF42B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D2F19-2E1D-46CB-A900-C0E4999AFC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5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1092E-0117-48D1-90EF-18CDA6B49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5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A89AD-8D86-4E42-BFB1-E2437F675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2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28881-5014-4751-8FB9-7D2FDBA631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1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AC14-EC87-4D7D-97DF-0E15CB06F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4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A5E00-494A-4B0F-90D0-DA485045A9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3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68716-BCFC-4AA9-87CE-FEC8DBF1B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15C1B-5CAF-46C0-8313-506A041C80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3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E2796-D0D8-4286-9789-BE2EDAF09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4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2C9F0-D410-490F-B6FB-C505B1AF36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2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scifair_IN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FB14CCE0-1CC5-4D14-9552-DC57ABCD44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7924800" cy="1752600"/>
          </a:xfrm>
        </p:spPr>
        <p:txBody>
          <a:bodyPr/>
          <a:lstStyle/>
          <a:p>
            <a:r>
              <a:rPr lang="en-US" sz="3500" dirty="0"/>
              <a:t>Science </a:t>
            </a:r>
            <a:r>
              <a:rPr lang="en-US" sz="3500" dirty="0" smtClean="0"/>
              <a:t>Project</a:t>
            </a:r>
            <a:endParaRPr lang="en-US" sz="35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09800"/>
            <a:ext cx="6477000" cy="1981200"/>
          </a:xfrm>
        </p:spPr>
        <p:txBody>
          <a:bodyPr/>
          <a:lstStyle/>
          <a:p>
            <a:r>
              <a:rPr lang="en-US" sz="1500" dirty="0"/>
              <a:t>Type your project title here</a:t>
            </a:r>
          </a:p>
          <a:p>
            <a:r>
              <a:rPr lang="en-US" sz="1500" dirty="0"/>
              <a:t>Your name</a:t>
            </a:r>
          </a:p>
          <a:p>
            <a:r>
              <a:rPr lang="en-US" sz="1500" dirty="0"/>
              <a:t>Your teacher’s name</a:t>
            </a:r>
          </a:p>
          <a:p>
            <a:r>
              <a:rPr lang="en-US" sz="1500" dirty="0"/>
              <a:t>Your school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819150"/>
            <a:ext cx="8080375" cy="990600"/>
          </a:xfrm>
        </p:spPr>
        <p:txBody>
          <a:bodyPr/>
          <a:lstStyle/>
          <a:p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6477000" cy="3352800"/>
          </a:xfrm>
        </p:spPr>
        <p:txBody>
          <a:bodyPr/>
          <a:lstStyle/>
          <a:p>
            <a:pPr algn="l"/>
            <a:r>
              <a:rPr lang="en-US" dirty="0"/>
              <a:t>It is easier to </a:t>
            </a:r>
            <a:r>
              <a:rPr lang="en-US" dirty="0" smtClean="0"/>
              <a:t>analyze and look for patterns in </a:t>
            </a:r>
            <a:r>
              <a:rPr lang="en-US" dirty="0"/>
              <a:t>the data if it is put into a </a:t>
            </a:r>
            <a:r>
              <a:rPr lang="en-US" dirty="0" smtClean="0"/>
              <a:t>visual graph</a:t>
            </a:r>
            <a:r>
              <a:rPr lang="en-US" dirty="0"/>
              <a:t>. </a:t>
            </a:r>
            <a:endParaRPr lang="en-US" dirty="0" smtClean="0"/>
          </a:p>
          <a:p>
            <a:pPr algn="l"/>
            <a:r>
              <a:rPr lang="en-US" dirty="0" smtClean="0"/>
              <a:t>Make </a:t>
            </a:r>
            <a:r>
              <a:rPr lang="en-US" dirty="0"/>
              <a:t>a graph </a:t>
            </a:r>
            <a:r>
              <a:rPr lang="en-US" dirty="0" smtClean="0"/>
              <a:t>with “Create a Graph”  or Microsoft </a:t>
            </a:r>
            <a:r>
              <a:rPr lang="en-US" dirty="0"/>
              <a:t>Excel and </a:t>
            </a:r>
            <a:r>
              <a:rPr lang="en-US" dirty="0" smtClean="0"/>
              <a:t>paste or import </a:t>
            </a:r>
            <a:r>
              <a:rPr lang="en-US" dirty="0"/>
              <a:t>it here.</a:t>
            </a:r>
          </a:p>
          <a:p>
            <a:pPr algn="l"/>
            <a:r>
              <a:rPr lang="en-US" dirty="0"/>
              <a:t>Make sure </a:t>
            </a:r>
            <a:r>
              <a:rPr lang="en-US" dirty="0" smtClean="0"/>
              <a:t>the graph has: a Title, X and Y axes are labeled, and units are included. </a:t>
            </a:r>
          </a:p>
        </p:txBody>
      </p:sp>
    </p:spTree>
    <p:extLst>
      <p:ext uri="{BB962C8B-B14F-4D97-AF65-F5344CB8AC3E}">
        <p14:creationId xmlns:p14="http://schemas.microsoft.com/office/powerpoint/2010/main" val="203666913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43150"/>
            <a:ext cx="7010400" cy="4114800"/>
          </a:xfrm>
        </p:spPr>
        <p:txBody>
          <a:bodyPr/>
          <a:lstStyle/>
          <a:p>
            <a:pPr marL="114300" lvl="1" indent="0">
              <a:buFont typeface="Wingdings" pitchFamily="2" charset="2"/>
              <a:buNone/>
            </a:pPr>
            <a:r>
              <a:rPr lang="en-US" sz="1900" dirty="0"/>
              <a:t>Type a brief summary here of what you discovered based on the results of your experiments. </a:t>
            </a:r>
            <a:r>
              <a:rPr lang="en-US" sz="1900" dirty="0" smtClean="0"/>
              <a:t>Include answers to the following questions:</a:t>
            </a:r>
          </a:p>
          <a:p>
            <a:pPr marL="571500" lvl="1" indent="-457200">
              <a:buFont typeface="Wingdings" pitchFamily="2" charset="2"/>
              <a:buAutoNum type="arabicPeriod"/>
            </a:pPr>
            <a:r>
              <a:rPr lang="en-US" sz="1900" dirty="0" smtClean="0"/>
              <a:t>According to my data, _______does/does not affect_________. </a:t>
            </a:r>
          </a:p>
          <a:p>
            <a:pPr marL="571500" lvl="1" indent="-457200">
              <a:buFont typeface="+mj-lt"/>
              <a:buAutoNum type="arabicPeriod"/>
            </a:pPr>
            <a:r>
              <a:rPr lang="en-US" sz="1900" dirty="0" smtClean="0"/>
              <a:t> My hypothesis is/is not supported by my data. (ok if it doesn’t)</a:t>
            </a:r>
          </a:p>
          <a:p>
            <a:pPr marL="571500" lvl="1" indent="-457200">
              <a:buFont typeface="+mj-lt"/>
              <a:buAutoNum type="arabicPeriod"/>
            </a:pPr>
            <a:r>
              <a:rPr lang="en-US" sz="1900" dirty="0" smtClean="0"/>
              <a:t>A brief summary of data (Averages only)</a:t>
            </a:r>
          </a:p>
          <a:p>
            <a:pPr marL="571500" lvl="1" indent="-457200">
              <a:buFont typeface="+mj-lt"/>
              <a:buAutoNum type="arabicPeriod"/>
            </a:pPr>
            <a:endParaRPr lang="en-US" sz="1900" dirty="0" smtClean="0"/>
          </a:p>
          <a:p>
            <a:pPr marL="571500" lvl="1" indent="-457200">
              <a:buFont typeface="+mj-lt"/>
              <a:buAutoNum type="arabicPeriod"/>
            </a:pPr>
            <a:endParaRPr lang="en-US" sz="1900" dirty="0" smtClean="0"/>
          </a:p>
          <a:p>
            <a:pPr marL="571500" lvl="1" indent="-457200">
              <a:buFont typeface="+mj-lt"/>
              <a:buAutoNum type="arabicPeriod"/>
            </a:pPr>
            <a:endParaRPr lang="en-US" sz="1900" dirty="0"/>
          </a:p>
        </p:txBody>
      </p:sp>
    </p:spTree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dirty="0" smtClean="0"/>
              <a:t>Possible Errors &amp; Further Testing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343150"/>
            <a:ext cx="7010400" cy="4114800"/>
          </a:xfrm>
        </p:spPr>
        <p:txBody>
          <a:bodyPr/>
          <a:lstStyle/>
          <a:p>
            <a:pPr marL="457200" lvl="1" indent="-342900" algn="l"/>
            <a:r>
              <a:rPr lang="en-US" sz="1900" dirty="0" smtClean="0"/>
              <a:t>Describe one or more possible sources of error or variables that were not controlled in your experiment. </a:t>
            </a:r>
          </a:p>
          <a:p>
            <a:pPr marL="457200" lvl="1" indent="-342900" algn="l"/>
            <a:r>
              <a:rPr lang="en-US" sz="1900" dirty="0" smtClean="0"/>
              <a:t>OR Suggest ways to improve the experiment.</a:t>
            </a:r>
          </a:p>
          <a:p>
            <a:pPr marL="457200" lvl="1" indent="-342900" algn="l"/>
            <a:r>
              <a:rPr lang="en-US" sz="1900" dirty="0" smtClean="0"/>
              <a:t>Propose at least one idea for an additional study related to the first (cannot be about a totally different subject).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90295011"/>
      </p:ext>
    </p:extLst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/>
              <a:t>Works Cited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010400" cy="3352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Be sure to include print and electronic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sources and put them in alphabetical order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smtClean="0"/>
              <a:t>If it’s a website, include a specific URL, not just “Wikipedia”</a:t>
            </a:r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63575"/>
            <a:ext cx="9144000" cy="1298575"/>
          </a:xfrm>
        </p:spPr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3657600"/>
          </a:xfrm>
        </p:spPr>
        <p:txBody>
          <a:bodyPr/>
          <a:lstStyle/>
          <a:p>
            <a:pPr>
              <a:buNone/>
            </a:pPr>
            <a:r>
              <a:rPr lang="en-US" altLang="en-US" dirty="0"/>
              <a:t>This is the question that your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experiment</a:t>
            </a:r>
            <a:r>
              <a:rPr lang="en-US" altLang="en-US" dirty="0"/>
              <a:t> </a:t>
            </a:r>
            <a:r>
              <a:rPr lang="en-US" altLang="en-US" dirty="0" smtClean="0"/>
              <a:t>will answer</a:t>
            </a:r>
            <a:r>
              <a:rPr lang="en-US" altLang="en-US" dirty="0" smtClean="0"/>
              <a:t>. Be specific. </a:t>
            </a:r>
            <a:endParaRPr lang="en-US" altLang="en-US" dirty="0"/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How </a:t>
            </a:r>
            <a:r>
              <a:rPr lang="en-US" altLang="en-US" dirty="0"/>
              <a:t>does _________________  affect _____________________?</a:t>
            </a:r>
          </a:p>
          <a:p>
            <a:pPr>
              <a:buNone/>
            </a:pPr>
            <a:endParaRPr lang="en-US" alt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819150"/>
            <a:ext cx="8458200" cy="990600"/>
          </a:xfrm>
        </p:spPr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6096000" cy="4495800"/>
          </a:xfrm>
        </p:spPr>
        <p:txBody>
          <a:bodyPr/>
          <a:lstStyle/>
          <a:p>
            <a:pPr algn="l"/>
            <a:endParaRPr lang="en-US" sz="800" dirty="0"/>
          </a:p>
          <a:p>
            <a:pPr algn="l"/>
            <a:r>
              <a:rPr lang="en-US" dirty="0"/>
              <a:t>Independent variable:  The </a:t>
            </a:r>
            <a:r>
              <a:rPr lang="en-US" u="sng" dirty="0"/>
              <a:t>one</a:t>
            </a:r>
            <a:r>
              <a:rPr lang="en-US" dirty="0"/>
              <a:t> variable that you purposely change and test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Independent variable: </a:t>
            </a:r>
            <a:r>
              <a:rPr lang="en-US" u="sng" dirty="0" smtClean="0"/>
              <a:t>				</a:t>
            </a:r>
            <a:endParaRPr lang="en-US" dirty="0"/>
          </a:p>
          <a:p>
            <a:pPr algn="l"/>
            <a:endParaRPr lang="en-US" sz="800" dirty="0"/>
          </a:p>
          <a:p>
            <a:pPr algn="l"/>
            <a:r>
              <a:rPr lang="en-US" dirty="0"/>
              <a:t>Dependent variable:  The measure of change observed because of the independent variable.  It is important to decide how you are going to measure the change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Dependent variable: </a:t>
            </a:r>
            <a:r>
              <a:rPr lang="en-US" u="sng" dirty="0" smtClean="0"/>
              <a:t>				</a:t>
            </a:r>
            <a:endParaRPr lang="en-US" dirty="0" smtClean="0"/>
          </a:p>
          <a:p>
            <a:pPr marL="0" indent="0" algn="l">
              <a:buNone/>
            </a:pPr>
            <a:endParaRPr lang="en-US" sz="1200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0104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	</a:t>
            </a:r>
            <a:r>
              <a:rPr lang="en-US" dirty="0" smtClean="0"/>
              <a:t>Research your topic. Write at least five facts that explain how or why your experiment might turn out a certain way. </a:t>
            </a:r>
            <a:r>
              <a:rPr lang="en-US" dirty="0" smtClean="0"/>
              <a:t>Look for research done by other scientists. If it’s not in your own words, put quotes around it. Don’t forget to copy and paste your web addresses/ URLs onto the “works cited” page (slide 13) as you go. </a:t>
            </a:r>
            <a:endParaRPr lang="en-US" sz="19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Hypothesis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010400" cy="3733800"/>
          </a:xfrm>
        </p:spPr>
        <p:txBody>
          <a:bodyPr/>
          <a:lstStyle/>
          <a:p>
            <a:pPr marL="68263" indent="-3175">
              <a:buFont typeface="Wingdings" pitchFamily="2" charset="2"/>
              <a:buNone/>
            </a:pPr>
            <a:r>
              <a:rPr lang="en-US" dirty="0"/>
              <a:t>Based on the research you have done, you will be </a:t>
            </a:r>
            <a:r>
              <a:rPr lang="en-US" dirty="0" smtClean="0"/>
              <a:t>predicting  the outcome of your experiment– </a:t>
            </a:r>
            <a:r>
              <a:rPr lang="en-US" dirty="0"/>
              <a:t>your best educated guess </a:t>
            </a:r>
            <a:r>
              <a:rPr lang="en-US" dirty="0" smtClean="0"/>
              <a:t>.</a:t>
            </a:r>
          </a:p>
          <a:p>
            <a:pPr marL="68263" indent="-3175">
              <a:buFont typeface="Wingdings" pitchFamily="2" charset="2"/>
              <a:buNone/>
            </a:pPr>
            <a:endParaRPr lang="en-US" u="sng" dirty="0"/>
          </a:p>
          <a:p>
            <a:pPr marL="68263" indent="-3175">
              <a:buFont typeface="Wingdings" pitchFamily="2" charset="2"/>
              <a:buNone/>
            </a:pPr>
            <a:endParaRPr lang="en-US" u="sng" dirty="0" smtClean="0"/>
          </a:p>
          <a:p>
            <a:pPr marL="68263" indent="-3175">
              <a:buFont typeface="Wingdings" pitchFamily="2" charset="2"/>
              <a:buNone/>
            </a:pPr>
            <a:r>
              <a:rPr lang="en-US" u="sng" dirty="0" smtClean="0"/>
              <a:t>	If 						</a:t>
            </a:r>
            <a:endParaRPr lang="en-US" u="sng" dirty="0"/>
          </a:p>
          <a:p>
            <a:pPr marL="68263" indent="-3175">
              <a:buFont typeface="Wingdings" pitchFamily="2" charset="2"/>
              <a:buNone/>
            </a:pPr>
            <a:r>
              <a:rPr lang="en-US" u="sng" dirty="0" smtClean="0"/>
              <a:t>						</a:t>
            </a:r>
          </a:p>
          <a:p>
            <a:pPr marL="68263" indent="-3175">
              <a:buFont typeface="Wingdings" pitchFamily="2" charset="2"/>
              <a:buNone/>
            </a:pPr>
            <a:r>
              <a:rPr lang="en-US" u="sng" dirty="0" smtClean="0"/>
              <a:t>Then 												</a:t>
            </a:r>
            <a:endParaRPr lang="en-US" u="sng" dirty="0"/>
          </a:p>
          <a:p>
            <a:pPr marL="68263" indent="-3175">
              <a:buFont typeface="Wingdings" pitchFamily="2" charset="2"/>
              <a:buNone/>
            </a:pPr>
            <a:r>
              <a:rPr lang="en-US" u="sng" dirty="0" smtClean="0"/>
              <a:t>Because 																					.</a:t>
            </a:r>
            <a:endParaRPr lang="en-US" u="sng" dirty="0"/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/>
              <a:t>Materials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6477000" cy="3352800"/>
          </a:xfrm>
        </p:spPr>
        <p:txBody>
          <a:bodyPr/>
          <a:lstStyle/>
          <a:p>
            <a:pPr algn="l"/>
            <a:r>
              <a:rPr lang="en-US" dirty="0"/>
              <a:t>Type a detailed list of the items you needed to complete your experiments.</a:t>
            </a:r>
          </a:p>
          <a:p>
            <a:pPr algn="l"/>
            <a:r>
              <a:rPr lang="en-US" dirty="0"/>
              <a:t>Be specific about the amounts </a:t>
            </a:r>
            <a:r>
              <a:rPr lang="en-US" dirty="0" smtClean="0"/>
              <a:t>used</a:t>
            </a:r>
            <a:r>
              <a:rPr lang="en-US" dirty="0"/>
              <a:t> </a:t>
            </a:r>
            <a:r>
              <a:rPr lang="en-US" dirty="0" smtClean="0"/>
              <a:t>and sizes.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Materials:</a:t>
            </a:r>
            <a:endParaRPr lang="en-US" u="sng" dirty="0"/>
          </a:p>
          <a:p>
            <a:pPr algn="l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971282"/>
              </p:ext>
            </p:extLst>
          </p:nvPr>
        </p:nvGraphicFramePr>
        <p:xfrm>
          <a:off x="1524000" y="3429000"/>
          <a:ext cx="6096000" cy="296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Item 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# needed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90575"/>
            <a:ext cx="8382000" cy="1066800"/>
          </a:xfrm>
        </p:spPr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6096000" cy="4419600"/>
          </a:xfrm>
        </p:spPr>
        <p:txBody>
          <a:bodyPr/>
          <a:lstStyle/>
          <a:p>
            <a:pPr algn="l"/>
            <a:r>
              <a:rPr lang="en-US" dirty="0"/>
              <a:t>List all of the steps used in completing your experiment.</a:t>
            </a:r>
          </a:p>
          <a:p>
            <a:pPr algn="l"/>
            <a:r>
              <a:rPr lang="en-US" dirty="0"/>
              <a:t>Remember to number your steps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Remember to include </a:t>
            </a:r>
            <a:r>
              <a:rPr lang="en-US" b="1" dirty="0" smtClean="0"/>
              <a:t>multiple trials </a:t>
            </a:r>
            <a:r>
              <a:rPr lang="en-US" dirty="0" smtClean="0"/>
              <a:t>(repeat 2x, etc.)</a:t>
            </a:r>
            <a:endParaRPr lang="en-US" dirty="0"/>
          </a:p>
          <a:p>
            <a:pPr algn="l"/>
            <a:r>
              <a:rPr lang="en-US" dirty="0"/>
              <a:t>Add photos of your experiments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Procedure:</a:t>
            </a:r>
          </a:p>
          <a:p>
            <a:pPr algn="l">
              <a:buFont typeface="+mj-lt"/>
              <a:buAutoNum type="arabicPeriod"/>
            </a:pPr>
            <a:r>
              <a:rPr lang="en-US" dirty="0" smtClean="0"/>
              <a:t>_____________________________________________</a:t>
            </a:r>
          </a:p>
          <a:p>
            <a:pPr algn="l">
              <a:buFont typeface="+mj-lt"/>
              <a:buAutoNum type="arabicPeriod"/>
            </a:pPr>
            <a:r>
              <a:rPr lang="en-US" dirty="0" smtClean="0"/>
              <a:t>______________________________________________</a:t>
            </a:r>
          </a:p>
          <a:p>
            <a:pPr algn="l">
              <a:buFont typeface="+mj-lt"/>
              <a:buAutoNum type="arabicPeriod"/>
            </a:pPr>
            <a:r>
              <a:rPr lang="en-US" dirty="0" smtClean="0"/>
              <a:t>_______________________________________________</a:t>
            </a:r>
          </a:p>
          <a:p>
            <a:pPr algn="l">
              <a:buFont typeface="+mj-lt"/>
              <a:buAutoNum type="arabicPeriod"/>
            </a:pPr>
            <a:r>
              <a:rPr lang="en-US" dirty="0" smtClean="0"/>
              <a:t>_______________________________________________</a:t>
            </a:r>
          </a:p>
          <a:p>
            <a:pPr algn="l">
              <a:buFont typeface="+mj-lt"/>
              <a:buAutoNum type="arabicPeriod"/>
            </a:pPr>
            <a:r>
              <a:rPr lang="en-US" dirty="0" smtClean="0"/>
              <a:t>________________________________________________</a:t>
            </a:r>
          </a:p>
          <a:p>
            <a:pPr algn="l">
              <a:buFont typeface="+mj-lt"/>
              <a:buAutoNum type="arabicPeriod"/>
            </a:pPr>
            <a:r>
              <a:rPr lang="en-US" dirty="0" smtClean="0"/>
              <a:t>________________________________________________</a:t>
            </a:r>
          </a:p>
          <a:p>
            <a:pPr algn="l">
              <a:buFont typeface="+mj-lt"/>
              <a:buAutoNum type="arabicPeriod"/>
            </a:pPr>
            <a:r>
              <a:rPr lang="en-US" dirty="0" smtClean="0"/>
              <a:t>________________________________________________</a:t>
            </a:r>
          </a:p>
          <a:p>
            <a:pPr algn="l">
              <a:buFont typeface="+mj-lt"/>
              <a:buAutoNum type="arabicPeriod"/>
            </a:pPr>
            <a:r>
              <a:rPr lang="en-US" dirty="0" smtClean="0"/>
              <a:t>________________________________________________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ransition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914400"/>
          </a:xfrm>
        </p:spPr>
        <p:txBody>
          <a:bodyPr/>
          <a:lstStyle/>
          <a:p>
            <a:r>
              <a:rPr lang="en-US" dirty="0" smtClean="0"/>
              <a:t>Control Setup </a:t>
            </a:r>
            <a:br>
              <a:rPr lang="en-US" dirty="0" smtClean="0"/>
            </a:br>
            <a:r>
              <a:rPr lang="en-US" dirty="0" smtClean="0"/>
              <a:t>&amp; Constant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0" y="2133600"/>
            <a:ext cx="7980680" cy="3352800"/>
          </a:xfrm>
        </p:spPr>
        <p:txBody>
          <a:bodyPr/>
          <a:lstStyle/>
          <a:p>
            <a:r>
              <a:rPr lang="en-US" dirty="0" smtClean="0"/>
              <a:t>Identify your Control setup- the part of your experiment that does not </a:t>
            </a:r>
          </a:p>
          <a:p>
            <a:pPr marL="0" indent="0">
              <a:buNone/>
            </a:pPr>
            <a:r>
              <a:rPr lang="en-US" dirty="0" smtClean="0"/>
              <a:t>Include the independent variable. Or – “normal conditions” </a:t>
            </a:r>
          </a:p>
          <a:p>
            <a:pPr marL="0" indent="0">
              <a:buNone/>
            </a:pPr>
            <a:r>
              <a:rPr lang="en-US" dirty="0" smtClean="0"/>
              <a:t>My Control Setup is_____________________________________________ </a:t>
            </a:r>
          </a:p>
          <a:p>
            <a:pPr marL="0" indent="0">
              <a:buNone/>
            </a:pPr>
            <a:endParaRPr lang="en-US" dirty="0"/>
          </a:p>
          <a:p>
            <a:pPr algn="l"/>
            <a:r>
              <a:rPr lang="en-US" dirty="0"/>
              <a:t>Controlled or constant variables:  These are the things that are kept the same throughout your experiments.</a:t>
            </a:r>
          </a:p>
          <a:p>
            <a:pPr algn="l"/>
            <a:r>
              <a:rPr lang="en-US" dirty="0"/>
              <a:t>Controlled variables: </a:t>
            </a:r>
            <a:r>
              <a:rPr lang="en-US" u="sng" dirty="0"/>
              <a:t>				</a:t>
            </a:r>
          </a:p>
          <a:p>
            <a:pPr marL="2286000" lvl="5" indent="0" algn="l">
              <a:buNone/>
            </a:pPr>
            <a:r>
              <a:rPr lang="en-US" u="sng" dirty="0"/>
              <a:t>				</a:t>
            </a:r>
          </a:p>
          <a:p>
            <a:pPr marL="2286000" lvl="5" indent="0" algn="l">
              <a:buNone/>
            </a:pPr>
            <a:r>
              <a:rPr lang="en-US" u="sng" dirty="0"/>
              <a:t>				</a:t>
            </a:r>
          </a:p>
          <a:p>
            <a:pPr marL="2286000" lvl="5" indent="0" algn="l">
              <a:buNone/>
            </a:pPr>
            <a:r>
              <a:rPr lang="en-US" u="sng" dirty="0"/>
              <a:t>		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819150"/>
            <a:ext cx="8080375" cy="990600"/>
          </a:xfrm>
        </p:spPr>
        <p:txBody>
          <a:bodyPr/>
          <a:lstStyle/>
          <a:p>
            <a:r>
              <a:rPr lang="en-US" dirty="0" smtClean="0"/>
              <a:t>Data Table &amp; Observations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6477000" cy="3352800"/>
          </a:xfrm>
        </p:spPr>
        <p:txBody>
          <a:bodyPr/>
          <a:lstStyle/>
          <a:p>
            <a:pPr algn="l"/>
            <a:r>
              <a:rPr lang="en-US" dirty="0"/>
              <a:t>It is easier to understand the data if it is put into a table or graph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Modify the table below for your experimental set-up.</a:t>
            </a:r>
          </a:p>
          <a:p>
            <a:pPr algn="l"/>
            <a:r>
              <a:rPr lang="en-US" dirty="0" smtClean="0"/>
              <a:t>Put the independent and dependent variables in the correct boxes. </a:t>
            </a:r>
          </a:p>
          <a:p>
            <a:pPr algn="l"/>
            <a:r>
              <a:rPr lang="en-US" dirty="0" smtClean="0"/>
              <a:t> Make </a:t>
            </a:r>
            <a:r>
              <a:rPr lang="en-US" dirty="0"/>
              <a:t>sure </a:t>
            </a:r>
            <a:r>
              <a:rPr lang="en-US" dirty="0" smtClean="0"/>
              <a:t>to include units (at least for dependent variable). </a:t>
            </a:r>
          </a:p>
          <a:p>
            <a:pPr algn="l"/>
            <a:r>
              <a:rPr lang="en-US" dirty="0" smtClean="0"/>
              <a:t>You can have more or less rows or columns.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235274"/>
              </p:ext>
            </p:extLst>
          </p:nvPr>
        </p:nvGraphicFramePr>
        <p:xfrm>
          <a:off x="990600" y="3886200"/>
          <a:ext cx="6400800" cy="221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1219200"/>
                <a:gridCol w="1219200"/>
                <a:gridCol w="1219200"/>
                <a:gridCol w="12192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Independent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Dependent</a:t>
                      </a:r>
                      <a:r>
                        <a:rPr lang="en-US" baseline="0" dirty="0" smtClean="0"/>
                        <a:t> Variable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</a:t>
                      </a:r>
                      <a:r>
                        <a:rPr lang="en-US" baseline="0" dirty="0" smtClean="0"/>
                        <a:t> 1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2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3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for science fair project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science fair project</Template>
  <TotalTime>100</TotalTime>
  <Words>495</Words>
  <Application>Microsoft Office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 for science fair project</vt:lpstr>
      <vt:lpstr>Science Project</vt:lpstr>
      <vt:lpstr>Purpose</vt:lpstr>
      <vt:lpstr>Variables</vt:lpstr>
      <vt:lpstr>Background Information</vt:lpstr>
      <vt:lpstr>Hypothesis</vt:lpstr>
      <vt:lpstr>Materials</vt:lpstr>
      <vt:lpstr>Procedure</vt:lpstr>
      <vt:lpstr>Control Setup  &amp; Constant Variables</vt:lpstr>
      <vt:lpstr>Data Table &amp; Observations</vt:lpstr>
      <vt:lpstr>Graph</vt:lpstr>
      <vt:lpstr>Conclusion</vt:lpstr>
      <vt:lpstr>Possible Errors &amp; Further Testing</vt:lpstr>
      <vt:lpstr>Works Cited</vt:lpstr>
    </vt:vector>
  </TitlesOfParts>
  <Company>Onteora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Fair Project</dc:title>
  <dc:creator>Kathleen Van Baren</dc:creator>
  <cp:lastModifiedBy>Alyssa Babcock</cp:lastModifiedBy>
  <cp:revision>9</cp:revision>
  <cp:lastPrinted>2014-09-24T20:21:35Z</cp:lastPrinted>
  <dcterms:created xsi:type="dcterms:W3CDTF">2014-09-18T18:44:40Z</dcterms:created>
  <dcterms:modified xsi:type="dcterms:W3CDTF">2017-09-27T19:54:20Z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