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59" r:id="rId1"/>
  </p:sldMasterIdLst>
  <p:notesMasterIdLst>
    <p:notesMasterId r:id="rId75"/>
  </p:notesMasterIdLst>
  <p:handoutMasterIdLst>
    <p:handoutMasterId r:id="rId76"/>
  </p:handoutMasterIdLst>
  <p:sldIdLst>
    <p:sldId id="258" r:id="rId2"/>
    <p:sldId id="426" r:id="rId3"/>
    <p:sldId id="425" r:id="rId4"/>
    <p:sldId id="351" r:id="rId5"/>
    <p:sldId id="286" r:id="rId6"/>
    <p:sldId id="287" r:id="rId7"/>
    <p:sldId id="288" r:id="rId8"/>
    <p:sldId id="289" r:id="rId9"/>
    <p:sldId id="290" r:id="rId10"/>
    <p:sldId id="409" r:id="rId11"/>
    <p:sldId id="291" r:id="rId12"/>
    <p:sldId id="358" r:id="rId13"/>
    <p:sldId id="362" r:id="rId14"/>
    <p:sldId id="363" r:id="rId15"/>
    <p:sldId id="364" r:id="rId16"/>
    <p:sldId id="365" r:id="rId17"/>
    <p:sldId id="366" r:id="rId18"/>
    <p:sldId id="367" r:id="rId19"/>
    <p:sldId id="368" r:id="rId20"/>
    <p:sldId id="369" r:id="rId21"/>
    <p:sldId id="370" r:id="rId22"/>
    <p:sldId id="418" r:id="rId23"/>
    <p:sldId id="419" r:id="rId24"/>
    <p:sldId id="371" r:id="rId25"/>
    <p:sldId id="372" r:id="rId26"/>
    <p:sldId id="373" r:id="rId27"/>
    <p:sldId id="374" r:id="rId28"/>
    <p:sldId id="377" r:id="rId29"/>
    <p:sldId id="420" r:id="rId30"/>
    <p:sldId id="378" r:id="rId31"/>
    <p:sldId id="379" r:id="rId32"/>
    <p:sldId id="380" r:id="rId33"/>
    <p:sldId id="422" r:id="rId34"/>
    <p:sldId id="381" r:id="rId35"/>
    <p:sldId id="423" r:id="rId36"/>
    <p:sldId id="424" r:id="rId37"/>
    <p:sldId id="313" r:id="rId38"/>
    <p:sldId id="314" r:id="rId39"/>
    <p:sldId id="315" r:id="rId40"/>
    <p:sldId id="326" r:id="rId41"/>
    <p:sldId id="324" r:id="rId42"/>
    <p:sldId id="316" r:id="rId43"/>
    <p:sldId id="325" r:id="rId44"/>
    <p:sldId id="353" r:id="rId45"/>
    <p:sldId id="427" r:id="rId46"/>
    <p:sldId id="428" r:id="rId47"/>
    <p:sldId id="429" r:id="rId48"/>
    <p:sldId id="385" r:id="rId49"/>
    <p:sldId id="386" r:id="rId50"/>
    <p:sldId id="387" r:id="rId51"/>
    <p:sldId id="389"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13" r:id="rId70"/>
    <p:sldId id="408" r:id="rId71"/>
    <p:sldId id="416" r:id="rId72"/>
    <p:sldId id="415" r:id="rId73"/>
    <p:sldId id="414" r:id="rId74"/>
  </p:sldIdLst>
  <p:sldSz cx="9144000" cy="6858000" type="screen4x3"/>
  <p:notesSz cx="6858000" cy="9296400"/>
  <p:embeddedFontLst>
    <p:embeddedFont>
      <p:font typeface="Calibri" panose="020F0502020204030204" pitchFamily="34" charset="0"/>
      <p:regular r:id="rId77"/>
      <p:bold r:id="rId78"/>
      <p:italic r:id="rId79"/>
      <p:boldItalic r:id="rId80"/>
    </p:embeddedFont>
    <p:embeddedFont>
      <p:font typeface="ＭＳ Ｐゴシック" panose="020B0600070205080204" pitchFamily="34" charset="-128"/>
      <p:regular r:id="rId81"/>
    </p:embeddedFont>
    <p:embeddedFont>
      <p:font typeface="Verdana" panose="020B0604030504040204" pitchFamily="34" charset="0"/>
      <p:regular r:id="rId82"/>
      <p:bold r:id="rId83"/>
      <p:italic r:id="rId84"/>
      <p:boldItalic r:id="rId85"/>
    </p:embeddedFont>
  </p:embeddedFont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33CC"/>
    <a:srgbClr val="EAEAEA"/>
    <a:srgbClr val="EBD5F7"/>
    <a:srgbClr val="CCCCFF"/>
    <a:srgbClr val="4D4D4D"/>
    <a:srgbClr val="0066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autoAdjust="0"/>
  </p:normalViewPr>
  <p:slideViewPr>
    <p:cSldViewPr>
      <p:cViewPr varScale="1">
        <p:scale>
          <a:sx n="66" d="100"/>
          <a:sy n="66" d="100"/>
        </p:scale>
        <p:origin x="1208" y="32"/>
      </p:cViewPr>
      <p:guideLst>
        <p:guide orient="horz" pos="2160"/>
        <p:guide pos="2880"/>
      </p:guideLst>
    </p:cSldViewPr>
  </p:slideViewPr>
  <p:outlineViewPr>
    <p:cViewPr>
      <p:scale>
        <a:sx n="33" d="100"/>
        <a:sy n="33" d="100"/>
      </p:scale>
      <p:origin x="0" y="34938"/>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2118" y="-22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84" Type="http://schemas.openxmlformats.org/officeDocument/2006/relationships/font" Target="fonts/font8.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3.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6.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7.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0" y="290513"/>
            <a:ext cx="6858000" cy="371475"/>
          </a:xfrm>
          <a:prstGeom prst="rect">
            <a:avLst/>
          </a:prstGeom>
          <a:noFill/>
          <a:ln w="12700">
            <a:noFill/>
            <a:miter lim="800000"/>
            <a:headEnd/>
            <a:tailEnd/>
          </a:ln>
          <a:effectLst/>
        </p:spPr>
        <p:txBody>
          <a:bodyPr lIns="92485" tIns="46242" rIns="92485" bIns="46242">
            <a:spAutoFit/>
          </a:bodyPr>
          <a:lstStyle/>
          <a:p>
            <a:pPr algn="ctr" defTabSz="924199">
              <a:defRPr/>
            </a:pPr>
            <a:r>
              <a:rPr lang="en-US" dirty="0">
                <a:effectLst>
                  <a:outerShdw blurRad="38100" dist="38100" dir="2700000" algn="tl">
                    <a:srgbClr val="C0C0C0"/>
                  </a:outerShdw>
                </a:effectLst>
                <a:latin typeface="Arial" charset="0"/>
              </a:rPr>
              <a:t>What You Need to Know about Financial Aid</a:t>
            </a:r>
          </a:p>
        </p:txBody>
      </p:sp>
      <p:sp>
        <p:nvSpPr>
          <p:cNvPr id="141315" name="Text Box 7"/>
          <p:cNvSpPr txBox="1">
            <a:spLocks noChangeArrowheads="1"/>
          </p:cNvSpPr>
          <p:nvPr/>
        </p:nvSpPr>
        <p:spPr bwMode="auto">
          <a:xfrm>
            <a:off x="3200400" y="878681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485" tIns="46242" rIns="92485" bIns="46242">
            <a:spAutoFit/>
          </a:bodyPr>
          <a:lstStyle>
            <a:lvl1pPr defTabSz="923925">
              <a:defRPr b="1">
                <a:solidFill>
                  <a:schemeClr val="tx1"/>
                </a:solidFill>
                <a:latin typeface="Arial" panose="020B0604020202020204" pitchFamily="34" charset="0"/>
              </a:defRPr>
            </a:lvl1pPr>
            <a:lvl2pPr marL="742950" indent="-285750" defTabSz="923925">
              <a:defRPr b="1">
                <a:solidFill>
                  <a:schemeClr val="tx1"/>
                </a:solidFill>
                <a:latin typeface="Arial" panose="020B0604020202020204" pitchFamily="34" charset="0"/>
              </a:defRPr>
            </a:lvl2pPr>
            <a:lvl3pPr marL="1143000" indent="-228600" defTabSz="923925">
              <a:defRPr b="1">
                <a:solidFill>
                  <a:schemeClr val="tx1"/>
                </a:solidFill>
                <a:latin typeface="Arial" panose="020B0604020202020204" pitchFamily="34" charset="0"/>
              </a:defRPr>
            </a:lvl3pPr>
            <a:lvl4pPr marL="1600200" indent="-228600" defTabSz="923925">
              <a:defRPr b="1">
                <a:solidFill>
                  <a:schemeClr val="tx1"/>
                </a:solidFill>
                <a:latin typeface="Arial" panose="020B0604020202020204" pitchFamily="34" charset="0"/>
              </a:defRPr>
            </a:lvl4pPr>
            <a:lvl5pPr marL="2057400" indent="-228600" defTabSz="923925">
              <a:defRPr b="1">
                <a:solidFill>
                  <a:schemeClr val="tx1"/>
                </a:solidFill>
                <a:latin typeface="Arial" panose="020B0604020202020204" pitchFamily="34" charset="0"/>
              </a:defRPr>
            </a:lvl5pPr>
            <a:lvl6pPr marL="2514600" indent="-228600" defTabSz="923925" eaLnBrk="0" fontAlgn="base" hangingPunct="0">
              <a:spcBef>
                <a:spcPct val="0"/>
              </a:spcBef>
              <a:spcAft>
                <a:spcPct val="0"/>
              </a:spcAft>
              <a:defRPr b="1">
                <a:solidFill>
                  <a:schemeClr val="tx1"/>
                </a:solidFill>
                <a:latin typeface="Arial" panose="020B0604020202020204" pitchFamily="34" charset="0"/>
              </a:defRPr>
            </a:lvl6pPr>
            <a:lvl7pPr marL="2971800" indent="-228600" defTabSz="923925" eaLnBrk="0" fontAlgn="base" hangingPunct="0">
              <a:spcBef>
                <a:spcPct val="0"/>
              </a:spcBef>
              <a:spcAft>
                <a:spcPct val="0"/>
              </a:spcAft>
              <a:defRPr b="1">
                <a:solidFill>
                  <a:schemeClr val="tx1"/>
                </a:solidFill>
                <a:latin typeface="Arial" panose="020B0604020202020204" pitchFamily="34" charset="0"/>
              </a:defRPr>
            </a:lvl7pPr>
            <a:lvl8pPr marL="3429000" indent="-228600" defTabSz="923925" eaLnBrk="0" fontAlgn="base" hangingPunct="0">
              <a:spcBef>
                <a:spcPct val="0"/>
              </a:spcBef>
              <a:spcAft>
                <a:spcPct val="0"/>
              </a:spcAft>
              <a:defRPr b="1">
                <a:solidFill>
                  <a:schemeClr val="tx1"/>
                </a:solidFill>
                <a:latin typeface="Arial" panose="020B0604020202020204" pitchFamily="34" charset="0"/>
              </a:defRPr>
            </a:lvl8pPr>
            <a:lvl9pPr marL="3886200" indent="-228600" defTabSz="923925"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defRPr/>
            </a:pPr>
            <a:fld id="{B3680928-83D4-48C7-8E67-A498325303B7}" type="slidenum">
              <a:rPr lang="en-US" altLang="en-US" sz="1000" b="0" smtClean="0"/>
              <a:pPr algn="ctr">
                <a:spcBef>
                  <a:spcPct val="50000"/>
                </a:spcBef>
                <a:defRPr/>
              </a:pPr>
              <a:t>‹#›</a:t>
            </a:fld>
            <a:endParaRPr lang="en-US" altLang="en-US" sz="1000" b="0" smtClean="0"/>
          </a:p>
        </p:txBody>
      </p:sp>
      <p:sp>
        <p:nvSpPr>
          <p:cNvPr id="145412" name="Rectangle 8"/>
          <p:cNvSpPr>
            <a:spLocks noChangeArrowheads="1"/>
          </p:cNvSpPr>
          <p:nvPr/>
        </p:nvSpPr>
        <p:spPr bwMode="auto">
          <a:xfrm>
            <a:off x="774700" y="8785225"/>
            <a:ext cx="1144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85" tIns="46242" rIns="92485" bIns="46242">
            <a:spAutoFit/>
          </a:bodyPr>
          <a:lstStyle>
            <a:lvl1pPr defTabSz="923925" eaLnBrk="0" hangingPunct="0">
              <a:defRPr b="1">
                <a:solidFill>
                  <a:schemeClr val="tx1"/>
                </a:solidFill>
                <a:latin typeface="Arial" charset="0"/>
              </a:defRPr>
            </a:lvl1pPr>
            <a:lvl2pPr marL="742950" indent="-285750" defTabSz="923925" eaLnBrk="0" hangingPunct="0">
              <a:defRPr b="1">
                <a:solidFill>
                  <a:schemeClr val="tx1"/>
                </a:solidFill>
                <a:latin typeface="Arial" charset="0"/>
              </a:defRPr>
            </a:lvl2pPr>
            <a:lvl3pPr marL="1143000" indent="-228600" defTabSz="923925" eaLnBrk="0" hangingPunct="0">
              <a:defRPr b="1">
                <a:solidFill>
                  <a:schemeClr val="tx1"/>
                </a:solidFill>
                <a:latin typeface="Arial" charset="0"/>
              </a:defRPr>
            </a:lvl3pPr>
            <a:lvl4pPr marL="1600200" indent="-228600" defTabSz="923925" eaLnBrk="0" hangingPunct="0">
              <a:defRPr b="1">
                <a:solidFill>
                  <a:schemeClr val="tx1"/>
                </a:solidFill>
                <a:latin typeface="Arial" charset="0"/>
              </a:defRPr>
            </a:lvl4pPr>
            <a:lvl5pPr marL="2057400" indent="-228600" defTabSz="923925" eaLnBrk="0" hangingPunct="0">
              <a:defRPr b="1">
                <a:solidFill>
                  <a:schemeClr val="tx1"/>
                </a:solidFill>
                <a:latin typeface="Arial" charset="0"/>
              </a:defRPr>
            </a:lvl5pPr>
            <a:lvl6pPr marL="2514600" indent="-228600" defTabSz="923925" eaLnBrk="0" fontAlgn="base" hangingPunct="0">
              <a:spcBef>
                <a:spcPct val="0"/>
              </a:spcBef>
              <a:spcAft>
                <a:spcPct val="0"/>
              </a:spcAft>
              <a:defRPr b="1">
                <a:solidFill>
                  <a:schemeClr val="tx1"/>
                </a:solidFill>
                <a:latin typeface="Arial" charset="0"/>
              </a:defRPr>
            </a:lvl6pPr>
            <a:lvl7pPr marL="2971800" indent="-228600" defTabSz="923925" eaLnBrk="0" fontAlgn="base" hangingPunct="0">
              <a:spcBef>
                <a:spcPct val="0"/>
              </a:spcBef>
              <a:spcAft>
                <a:spcPct val="0"/>
              </a:spcAft>
              <a:defRPr b="1">
                <a:solidFill>
                  <a:schemeClr val="tx1"/>
                </a:solidFill>
                <a:latin typeface="Arial" charset="0"/>
              </a:defRPr>
            </a:lvl7pPr>
            <a:lvl8pPr marL="3429000" indent="-228600" defTabSz="923925" eaLnBrk="0" fontAlgn="base" hangingPunct="0">
              <a:spcBef>
                <a:spcPct val="0"/>
              </a:spcBef>
              <a:spcAft>
                <a:spcPct val="0"/>
              </a:spcAft>
              <a:defRPr b="1">
                <a:solidFill>
                  <a:schemeClr val="tx1"/>
                </a:solidFill>
                <a:latin typeface="Arial" charset="0"/>
              </a:defRPr>
            </a:lvl8pPr>
            <a:lvl9pPr marL="3886200" indent="-228600" defTabSz="923925" eaLnBrk="0" fontAlgn="base" hangingPunct="0">
              <a:spcBef>
                <a:spcPct val="0"/>
              </a:spcBef>
              <a:spcAft>
                <a:spcPct val="0"/>
              </a:spcAft>
              <a:defRPr b="1">
                <a:solidFill>
                  <a:schemeClr val="tx1"/>
                </a:solidFill>
                <a:latin typeface="Arial" charset="0"/>
              </a:defRPr>
            </a:lvl9pPr>
          </a:lstStyle>
          <a:p>
            <a:pPr>
              <a:spcBef>
                <a:spcPct val="50000"/>
              </a:spcBef>
              <a:defRPr/>
            </a:pPr>
            <a:r>
              <a:rPr lang="en-US" altLang="en-US" sz="1000" b="0" smtClean="0"/>
              <a:t>© NASFAA 2011</a:t>
            </a:r>
          </a:p>
        </p:txBody>
      </p:sp>
      <p:pic>
        <p:nvPicPr>
          <p:cNvPr id="48133" name="Picture 4"/>
          <p:cNvPicPr>
            <a:picLocks noChangeAspect="1" noChangeArrowheads="1"/>
          </p:cNvPicPr>
          <p:nvPr/>
        </p:nvPicPr>
        <p:blipFill>
          <a:blip r:embed="rId2">
            <a:extLst>
              <a:ext uri="{28A0092B-C50C-407E-A947-70E740481C1C}">
                <a14:useLocalDpi xmlns:a14="http://schemas.microsoft.com/office/drawing/2010/main" val="0"/>
              </a:ext>
            </a:extLst>
          </a:blip>
          <a:srcRect l="5487" t="9836" r="84756" b="31148"/>
          <a:stretch>
            <a:fillRect/>
          </a:stretch>
        </p:blipFill>
        <p:spPr bwMode="auto">
          <a:xfrm>
            <a:off x="552450" y="8682038"/>
            <a:ext cx="30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07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485" tIns="46242" rIns="92485" bIns="46242" numCol="1" anchor="t" anchorCtr="0" compatLnSpc="1">
            <a:prstTxWarp prst="textNoShape">
              <a:avLst/>
            </a:prstTxWarp>
          </a:bodyPr>
          <a:lstStyle>
            <a:lvl1pPr defTabSz="924199" eaLnBrk="1" hangingPunct="1">
              <a:defRPr sz="1200" b="0">
                <a:latin typeface="Arial" charset="0"/>
              </a:defRPr>
            </a:lvl1pPr>
          </a:lstStyle>
          <a:p>
            <a:pPr>
              <a:defRPr/>
            </a:pPr>
            <a:endParaRPr lang="en-US"/>
          </a:p>
        </p:txBody>
      </p:sp>
      <p:sp>
        <p:nvSpPr>
          <p:cNvPr id="6147"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485" tIns="46242" rIns="92485" bIns="46242" numCol="1" anchor="t" anchorCtr="0" compatLnSpc="1">
            <a:prstTxWarp prst="textNoShape">
              <a:avLst/>
            </a:prstTxWarp>
          </a:bodyPr>
          <a:lstStyle>
            <a:lvl1pPr algn="r" defTabSz="924199" eaLnBrk="1" hangingPunct="1">
              <a:defRPr sz="1200" b="0">
                <a:latin typeface="Arial" charset="0"/>
              </a:defRPr>
            </a:lvl1pPr>
          </a:lstStyle>
          <a:p>
            <a:pPr>
              <a:defRPr/>
            </a:pPr>
            <a:endParaRPr lang="en-US"/>
          </a:p>
        </p:txBody>
      </p:sp>
      <p:sp>
        <p:nvSpPr>
          <p:cNvPr id="47108" name="Rectangle 4"/>
          <p:cNvSpPr>
            <a:spLocks noGrp="1" noRot="1" noChangeAspect="1" noChangeArrowheads="1" noTextEdit="1"/>
          </p:cNvSpPr>
          <p:nvPr>
            <p:ph type="sldImg" idx="2"/>
          </p:nvPr>
        </p:nvSpPr>
        <p:spPr bwMode="auto">
          <a:xfrm>
            <a:off x="1106488" y="698500"/>
            <a:ext cx="4645025" cy="3484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485" tIns="46242" rIns="92485" bIns="4624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2485" tIns="46242" rIns="92485" bIns="46242" numCol="1" anchor="b" anchorCtr="0" compatLnSpc="1">
            <a:prstTxWarp prst="textNoShape">
              <a:avLst/>
            </a:prstTxWarp>
          </a:bodyPr>
          <a:lstStyle>
            <a:lvl1pPr defTabSz="924199" eaLnBrk="1" hangingPunct="1">
              <a:defRPr sz="1200" b="0">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2485" tIns="46242" rIns="92485" bIns="46242" numCol="1" anchor="b" anchorCtr="0" compatLnSpc="1">
            <a:prstTxWarp prst="textNoShape">
              <a:avLst/>
            </a:prstTxWarp>
          </a:bodyPr>
          <a:lstStyle>
            <a:lvl1pPr algn="r" defTabSz="923925" eaLnBrk="1" hangingPunct="1">
              <a:defRPr sz="1200" b="0"/>
            </a:lvl1pPr>
          </a:lstStyle>
          <a:p>
            <a:pPr>
              <a:defRPr/>
            </a:pPr>
            <a:fld id="{72A4426E-6470-44BA-A707-5051928481F1}" type="slidenum">
              <a:rPr lang="en-US" altLang="en-US"/>
              <a:pPr>
                <a:defRPr/>
              </a:pPr>
              <a:t>‹#›</a:t>
            </a:fld>
            <a:endParaRPr lang="en-US" altLang="en-US"/>
          </a:p>
        </p:txBody>
      </p:sp>
    </p:spTree>
    <p:extLst>
      <p:ext uri="{BB962C8B-B14F-4D97-AF65-F5344CB8AC3E}">
        <p14:creationId xmlns:p14="http://schemas.microsoft.com/office/powerpoint/2010/main" val="2653297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BB9B29-476D-4B0C-83AE-D96FD69570FD}" type="slidenum">
              <a:rPr lang="en-US" altLang="en-US" smtClean="0"/>
              <a:pPr>
                <a:spcBef>
                  <a:spcPct val="0"/>
                </a:spcBef>
              </a:pPr>
              <a:t>1</a:t>
            </a:fld>
            <a:endParaRPr lang="en-US" alt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012055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Student Demo Info: The info is for student not parent (parents have made that mistake).</a:t>
            </a:r>
          </a:p>
          <a:p>
            <a:r>
              <a:rPr lang="en-US" altLang="en-US" smtClean="0">
                <a:latin typeface="Arial" panose="020B0604020202020204" pitchFamily="34" charset="0"/>
              </a:rPr>
              <a:t>Help &amp; Hint Box:  Instructions for FAFSA.  Info changes as curser moves from one box to the next.</a:t>
            </a: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92384C-B41D-4D10-8A04-6158AAD2270F}"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59315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These questions help determine if you are eligible for aid and the type of aid.  Final Eligibility is determined by the college.</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10E08A-3C68-464C-8506-CB3C4EC0E8A1}"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4283484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Do not be surprised if you get this error.  If the information is right just click on next.  (If not typed exactly the way it is listed in the system this error will appear.  ONLY means the high school is not yet in the system or is in the system typed differently.  Example: Americus HS, Americus High School, Americus High.)</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DFF874-1800-4048-BF33-D77E26CF16FB}"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3540063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99DF73-9175-4431-ADDA-043183D8550B}"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3023650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This might be a good place to go over any dependency questions.</a:t>
            </a: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5E9A3E-5D69-485E-AC83-150A43ED8A9B}"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4159815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Talk about unsub loan only options.</a:t>
            </a: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F2C91B-FFF3-425F-AE85-2E10024E8642}"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562003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Starting for the 2012-2013 FAFSA, a copy of a tax return will no longer meet the requirements for verification.  IF the tax return information was provided through the IRS Link without any changes made to the information provided by the link then in most cases this serves as verification documentation.  Otherwise a copy of the Tax Return Transcript is the only documentation now accepted to verify information on the FAFSA.</a:t>
            </a: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01114E-4997-4855-86D0-4959A3F85C10}"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3281948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6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90311A-DF61-458E-B033-CE5565F7F31A}" type="slidenum">
              <a:rPr lang="en-US" altLang="en-US" smtClean="0">
                <a:solidFill>
                  <a:srgbClr val="000000"/>
                </a:solidFill>
              </a:rPr>
              <a:pPr>
                <a:spcBef>
                  <a:spcPct val="0"/>
                </a:spcBef>
              </a:pPr>
              <a:t>22</a:t>
            </a:fld>
            <a:endParaRPr lang="en-US" altLang="en-US" smtClean="0">
              <a:solidFill>
                <a:srgbClr val="000000"/>
              </a:solidFill>
            </a:endParaRPr>
          </a:p>
        </p:txBody>
      </p:sp>
    </p:spTree>
    <p:extLst>
      <p:ext uri="{BB962C8B-B14F-4D97-AF65-F5344CB8AC3E}">
        <p14:creationId xmlns:p14="http://schemas.microsoft.com/office/powerpoint/2010/main" val="193510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514190-CE15-410C-B627-BC5CC246B7C3}" type="slidenum">
              <a:rPr lang="en-US" altLang="en-US" smtClean="0">
                <a:solidFill>
                  <a:srgbClr val="000000"/>
                </a:solidFill>
              </a:rPr>
              <a:pPr>
                <a:spcBef>
                  <a:spcPct val="0"/>
                </a:spcBef>
              </a:pPr>
              <a:t>23</a:t>
            </a:fld>
            <a:endParaRPr lang="en-US" altLang="en-US" smtClean="0">
              <a:solidFill>
                <a:srgbClr val="000000"/>
              </a:solidFill>
            </a:endParaRPr>
          </a:p>
        </p:txBody>
      </p:sp>
    </p:spTree>
    <p:extLst>
      <p:ext uri="{BB962C8B-B14F-4D97-AF65-F5344CB8AC3E}">
        <p14:creationId xmlns:p14="http://schemas.microsoft.com/office/powerpoint/2010/main" val="1514841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Name, SSN and DOB pre-populates.  You will need to know the filing status and address exactly as it appears on the tax return to access the information.</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1ED5FB-E52F-4D23-94A4-754003F9F2D4}" type="slidenum">
              <a:rPr lang="en-US" altLang="en-US" smtClean="0"/>
              <a:pPr>
                <a:spcBef>
                  <a:spcPct val="0"/>
                </a:spcBef>
              </a:pPr>
              <a:t>25</a:t>
            </a:fld>
            <a:endParaRPr lang="en-US" altLang="en-US" smtClean="0"/>
          </a:p>
        </p:txBody>
      </p:sp>
    </p:spTree>
    <p:extLst>
      <p:ext uri="{BB962C8B-B14F-4D97-AF65-F5344CB8AC3E}">
        <p14:creationId xmlns:p14="http://schemas.microsoft.com/office/powerpoint/2010/main" val="1361594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10FA31-E34C-463C-B7DE-FBEE02A345A8}" type="slidenum">
              <a:rPr lang="en-US" altLang="en-US" smtClean="0"/>
              <a:pPr>
                <a:spcBef>
                  <a:spcPct val="0"/>
                </a:spcBef>
              </a:pPr>
              <a:t>4</a:t>
            </a:fld>
            <a:endParaRPr lang="en-US" alt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46466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Note the third column shows all the questions and their corresponding number that are answered by the match.</a:t>
            </a:r>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76BBEA-7B9F-469D-850F-78229535790F}" type="slidenum">
              <a:rPr lang="en-US" altLang="en-US" smtClean="0"/>
              <a:pPr>
                <a:spcBef>
                  <a:spcPct val="0"/>
                </a:spcBef>
              </a:pPr>
              <a:t>26</a:t>
            </a:fld>
            <a:endParaRPr lang="en-US" altLang="en-US" smtClean="0"/>
          </a:p>
        </p:txBody>
      </p:sp>
    </p:spTree>
    <p:extLst>
      <p:ext uri="{BB962C8B-B14F-4D97-AF65-F5344CB8AC3E}">
        <p14:creationId xmlns:p14="http://schemas.microsoft.com/office/powerpoint/2010/main" val="2983221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If you make changes to questions that were answered by the IRS (even if the IRS answer is blank) the transferred information will not count for verification documents.  (Student would need to continue through FAFSA until reaching the end and submitting but we are going to switch back as if data match would not work.) note help and hints and neg balances for farm etc.</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F23F6A3-F496-4009-8ED8-DFA265531714}"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179301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According to the IRS, dependents with earned income less than $5,700 were not required to fill out a tax return.  If the student was required and has not, he will be required prior to receiving Federal Aid.</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D9669C-5090-49FD-A3D8-68A7A9A74377}"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3716130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Faster to sign electronically but can mail in a signature page if electronic signatures are not possible.  If not signing electronically, print the signature page and submit the FAFSA Electronically.  Don’t forget to mail I the signature page.  You can go back on the FAFSA and add the signature as a correction if unable to sign at time of completion.</a:t>
            </a:r>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779591-ACB6-4659-BFA2-3EE38AFA8805}"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2870684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B44B2D6-DDBD-4173-9B78-AFD711B5DD46}" type="slidenum">
              <a:rPr lang="en-US" altLang="en-US" smtClean="0"/>
              <a:pPr>
                <a:spcBef>
                  <a:spcPct val="0"/>
                </a:spcBef>
              </a:pPr>
              <a:t>37</a:t>
            </a:fld>
            <a:endParaRPr lang="en-US" alt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042938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2BBCB3D-6519-44BB-A00B-8867A982AC02}" type="slidenum">
              <a:rPr lang="en-US" altLang="en-US" smtClean="0"/>
              <a:pPr>
                <a:spcBef>
                  <a:spcPct val="0"/>
                </a:spcBef>
              </a:pPr>
              <a:t>38</a:t>
            </a:fld>
            <a:endParaRPr lang="en-US" alt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615803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E763E3-7C37-4532-9757-2DF27FCA4499}" type="slidenum">
              <a:rPr lang="en-US" altLang="en-US" smtClean="0"/>
              <a:pPr>
                <a:spcBef>
                  <a:spcPct val="0"/>
                </a:spcBef>
              </a:pPr>
              <a:t>39</a:t>
            </a:fld>
            <a:endParaRPr lang="en-US" alt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46033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208045-12D5-4700-894E-A02A4CA27941}" type="slidenum">
              <a:rPr lang="en-US" altLang="en-US" smtClean="0"/>
              <a:pPr>
                <a:spcBef>
                  <a:spcPct val="0"/>
                </a:spcBef>
              </a:pPr>
              <a:t>40</a:t>
            </a:fld>
            <a:endParaRPr lang="en-US" alt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959714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FB82CB3-75DD-43C9-BCE4-FA3C935C147E}" type="slidenum">
              <a:rPr lang="en-US" altLang="en-US" smtClean="0"/>
              <a:pPr>
                <a:spcBef>
                  <a:spcPct val="0"/>
                </a:spcBef>
              </a:pPr>
              <a:t>41</a:t>
            </a:fld>
            <a:endParaRPr lang="en-US" alt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577478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29D12B-06AD-4220-989C-15E507DD73A7}" type="slidenum">
              <a:rPr lang="en-US" altLang="en-US" smtClean="0"/>
              <a:pPr>
                <a:spcBef>
                  <a:spcPct val="0"/>
                </a:spcBef>
              </a:pPr>
              <a:t>42</a:t>
            </a:fld>
            <a:endParaRPr lang="en-US" alt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85410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083B8F2-EC05-4455-B8B5-46235D6B5BAD}" type="slidenum">
              <a:rPr lang="en-US" altLang="en-US" smtClean="0"/>
              <a:pPr>
                <a:spcBef>
                  <a:spcPct val="0"/>
                </a:spcBef>
              </a:pPr>
              <a:t>5</a:t>
            </a:fld>
            <a:endParaRPr lang="en-US" alt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59751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811516-A592-49F8-8058-7C620DA29B7F}" type="slidenum">
              <a:rPr lang="en-US" altLang="en-US" smtClean="0"/>
              <a:pPr>
                <a:spcBef>
                  <a:spcPct val="0"/>
                </a:spcBef>
              </a:pPr>
              <a:t>43</a:t>
            </a:fld>
            <a:endParaRPr lang="en-US" alt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70911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F1C5F2-1A32-4ABC-B7E3-B2F08D15750E}" type="slidenum">
              <a:rPr lang="en-US" altLang="en-US" smtClean="0"/>
              <a:pPr>
                <a:spcBef>
                  <a:spcPct val="0"/>
                </a:spcBef>
              </a:pPr>
              <a:t>48</a:t>
            </a:fld>
            <a:endParaRPr lang="en-US" alt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7507701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19D25F-9585-4E27-A20C-C68CFD4E0F73}" type="slidenum">
              <a:rPr lang="en-US" altLang="en-US" smtClean="0"/>
              <a:pPr>
                <a:spcBef>
                  <a:spcPct val="0"/>
                </a:spcBef>
              </a:pPr>
              <a:t>49</a:t>
            </a:fld>
            <a:endParaRPr lang="en-US" alt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00692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0380A9-C049-48AF-BF44-DA9D9C9FEEDA}" type="slidenum">
              <a:rPr lang="en-US" altLang="en-US" smtClean="0"/>
              <a:pPr>
                <a:spcBef>
                  <a:spcPct val="0"/>
                </a:spcBef>
              </a:pPr>
              <a:t>50</a:t>
            </a:fld>
            <a:endParaRPr lang="en-US" alt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47295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569D02-3D01-4F28-BBE0-B83D44163639}" type="slidenum">
              <a:rPr lang="en-US" altLang="en-US" smtClean="0"/>
              <a:pPr>
                <a:spcBef>
                  <a:spcPct val="0"/>
                </a:spcBef>
              </a:pPr>
              <a:t>51</a:t>
            </a:fld>
            <a:endParaRPr lang="en-US" alt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53370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6E0919-AA89-4A7B-8933-FD4775325F6C}" type="slidenum">
              <a:rPr lang="en-US" altLang="en-US" smtClean="0"/>
              <a:pPr>
                <a:spcBef>
                  <a:spcPct val="0"/>
                </a:spcBef>
              </a:pPr>
              <a:t>52</a:t>
            </a:fld>
            <a:endParaRPr lang="en-US" alt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651103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647B05-D366-49ED-9373-4BAB29E0CE12}" type="slidenum">
              <a:rPr lang="en-US" altLang="en-US" smtClean="0"/>
              <a:pPr>
                <a:spcBef>
                  <a:spcPct val="0"/>
                </a:spcBef>
              </a:pPr>
              <a:t>53</a:t>
            </a:fld>
            <a:endParaRPr lang="en-US" altLang="en-US"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86576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4AB5DF-BD6B-441A-8B64-F91A45DDA4B9}" type="slidenum">
              <a:rPr lang="en-US" altLang="en-US" smtClean="0"/>
              <a:pPr>
                <a:spcBef>
                  <a:spcPct val="0"/>
                </a:spcBef>
              </a:pPr>
              <a:t>54</a:t>
            </a:fld>
            <a:endParaRPr lang="en-US" alt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15433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2C24C38-90A4-4F40-A94F-56F0ADEFB7AF}" type="slidenum">
              <a:rPr lang="en-US" altLang="en-US" smtClean="0"/>
              <a:pPr>
                <a:spcBef>
                  <a:spcPct val="0"/>
                </a:spcBef>
              </a:pPr>
              <a:t>55</a:t>
            </a:fld>
            <a:endParaRPr lang="en-US"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531086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4237314-4B77-4BD0-9275-FE6A03F4A2D1}" type="slidenum">
              <a:rPr lang="en-US" altLang="en-US" smtClean="0"/>
              <a:pPr>
                <a:spcBef>
                  <a:spcPct val="0"/>
                </a:spcBef>
              </a:pPr>
              <a:t>56</a:t>
            </a:fld>
            <a:endParaRPr lang="en-US" alt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924970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8AD7C2-736E-48BE-8459-E112CA7DFA6E}" type="slidenum">
              <a:rPr lang="en-US" altLang="en-US" smtClean="0"/>
              <a:pPr>
                <a:spcBef>
                  <a:spcPct val="0"/>
                </a:spcBef>
              </a:pPr>
              <a:t>6</a:t>
            </a:fld>
            <a:endParaRPr lang="en-US" alt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73318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96F405-2D54-44AC-8E14-1AD7D3DEF191}" type="slidenum">
              <a:rPr lang="en-US" altLang="en-US" smtClean="0"/>
              <a:pPr>
                <a:spcBef>
                  <a:spcPct val="0"/>
                </a:spcBef>
              </a:pPr>
              <a:t>57</a:t>
            </a:fld>
            <a:endParaRPr lang="en-US"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898529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3A9CF1B-606C-4926-AC03-CAF5173E3102}" type="slidenum">
              <a:rPr lang="en-US" altLang="en-US" smtClean="0"/>
              <a:pPr>
                <a:spcBef>
                  <a:spcPct val="0"/>
                </a:spcBef>
              </a:pPr>
              <a:t>58</a:t>
            </a:fld>
            <a:endParaRPr lang="en-US" alt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6121938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E4C70F-7340-4C36-B846-B7DEFAA78F2D}" type="slidenum">
              <a:rPr lang="en-US" altLang="en-US" smtClean="0"/>
              <a:pPr>
                <a:spcBef>
                  <a:spcPct val="0"/>
                </a:spcBef>
              </a:pPr>
              <a:t>59</a:t>
            </a:fld>
            <a:endParaRPr lang="en-US" alt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576337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6BD5EB1-C7CF-4AF4-A74E-ED811CE1A44D}" type="slidenum">
              <a:rPr lang="en-US" altLang="en-US" smtClean="0"/>
              <a:pPr>
                <a:spcBef>
                  <a:spcPct val="0"/>
                </a:spcBef>
              </a:pPr>
              <a:t>60</a:t>
            </a:fld>
            <a:endParaRPr lang="en-US" alt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33757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6AD389-70C9-492C-BF8E-FCE7A6BFA05D}" type="slidenum">
              <a:rPr lang="en-US" altLang="en-US" smtClean="0"/>
              <a:pPr>
                <a:spcBef>
                  <a:spcPct val="0"/>
                </a:spcBef>
              </a:pPr>
              <a:t>61</a:t>
            </a:fld>
            <a:endParaRPr lang="en-US" alt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79791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3D989C9-8FA0-427E-BA4D-A4CB396871DF}" type="slidenum">
              <a:rPr lang="en-US" altLang="en-US" smtClean="0"/>
              <a:pPr>
                <a:spcBef>
                  <a:spcPct val="0"/>
                </a:spcBef>
              </a:pPr>
              <a:t>7</a:t>
            </a:fld>
            <a:endParaRPr lang="en-US" alt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3956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20B2C8-3ADD-4A95-90DD-6D4CB32D9CC1}" type="slidenum">
              <a:rPr lang="en-US" altLang="en-US" smtClean="0"/>
              <a:pPr>
                <a:spcBef>
                  <a:spcPct val="0"/>
                </a:spcBef>
              </a:pPr>
              <a:t>8</a:t>
            </a:fld>
            <a:endParaRPr lang="en-US" alt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2409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D823A8-6C9D-4304-9B1F-35E50FFDAE13}" type="slidenum">
              <a:rPr lang="en-US" altLang="en-US" smtClean="0"/>
              <a:pPr>
                <a:spcBef>
                  <a:spcPct val="0"/>
                </a:spcBef>
              </a:pPr>
              <a:t>9</a:t>
            </a:fld>
            <a:endParaRPr lang="en-US" alt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45757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FEBA0C-1617-4556-B3CE-DE2F3479A744}" type="slidenum">
              <a:rPr lang="en-US" altLang="en-US" smtClean="0"/>
              <a:pPr>
                <a:spcBef>
                  <a:spcPct val="0"/>
                </a:spcBef>
              </a:pPr>
              <a:t>11</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9589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Note: www.fafsa.gov takes you to www.fafsa.ed.gov</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defRPr>
            </a:lvl1pPr>
            <a:lvl2pPr marL="742950" indent="-285750" defTabSz="923925">
              <a:spcBef>
                <a:spcPct val="30000"/>
              </a:spcBef>
              <a:defRPr sz="1200">
                <a:solidFill>
                  <a:schemeClr val="tx1"/>
                </a:solidFill>
                <a:latin typeface="Arial" panose="020B0604020202020204" pitchFamily="34" charset="0"/>
              </a:defRPr>
            </a:lvl2pPr>
            <a:lvl3pPr marL="1143000" indent="-228600" defTabSz="923925">
              <a:spcBef>
                <a:spcPct val="30000"/>
              </a:spcBef>
              <a:defRPr sz="1200">
                <a:solidFill>
                  <a:schemeClr val="tx1"/>
                </a:solidFill>
                <a:latin typeface="Arial" panose="020B0604020202020204" pitchFamily="34" charset="0"/>
              </a:defRPr>
            </a:lvl3pPr>
            <a:lvl4pPr marL="1600200" indent="-228600" defTabSz="923925">
              <a:spcBef>
                <a:spcPct val="30000"/>
              </a:spcBef>
              <a:defRPr sz="1200">
                <a:solidFill>
                  <a:schemeClr val="tx1"/>
                </a:solidFill>
                <a:latin typeface="Arial" panose="020B0604020202020204" pitchFamily="34" charset="0"/>
              </a:defRPr>
            </a:lvl4pPr>
            <a:lvl5pPr marL="2057400" indent="-228600" defTabSz="923925">
              <a:spcBef>
                <a:spcPct val="30000"/>
              </a:spcBef>
              <a:defRPr sz="1200">
                <a:solidFill>
                  <a:schemeClr val="tx1"/>
                </a:solidFill>
                <a:latin typeface="Arial" panose="020B0604020202020204" pitchFamily="34" charset="0"/>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54069D-89B6-4256-A58C-CB62103AE78A}"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3483436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7EEDBB2-726C-4AFA-9774-8858416B6E0B}"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F5CB33-448C-4A0F-9061-AD42589B39F2}" type="slidenum">
              <a:rPr lang="en-US" altLang="en-US"/>
              <a:pPr>
                <a:defRPr/>
              </a:pPr>
              <a:t>‹#›</a:t>
            </a:fld>
            <a:endParaRPr lang="en-US" altLang="en-US"/>
          </a:p>
        </p:txBody>
      </p:sp>
    </p:spTree>
    <p:extLst>
      <p:ext uri="{BB962C8B-B14F-4D97-AF65-F5344CB8AC3E}">
        <p14:creationId xmlns:p14="http://schemas.microsoft.com/office/powerpoint/2010/main" val="420442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6BAF2E-25AE-4CAF-B694-30B38E41FD70}"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7ECF43-6D5C-4643-AE7F-105305F779D4}" type="slidenum">
              <a:rPr lang="en-US" altLang="en-US"/>
              <a:pPr>
                <a:defRPr/>
              </a:pPr>
              <a:t>‹#›</a:t>
            </a:fld>
            <a:endParaRPr lang="en-US" altLang="en-US"/>
          </a:p>
        </p:txBody>
      </p:sp>
    </p:spTree>
    <p:extLst>
      <p:ext uri="{BB962C8B-B14F-4D97-AF65-F5344CB8AC3E}">
        <p14:creationId xmlns:p14="http://schemas.microsoft.com/office/powerpoint/2010/main" val="2027377970"/>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93BF14-1592-4A9E-AACF-DBDF1B68AB20}"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604AD9-BCDB-43A2-83B9-D6B4EA77214D}" type="slidenum">
              <a:rPr lang="en-US" altLang="en-US"/>
              <a:pPr>
                <a:defRPr/>
              </a:pPr>
              <a:t>‹#›</a:t>
            </a:fld>
            <a:endParaRPr lang="en-US" altLang="en-US"/>
          </a:p>
        </p:txBody>
      </p:sp>
    </p:spTree>
    <p:extLst>
      <p:ext uri="{BB962C8B-B14F-4D97-AF65-F5344CB8AC3E}">
        <p14:creationId xmlns:p14="http://schemas.microsoft.com/office/powerpoint/2010/main" val="172241581"/>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38" descr="Background graphic - small top - small file siz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8"/>
          <p:cNvSpPr txBox="1">
            <a:spLocks noChangeArrowheads="1"/>
          </p:cNvSpPr>
          <p:nvPr userDrawn="1"/>
        </p:nvSpPr>
        <p:spPr bwMode="auto">
          <a:xfrm>
            <a:off x="381000" y="76200"/>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defRPr/>
            </a:pPr>
            <a:r>
              <a:rPr lang="en-US" sz="2800" b="0" smtClean="0">
                <a:solidFill>
                  <a:srgbClr val="333399"/>
                </a:solidFill>
              </a:rPr>
              <a:t>National Association of Student </a:t>
            </a:r>
            <a:br>
              <a:rPr lang="en-US" sz="2800" b="0" smtClean="0">
                <a:solidFill>
                  <a:srgbClr val="333399"/>
                </a:solidFill>
              </a:rPr>
            </a:br>
            <a:r>
              <a:rPr lang="en-US" sz="2800" b="0" smtClean="0">
                <a:solidFill>
                  <a:srgbClr val="333399"/>
                </a:solidFill>
              </a:rPr>
              <a:t>Financial Aid Administrators</a:t>
            </a:r>
          </a:p>
        </p:txBody>
      </p:sp>
      <p:sp>
        <p:nvSpPr>
          <p:cNvPr id="5" name="Rectangle 34"/>
          <p:cNvSpPr>
            <a:spLocks noChangeArrowheads="1"/>
          </p:cNvSpPr>
          <p:nvPr userDrawn="1"/>
        </p:nvSpPr>
        <p:spPr bwMode="auto">
          <a:xfrm>
            <a:off x="0" y="5943600"/>
            <a:ext cx="9144000" cy="91440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US" altLang="en-US" smtClean="0"/>
          </a:p>
        </p:txBody>
      </p:sp>
      <p:pic>
        <p:nvPicPr>
          <p:cNvPr id="6" name="Picture 48" descr="nasfaalogo_inv"/>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715000" y="6172200"/>
            <a:ext cx="32956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7"/>
          <p:cNvSpPr>
            <a:spLocks noChangeArrowheads="1"/>
          </p:cNvSpPr>
          <p:nvPr userDrawn="1"/>
        </p:nvSpPr>
        <p:spPr bwMode="auto">
          <a:xfrm>
            <a:off x="0" y="56388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ct val="50000"/>
              </a:spcBef>
              <a:defRPr/>
            </a:pPr>
            <a:r>
              <a:rPr lang="en-US" altLang="en-US" sz="1400" b="0" smtClean="0"/>
              <a:t>© NASFAA 2011</a:t>
            </a:r>
          </a:p>
        </p:txBody>
      </p:sp>
      <p:sp>
        <p:nvSpPr>
          <p:cNvPr id="4098" name="Rectangle 2"/>
          <p:cNvSpPr>
            <a:spLocks noGrp="1" noChangeArrowheads="1"/>
          </p:cNvSpPr>
          <p:nvPr>
            <p:ph type="ctrTitle"/>
          </p:nvPr>
        </p:nvSpPr>
        <p:spPr>
          <a:xfrm>
            <a:off x="762000" y="1676400"/>
            <a:ext cx="7772400" cy="3352800"/>
          </a:xfrm>
        </p:spPr>
        <p:txBody>
          <a:bodyPr/>
          <a:lstStyle>
            <a:lvl1pPr>
              <a:defRPr sz="4000" b="1">
                <a:solidFill>
                  <a:schemeClr val="tx1"/>
                </a:solidFill>
              </a:defRPr>
            </a:lvl1pPr>
          </a:lstStyle>
          <a:p>
            <a:r>
              <a:rPr lang="en-US"/>
              <a:t>Click to edit Master title style</a:t>
            </a:r>
          </a:p>
        </p:txBody>
      </p:sp>
    </p:spTree>
    <p:extLst>
      <p:ext uri="{BB962C8B-B14F-4D97-AF65-F5344CB8AC3E}">
        <p14:creationId xmlns:p14="http://schemas.microsoft.com/office/powerpoint/2010/main" val="2480829122"/>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47800"/>
            <a:ext cx="8458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1000" y="3657600"/>
            <a:ext cx="8458200" cy="205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3328524"/>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4478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447800"/>
            <a:ext cx="41529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3979598"/>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01D0A82-0D0E-4890-B210-72EEF7125871}"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E939FE-D524-4A33-8EC9-7AD867E70F0F}" type="slidenum">
              <a:rPr lang="en-US" altLang="en-US"/>
              <a:pPr>
                <a:defRPr/>
              </a:pPr>
              <a:t>‹#›</a:t>
            </a:fld>
            <a:endParaRPr lang="en-US" altLang="en-US"/>
          </a:p>
        </p:txBody>
      </p:sp>
    </p:spTree>
    <p:extLst>
      <p:ext uri="{BB962C8B-B14F-4D97-AF65-F5344CB8AC3E}">
        <p14:creationId xmlns:p14="http://schemas.microsoft.com/office/powerpoint/2010/main" val="3726183596"/>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52E0A0-E59C-48FC-BE86-FF58E45C4596}" type="datetimeFigureOut">
              <a:rPr lang="en-US"/>
              <a:pPr>
                <a:defRPr/>
              </a:pPr>
              <a:t>9/27/2018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82241C-7994-46A1-9BDE-1D322FD335CF}" type="slidenum">
              <a:rPr lang="en-US" altLang="en-US"/>
              <a:pPr>
                <a:defRPr/>
              </a:pPr>
              <a:t>‹#›</a:t>
            </a:fld>
            <a:endParaRPr lang="en-US" altLang="en-US"/>
          </a:p>
        </p:txBody>
      </p:sp>
    </p:spTree>
    <p:extLst>
      <p:ext uri="{BB962C8B-B14F-4D97-AF65-F5344CB8AC3E}">
        <p14:creationId xmlns:p14="http://schemas.microsoft.com/office/powerpoint/2010/main" val="1367793506"/>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C4D75705-A7F7-45DC-832F-7330802B4B38}" type="datetimeFigureOut">
              <a:rPr lang="en-US"/>
              <a:pPr>
                <a:defRPr/>
              </a:pPr>
              <a:t>9/27/2018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B7B9026-E8EF-4679-9728-F793F510A00B}" type="slidenum">
              <a:rPr lang="en-US" altLang="en-US"/>
              <a:pPr>
                <a:defRPr/>
              </a:pPr>
              <a:t>‹#›</a:t>
            </a:fld>
            <a:endParaRPr lang="en-US" altLang="en-US"/>
          </a:p>
        </p:txBody>
      </p:sp>
    </p:spTree>
    <p:extLst>
      <p:ext uri="{BB962C8B-B14F-4D97-AF65-F5344CB8AC3E}">
        <p14:creationId xmlns:p14="http://schemas.microsoft.com/office/powerpoint/2010/main" val="856623310"/>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F4A9D560-4097-4927-9D1E-C715F315CFBB}" type="datetimeFigureOut">
              <a:rPr lang="en-US"/>
              <a:pPr>
                <a:defRPr/>
              </a:pPr>
              <a:t>9/27/2018</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D50791B8-FBF0-432E-A161-1736494E5641}" type="slidenum">
              <a:rPr lang="en-US" altLang="en-US"/>
              <a:pPr>
                <a:defRPr/>
              </a:pPr>
              <a:t>‹#›</a:t>
            </a:fld>
            <a:endParaRPr lang="en-US" altLang="en-US"/>
          </a:p>
        </p:txBody>
      </p:sp>
    </p:spTree>
    <p:extLst>
      <p:ext uri="{BB962C8B-B14F-4D97-AF65-F5344CB8AC3E}">
        <p14:creationId xmlns:p14="http://schemas.microsoft.com/office/powerpoint/2010/main" val="3970924547"/>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BAD99AC-A0FD-44FA-8087-AC0EC32C4AC8}" type="datetimeFigureOut">
              <a:rPr lang="en-US"/>
              <a:pPr>
                <a:defRPr/>
              </a:pPr>
              <a:t>9/27/2018</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D0CD9EF-D788-4107-9959-C1DA7EF33B3A}" type="slidenum">
              <a:rPr lang="en-US" altLang="en-US"/>
              <a:pPr>
                <a:defRPr/>
              </a:pPr>
              <a:t>‹#›</a:t>
            </a:fld>
            <a:endParaRPr lang="en-US" altLang="en-US"/>
          </a:p>
        </p:txBody>
      </p:sp>
    </p:spTree>
    <p:extLst>
      <p:ext uri="{BB962C8B-B14F-4D97-AF65-F5344CB8AC3E}">
        <p14:creationId xmlns:p14="http://schemas.microsoft.com/office/powerpoint/2010/main" val="194089785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FE6377DD-3C58-44D4-8062-FEC973E42240}" type="datetimeFigureOut">
              <a:rPr lang="en-US"/>
              <a:pPr>
                <a:defRPr/>
              </a:pPr>
              <a:t>9/27/2018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BBA966E-0146-465E-9AF8-DBB1F13AEEBC}" type="slidenum">
              <a:rPr lang="en-US" altLang="en-US"/>
              <a:pPr>
                <a:defRPr/>
              </a:pPr>
              <a:t>‹#›</a:t>
            </a:fld>
            <a:endParaRPr lang="en-US" altLang="en-US"/>
          </a:p>
        </p:txBody>
      </p:sp>
    </p:spTree>
    <p:extLst>
      <p:ext uri="{BB962C8B-B14F-4D97-AF65-F5344CB8AC3E}">
        <p14:creationId xmlns:p14="http://schemas.microsoft.com/office/powerpoint/2010/main" val="1258032556"/>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DE21BF5-9530-458C-8830-1C0EF2B1D31B}" type="datetimeFigureOut">
              <a:rPr lang="en-US"/>
              <a:pPr>
                <a:defRPr/>
              </a:pPr>
              <a:t>9/27/2018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A173D21-3143-49E1-AFC4-C14D4A79803D}" type="slidenum">
              <a:rPr lang="en-US" altLang="en-US"/>
              <a:pPr>
                <a:defRPr/>
              </a:pPr>
              <a:t>‹#›</a:t>
            </a:fld>
            <a:endParaRPr lang="en-US" altLang="en-US"/>
          </a:p>
        </p:txBody>
      </p:sp>
    </p:spTree>
    <p:extLst>
      <p:ext uri="{BB962C8B-B14F-4D97-AF65-F5344CB8AC3E}">
        <p14:creationId xmlns:p14="http://schemas.microsoft.com/office/powerpoint/2010/main" val="2750549466"/>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4F3743C-89AF-417B-987C-D6395A30A9DD}" type="datetimeFigureOut">
              <a:rPr lang="en-US"/>
              <a:pPr>
                <a:defRPr/>
              </a:pPr>
              <a:t>9/27/2018</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D5B1751D-2FC8-44BF-94D3-84455E1335BE}" type="slidenum">
              <a:rPr lang="en-US" altLang="en-US"/>
              <a:pPr>
                <a:defRPr/>
              </a:pPr>
              <a:t>‹#›</a:t>
            </a:fld>
            <a:endParaRPr lang="en-US" altLang="en-US"/>
          </a:p>
        </p:txBody>
      </p:sp>
    </p:spTree>
    <p:extLst>
      <p:ext uri="{BB962C8B-B14F-4D97-AF65-F5344CB8AC3E}">
        <p14:creationId xmlns:p14="http://schemas.microsoft.com/office/powerpoint/2010/main" val="102758226"/>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fld id="{082C6CA0-DDA0-442E-96ED-E9D73161257F}" type="datetimeFigureOut">
              <a:rPr lang="en-US"/>
              <a:pPr>
                <a:defRPr/>
              </a:pPr>
              <a:t>9/27/2018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7BA4EE5-B6DA-47CA-AD09-F659B74B968E}" type="slidenum">
              <a:rPr lang="en-US" altLang="en-US"/>
              <a:pPr>
                <a:defRPr/>
              </a:pPr>
              <a:t>‹#›</a:t>
            </a:fld>
            <a:endParaRPr lang="en-US" altLang="en-US"/>
          </a:p>
        </p:txBody>
      </p:sp>
      <p:pic>
        <p:nvPicPr>
          <p:cNvPr id="1031" name="Picture 90" descr="Background graphic - small top - small file size"/>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76"/>
          <p:cNvSpPr>
            <a:spLocks noChangeArrowheads="1"/>
          </p:cNvSpPr>
          <p:nvPr userDrawn="1"/>
        </p:nvSpPr>
        <p:spPr bwMode="auto">
          <a:xfrm>
            <a:off x="0" y="6096000"/>
            <a:ext cx="9144000" cy="762000"/>
          </a:xfrm>
          <a:prstGeom prst="rect">
            <a:avLst/>
          </a:prstGeom>
          <a:solidFill>
            <a:schemeClr val="tx1"/>
          </a:solidFill>
          <a:ln w="9525">
            <a:solidFill>
              <a:schemeClr val="tx1"/>
            </a:solidFill>
            <a:miter lim="800000"/>
            <a:headEnd/>
            <a:tailEnd/>
          </a:ln>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endParaRPr lang="en-US" altLang="en-US" smtClean="0"/>
          </a:p>
        </p:txBody>
      </p:sp>
      <p:pic>
        <p:nvPicPr>
          <p:cNvPr id="1033" name="Picture 87" descr="nasfaalogo_inv"/>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5715000" y="6249988"/>
            <a:ext cx="32956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26"/>
          <p:cNvSpPr>
            <a:spLocks noChangeArrowheads="1"/>
          </p:cNvSpPr>
          <p:nvPr userDrawn="1"/>
        </p:nvSpPr>
        <p:spPr bwMode="auto">
          <a:xfrm>
            <a:off x="6400800" y="5791200"/>
            <a:ext cx="2743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defRPr/>
            </a:pPr>
            <a:r>
              <a:rPr lang="en-US" altLang="en-US" sz="1600" b="0" smtClean="0"/>
              <a:t>Slide </a:t>
            </a:r>
            <a:fld id="{F9D67783-4A78-4D7E-B74C-5E93E6D2C6ED}" type="slidenum">
              <a:rPr lang="en-US" altLang="en-US" sz="1600" b="0" smtClean="0"/>
              <a:pPr algn="r" eaLnBrk="1" hangingPunct="1">
                <a:defRPr/>
              </a:pPr>
              <a:t>‹#›</a:t>
            </a:fld>
            <a:r>
              <a:rPr lang="en-US" altLang="en-US" sz="1200" b="0" smtClean="0"/>
              <a:t>  </a:t>
            </a:r>
          </a:p>
          <a:p>
            <a:pPr algn="r" eaLnBrk="1" hangingPunct="1">
              <a:defRPr/>
            </a:pPr>
            <a:endParaRPr lang="en-US" altLang="en-US" sz="1200" b="0" smtClean="0"/>
          </a:p>
        </p:txBody>
      </p:sp>
      <p:sp>
        <p:nvSpPr>
          <p:cNvPr id="1035" name="Rectangle 27"/>
          <p:cNvSpPr>
            <a:spLocks noChangeArrowheads="1"/>
          </p:cNvSpPr>
          <p:nvPr userDrawn="1"/>
        </p:nvSpPr>
        <p:spPr bwMode="auto">
          <a:xfrm>
            <a:off x="0" y="57912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spcBef>
                <a:spcPct val="50000"/>
              </a:spcBef>
              <a:defRPr/>
            </a:pPr>
            <a:r>
              <a:rPr lang="en-US" altLang="en-US" sz="1400" b="0" smtClean="0"/>
              <a:t>© NASFAA 2011</a:t>
            </a:r>
          </a:p>
        </p:txBody>
      </p:sp>
    </p:spTree>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 id="2147484680" r:id="rId7"/>
    <p:sldLayoutId id="2147484681" r:id="rId8"/>
    <p:sldLayoutId id="2147484682" r:id="rId9"/>
    <p:sldLayoutId id="2147484683" r:id="rId10"/>
    <p:sldLayoutId id="2147484684" r:id="rId11"/>
    <p:sldLayoutId id="2147484685" r:id="rId12"/>
    <p:sldLayoutId id="2147484686" r:id="rId13"/>
    <p:sldLayoutId id="2147484687" r:id="rId14"/>
  </p:sldLayoutIdLst>
  <p:transition spd="med">
    <p:wipe dir="r"/>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www.fafsa.gov/"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fafsa.ed.gov/"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fsaid.ed.gov/"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86" name="Rectangle 22"/>
          <p:cNvSpPr>
            <a:spLocks noChangeArrowheads="1"/>
          </p:cNvSpPr>
          <p:nvPr/>
        </p:nvSpPr>
        <p:spPr bwMode="auto">
          <a:xfrm>
            <a:off x="762000" y="533400"/>
            <a:ext cx="7772400" cy="5486400"/>
          </a:xfrm>
          <a:prstGeom prst="rect">
            <a:avLst/>
          </a:prstGeom>
          <a:noFill/>
          <a:ln w="9525">
            <a:noFill/>
            <a:miter lim="800000"/>
            <a:headEnd/>
            <a:tailEnd/>
          </a:ln>
          <a:effectLst/>
        </p:spPr>
        <p:txBody>
          <a:bodyPr anchor="ctr"/>
          <a:lstStyle/>
          <a:p>
            <a:pPr algn="ctr" eaLnBrk="1" hangingPunct="1">
              <a:spcBef>
                <a:spcPct val="30000"/>
              </a:spcBef>
              <a:defRPr/>
            </a:pPr>
            <a:r>
              <a:rPr lang="en-US" sz="4800" dirty="0">
                <a:solidFill>
                  <a:srgbClr val="333399"/>
                </a:solidFill>
                <a:effectLst>
                  <a:outerShdw blurRad="38100" dist="38100" dir="2700000" algn="tl">
                    <a:srgbClr val="C0C0C0"/>
                  </a:outerShdw>
                </a:effectLst>
                <a:latin typeface="Arial" charset="0"/>
              </a:rPr>
              <a:t>What You </a:t>
            </a:r>
            <a:br>
              <a:rPr lang="en-US" sz="4800" dirty="0">
                <a:solidFill>
                  <a:srgbClr val="333399"/>
                </a:solidFill>
                <a:effectLst>
                  <a:outerShdw blurRad="38100" dist="38100" dir="2700000" algn="tl">
                    <a:srgbClr val="C0C0C0"/>
                  </a:outerShdw>
                </a:effectLst>
                <a:latin typeface="Arial" charset="0"/>
              </a:rPr>
            </a:br>
            <a:r>
              <a:rPr lang="en-US" sz="4800" dirty="0">
                <a:solidFill>
                  <a:srgbClr val="333399"/>
                </a:solidFill>
                <a:effectLst>
                  <a:outerShdw blurRad="38100" dist="38100" dir="2700000" algn="tl">
                    <a:srgbClr val="C0C0C0"/>
                  </a:outerShdw>
                </a:effectLst>
                <a:latin typeface="Arial" charset="0"/>
              </a:rPr>
              <a:t>Need to Know </a:t>
            </a:r>
            <a:br>
              <a:rPr lang="en-US" sz="4800" dirty="0">
                <a:solidFill>
                  <a:srgbClr val="333399"/>
                </a:solidFill>
                <a:effectLst>
                  <a:outerShdw blurRad="38100" dist="38100" dir="2700000" algn="tl">
                    <a:srgbClr val="C0C0C0"/>
                  </a:outerShdw>
                </a:effectLst>
                <a:latin typeface="Arial" charset="0"/>
              </a:rPr>
            </a:br>
            <a:r>
              <a:rPr lang="en-US" sz="4800" dirty="0">
                <a:solidFill>
                  <a:srgbClr val="333399"/>
                </a:solidFill>
                <a:effectLst>
                  <a:outerShdw blurRad="38100" dist="38100" dir="2700000" algn="tl">
                    <a:srgbClr val="C0C0C0"/>
                  </a:outerShdw>
                </a:effectLst>
                <a:latin typeface="Arial" charset="0"/>
              </a:rPr>
              <a:t>about Financial Aid</a:t>
            </a:r>
          </a:p>
          <a:p>
            <a:pPr algn="ctr" eaLnBrk="1" hangingPunct="1">
              <a:spcBef>
                <a:spcPct val="30000"/>
              </a:spcBef>
              <a:defRPr/>
            </a:pPr>
            <a:r>
              <a:rPr lang="en-US" sz="4800" dirty="0" smtClean="0">
                <a:solidFill>
                  <a:srgbClr val="333399"/>
                </a:solidFill>
                <a:effectLst>
                  <a:outerShdw blurRad="38100" dist="38100" dir="2700000" algn="tl">
                    <a:srgbClr val="C0C0C0"/>
                  </a:outerShdw>
                </a:effectLst>
                <a:latin typeface="Arial" charset="0"/>
              </a:rPr>
              <a:t>2019-2020</a:t>
            </a:r>
            <a:endParaRPr lang="en-US" sz="4800" dirty="0">
              <a:solidFill>
                <a:srgbClr val="333399"/>
              </a:solidFill>
              <a:effectLst>
                <a:outerShdw blurRad="38100" dist="38100" dir="2700000" algn="tl">
                  <a:srgbClr val="C0C0C0"/>
                </a:outerShdw>
              </a:effectLst>
              <a:latin typeface="Arial" charset="0"/>
            </a:endParaRP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smtClean="0"/>
              <a:t>Applying for a FSA ID</a:t>
            </a:r>
          </a:p>
        </p:txBody>
      </p:sp>
      <p:sp>
        <p:nvSpPr>
          <p:cNvPr id="63491" name="Rectangle 3"/>
          <p:cNvSpPr>
            <a:spLocks noGrp="1" noChangeArrowheads="1"/>
          </p:cNvSpPr>
          <p:nvPr>
            <p:ph type="body" sz="half" idx="1"/>
          </p:nvPr>
        </p:nvSpPr>
        <p:spPr>
          <a:xfrm>
            <a:off x="457200" y="1981200"/>
            <a:ext cx="7924800" cy="4114800"/>
          </a:xfrm>
        </p:spPr>
        <p:txBody>
          <a:bodyPr/>
          <a:lstStyle/>
          <a:p>
            <a:pPr>
              <a:buFontTx/>
              <a:buChar char="•"/>
            </a:pPr>
            <a:r>
              <a:rPr lang="en-US" altLang="en-US" sz="2400" smtClean="0"/>
              <a:t>You can apply for a FSA ID by selecting </a:t>
            </a:r>
            <a:r>
              <a:rPr lang="en-US" altLang="en-US" sz="2400" b="1" smtClean="0"/>
              <a:t>APPLY For FSA ID </a:t>
            </a:r>
            <a:r>
              <a:rPr lang="en-US" altLang="en-US" sz="2400" smtClean="0"/>
              <a:t>from the list of options on the top of the FAFSA Home Page.</a:t>
            </a:r>
            <a:endParaRPr lang="en-US" altLang="en-US" sz="2400" u="sng" smtClean="0">
              <a:solidFill>
                <a:schemeClr val="hlink"/>
              </a:solidFill>
            </a:endParaRPr>
          </a:p>
          <a:p>
            <a:pPr lvl="1"/>
            <a:r>
              <a:rPr lang="en-US" altLang="en-US" sz="2400" smtClean="0"/>
              <a:t> </a:t>
            </a:r>
            <a:r>
              <a:rPr lang="en-US" altLang="en-US" smtClean="0"/>
              <a:t>Follow the steps to establish your FSA ID</a:t>
            </a:r>
          </a:p>
          <a:p>
            <a:pPr lvl="1"/>
            <a:r>
              <a:rPr lang="en-US" altLang="en-US" smtClean="0"/>
              <a:t>Complete the process with entering the Source Code that will be emailed to you at a stage in the creating your ID process.</a:t>
            </a:r>
          </a:p>
          <a:p>
            <a:pPr>
              <a:buFont typeface="Wingdings" panose="05000000000000000000" pitchFamily="2" charset="2"/>
              <a:buNone/>
            </a:pPr>
            <a:endParaRPr lang="en-US" altLang="en-US" sz="2400" smtClean="0"/>
          </a:p>
        </p:txBody>
      </p:sp>
      <p:pic>
        <p:nvPicPr>
          <p:cNvPr id="63492" name="Picture 16" descr="MCj0404421000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162800" y="304800"/>
            <a:ext cx="1806575" cy="16510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dirty="0" smtClean="0"/>
              <a:t>FAFSA On The Web Worksheet</a:t>
            </a:r>
            <a:br>
              <a:rPr lang="en-US" altLang="en-US" dirty="0" smtClean="0"/>
            </a:br>
            <a:r>
              <a:rPr lang="en-US" altLang="en-US" dirty="0" smtClean="0"/>
              <a:t>(FOTW)</a:t>
            </a:r>
          </a:p>
        </p:txBody>
      </p:sp>
      <p:sp>
        <p:nvSpPr>
          <p:cNvPr id="64515" name="Rectangle 3"/>
          <p:cNvSpPr>
            <a:spLocks noGrp="1" noChangeArrowheads="1"/>
          </p:cNvSpPr>
          <p:nvPr>
            <p:ph type="body" sz="half" idx="1"/>
          </p:nvPr>
        </p:nvSpPr>
        <p:spPr>
          <a:xfrm>
            <a:off x="381000" y="1447800"/>
            <a:ext cx="8305800" cy="4267200"/>
          </a:xfrm>
        </p:spPr>
        <p:txBody>
          <a:bodyPr/>
          <a:lstStyle/>
          <a:p>
            <a:pPr marL="0" indent="0" eaLnBrk="1" hangingPunct="1">
              <a:spcBef>
                <a:spcPts val="1800"/>
              </a:spcBef>
              <a:buFontTx/>
              <a:buNone/>
              <a:tabLst>
                <a:tab pos="350838" algn="l"/>
              </a:tabLst>
            </a:pPr>
            <a:r>
              <a:rPr lang="en-US" altLang="en-US" sz="2800" dirty="0" smtClean="0"/>
              <a:t>2019–20 FAFSA on the Web Worksheet (Handout):</a:t>
            </a:r>
            <a:br>
              <a:rPr lang="en-US" altLang="en-US" sz="2800" dirty="0" smtClean="0"/>
            </a:br>
            <a:r>
              <a:rPr lang="en-US" altLang="en-US" sz="2800" dirty="0" smtClean="0"/>
              <a:t>4-page booklet containing:</a:t>
            </a:r>
          </a:p>
          <a:p>
            <a:pPr marL="0" indent="0" eaLnBrk="1" hangingPunct="1">
              <a:spcBef>
                <a:spcPts val="2400"/>
              </a:spcBef>
              <a:tabLst>
                <a:tab pos="350838" algn="l"/>
              </a:tabLst>
            </a:pPr>
            <a:r>
              <a:rPr lang="en-US" altLang="en-US" sz="2800" dirty="0" smtClean="0"/>
              <a:t>	Instructions</a:t>
            </a:r>
          </a:p>
          <a:p>
            <a:pPr marL="0" indent="0" eaLnBrk="1" hangingPunct="1">
              <a:spcBef>
                <a:spcPts val="2400"/>
              </a:spcBef>
              <a:tabLst>
                <a:tab pos="350838" algn="l"/>
              </a:tabLst>
            </a:pPr>
            <a:r>
              <a:rPr lang="en-US" altLang="en-US" sz="2800" dirty="0" smtClean="0"/>
              <a:t>	22 questions in 4 sections</a:t>
            </a:r>
          </a:p>
          <a:p>
            <a:pPr marL="0" indent="0" eaLnBrk="1" hangingPunct="1">
              <a:spcBef>
                <a:spcPts val="2400"/>
              </a:spcBef>
              <a:buNone/>
              <a:tabLst>
                <a:tab pos="350838" algn="l"/>
              </a:tabLst>
            </a:pPr>
            <a:endParaRPr lang="en-US" altLang="en-US" sz="2800" dirty="0" smtClean="0"/>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latin typeface="Verdana" panose="020B0604030504040204" pitchFamily="34" charset="0"/>
              </a:rPr>
              <a:t>WWW.FAFSA.ED.GOV</a:t>
            </a:r>
          </a:p>
        </p:txBody>
      </p:sp>
      <p:pic>
        <p:nvPicPr>
          <p:cNvPr id="6656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219200"/>
            <a:ext cx="7315200" cy="5395913"/>
          </a:xfrm>
        </p:spPr>
      </p:pic>
      <p:sp>
        <p:nvSpPr>
          <p:cNvPr id="5" name="Right Arrow 4"/>
          <p:cNvSpPr/>
          <p:nvPr/>
        </p:nvSpPr>
        <p:spPr>
          <a:xfrm rot="18465434">
            <a:off x="0" y="4114800"/>
            <a:ext cx="2590800" cy="1752600"/>
          </a:xfrm>
          <a:prstGeom prst="rightArrow">
            <a:avLst/>
          </a:prstGeom>
          <a:gradFill flip="none" rotWithShape="1">
            <a:gsLst>
              <a:gs pos="51000">
                <a:schemeClr val="accent6">
                  <a:lumMod val="75000"/>
                </a:schemeClr>
              </a:gs>
              <a:gs pos="15000">
                <a:srgbClr val="FEE7F2"/>
              </a:gs>
              <a:gs pos="36000">
                <a:srgbClr val="FAC77D"/>
              </a:gs>
              <a:gs pos="61000">
                <a:srgbClr val="FBA97D"/>
              </a:gs>
              <a:gs pos="82001">
                <a:srgbClr val="FBD49C"/>
              </a:gs>
              <a:gs pos="100000">
                <a:srgbClr val="FEE7F2"/>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500" dirty="0">
                <a:solidFill>
                  <a:schemeClr val="tx1"/>
                </a:solidFill>
              </a:rPr>
              <a:t>Click Here &gt;</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371600" y="0"/>
            <a:ext cx="7772400" cy="6858000"/>
          </a:xfrm>
          <a:prstGeom prst="rect">
            <a:avLst/>
          </a:prstGeom>
        </p:spPr>
      </p:pic>
      <p:sp>
        <p:nvSpPr>
          <p:cNvPr id="4" name="TextBox 3"/>
          <p:cNvSpPr txBox="1">
            <a:spLocks noChangeArrowheads="1"/>
          </p:cNvSpPr>
          <p:nvPr/>
        </p:nvSpPr>
        <p:spPr bwMode="auto">
          <a:xfrm>
            <a:off x="0" y="3733800"/>
            <a:ext cx="1905000" cy="1570038"/>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u="sng">
                <a:latin typeface="Arial" panose="020B0604020202020204" pitchFamily="34" charset="0"/>
              </a:rPr>
              <a:t>STUDENT</a:t>
            </a:r>
          </a:p>
          <a:p>
            <a:pPr algn="ctr" eaLnBrk="1" hangingPunct="1">
              <a:spcBef>
                <a:spcPct val="0"/>
              </a:spcBef>
              <a:buFontTx/>
              <a:buNone/>
            </a:pPr>
            <a:endParaRPr lang="en-US" altLang="en-US" sz="1800">
              <a:latin typeface="Arial" panose="020B0604020202020204" pitchFamily="34" charset="0"/>
            </a:endParaRPr>
          </a:p>
          <a:p>
            <a:pPr algn="ctr" eaLnBrk="1" hangingPunct="1">
              <a:spcBef>
                <a:spcPct val="0"/>
              </a:spcBef>
              <a:buFontTx/>
              <a:buNone/>
            </a:pPr>
            <a:r>
              <a:rPr lang="en-US" altLang="en-US" sz="1800">
                <a:latin typeface="Arial" panose="020B0604020202020204" pitchFamily="34" charset="0"/>
              </a:rPr>
              <a:t>Demographic Information</a:t>
            </a:r>
          </a:p>
          <a:p>
            <a:pPr eaLnBrk="1" hangingPunct="1">
              <a:spcBef>
                <a:spcPct val="0"/>
              </a:spcBef>
              <a:buFontTx/>
              <a:buNone/>
            </a:pPr>
            <a:endParaRPr lang="en-US" altLang="en-US" sz="1800">
              <a:latin typeface="Arial" panose="020B0604020202020204" pitchFamily="34" charset="0"/>
            </a:endParaRPr>
          </a:p>
        </p:txBody>
      </p:sp>
      <p:sp>
        <p:nvSpPr>
          <p:cNvPr id="5" name="Rectangle 4"/>
          <p:cNvSpPr/>
          <p:nvPr/>
        </p:nvSpPr>
        <p:spPr>
          <a:xfrm>
            <a:off x="7239000" y="2438400"/>
            <a:ext cx="1752600" cy="3046988"/>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1" hangingPunct="1">
              <a:defRPr/>
            </a:pPr>
            <a:r>
              <a:rPr lang="en-US"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Help &amp; Hints </a:t>
            </a:r>
          </a:p>
          <a:p>
            <a:pPr algn="ctr" eaLnBrk="1" hangingPunct="1">
              <a:defRPr/>
            </a:pPr>
            <a:r>
              <a:rPr lang="en-US"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rPr>
              <a:t>BOX</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4"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from="(-#ppt_w/2)" to="(#ppt_x)" calcmode="lin" valueType="num">
                                      <p:cBhvr>
                                        <p:cTn id="12" dur="600" fill="hold">
                                          <p:stCondLst>
                                            <p:cond delay="0"/>
                                          </p:stCondLst>
                                        </p:cTn>
                                        <p:tgtEl>
                                          <p:spTgt spid="5"/>
                                        </p:tgtEl>
                                        <p:attrNameLst>
                                          <p:attrName>ppt_x</p:attrName>
                                        </p:attrNameLst>
                                      </p:cBhvr>
                                    </p:anim>
                                    <p:anim from="0" to="-1.0" calcmode="lin" valueType="num">
                                      <p:cBhvr>
                                        <p:cTn id="13" dur="200" decel="50000" autoRev="1" fill="hold">
                                          <p:stCondLst>
                                            <p:cond delay="600"/>
                                          </p:stCondLst>
                                        </p:cTn>
                                        <p:tgtEl>
                                          <p:spTgt spid="5"/>
                                        </p:tgtEl>
                                        <p:attrNameLst>
                                          <p:attrName>xshear</p:attrName>
                                        </p:attrNameLst>
                                      </p:cBhvr>
                                    </p:anim>
                                    <p:animScale>
                                      <p:cBhvr>
                                        <p:cTn id="14" dur="200" decel="100000" autoRev="1" fill="hold">
                                          <p:stCondLst>
                                            <p:cond delay="600"/>
                                          </p:stCondLst>
                                        </p:cTn>
                                        <p:tgtEl>
                                          <p:spTgt spid="5"/>
                                        </p:tgtEl>
                                      </p:cBhvr>
                                      <p:from x="100000" y="100000"/>
                                      <p:to x="80000" y="100000"/>
                                    </p:animScale>
                                    <p:anim by="(#ppt_h/3+#ppt_w*0.1)" calcmode="lin" valueType="num">
                                      <p:cBhvr additive="sum">
                                        <p:cTn id="15"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447800" y="0"/>
            <a:ext cx="7696200" cy="6858000"/>
          </a:xfrm>
          <a:prstGeom prst="rect">
            <a:avLst/>
          </a:prstGeom>
        </p:spPr>
      </p:pic>
      <p:sp>
        <p:nvSpPr>
          <p:cNvPr id="5" name="TextBox 4"/>
          <p:cNvSpPr txBox="1">
            <a:spLocks noChangeArrowheads="1"/>
          </p:cNvSpPr>
          <p:nvPr/>
        </p:nvSpPr>
        <p:spPr bwMode="auto">
          <a:xfrm>
            <a:off x="15240" y="914400"/>
            <a:ext cx="1981200" cy="13843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u="sng" dirty="0">
                <a:latin typeface="Arial" panose="020B0604020202020204" pitchFamily="34" charset="0"/>
              </a:rPr>
              <a:t>SOME</a:t>
            </a:r>
            <a:r>
              <a:rPr lang="en-US" altLang="en-US" sz="2800" dirty="0">
                <a:latin typeface="Arial" panose="020B0604020202020204" pitchFamily="34" charset="0"/>
              </a:rPr>
              <a:t> Eligibility Questions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752599" y="0"/>
            <a:ext cx="7391401" cy="6862763"/>
          </a:xfrm>
          <a:prstGeom prst="rect">
            <a:avLst/>
          </a:prstGeom>
        </p:spPr>
      </p:pic>
      <p:sp>
        <p:nvSpPr>
          <p:cNvPr id="4" name="TextBox 3"/>
          <p:cNvSpPr txBox="1">
            <a:spLocks noChangeArrowheads="1"/>
          </p:cNvSpPr>
          <p:nvPr/>
        </p:nvSpPr>
        <p:spPr bwMode="auto">
          <a:xfrm>
            <a:off x="0" y="4549676"/>
            <a:ext cx="2438400" cy="2308324"/>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latin typeface="Arial" panose="020B0604020202020204" pitchFamily="34" charset="0"/>
              </a:rPr>
              <a:t>Where did you go to </a:t>
            </a:r>
          </a:p>
          <a:p>
            <a:pPr algn="ctr" eaLnBrk="1" hangingPunct="1">
              <a:spcBef>
                <a:spcPct val="0"/>
              </a:spcBef>
              <a:buFontTx/>
              <a:buNone/>
            </a:pPr>
            <a:r>
              <a:rPr lang="en-US" altLang="en-US" sz="3600" dirty="0">
                <a:latin typeface="Arial" panose="020B0604020202020204" pitchFamily="34" charset="0"/>
              </a:rPr>
              <a:t>High School?</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fmla="#ppt_w*sin(2.5*pi*$)">
                                          <p:val>
                                            <p:fltVal val="0"/>
                                          </p:val>
                                        </p:tav>
                                        <p:tav tm="100000">
                                          <p:val>
                                            <p:fltVal val="1"/>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4"/>
          <p:cNvSpPr txBox="1">
            <a:spLocks noChangeArrowheads="1"/>
          </p:cNvSpPr>
          <p:nvPr/>
        </p:nvSpPr>
        <p:spPr bwMode="auto">
          <a:xfrm>
            <a:off x="4724400" y="4800600"/>
            <a:ext cx="762000" cy="230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900">
                <a:latin typeface="Arial" panose="020B0604020202020204" pitchFamily="34" charset="0"/>
              </a:rPr>
              <a:t>Kansas</a:t>
            </a:r>
          </a:p>
        </p:txBody>
      </p:sp>
      <p:sp>
        <p:nvSpPr>
          <p:cNvPr id="74755" name="TextBox 5"/>
          <p:cNvSpPr txBox="1">
            <a:spLocks noChangeArrowheads="1"/>
          </p:cNvSpPr>
          <p:nvPr/>
        </p:nvSpPr>
        <p:spPr bwMode="auto">
          <a:xfrm>
            <a:off x="4724400" y="5638800"/>
            <a:ext cx="16764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800">
                <a:latin typeface="Arial" panose="020B0604020202020204" pitchFamily="34" charset="0"/>
              </a:rPr>
              <a:t>Best School In Kansas</a:t>
            </a:r>
          </a:p>
        </p:txBody>
      </p:sp>
      <p:sp>
        <p:nvSpPr>
          <p:cNvPr id="4" name="TextBox 3"/>
          <p:cNvSpPr txBox="1">
            <a:spLocks noChangeArrowheads="1"/>
          </p:cNvSpPr>
          <p:nvPr/>
        </p:nvSpPr>
        <p:spPr bwMode="auto">
          <a:xfrm>
            <a:off x="0" y="1663700"/>
            <a:ext cx="2971800" cy="41910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Heard this before?</a:t>
            </a:r>
          </a:p>
          <a:p>
            <a:pPr algn="ctr" eaLnBrk="1" hangingPunct="1">
              <a:spcBef>
                <a:spcPct val="0"/>
              </a:spcBef>
              <a:buFontTx/>
              <a:buNone/>
            </a:pPr>
            <a:endParaRPr lang="en-US" altLang="en-US">
              <a:latin typeface="Arial" panose="020B0604020202020204" pitchFamily="34" charset="0"/>
            </a:endParaRPr>
          </a:p>
          <a:p>
            <a:pPr algn="ctr" eaLnBrk="1" hangingPunct="1">
              <a:spcBef>
                <a:spcPct val="0"/>
              </a:spcBef>
              <a:buFontTx/>
              <a:buNone/>
            </a:pPr>
            <a:r>
              <a:rPr lang="en-US" altLang="en-US">
                <a:latin typeface="Arial" panose="020B0604020202020204" pitchFamily="34" charset="0"/>
              </a:rPr>
              <a:t>“I am not sure which college”</a:t>
            </a:r>
          </a:p>
          <a:p>
            <a:pPr algn="ctr" eaLnBrk="1" hangingPunct="1">
              <a:spcBef>
                <a:spcPct val="0"/>
              </a:spcBef>
              <a:buFontTx/>
              <a:buNone/>
            </a:pPr>
            <a:endParaRPr lang="en-US" altLang="en-US">
              <a:latin typeface="Arial" panose="020B0604020202020204" pitchFamily="34" charset="0"/>
            </a:endParaRPr>
          </a:p>
          <a:p>
            <a:pPr algn="ctr" eaLnBrk="1" hangingPunct="1">
              <a:spcBef>
                <a:spcPct val="0"/>
              </a:spcBef>
              <a:buFontTx/>
              <a:buNone/>
            </a:pPr>
            <a:r>
              <a:rPr lang="en-US" altLang="en-US">
                <a:latin typeface="Arial" panose="020B0604020202020204" pitchFamily="34" charset="0"/>
              </a:rPr>
              <a:t>List up to 10!</a:t>
            </a:r>
          </a:p>
        </p:txBody>
      </p:sp>
      <p:pic>
        <p:nvPicPr>
          <p:cNvPr id="3" name="Content Placeholder 2"/>
          <p:cNvPicPr>
            <a:picLocks noGrp="1" noChangeAspect="1"/>
          </p:cNvPicPr>
          <p:nvPr>
            <p:ph idx="1"/>
          </p:nvPr>
        </p:nvPicPr>
        <p:blipFill>
          <a:blip r:embed="rId3"/>
          <a:stretch>
            <a:fillRect/>
          </a:stretch>
        </p:blipFill>
        <p:spPr>
          <a:xfrm>
            <a:off x="2971801" y="0"/>
            <a:ext cx="6172200" cy="68580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2209800" y="0"/>
            <a:ext cx="6946392" cy="6858000"/>
          </a:xfrm>
          <a:prstGeom prst="rect">
            <a:avLst/>
          </a:prstGeom>
        </p:spPr>
      </p:pic>
      <p:sp>
        <p:nvSpPr>
          <p:cNvPr id="4" name="TextBox 3"/>
          <p:cNvSpPr txBox="1">
            <a:spLocks noChangeArrowheads="1"/>
          </p:cNvSpPr>
          <p:nvPr/>
        </p:nvSpPr>
        <p:spPr bwMode="auto">
          <a:xfrm>
            <a:off x="0" y="4322763"/>
            <a:ext cx="2743200" cy="2554287"/>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a:latin typeface="Arial" panose="020B0604020202020204" pitchFamily="34" charset="0"/>
              </a:rPr>
              <a:t>Does the student have to use their parents information?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8-2019 FOTW “Dependency Status Results” page. This page only displays if the applicant has been determined to be dependent. Applicants who receive this page must indicate if they are able to provide parental information."/>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a:spLocks noChangeArrowheads="1"/>
          </p:cNvSpPr>
          <p:nvPr/>
        </p:nvSpPr>
        <p:spPr bwMode="auto">
          <a:xfrm>
            <a:off x="381000" y="4419600"/>
            <a:ext cx="1981200" cy="2308225"/>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dirty="0">
                <a:latin typeface="Arial" panose="020B0604020202020204" pitchFamily="34" charset="0"/>
              </a:rPr>
              <a:t>What </a:t>
            </a:r>
          </a:p>
          <a:p>
            <a:pPr algn="ctr" eaLnBrk="1" hangingPunct="1">
              <a:spcBef>
                <a:spcPct val="0"/>
              </a:spcBef>
              <a:buFontTx/>
              <a:buNone/>
            </a:pPr>
            <a:r>
              <a:rPr lang="en-US" altLang="en-US" sz="3600" dirty="0">
                <a:latin typeface="Arial" panose="020B0604020202020204" pitchFamily="34" charset="0"/>
              </a:rPr>
              <a:t>if the parents refuse?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creenshot of 2018-2019 FOTW “Parent Demographics Information” page. "/>
          <p:cNvPicPr>
            <a:picLocks noGrp="1"/>
          </p:cNvPicPr>
          <p:nvPr>
            <p:ph idx="1"/>
          </p:nvPr>
        </p:nvPicPr>
        <p:blipFill>
          <a:blip r:embed="rId2"/>
          <a:stretch>
            <a:fillRect/>
          </a:stretch>
        </p:blipFill>
        <p:spPr>
          <a:xfrm>
            <a:off x="0" y="0"/>
            <a:ext cx="8229600" cy="6858000"/>
          </a:xfrm>
          <a:prstGeom prst="rect">
            <a:avLst/>
          </a:prstGeom>
        </p:spPr>
      </p:pic>
      <p:sp>
        <p:nvSpPr>
          <p:cNvPr id="4" name="TextBox 3"/>
          <p:cNvSpPr txBox="1">
            <a:spLocks noChangeArrowheads="1"/>
          </p:cNvSpPr>
          <p:nvPr/>
        </p:nvSpPr>
        <p:spPr bwMode="auto">
          <a:xfrm>
            <a:off x="6019800" y="3810000"/>
            <a:ext cx="2971800" cy="2124075"/>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u="sng">
                <a:latin typeface="Arial" panose="020B0604020202020204" pitchFamily="34" charset="0"/>
              </a:rPr>
              <a:t>PARENT</a:t>
            </a:r>
          </a:p>
          <a:p>
            <a:pPr algn="ctr" eaLnBrk="1" hangingPunct="1">
              <a:spcBef>
                <a:spcPct val="0"/>
              </a:spcBef>
              <a:buFontTx/>
              <a:buNone/>
            </a:pPr>
            <a:endParaRPr lang="en-US" altLang="en-US">
              <a:latin typeface="Arial" panose="020B0604020202020204" pitchFamily="34" charset="0"/>
            </a:endParaRPr>
          </a:p>
          <a:p>
            <a:pPr algn="ctr" eaLnBrk="1" hangingPunct="1">
              <a:spcBef>
                <a:spcPct val="0"/>
              </a:spcBef>
              <a:buFontTx/>
              <a:buNone/>
            </a:pPr>
            <a:r>
              <a:rPr lang="en-US" altLang="en-US">
                <a:latin typeface="Arial" panose="020B0604020202020204" pitchFamily="34" charset="0"/>
              </a:rPr>
              <a:t>Demographic</a:t>
            </a:r>
          </a:p>
          <a:p>
            <a:pPr algn="ctr" eaLnBrk="1" hangingPunct="1">
              <a:spcBef>
                <a:spcPct val="0"/>
              </a:spcBef>
              <a:buFontTx/>
              <a:buNone/>
            </a:pPr>
            <a:r>
              <a:rPr lang="en-US" altLang="en-US">
                <a:latin typeface="Arial" panose="020B0604020202020204" pitchFamily="34" charset="0"/>
              </a:rPr>
              <a:t>Information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85" decel="100000"/>
                                        <p:tgtEl>
                                          <p:spTgt spid="4"/>
                                        </p:tgtEl>
                                      </p:cBhvr>
                                    </p:animEffect>
                                    <p:animScale>
                                      <p:cBhvr>
                                        <p:cTn id="8" dur="385" decel="100000"/>
                                        <p:tgtEl>
                                          <p:spTgt spid="4"/>
                                        </p:tgtEl>
                                      </p:cBhvr>
                                      <p:from x="10000" y="10000"/>
                                      <p:to x="200000" y="450000"/>
                                    </p:animScale>
                                    <p:animScale>
                                      <p:cBhvr>
                                        <p:cTn id="9" dur="615" accel="100000" fill="hold">
                                          <p:stCondLst>
                                            <p:cond delay="385"/>
                                          </p:stCondLst>
                                        </p:cTn>
                                        <p:tgtEl>
                                          <p:spTgt spid="4"/>
                                        </p:tgtEl>
                                      </p:cBhvr>
                                      <p:from x="200000" y="450000"/>
                                      <p:to x="100000" y="100000"/>
                                    </p:animScale>
                                    <p:set>
                                      <p:cBhvr>
                                        <p:cTn id="10" dur="385" fill="hold"/>
                                        <p:tgtEl>
                                          <p:spTgt spid="4"/>
                                        </p:tgtEl>
                                        <p:attrNameLst>
                                          <p:attrName>ppt_x</p:attrName>
                                        </p:attrNameLst>
                                      </p:cBhvr>
                                      <p:to>
                                        <p:strVal val="(0.5)"/>
                                      </p:to>
                                    </p:set>
                                    <p:anim from="(0.5)" to="(#ppt_x)" calcmode="lin" valueType="num">
                                      <p:cBhvr>
                                        <p:cTn id="11" dur="615" accel="100000" fill="hold">
                                          <p:stCondLst>
                                            <p:cond delay="385"/>
                                          </p:stCondLst>
                                        </p:cTn>
                                        <p:tgtEl>
                                          <p:spTgt spid="4"/>
                                        </p:tgtEl>
                                        <p:attrNameLst>
                                          <p:attrName>ppt_x</p:attrName>
                                        </p:attrNameLst>
                                      </p:cBhvr>
                                    </p:anim>
                                    <p:set>
                                      <p:cBhvr>
                                        <p:cTn id="12" dur="385" fill="hold"/>
                                        <p:tgtEl>
                                          <p:spTgt spid="4"/>
                                        </p:tgtEl>
                                        <p:attrNameLst>
                                          <p:attrName>ppt_y</p:attrName>
                                        </p:attrNameLst>
                                      </p:cBhvr>
                                      <p:to>
                                        <p:strVal val="(#ppt_y+0.4)"/>
                                      </p:to>
                                    </p:set>
                                    <p:anim from="(#ppt_y+0.4)" to="(#ppt_y)" calcmode="lin" valueType="num">
                                      <p:cBhvr>
                                        <p:cTn id="13" dur="615" accel="100000" fill="hold">
                                          <p:stCondLst>
                                            <p:cond delay="385"/>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Needs to File For Financial Aid?</a:t>
            </a:r>
            <a:endParaRPr lang="en-US" dirty="0"/>
          </a:p>
        </p:txBody>
      </p:sp>
      <p:sp>
        <p:nvSpPr>
          <p:cNvPr id="4" name="Content Placeholder 3"/>
          <p:cNvSpPr>
            <a:spLocks noGrp="1"/>
          </p:cNvSpPr>
          <p:nvPr>
            <p:ph idx="1"/>
          </p:nvPr>
        </p:nvSpPr>
        <p:spPr/>
        <p:txBody>
          <a:bodyPr/>
          <a:lstStyle/>
          <a:p>
            <a:r>
              <a:rPr lang="en-US" dirty="0" smtClean="0"/>
              <a:t>Every student who desire to acquire Need-Based Financial Aid</a:t>
            </a:r>
          </a:p>
          <a:p>
            <a:r>
              <a:rPr lang="en-US" dirty="0" smtClean="0"/>
              <a:t>If your school requires financial aid filing for Merit-Based Aid or Athletic Scholarships</a:t>
            </a:r>
          </a:p>
          <a:p>
            <a:r>
              <a:rPr lang="en-US" dirty="0" smtClean="0"/>
              <a:t>Parents who want to apply for a parent loan through the federal government</a:t>
            </a:r>
          </a:p>
          <a:p>
            <a:pPr marL="0" indent="0">
              <a:buNone/>
            </a:pPr>
            <a:endParaRPr lang="en-US" dirty="0"/>
          </a:p>
        </p:txBody>
      </p:sp>
    </p:spTree>
    <p:extLst>
      <p:ext uri="{BB962C8B-B14F-4D97-AF65-F5344CB8AC3E}">
        <p14:creationId xmlns:p14="http://schemas.microsoft.com/office/powerpoint/2010/main" val="1446498203"/>
      </p:ext>
    </p:extLst>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422401" y="0"/>
            <a:ext cx="7721600" cy="6858000"/>
          </a:xfrm>
          <a:prstGeom prst="rect">
            <a:avLst/>
          </a:prstGeom>
        </p:spPr>
      </p:pic>
      <p:sp>
        <p:nvSpPr>
          <p:cNvPr id="4" name="Right Arrow 3"/>
          <p:cNvSpPr/>
          <p:nvPr/>
        </p:nvSpPr>
        <p:spPr>
          <a:xfrm>
            <a:off x="19050" y="2286000"/>
            <a:ext cx="2057400" cy="1828800"/>
          </a:xfrm>
          <a:prstGeom prst="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Did Parents File Taxes?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2192" y="0"/>
            <a:ext cx="9153767" cy="6884988"/>
          </a:xfrm>
          <a:prstGeom prst="rect">
            <a:avLst/>
          </a:prstGeom>
        </p:spPr>
      </p:pic>
      <p:sp>
        <p:nvSpPr>
          <p:cNvPr id="4" name="TextBox 3"/>
          <p:cNvSpPr txBox="1">
            <a:spLocks noChangeArrowheads="1"/>
          </p:cNvSpPr>
          <p:nvPr/>
        </p:nvSpPr>
        <p:spPr bwMode="auto">
          <a:xfrm>
            <a:off x="6705600" y="1169988"/>
            <a:ext cx="2438400" cy="57150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Arial" panose="020B0604020202020204" pitchFamily="34" charset="0"/>
              </a:rPr>
              <a:t>Linking to the IRS is quick, easy and may save the student and/or parent from having to get a copy of their Tax Return Transcript.</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tLang="en-US" smtClean="0"/>
              <a:t>IRS Data Retrieval </a:t>
            </a:r>
          </a:p>
        </p:txBody>
      </p:sp>
      <p:sp>
        <p:nvSpPr>
          <p:cNvPr id="84995" name="Content Placeholder 2"/>
          <p:cNvSpPr>
            <a:spLocks noGrp="1"/>
          </p:cNvSpPr>
          <p:nvPr>
            <p:ph idx="1"/>
          </p:nvPr>
        </p:nvSpPr>
        <p:spPr/>
        <p:txBody>
          <a:bodyPr/>
          <a:lstStyle/>
          <a:p>
            <a:pPr eaLnBrk="1" hangingPunct="1">
              <a:spcBef>
                <a:spcPts val="1200"/>
              </a:spcBef>
            </a:pPr>
            <a:r>
              <a:rPr lang="en-US" altLang="en-US" smtClean="0"/>
              <a:t>While completing FOTW, applicant may submit real-time request to IRS for tax data</a:t>
            </a:r>
          </a:p>
          <a:p>
            <a:pPr eaLnBrk="1" hangingPunct="1">
              <a:spcBef>
                <a:spcPts val="1200"/>
              </a:spcBef>
            </a:pPr>
            <a:r>
              <a:rPr lang="en-US" altLang="en-US" smtClean="0"/>
              <a:t>IRS will authenticate taxpayer’s identity</a:t>
            </a:r>
          </a:p>
          <a:p>
            <a:pPr eaLnBrk="1" hangingPunct="1">
              <a:spcBef>
                <a:spcPts val="1200"/>
              </a:spcBef>
            </a:pPr>
            <a:r>
              <a:rPr lang="en-US" altLang="en-US" smtClean="0"/>
              <a:t>If match found, IRS sends real-time results to applicant in new window</a:t>
            </a:r>
          </a:p>
          <a:p>
            <a:pPr eaLnBrk="1" hangingPunct="1">
              <a:spcBef>
                <a:spcPts val="1200"/>
              </a:spcBef>
            </a:pPr>
            <a:r>
              <a:rPr lang="en-US" altLang="en-US" smtClean="0"/>
              <a:t>Applicant chooses whether or not to transfer data to FOTW</a:t>
            </a:r>
          </a:p>
        </p:txBody>
      </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smtClean="0">
                <a:solidFill>
                  <a:srgbClr val="FF0000"/>
                </a:solidFill>
              </a:rPr>
              <a:t>IRS Data Retrieval </a:t>
            </a:r>
          </a:p>
        </p:txBody>
      </p:sp>
      <p:sp>
        <p:nvSpPr>
          <p:cNvPr id="87043" name="Content Placeholder 2"/>
          <p:cNvSpPr>
            <a:spLocks noGrp="1"/>
          </p:cNvSpPr>
          <p:nvPr>
            <p:ph idx="1"/>
          </p:nvPr>
        </p:nvSpPr>
        <p:spPr/>
        <p:txBody>
          <a:bodyPr/>
          <a:lstStyle/>
          <a:p>
            <a:pPr eaLnBrk="1" hangingPunct="1">
              <a:spcBef>
                <a:spcPct val="0"/>
              </a:spcBef>
            </a:pPr>
            <a:r>
              <a:rPr lang="en-US" altLang="en-US" dirty="0" smtClean="0"/>
              <a:t>Participation is voluntary (but highly recommended)</a:t>
            </a:r>
          </a:p>
          <a:p>
            <a:pPr eaLnBrk="1" hangingPunct="1">
              <a:spcBef>
                <a:spcPct val="0"/>
              </a:spcBef>
            </a:pPr>
            <a:r>
              <a:rPr lang="en-US" altLang="en-US" dirty="0" smtClean="0"/>
              <a:t>A tax transcript will be the alternate use of tax verification</a:t>
            </a:r>
          </a:p>
          <a:p>
            <a:pPr eaLnBrk="1" hangingPunct="1">
              <a:spcBef>
                <a:spcPct val="0"/>
              </a:spcBef>
            </a:pPr>
            <a:r>
              <a:rPr lang="en-US" altLang="en-US" dirty="0" smtClean="0"/>
              <a:t>Reduces documents requested by financial aid office</a:t>
            </a:r>
          </a:p>
          <a:p>
            <a:pPr eaLnBrk="1" hangingPunct="1">
              <a:spcBef>
                <a:spcPct val="0"/>
              </a:spcBef>
            </a:pPr>
            <a:r>
              <a:rPr lang="en-US" altLang="en-US" dirty="0" smtClean="0"/>
              <a:t>2019-2020 data retrieval will not show your tax figures on the FAFSA for security purposes.</a:t>
            </a:r>
          </a:p>
        </p:txBody>
      </p:sp>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0" y="0"/>
            <a:ext cx="9143999" cy="6858000"/>
          </a:xfrm>
          <a:prstGeom prst="rect">
            <a:avLst/>
          </a:prstGeom>
        </p:spPr>
      </p:pic>
      <p:sp>
        <p:nvSpPr>
          <p:cNvPr id="5" name="TextBox 4"/>
          <p:cNvSpPr txBox="1">
            <a:spLocks noChangeArrowheads="1"/>
          </p:cNvSpPr>
          <p:nvPr/>
        </p:nvSpPr>
        <p:spPr bwMode="auto">
          <a:xfrm>
            <a:off x="7391400" y="4179888"/>
            <a:ext cx="1752600" cy="2678112"/>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Arial" panose="020B0604020202020204" pitchFamily="34" charset="0"/>
              </a:rPr>
              <a:t>Click </a:t>
            </a:r>
          </a:p>
          <a:p>
            <a:pPr algn="ctr" eaLnBrk="1" hangingPunct="1">
              <a:spcBef>
                <a:spcPct val="0"/>
              </a:spcBef>
              <a:buFontTx/>
              <a:buNone/>
            </a:pPr>
            <a:r>
              <a:rPr lang="en-US" altLang="en-US" sz="2800">
                <a:latin typeface="Arial" panose="020B0604020202020204" pitchFamily="34" charset="0"/>
              </a:rPr>
              <a:t>OK </a:t>
            </a:r>
          </a:p>
          <a:p>
            <a:pPr algn="ctr" eaLnBrk="1" hangingPunct="1">
              <a:spcBef>
                <a:spcPct val="0"/>
              </a:spcBef>
              <a:buFontTx/>
              <a:buNone/>
            </a:pPr>
            <a:r>
              <a:rPr lang="en-US" altLang="en-US" sz="2800">
                <a:latin typeface="Arial" panose="020B0604020202020204" pitchFamily="34" charset="0"/>
              </a:rPr>
              <a:t>to be taken to the IRS Website.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 y="-30480"/>
            <a:ext cx="9160213" cy="6888480"/>
          </a:xfrm>
          <a:prstGeom prst="rect">
            <a:avLst/>
          </a:prstGeom>
        </p:spPr>
      </p:pic>
      <p:sp>
        <p:nvSpPr>
          <p:cNvPr id="5" name="TextBox 4"/>
          <p:cNvSpPr txBox="1">
            <a:spLocks noChangeArrowheads="1"/>
          </p:cNvSpPr>
          <p:nvPr/>
        </p:nvSpPr>
        <p:spPr bwMode="auto">
          <a:xfrm>
            <a:off x="6874212" y="2333625"/>
            <a:ext cx="2286000" cy="4524375"/>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dirty="0">
                <a:latin typeface="Arial" panose="020B0604020202020204" pitchFamily="34" charset="0"/>
              </a:rPr>
              <a:t>Name, SSN &amp; DOB pre-populate.</a:t>
            </a:r>
          </a:p>
          <a:p>
            <a:pPr algn="ctr" eaLnBrk="1" hangingPunct="1">
              <a:spcBef>
                <a:spcPct val="0"/>
              </a:spcBef>
              <a:buFontTx/>
              <a:buNone/>
            </a:pPr>
            <a:endParaRPr lang="en-US" altLang="en-US" sz="2400" dirty="0">
              <a:latin typeface="Arial" panose="020B0604020202020204" pitchFamily="34" charset="0"/>
            </a:endParaRPr>
          </a:p>
          <a:p>
            <a:pPr algn="ctr" eaLnBrk="1" hangingPunct="1">
              <a:spcBef>
                <a:spcPct val="0"/>
              </a:spcBef>
              <a:buFontTx/>
              <a:buNone/>
            </a:pPr>
            <a:r>
              <a:rPr lang="en-US" altLang="en-US" sz="2400" dirty="0">
                <a:latin typeface="Arial" panose="020B0604020202020204" pitchFamily="34" charset="0"/>
              </a:rPr>
              <a:t>You will need:</a:t>
            </a:r>
          </a:p>
          <a:p>
            <a:pPr algn="ctr" eaLnBrk="1" hangingPunct="1">
              <a:spcBef>
                <a:spcPct val="0"/>
              </a:spcBef>
              <a:buFontTx/>
              <a:buNone/>
            </a:pPr>
            <a:r>
              <a:rPr lang="en-US" altLang="en-US" sz="2400" dirty="0">
                <a:latin typeface="Arial" panose="020B0604020202020204" pitchFamily="34" charset="0"/>
              </a:rPr>
              <a:t>Filing Status &amp;</a:t>
            </a:r>
          </a:p>
          <a:p>
            <a:pPr algn="ctr" eaLnBrk="1" hangingPunct="1">
              <a:spcBef>
                <a:spcPct val="0"/>
              </a:spcBef>
              <a:buFontTx/>
              <a:buNone/>
            </a:pPr>
            <a:r>
              <a:rPr lang="en-US" altLang="en-US" sz="2400" dirty="0">
                <a:latin typeface="Arial" panose="020B0604020202020204" pitchFamily="34" charset="0"/>
              </a:rPr>
              <a:t>Address </a:t>
            </a:r>
          </a:p>
          <a:p>
            <a:pPr algn="ctr" eaLnBrk="1" hangingPunct="1">
              <a:spcBef>
                <a:spcPct val="0"/>
              </a:spcBef>
              <a:buFontTx/>
              <a:buNone/>
            </a:pPr>
            <a:r>
              <a:rPr lang="en-US" altLang="en-US" sz="2400" dirty="0">
                <a:latin typeface="Arial" panose="020B0604020202020204" pitchFamily="34" charset="0"/>
              </a:rPr>
              <a:t>exactly as it appeared on your tax return.</a:t>
            </a:r>
          </a:p>
        </p:txBody>
      </p:sp>
      <p:pic>
        <p:nvPicPr>
          <p:cNvPr id="901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4812" y="1676400"/>
            <a:ext cx="2819400"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8-2019 IRS Data Retrieval Tool, page 2, containing user-specific IRS data. &#10;&#10;The IRS has revised this page to provide information about how IRS data is protected and not displayed to the user. &#10;&#10;The user can select the “Transfer My Tax Information into the FAFSA&quot; checkbox and click “Transfer Now” to carry this data back into FOTW.&#10;&#10;The user can select the “Do Not Transfer My Tax Information and Return to the FAFSA&quot; checkbox and click “Do Not Transfer” to discontinue use of the IRS DRT and return to FOTW.&#10;&#10;The user can click the “Print this page” icon in order to print the data that is displayed on this page.&#10;&#10;The applicant or parent is also notified on the IRS page that the information will not display on the IRS page or on the fafsa.gov site."/>
          <p:cNvPicPr>
            <a:picLocks noGrp="1"/>
          </p:cNvPicPr>
          <p:nvPr>
            <p:ph idx="1"/>
          </p:nvPr>
        </p:nvPicPr>
        <p:blipFill>
          <a:blip r:embed="rId3"/>
          <a:stretch>
            <a:fillRect/>
          </a:stretch>
        </p:blipFill>
        <p:spPr>
          <a:xfrm>
            <a:off x="-76200" y="-12192"/>
            <a:ext cx="7010400" cy="6870192"/>
          </a:xfrm>
          <a:prstGeom prst="rect">
            <a:avLst/>
          </a:prstGeom>
        </p:spPr>
      </p:pic>
      <p:sp>
        <p:nvSpPr>
          <p:cNvPr id="92163" name="TextBox 6"/>
          <p:cNvSpPr txBox="1">
            <a:spLocks noChangeArrowheads="1"/>
          </p:cNvSpPr>
          <p:nvPr/>
        </p:nvSpPr>
        <p:spPr bwMode="auto">
          <a:xfrm>
            <a:off x="6553200" y="1905000"/>
            <a:ext cx="2590800" cy="4114800"/>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latin typeface="Arial" panose="020B0604020202020204" pitchFamily="34" charset="0"/>
              </a:rPr>
              <a:t>Check the ‘Transfer My Tax Information’ Box </a:t>
            </a:r>
          </a:p>
          <a:p>
            <a:pPr algn="ctr" eaLnBrk="1" hangingPunct="1">
              <a:spcBef>
                <a:spcPct val="0"/>
              </a:spcBef>
              <a:buFontTx/>
              <a:buNone/>
            </a:pPr>
            <a:r>
              <a:rPr lang="en-US" altLang="en-US" dirty="0">
                <a:latin typeface="Arial" panose="020B0604020202020204" pitchFamily="34" charset="0"/>
              </a:rPr>
              <a:t>then Click ‘Transfer Now’</a:t>
            </a:r>
          </a:p>
        </p:txBody>
      </p:sp>
    </p:spTree>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0" y="-21336"/>
            <a:ext cx="9182308" cy="6872986"/>
          </a:xfrm>
          <a:prstGeom prst="rect">
            <a:avLst/>
          </a:prstGeom>
        </p:spPr>
      </p:pic>
      <p:sp>
        <p:nvSpPr>
          <p:cNvPr id="5" name="TextBox 4"/>
          <p:cNvSpPr txBox="1">
            <a:spLocks noChangeArrowheads="1"/>
          </p:cNvSpPr>
          <p:nvPr/>
        </p:nvSpPr>
        <p:spPr bwMode="auto">
          <a:xfrm>
            <a:off x="6172200" y="2020888"/>
            <a:ext cx="2971800" cy="4830762"/>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Arial" panose="020B0604020202020204" pitchFamily="34" charset="0"/>
              </a:rPr>
              <a:t>Answer the questions that were not answered by the IRS Transfer but Watch for questions that have ‘Transferred from the IRS’ above them.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150813"/>
            <a:ext cx="3048000" cy="6556375"/>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a:latin typeface="Arial" panose="020B0604020202020204" pitchFamily="34" charset="0"/>
              </a:rPr>
              <a:t>Some answers can be found on page 1 or 2 of the parents’ tax return or the parents’ w-2.  </a:t>
            </a:r>
          </a:p>
          <a:p>
            <a:pPr algn="ctr" eaLnBrk="1" hangingPunct="1">
              <a:spcBef>
                <a:spcPct val="0"/>
              </a:spcBef>
              <a:buFontTx/>
              <a:buNone/>
            </a:pPr>
            <a:r>
              <a:rPr lang="en-US" altLang="en-US" sz="2800">
                <a:latin typeface="Arial" panose="020B0604020202020204" pitchFamily="34" charset="0"/>
              </a:rPr>
              <a:t>The remaining questions would come from outside sources i.e. bank statements, payment center, Social Security Office, etc.</a:t>
            </a:r>
          </a:p>
        </p:txBody>
      </p:sp>
      <p:pic>
        <p:nvPicPr>
          <p:cNvPr id="3" name="Content Placeholder 2"/>
          <p:cNvPicPr>
            <a:picLocks noGrp="1" noChangeAspect="1"/>
          </p:cNvPicPr>
          <p:nvPr>
            <p:ph idx="1"/>
          </p:nvPr>
        </p:nvPicPr>
        <p:blipFill>
          <a:blip r:embed="rId2"/>
          <a:stretch>
            <a:fillRect/>
          </a:stretch>
        </p:blipFill>
        <p:spPr>
          <a:xfrm>
            <a:off x="3048001" y="-12192"/>
            <a:ext cx="6096000" cy="6870192"/>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7999"/>
          </a:xfrm>
          <a:prstGeom prst="rect">
            <a:avLst/>
          </a:prstGeom>
        </p:spPr>
      </p:pic>
    </p:spTree>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Forms</a:t>
            </a:r>
            <a:endParaRPr lang="en-US" dirty="0"/>
          </a:p>
        </p:txBody>
      </p:sp>
      <p:sp>
        <p:nvSpPr>
          <p:cNvPr id="3" name="Content Placeholder 2"/>
          <p:cNvSpPr>
            <a:spLocks noGrp="1"/>
          </p:cNvSpPr>
          <p:nvPr>
            <p:ph idx="1"/>
          </p:nvPr>
        </p:nvSpPr>
        <p:spPr/>
        <p:txBody>
          <a:bodyPr/>
          <a:lstStyle/>
          <a:p>
            <a:r>
              <a:rPr lang="en-US" dirty="0" smtClean="0"/>
              <a:t>FAFSA</a:t>
            </a:r>
          </a:p>
          <a:p>
            <a:r>
              <a:rPr lang="en-US" dirty="0" smtClean="0"/>
              <a:t>CSS Profile (needed for some colleges)</a:t>
            </a:r>
          </a:p>
          <a:p>
            <a:r>
              <a:rPr lang="en-US" dirty="0" smtClean="0"/>
              <a:t>Institutional Forms (university’s own form)</a:t>
            </a:r>
          </a:p>
          <a:p>
            <a:r>
              <a:rPr lang="en-US" dirty="0" smtClean="0"/>
              <a:t>2017 1040 (A or EZ) – Federal Tax Return</a:t>
            </a:r>
          </a:p>
          <a:p>
            <a:r>
              <a:rPr lang="en-US" dirty="0" smtClean="0"/>
              <a:t>Income Statement (2017 W-2 Form)</a:t>
            </a:r>
          </a:p>
          <a:p>
            <a:r>
              <a:rPr lang="en-US" dirty="0" smtClean="0"/>
              <a:t>Bank/Investment/Mortgage Statements</a:t>
            </a:r>
          </a:p>
        </p:txBody>
      </p:sp>
    </p:spTree>
    <p:extLst>
      <p:ext uri="{BB962C8B-B14F-4D97-AF65-F5344CB8AC3E}">
        <p14:creationId xmlns:p14="http://schemas.microsoft.com/office/powerpoint/2010/main" val="2204067518"/>
      </p:ext>
    </p:extLst>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
          <p:cNvSpPr/>
          <p:nvPr/>
        </p:nvSpPr>
        <p:spPr>
          <a:xfrm>
            <a:off x="304800" y="1905000"/>
            <a:ext cx="2209800" cy="1676400"/>
          </a:xfrm>
          <a:prstGeom prst="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Did the student file?</a:t>
            </a:r>
          </a:p>
        </p:txBody>
      </p:sp>
      <p:pic>
        <p:nvPicPr>
          <p:cNvPr id="3" name="Content Placeholder 2"/>
          <p:cNvPicPr>
            <a:picLocks noGrp="1" noChangeAspect="1"/>
          </p:cNvPicPr>
          <p:nvPr>
            <p:ph idx="1"/>
          </p:nvPr>
        </p:nvPicPr>
        <p:blipFill>
          <a:blip r:embed="rId3"/>
          <a:stretch>
            <a:fillRect/>
          </a:stretch>
        </p:blipFill>
        <p:spPr>
          <a:xfrm>
            <a:off x="2514601" y="0"/>
            <a:ext cx="6620256" cy="6858000"/>
          </a:xfrm>
          <a:prstGeom prst="rect">
            <a:avLst/>
          </a:prstGeom>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21337" y="0"/>
            <a:ext cx="9150095" cy="6858000"/>
          </a:xfrm>
          <a:prstGeom prst="rect">
            <a:avLst/>
          </a:prstGeom>
        </p:spPr>
      </p:pic>
      <p:sp>
        <p:nvSpPr>
          <p:cNvPr id="4" name="TextBox 3"/>
          <p:cNvSpPr txBox="1">
            <a:spLocks noChangeArrowheads="1"/>
          </p:cNvSpPr>
          <p:nvPr/>
        </p:nvSpPr>
        <p:spPr bwMode="auto">
          <a:xfrm>
            <a:off x="0" y="5103813"/>
            <a:ext cx="2286000" cy="1754187"/>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a:latin typeface="Arial" panose="020B0604020202020204" pitchFamily="34" charset="0"/>
              </a:rPr>
              <a:t>From the student’s W-2.</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stretch>
            <a:fillRect/>
          </a:stretch>
        </p:blipFill>
        <p:spPr>
          <a:xfrm>
            <a:off x="-1" y="0"/>
            <a:ext cx="9070847" cy="6858000"/>
          </a:xfrm>
          <a:prstGeom prst="rect">
            <a:avLst/>
          </a:prstGeom>
        </p:spPr>
      </p:pic>
      <p:sp>
        <p:nvSpPr>
          <p:cNvPr id="6" name="Rectangle 5"/>
          <p:cNvSpPr>
            <a:spLocks noChangeArrowheads="1"/>
          </p:cNvSpPr>
          <p:nvPr/>
        </p:nvSpPr>
        <p:spPr bwMode="auto">
          <a:xfrm>
            <a:off x="6266688" y="1963737"/>
            <a:ext cx="2895600" cy="4894263"/>
          </a:xfrm>
          <a:prstGeom prst="rect">
            <a:avLst/>
          </a:prstGeom>
          <a:gradFill rotWithShape="0">
            <a:gsLst>
              <a:gs pos="0">
                <a:srgbClr val="FBEAC7"/>
              </a:gs>
              <a:gs pos="17999">
                <a:srgbClr val="FEE7F2"/>
              </a:gs>
              <a:gs pos="36000">
                <a:srgbClr val="FAC77D"/>
              </a:gs>
              <a:gs pos="61000">
                <a:srgbClr val="FBA97D"/>
              </a:gs>
              <a:gs pos="82001">
                <a:srgbClr val="FBD49C"/>
              </a:gs>
              <a:gs pos="100000">
                <a:srgbClr val="FEE7F2"/>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a:latin typeface="Arial" panose="020B0604020202020204" pitchFamily="34" charset="0"/>
              </a:rPr>
              <a:t>Some answers can be found on the student’s w-2.</a:t>
            </a:r>
          </a:p>
          <a:p>
            <a:pPr algn="ctr" eaLnBrk="1" hangingPunct="1">
              <a:spcBef>
                <a:spcPct val="0"/>
              </a:spcBef>
              <a:buFontTx/>
              <a:buNone/>
            </a:pPr>
            <a:r>
              <a:rPr lang="en-US" altLang="en-US" sz="2400">
                <a:latin typeface="Arial" panose="020B0604020202020204" pitchFamily="34" charset="0"/>
              </a:rPr>
              <a:t>  </a:t>
            </a:r>
          </a:p>
          <a:p>
            <a:pPr algn="ctr" eaLnBrk="1" hangingPunct="1">
              <a:spcBef>
                <a:spcPct val="0"/>
              </a:spcBef>
              <a:buFontTx/>
              <a:buNone/>
            </a:pPr>
            <a:r>
              <a:rPr lang="en-US" altLang="en-US" sz="2400">
                <a:latin typeface="Arial" panose="020B0604020202020204" pitchFamily="34" charset="0"/>
              </a:rPr>
              <a:t>The remaining questions would come from outside sources i.e. bank statements, payment center, Social Security Office, etc.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7999"/>
          </a:xfrm>
          <a:prstGeom prst="rect">
            <a:avLst/>
          </a:prstGeom>
        </p:spPr>
      </p:pic>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905001" y="0"/>
            <a:ext cx="7239000" cy="6858000"/>
          </a:xfrm>
          <a:prstGeom prst="rect">
            <a:avLst/>
          </a:prstGeom>
        </p:spPr>
      </p:pic>
      <p:sp>
        <p:nvSpPr>
          <p:cNvPr id="7" name="Right Arrow 6"/>
          <p:cNvSpPr/>
          <p:nvPr/>
        </p:nvSpPr>
        <p:spPr>
          <a:xfrm>
            <a:off x="0" y="5829300"/>
            <a:ext cx="2514600" cy="838200"/>
          </a:xfrm>
          <a:prstGeom prst="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Agree to Terms</a:t>
            </a:r>
          </a:p>
        </p:txBody>
      </p:sp>
      <p:sp>
        <p:nvSpPr>
          <p:cNvPr id="4" name="Rectangle 3"/>
          <p:cNvSpPr/>
          <p:nvPr/>
        </p:nvSpPr>
        <p:spPr>
          <a:xfrm>
            <a:off x="228600" y="1543050"/>
            <a:ext cx="2057400" cy="38100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outerShdw blurRad="571500" dist="50800" dir="5400000" algn="ctr" rotWithShape="0">
              <a:schemeClr val="tx2">
                <a:lumMod val="60000"/>
                <a:lumOff val="40000"/>
              </a:schemeClr>
            </a:outerShdw>
          </a:effectLst>
          <a:scene3d>
            <a:camera prst="orthographicFront">
              <a:rot lat="0" lon="0" rev="0"/>
            </a:camera>
            <a:lightRig rig="threePt" dir="t"/>
          </a:scene3d>
          <a:sp3d>
            <a:bevelB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Almost Done!</a:t>
            </a:r>
          </a:p>
        </p:txBody>
      </p:sp>
      <p:sp>
        <p:nvSpPr>
          <p:cNvPr id="8" name="Right Arrow 7"/>
          <p:cNvSpPr/>
          <p:nvPr/>
        </p:nvSpPr>
        <p:spPr>
          <a:xfrm>
            <a:off x="0" y="3009900"/>
            <a:ext cx="2514600" cy="838200"/>
          </a:xfrm>
          <a:prstGeom prst="rightArrow">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dirty="0">
                <a:solidFill>
                  <a:schemeClr val="tx1"/>
                </a:solidFill>
              </a:rPr>
              <a:t>Student Sign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85" decel="100000"/>
                                        <p:tgtEl>
                                          <p:spTgt spid="4"/>
                                        </p:tgtEl>
                                      </p:cBhvr>
                                    </p:animEffect>
                                    <p:animScale>
                                      <p:cBhvr>
                                        <p:cTn id="8" dur="385" decel="100000"/>
                                        <p:tgtEl>
                                          <p:spTgt spid="4"/>
                                        </p:tgtEl>
                                      </p:cBhvr>
                                      <p:from x="10000" y="10000"/>
                                      <p:to x="200000" y="450000"/>
                                    </p:animScale>
                                    <p:animScale>
                                      <p:cBhvr>
                                        <p:cTn id="9" dur="615" accel="100000" fill="hold">
                                          <p:stCondLst>
                                            <p:cond delay="385"/>
                                          </p:stCondLst>
                                        </p:cTn>
                                        <p:tgtEl>
                                          <p:spTgt spid="4"/>
                                        </p:tgtEl>
                                      </p:cBhvr>
                                      <p:from x="200000" y="450000"/>
                                      <p:to x="100000" y="100000"/>
                                    </p:animScale>
                                    <p:set>
                                      <p:cBhvr>
                                        <p:cTn id="10" dur="385" fill="hold"/>
                                        <p:tgtEl>
                                          <p:spTgt spid="4"/>
                                        </p:tgtEl>
                                        <p:attrNameLst>
                                          <p:attrName>ppt_x</p:attrName>
                                        </p:attrNameLst>
                                      </p:cBhvr>
                                      <p:to>
                                        <p:strVal val="(0.5)"/>
                                      </p:to>
                                    </p:set>
                                    <p:anim from="(0.5)" to="(#ppt_x)" calcmode="lin" valueType="num">
                                      <p:cBhvr>
                                        <p:cTn id="11" dur="615" accel="100000" fill="hold">
                                          <p:stCondLst>
                                            <p:cond delay="385"/>
                                          </p:stCondLst>
                                        </p:cTn>
                                        <p:tgtEl>
                                          <p:spTgt spid="4"/>
                                        </p:tgtEl>
                                        <p:attrNameLst>
                                          <p:attrName>ppt_x</p:attrName>
                                        </p:attrNameLst>
                                      </p:cBhvr>
                                    </p:anim>
                                    <p:set>
                                      <p:cBhvr>
                                        <p:cTn id="12" dur="385" fill="hold"/>
                                        <p:tgtEl>
                                          <p:spTgt spid="4"/>
                                        </p:tgtEl>
                                        <p:attrNameLst>
                                          <p:attrName>ppt_y</p:attrName>
                                        </p:attrNameLst>
                                      </p:cBhvr>
                                      <p:to>
                                        <p:strVal val="(#ppt_y+0.4)"/>
                                      </p:to>
                                    </p:set>
                                    <p:anim from="(#ppt_y+0.4)" to="(#ppt_y)" calcmode="lin" valueType="num">
                                      <p:cBhvr>
                                        <p:cTn id="13" dur="615" accel="100000" fill="hold">
                                          <p:stCondLst>
                                            <p:cond delay="385"/>
                                          </p:stCondLst>
                                        </p:cTn>
                                        <p:tgtEl>
                                          <p:spTgt spid="4"/>
                                        </p:tgtEl>
                                        <p:attrNameLst>
                                          <p:attrName>ppt_y</p:attrName>
                                        </p:attrNameLst>
                                      </p:cBhvr>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8800" y="0"/>
            <a:ext cx="7315200" cy="6857999"/>
          </a:xfrm>
          <a:prstGeom prst="rect">
            <a:avLst/>
          </a:prstGeom>
        </p:spPr>
      </p:pic>
      <p:pic>
        <p:nvPicPr>
          <p:cNvPr id="1064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4793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52600"/>
            <a:ext cx="2541588"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876800"/>
            <a:ext cx="1676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29462"/>
            <a:ext cx="6553200" cy="6799075"/>
          </a:xfrm>
          <a:prstGeom prst="rect">
            <a:avLst/>
          </a:prstGeom>
        </p:spPr>
      </p:pic>
      <p:pic>
        <p:nvPicPr>
          <p:cNvPr id="10752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2763838"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mtClean="0"/>
              <a:t>Frequent FAFSA Errors</a:t>
            </a:r>
          </a:p>
        </p:txBody>
      </p:sp>
      <p:sp>
        <p:nvSpPr>
          <p:cNvPr id="108547" name="Rectangle 3"/>
          <p:cNvSpPr>
            <a:spLocks noGrp="1" noChangeArrowheads="1"/>
          </p:cNvSpPr>
          <p:nvPr>
            <p:ph idx="1"/>
          </p:nvPr>
        </p:nvSpPr>
        <p:spPr/>
        <p:txBody>
          <a:bodyPr/>
          <a:lstStyle/>
          <a:p>
            <a:pPr eaLnBrk="1" hangingPunct="1">
              <a:lnSpc>
                <a:spcPct val="90000"/>
              </a:lnSpc>
              <a:spcBef>
                <a:spcPct val="15000"/>
              </a:spcBef>
            </a:pPr>
            <a:r>
              <a:rPr lang="en-US" altLang="en-US" dirty="0" smtClean="0"/>
              <a:t>Social Security Numbers is incorrect</a:t>
            </a:r>
          </a:p>
          <a:p>
            <a:pPr eaLnBrk="1" hangingPunct="1">
              <a:lnSpc>
                <a:spcPct val="90000"/>
              </a:lnSpc>
              <a:spcBef>
                <a:spcPct val="15000"/>
              </a:spcBef>
            </a:pPr>
            <a:r>
              <a:rPr lang="en-US" altLang="en-US" dirty="0" smtClean="0"/>
              <a:t>Divorced/remarried parental information</a:t>
            </a:r>
          </a:p>
          <a:p>
            <a:pPr eaLnBrk="1" hangingPunct="1">
              <a:lnSpc>
                <a:spcPct val="90000"/>
              </a:lnSpc>
              <a:spcBef>
                <a:spcPct val="15000"/>
              </a:spcBef>
            </a:pPr>
            <a:r>
              <a:rPr lang="en-US" altLang="en-US" dirty="0" smtClean="0"/>
              <a:t>Income earned by parents/stepparents</a:t>
            </a:r>
          </a:p>
          <a:p>
            <a:pPr eaLnBrk="1" hangingPunct="1">
              <a:lnSpc>
                <a:spcPct val="90000"/>
              </a:lnSpc>
              <a:spcBef>
                <a:spcPct val="15000"/>
              </a:spcBef>
            </a:pPr>
            <a:r>
              <a:rPr lang="en-US" altLang="en-US" dirty="0" smtClean="0"/>
              <a:t>Untaxed income</a:t>
            </a:r>
          </a:p>
          <a:p>
            <a:pPr eaLnBrk="1" hangingPunct="1">
              <a:lnSpc>
                <a:spcPct val="90000"/>
              </a:lnSpc>
              <a:spcBef>
                <a:spcPct val="15000"/>
              </a:spcBef>
            </a:pPr>
            <a:r>
              <a:rPr lang="en-US" altLang="en-US" dirty="0" smtClean="0"/>
              <a:t>U.S. income taxes paid </a:t>
            </a:r>
          </a:p>
          <a:p>
            <a:pPr eaLnBrk="1" hangingPunct="1">
              <a:lnSpc>
                <a:spcPct val="90000"/>
              </a:lnSpc>
              <a:spcBef>
                <a:spcPct val="15000"/>
              </a:spcBef>
            </a:pPr>
            <a:r>
              <a:rPr lang="en-US" altLang="en-US" dirty="0" smtClean="0"/>
              <a:t>Household size</a:t>
            </a:r>
          </a:p>
          <a:p>
            <a:pPr eaLnBrk="1" hangingPunct="1">
              <a:lnSpc>
                <a:spcPct val="90000"/>
              </a:lnSpc>
              <a:spcBef>
                <a:spcPct val="15000"/>
              </a:spcBef>
            </a:pPr>
            <a:r>
              <a:rPr lang="en-US" altLang="en-US" dirty="0" smtClean="0"/>
              <a:t>Number of household members in college</a:t>
            </a:r>
          </a:p>
          <a:p>
            <a:pPr eaLnBrk="1" hangingPunct="1">
              <a:lnSpc>
                <a:spcPct val="90000"/>
              </a:lnSpc>
              <a:spcBef>
                <a:spcPct val="15000"/>
              </a:spcBef>
            </a:pPr>
            <a:r>
              <a:rPr lang="en-US" altLang="en-US" dirty="0" smtClean="0"/>
              <a:t>Real estate (excluding homestead) and investment net worth</a:t>
            </a:r>
          </a:p>
        </p:txBody>
      </p:sp>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altLang="en-US" smtClean="0"/>
              <a:t>FAFSA Processing Results</a:t>
            </a:r>
          </a:p>
        </p:txBody>
      </p:sp>
      <p:sp>
        <p:nvSpPr>
          <p:cNvPr id="110595" name="Rectangle 3"/>
          <p:cNvSpPr>
            <a:spLocks noGrp="1" noChangeArrowheads="1"/>
          </p:cNvSpPr>
          <p:nvPr>
            <p:ph idx="1"/>
          </p:nvPr>
        </p:nvSpPr>
        <p:spPr/>
        <p:txBody>
          <a:bodyPr/>
          <a:lstStyle/>
          <a:p>
            <a:pPr marL="3175" indent="-3175" eaLnBrk="1" hangingPunct="1">
              <a:lnSpc>
                <a:spcPct val="90000"/>
              </a:lnSpc>
              <a:spcBef>
                <a:spcPct val="50000"/>
              </a:spcBef>
              <a:buFontTx/>
              <a:buNone/>
              <a:tabLst>
                <a:tab pos="347663" algn="l"/>
              </a:tabLst>
            </a:pPr>
            <a:r>
              <a:rPr lang="en-US" altLang="en-US" dirty="0" smtClean="0"/>
              <a:t>Central Processing System (CPS) notifies student of FAFSA processing results by:</a:t>
            </a:r>
          </a:p>
          <a:p>
            <a:pPr marL="3175" indent="-3175" eaLnBrk="1" hangingPunct="1">
              <a:spcBef>
                <a:spcPts val="1800"/>
              </a:spcBef>
              <a:tabLst>
                <a:tab pos="347663" algn="l"/>
              </a:tabLst>
            </a:pPr>
            <a:r>
              <a:rPr lang="en-US" altLang="en-US" sz="2800" dirty="0" smtClean="0"/>
              <a:t>	Paper Student Aid Report (SAR) if paper FAFSA was filed and student’s e-mail address was not provided</a:t>
            </a:r>
          </a:p>
          <a:p>
            <a:pPr marL="3175" indent="-3175" eaLnBrk="1" hangingPunct="1">
              <a:spcBef>
                <a:spcPts val="1800"/>
              </a:spcBef>
              <a:tabLst>
                <a:tab pos="347663" algn="l"/>
              </a:tabLst>
            </a:pPr>
            <a:r>
              <a:rPr lang="en-US" altLang="en-US" sz="2800" dirty="0" smtClean="0"/>
              <a:t>	SAR Acknowledgement if filed FAFSA On The Web and student’s e-mail address was not provided</a:t>
            </a:r>
          </a:p>
        </p:txBody>
      </p:sp>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altLang="en-US" smtClean="0"/>
              <a:t>FAFSA Processing Results</a:t>
            </a:r>
          </a:p>
        </p:txBody>
      </p:sp>
      <p:sp>
        <p:nvSpPr>
          <p:cNvPr id="112643" name="Rectangle 3"/>
          <p:cNvSpPr>
            <a:spLocks noGrp="1" noChangeArrowheads="1"/>
          </p:cNvSpPr>
          <p:nvPr>
            <p:ph idx="1"/>
          </p:nvPr>
        </p:nvSpPr>
        <p:spPr/>
        <p:txBody>
          <a:bodyPr/>
          <a:lstStyle/>
          <a:p>
            <a:pPr eaLnBrk="1" hangingPunct="1">
              <a:spcBef>
                <a:spcPct val="70000"/>
              </a:spcBef>
            </a:pPr>
            <a:r>
              <a:rPr lang="en-US" altLang="en-US" smtClean="0"/>
              <a:t>CPS notifies student of FAFSA processing results by:</a:t>
            </a:r>
          </a:p>
          <a:p>
            <a:pPr marL="682625" lvl="1" indent="-341313" eaLnBrk="1" hangingPunct="1">
              <a:spcBef>
                <a:spcPct val="70000"/>
              </a:spcBef>
            </a:pPr>
            <a:r>
              <a:rPr lang="en-US" altLang="en-US" smtClean="0"/>
              <a:t>E-mail notification containing a direct link to student’s on-line SAR if student’s e-mail was provided on paper or electronic FAFSA</a:t>
            </a:r>
          </a:p>
          <a:p>
            <a:pPr eaLnBrk="1" hangingPunct="1">
              <a:spcBef>
                <a:spcPct val="70000"/>
              </a:spcBef>
            </a:pPr>
            <a:r>
              <a:rPr lang="en-US" altLang="en-US" smtClean="0"/>
              <a:t>Student, with FSA ID, may view SAR on-line at </a:t>
            </a:r>
            <a:r>
              <a:rPr lang="en-US" altLang="en-US" smtClean="0">
                <a:solidFill>
                  <a:srgbClr val="0066FF"/>
                </a:solidFill>
              </a:rPr>
              <a:t>www.fafsa.ed.gov</a:t>
            </a:r>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dirty="0" smtClean="0"/>
              <a:t>Free Application for Federal Student Aid (FAFSA)</a:t>
            </a:r>
          </a:p>
        </p:txBody>
      </p:sp>
      <p:sp>
        <p:nvSpPr>
          <p:cNvPr id="51203" name="Rectangle 3"/>
          <p:cNvSpPr>
            <a:spLocks noGrp="1" noChangeArrowheads="1"/>
          </p:cNvSpPr>
          <p:nvPr>
            <p:ph idx="1"/>
          </p:nvPr>
        </p:nvSpPr>
        <p:spPr/>
        <p:txBody>
          <a:bodyPr/>
          <a:lstStyle/>
          <a:p>
            <a:pPr eaLnBrk="1" hangingPunct="1"/>
            <a:r>
              <a:rPr lang="en-US" altLang="en-US" dirty="0" smtClean="0"/>
              <a:t>A standard form that collects demographic and financial information about the student and family</a:t>
            </a:r>
          </a:p>
          <a:p>
            <a:pPr eaLnBrk="1" hangingPunct="1">
              <a:spcBef>
                <a:spcPct val="100000"/>
              </a:spcBef>
            </a:pPr>
            <a:r>
              <a:rPr lang="en-US" altLang="en-US" dirty="0" smtClean="0"/>
              <a:t>May be filed </a:t>
            </a:r>
            <a:r>
              <a:rPr lang="en-US" altLang="en-US" b="1" dirty="0" smtClean="0"/>
              <a:t>electronically (computer or FAFSA APP)</a:t>
            </a:r>
            <a:r>
              <a:rPr lang="en-US" altLang="en-US" dirty="0" smtClean="0"/>
              <a:t> or using paper form</a:t>
            </a:r>
          </a:p>
          <a:p>
            <a:pPr marL="682625" lvl="1" indent="-341313" eaLnBrk="1" hangingPunct="1">
              <a:spcBef>
                <a:spcPct val="40000"/>
              </a:spcBef>
            </a:pPr>
            <a:r>
              <a:rPr lang="en-US" altLang="en-US" sz="3000" dirty="0" smtClean="0"/>
              <a:t>Available in English and Spanish</a:t>
            </a:r>
          </a:p>
        </p:txBody>
      </p:sp>
    </p:spTree>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tLang="en-US" smtClean="0"/>
              <a:t>FAFSA Processing Results</a:t>
            </a:r>
          </a:p>
        </p:txBody>
      </p:sp>
      <p:sp>
        <p:nvSpPr>
          <p:cNvPr id="114691" name="Rectangle 3"/>
          <p:cNvSpPr>
            <a:spLocks noGrp="1" noChangeArrowheads="1"/>
          </p:cNvSpPr>
          <p:nvPr>
            <p:ph idx="1"/>
          </p:nvPr>
        </p:nvSpPr>
        <p:spPr>
          <a:xfrm>
            <a:off x="381000" y="1447800"/>
            <a:ext cx="8305800" cy="4267200"/>
          </a:xfrm>
        </p:spPr>
        <p:txBody>
          <a:bodyPr/>
          <a:lstStyle/>
          <a:p>
            <a:pPr eaLnBrk="1" hangingPunct="1">
              <a:tabLst>
                <a:tab pos="4054475" algn="l"/>
              </a:tabLst>
            </a:pPr>
            <a:r>
              <a:rPr lang="en-US" altLang="en-US" smtClean="0"/>
              <a:t>Institutional Student Information Record (ISIR) sent to colleges listed on FAFSA approximately 3-4 days after FAFSA submitted</a:t>
            </a:r>
          </a:p>
          <a:p>
            <a:pPr eaLnBrk="1" hangingPunct="1">
              <a:spcBef>
                <a:spcPct val="75000"/>
              </a:spcBef>
              <a:tabLst>
                <a:tab pos="4054475" algn="l"/>
              </a:tabLst>
            </a:pPr>
            <a:r>
              <a:rPr lang="en-US" altLang="en-US" smtClean="0"/>
              <a:t>College reviews ISIR</a:t>
            </a:r>
          </a:p>
          <a:p>
            <a:pPr marL="682625" lvl="1" indent="-341313" eaLnBrk="1" hangingPunct="1">
              <a:tabLst>
                <a:tab pos="4054475" algn="l"/>
              </a:tabLst>
            </a:pPr>
            <a:r>
              <a:rPr lang="en-US" altLang="en-US" smtClean="0"/>
              <a:t>May request additional documentation, such as proof that a sibling is enrolled in college</a:t>
            </a:r>
          </a:p>
        </p:txBody>
      </p:sp>
    </p:spTree>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altLang="en-US" smtClean="0"/>
              <a:t>Student Aid Report</a:t>
            </a:r>
          </a:p>
        </p:txBody>
      </p:sp>
      <p:sp>
        <p:nvSpPr>
          <p:cNvPr id="116739" name="Rectangle 3"/>
          <p:cNvSpPr>
            <a:spLocks noGrp="1" noChangeArrowheads="1"/>
          </p:cNvSpPr>
          <p:nvPr>
            <p:ph idx="1"/>
          </p:nvPr>
        </p:nvSpPr>
        <p:spPr>
          <a:xfrm>
            <a:off x="381000" y="1447800"/>
            <a:ext cx="8001000" cy="4267200"/>
          </a:xfrm>
        </p:spPr>
        <p:txBody>
          <a:bodyPr/>
          <a:lstStyle/>
          <a:p>
            <a:pPr eaLnBrk="1" hangingPunct="1">
              <a:spcBef>
                <a:spcPct val="125000"/>
              </a:spcBef>
            </a:pPr>
            <a:r>
              <a:rPr lang="en-US" altLang="en-US" smtClean="0"/>
              <a:t>Review data for accuracy</a:t>
            </a:r>
          </a:p>
          <a:p>
            <a:pPr eaLnBrk="1" hangingPunct="1">
              <a:spcBef>
                <a:spcPct val="125000"/>
              </a:spcBef>
            </a:pPr>
            <a:r>
              <a:rPr lang="en-US" altLang="en-US" smtClean="0"/>
              <a:t>Update estimated information when actual figures are available</a:t>
            </a:r>
          </a:p>
        </p:txBody>
      </p:sp>
    </p:spTree>
  </p:cSld>
  <p:clrMapOvr>
    <a:masterClrMapping/>
  </p:clrMapOvr>
  <p:transition spd="med">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altLang="en-US" smtClean="0"/>
              <a:t>Making Corrections</a:t>
            </a:r>
          </a:p>
        </p:txBody>
      </p:sp>
      <p:sp>
        <p:nvSpPr>
          <p:cNvPr id="118787" name="Rectangle 3"/>
          <p:cNvSpPr>
            <a:spLocks noGrp="1" noChangeArrowheads="1"/>
          </p:cNvSpPr>
          <p:nvPr>
            <p:ph idx="1"/>
          </p:nvPr>
        </p:nvSpPr>
        <p:spPr/>
        <p:txBody>
          <a:bodyPr/>
          <a:lstStyle/>
          <a:p>
            <a:pPr marL="0" indent="0" eaLnBrk="1" hangingPunct="1">
              <a:lnSpc>
                <a:spcPct val="90000"/>
              </a:lnSpc>
              <a:buFontTx/>
              <a:buNone/>
              <a:tabLst>
                <a:tab pos="347663" algn="l"/>
              </a:tabLst>
            </a:pPr>
            <a:r>
              <a:rPr lang="en-US" altLang="en-US" smtClean="0"/>
              <a:t>If necessary, corrections to FAFSA data may be made by: </a:t>
            </a:r>
          </a:p>
          <a:p>
            <a:pPr marL="0" indent="0" eaLnBrk="1" hangingPunct="1">
              <a:lnSpc>
                <a:spcPct val="90000"/>
              </a:lnSpc>
              <a:spcBef>
                <a:spcPct val="35000"/>
              </a:spcBef>
              <a:tabLst>
                <a:tab pos="347663" algn="l"/>
              </a:tabLst>
            </a:pPr>
            <a:r>
              <a:rPr lang="en-US" altLang="en-US" smtClean="0"/>
              <a:t>	</a:t>
            </a:r>
            <a:r>
              <a:rPr lang="en-US" altLang="en-US" sz="2800" smtClean="0"/>
              <a:t>Using FAFSA on the Web (</a:t>
            </a:r>
            <a:r>
              <a:rPr lang="en-US" altLang="en-US" sz="2800" smtClean="0">
                <a:solidFill>
                  <a:srgbClr val="0066FF"/>
                </a:solidFill>
              </a:rPr>
              <a:t>www.fafsa.ed.gov</a:t>
            </a:r>
            <a:r>
              <a:rPr lang="en-US" altLang="en-US" sz="2800" smtClean="0"/>
              <a:t>) if </a:t>
            </a:r>
            <a:br>
              <a:rPr lang="en-US" altLang="en-US" sz="2800" smtClean="0"/>
            </a:br>
            <a:r>
              <a:rPr lang="en-US" altLang="en-US" sz="2800" smtClean="0"/>
              <a:t>	student has a FSA ID;</a:t>
            </a:r>
          </a:p>
          <a:p>
            <a:pPr marL="0" indent="0" eaLnBrk="1" hangingPunct="1">
              <a:lnSpc>
                <a:spcPct val="90000"/>
              </a:lnSpc>
              <a:spcBef>
                <a:spcPct val="35000"/>
              </a:spcBef>
              <a:tabLst>
                <a:tab pos="347663" algn="l"/>
              </a:tabLst>
            </a:pPr>
            <a:r>
              <a:rPr lang="en-US" altLang="en-US" sz="2800" smtClean="0"/>
              <a:t>	Updating paper SAR (SAR Information 	Acknowledgement cannot be used to make 	corrections); or</a:t>
            </a:r>
          </a:p>
          <a:p>
            <a:pPr marL="0" indent="0" eaLnBrk="1" hangingPunct="1">
              <a:lnSpc>
                <a:spcPct val="90000"/>
              </a:lnSpc>
              <a:spcBef>
                <a:spcPct val="35000"/>
              </a:spcBef>
              <a:tabLst>
                <a:tab pos="347663" algn="l"/>
              </a:tabLst>
            </a:pPr>
            <a:r>
              <a:rPr lang="en-US" altLang="en-US" sz="2800" smtClean="0"/>
              <a:t>	Submitting documentation to college’s financial aid office</a:t>
            </a:r>
            <a:endParaRPr lang="en-US" altLang="en-US" smtClean="0"/>
          </a:p>
        </p:txBody>
      </p:sp>
    </p:spTree>
  </p:cSld>
  <p:clrMapOvr>
    <a:masterClrMapping/>
  </p:clrMapOvr>
  <p:transition spd="med">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altLang="en-US" smtClean="0"/>
              <a:t>Special Circumstances</a:t>
            </a:r>
          </a:p>
        </p:txBody>
      </p:sp>
      <p:sp>
        <p:nvSpPr>
          <p:cNvPr id="45059" name="Rectangle 3"/>
          <p:cNvSpPr>
            <a:spLocks noGrp="1" noChangeArrowheads="1"/>
          </p:cNvSpPr>
          <p:nvPr>
            <p:ph idx="1"/>
          </p:nvPr>
        </p:nvSpPr>
        <p:spPr>
          <a:xfrm>
            <a:off x="381000" y="1447800"/>
            <a:ext cx="7848600" cy="4267200"/>
          </a:xfrm>
        </p:spPr>
        <p:txBody>
          <a:bodyPr rtlCol="0">
            <a:normAutofit fontScale="62500" lnSpcReduction="20000"/>
          </a:bodyPr>
          <a:lstStyle/>
          <a:p>
            <a:pPr eaLnBrk="1" fontAlgn="auto" hangingPunct="1">
              <a:spcBef>
                <a:spcPts val="4800"/>
              </a:spcBef>
              <a:spcAft>
                <a:spcPct val="30000"/>
              </a:spcAft>
              <a:defRPr/>
            </a:pPr>
            <a:r>
              <a:rPr lang="en-US" dirty="0" smtClean="0"/>
              <a:t>Cannot report on FAFSA</a:t>
            </a:r>
          </a:p>
          <a:p>
            <a:pPr eaLnBrk="1" fontAlgn="auto" hangingPunct="1">
              <a:spcBef>
                <a:spcPts val="3000"/>
              </a:spcBef>
              <a:spcAft>
                <a:spcPts val="0"/>
              </a:spcAft>
              <a:defRPr/>
            </a:pPr>
            <a:r>
              <a:rPr lang="en-US" dirty="0" smtClean="0"/>
              <a:t>Send written explanation to financial aid office at each college</a:t>
            </a:r>
          </a:p>
          <a:p>
            <a:pPr eaLnBrk="1" fontAlgn="auto" hangingPunct="1">
              <a:spcBef>
                <a:spcPts val="3000"/>
              </a:spcBef>
              <a:spcAft>
                <a:spcPts val="0"/>
              </a:spcAft>
              <a:defRPr/>
            </a:pPr>
            <a:r>
              <a:rPr lang="en-US" dirty="0" smtClean="0"/>
              <a:t>Change in employment status</a:t>
            </a:r>
          </a:p>
          <a:p>
            <a:pPr eaLnBrk="1" fontAlgn="auto" hangingPunct="1">
              <a:spcBef>
                <a:spcPts val="3000"/>
              </a:spcBef>
              <a:spcAft>
                <a:spcPts val="0"/>
              </a:spcAft>
              <a:defRPr/>
            </a:pPr>
            <a:r>
              <a:rPr lang="en-US" dirty="0" smtClean="0"/>
              <a:t>Medical expenses not covered by insurance</a:t>
            </a:r>
          </a:p>
          <a:p>
            <a:pPr eaLnBrk="1" fontAlgn="auto" hangingPunct="1">
              <a:spcBef>
                <a:spcPts val="3000"/>
              </a:spcBef>
              <a:spcAft>
                <a:spcPts val="0"/>
              </a:spcAft>
              <a:defRPr/>
            </a:pPr>
            <a:r>
              <a:rPr lang="en-US" dirty="0" smtClean="0"/>
              <a:t>Change in parent marital status</a:t>
            </a:r>
          </a:p>
          <a:p>
            <a:pPr eaLnBrk="1" fontAlgn="auto" hangingPunct="1">
              <a:spcBef>
                <a:spcPts val="3000"/>
              </a:spcBef>
              <a:spcAft>
                <a:spcPts val="0"/>
              </a:spcAft>
              <a:defRPr/>
            </a:pPr>
            <a:r>
              <a:rPr lang="en-US" dirty="0" smtClean="0"/>
              <a:t>Unusual dependent care expenses</a:t>
            </a:r>
          </a:p>
          <a:p>
            <a:pPr eaLnBrk="1" fontAlgn="auto" hangingPunct="1">
              <a:spcBef>
                <a:spcPts val="3000"/>
              </a:spcBef>
              <a:spcAft>
                <a:spcPts val="0"/>
              </a:spcAft>
              <a:defRPr/>
            </a:pPr>
            <a:r>
              <a:rPr lang="en-US" dirty="0" smtClean="0"/>
              <a:t>Student cannot obtain parent information</a:t>
            </a:r>
          </a:p>
          <a:p>
            <a:pPr eaLnBrk="1" fontAlgn="auto" hangingPunct="1">
              <a:spcBef>
                <a:spcPts val="4800"/>
              </a:spcBef>
              <a:spcAft>
                <a:spcPct val="30000"/>
              </a:spcAft>
              <a:defRPr/>
            </a:pPr>
            <a:endParaRPr lang="en-US" dirty="0" smtClean="0"/>
          </a:p>
          <a:p>
            <a:pPr eaLnBrk="1" fontAlgn="auto" hangingPunct="1">
              <a:spcBef>
                <a:spcPts val="4800"/>
              </a:spcBef>
              <a:spcAft>
                <a:spcPct val="30000"/>
              </a:spcAft>
              <a:buFont typeface="Arial" panose="020B0604020202020204" pitchFamily="34" charset="0"/>
              <a:buNone/>
              <a:defRPr/>
            </a:pPr>
            <a:endParaRPr lang="en-US" dirty="0" smtClean="0"/>
          </a:p>
        </p:txBody>
      </p:sp>
    </p:spTree>
  </p:cSld>
  <p:clrMapOvr>
    <a:masterClrMapping/>
  </p:clrMapOvr>
  <p:transition spd="med">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Grp="1" noChangeArrowheads="1"/>
          </p:cNvSpPr>
          <p:nvPr>
            <p:ph type="title"/>
          </p:nvPr>
        </p:nvSpPr>
        <p:spPr>
          <a:xfrm>
            <a:off x="381000" y="304800"/>
            <a:ext cx="8458200" cy="1143000"/>
          </a:xfrm>
          <a:noFill/>
        </p:spPr>
        <p:txBody>
          <a:bodyPr/>
          <a:lstStyle/>
          <a:p>
            <a:pPr eaLnBrk="1" hangingPunct="1"/>
            <a:r>
              <a:rPr lang="en-US" altLang="en-US" smtClean="0"/>
              <a:t>CAUTION!!!</a:t>
            </a:r>
          </a:p>
        </p:txBody>
      </p:sp>
      <p:sp>
        <p:nvSpPr>
          <p:cNvPr id="122883" name="Rectangle 5"/>
          <p:cNvSpPr>
            <a:spLocks noGrp="1" noChangeArrowheads="1"/>
          </p:cNvSpPr>
          <p:nvPr>
            <p:ph idx="1"/>
          </p:nvPr>
        </p:nvSpPr>
        <p:spPr>
          <a:xfrm>
            <a:off x="381000" y="1752600"/>
            <a:ext cx="8458200" cy="4267200"/>
          </a:xfrm>
        </p:spPr>
        <p:txBody>
          <a:bodyPr/>
          <a:lstStyle/>
          <a:p>
            <a:pPr eaLnBrk="1" hangingPunct="1"/>
            <a:r>
              <a:rPr lang="en-US" altLang="en-US" smtClean="0"/>
              <a:t>Avoid being charged a fee to file the FREE Application for Federal Student Aid (makes sure you are on the correct site)</a:t>
            </a:r>
          </a:p>
          <a:p>
            <a:pPr eaLnBrk="1" hangingPunct="1"/>
            <a:endParaRPr lang="en-US" altLang="en-US" smtClean="0"/>
          </a:p>
          <a:p>
            <a:pPr eaLnBrk="1" hangingPunct="1"/>
            <a:r>
              <a:rPr lang="en-US" altLang="en-US" smtClean="0"/>
              <a:t>Completion and processing of the FAFSA is FREE</a:t>
            </a:r>
          </a:p>
          <a:p>
            <a:pPr eaLnBrk="1" hangingPunct="1"/>
            <a:endParaRPr lang="en-US" altLang="en-US" smtClean="0"/>
          </a:p>
          <a:p>
            <a:pPr eaLnBrk="1" hangingPunct="1"/>
            <a:r>
              <a:rPr lang="en-US" altLang="en-US" smtClean="0">
                <a:hlinkClick r:id="rId2"/>
              </a:rPr>
              <a:t>www.fafsa.ed.gov</a:t>
            </a:r>
            <a:endParaRPr lang="en-US" altLang="en-US" smtClean="0"/>
          </a:p>
          <a:p>
            <a:pPr eaLnBrk="1" hangingPunct="1">
              <a:buFont typeface="Wingdings" panose="05000000000000000000" pitchFamily="2" charset="2"/>
              <a:buNone/>
            </a:pPr>
            <a:endParaRPr lang="en-US" altLang="en-US" smtClean="0"/>
          </a:p>
        </p:txBody>
      </p:sp>
    </p:spTree>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CSS Profile</a:t>
            </a:r>
            <a:endParaRPr lang="en-US" dirty="0"/>
          </a:p>
        </p:txBody>
      </p:sp>
      <p:sp>
        <p:nvSpPr>
          <p:cNvPr id="3" name="Content Placeholder 2"/>
          <p:cNvSpPr>
            <a:spLocks noGrp="1"/>
          </p:cNvSpPr>
          <p:nvPr>
            <p:ph idx="1"/>
          </p:nvPr>
        </p:nvSpPr>
        <p:spPr>
          <a:xfrm>
            <a:off x="304800" y="1143000"/>
            <a:ext cx="8229600" cy="4953000"/>
          </a:xfrm>
        </p:spPr>
        <p:txBody>
          <a:bodyPr/>
          <a:lstStyle/>
          <a:p>
            <a:r>
              <a:rPr lang="en-US" sz="2800" dirty="0" smtClean="0"/>
              <a:t>College  Scholarship Service (CSS)</a:t>
            </a:r>
          </a:p>
          <a:p>
            <a:r>
              <a:rPr lang="en-US" sz="2800" dirty="0"/>
              <a:t>I</a:t>
            </a:r>
            <a:r>
              <a:rPr lang="en-US" sz="2800" dirty="0" smtClean="0"/>
              <a:t>nstitutional Form used by Private colleges and universities and some upper tier Public college and universities</a:t>
            </a:r>
          </a:p>
          <a:p>
            <a:r>
              <a:rPr lang="en-US" sz="2800" dirty="0" smtClean="0"/>
              <a:t>Requires more detailed information than the FAFSA</a:t>
            </a:r>
          </a:p>
          <a:p>
            <a:r>
              <a:rPr lang="en-US" sz="2800" dirty="0" smtClean="0"/>
              <a:t>A College Board service for these colleges</a:t>
            </a:r>
          </a:p>
          <a:p>
            <a:r>
              <a:rPr lang="en-US" sz="2800" dirty="0" smtClean="0"/>
              <a:t>You will use your College Board username and password to access this form</a:t>
            </a:r>
          </a:p>
          <a:p>
            <a:r>
              <a:rPr lang="en-US" sz="2800" dirty="0" smtClean="0"/>
              <a:t>https://student.collegeboard.org/css-financial-aid-profile</a:t>
            </a:r>
          </a:p>
          <a:p>
            <a:endParaRPr lang="en-US" dirty="0"/>
          </a:p>
        </p:txBody>
      </p:sp>
    </p:spTree>
    <p:extLst>
      <p:ext uri="{BB962C8B-B14F-4D97-AF65-F5344CB8AC3E}">
        <p14:creationId xmlns:p14="http://schemas.microsoft.com/office/powerpoint/2010/main" val="417987101"/>
      </p:ext>
    </p:extLst>
  </p:cSld>
  <p:clrMapOvr>
    <a:masterClrMapping/>
  </p:clrMapOvr>
  <p:transition spd="med">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you will need for the CSS Profile</a:t>
            </a:r>
            <a:endParaRPr lang="en-US" dirty="0"/>
          </a:p>
        </p:txBody>
      </p:sp>
      <p:sp>
        <p:nvSpPr>
          <p:cNvPr id="3" name="Content Placeholder 2"/>
          <p:cNvSpPr>
            <a:spLocks noGrp="1"/>
          </p:cNvSpPr>
          <p:nvPr>
            <p:ph idx="1"/>
          </p:nvPr>
        </p:nvSpPr>
        <p:spPr/>
        <p:txBody>
          <a:bodyPr/>
          <a:lstStyle/>
          <a:p>
            <a:r>
              <a:rPr lang="en-US" sz="2800" dirty="0" smtClean="0"/>
              <a:t>2017 Tax returns, 2017 W-2 (or 1099) income statement, estimated 2018 income, and projected 2019 income</a:t>
            </a:r>
          </a:p>
          <a:p>
            <a:r>
              <a:rPr lang="en-US" sz="2800" dirty="0" smtClean="0"/>
              <a:t>Bank statements</a:t>
            </a:r>
          </a:p>
          <a:p>
            <a:r>
              <a:rPr lang="en-US" sz="2800" dirty="0" smtClean="0"/>
              <a:t>Homestead and rental property information (Purchase year, current market value, purchase price, and mortgage balance (If you have a balance))</a:t>
            </a:r>
          </a:p>
          <a:p>
            <a:r>
              <a:rPr lang="en-US" sz="2800" dirty="0" smtClean="0"/>
              <a:t>Asset information not in retirement account or Annuity accounts (nor insurance cash value)</a:t>
            </a:r>
          </a:p>
          <a:p>
            <a:r>
              <a:rPr lang="en-US" sz="2800" dirty="0" smtClean="0"/>
              <a:t>Some schools will also ask about the year, make, model, and purchase prices of all vehicles</a:t>
            </a:r>
          </a:p>
          <a:p>
            <a:endParaRPr lang="en-US" dirty="0"/>
          </a:p>
        </p:txBody>
      </p:sp>
    </p:spTree>
    <p:extLst>
      <p:ext uri="{BB962C8B-B14F-4D97-AF65-F5344CB8AC3E}">
        <p14:creationId xmlns:p14="http://schemas.microsoft.com/office/powerpoint/2010/main" val="622623692"/>
      </p:ext>
    </p:extLst>
  </p:cSld>
  <p:clrMapOvr>
    <a:masterClrMapping/>
  </p:clrMapOvr>
  <p:transition spd="med">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CSS Profile is Submitted</a:t>
            </a:r>
            <a:endParaRPr lang="en-US" dirty="0"/>
          </a:p>
        </p:txBody>
      </p:sp>
      <p:sp>
        <p:nvSpPr>
          <p:cNvPr id="3" name="Content Placeholder 2"/>
          <p:cNvSpPr>
            <a:spLocks noGrp="1"/>
          </p:cNvSpPr>
          <p:nvPr>
            <p:ph idx="1"/>
          </p:nvPr>
        </p:nvSpPr>
        <p:spPr>
          <a:xfrm>
            <a:off x="446903" y="1219200"/>
            <a:ext cx="8229600" cy="4525963"/>
          </a:xfrm>
        </p:spPr>
        <p:txBody>
          <a:bodyPr/>
          <a:lstStyle/>
          <a:p>
            <a:r>
              <a:rPr lang="en-US" sz="2400" dirty="0" smtClean="0"/>
              <a:t>Once the college receives this information, they will assess their own Estimated Family </a:t>
            </a:r>
            <a:r>
              <a:rPr lang="en-US" sz="2400" dirty="0"/>
              <a:t>C</a:t>
            </a:r>
            <a:r>
              <a:rPr lang="en-US" sz="2400" dirty="0" smtClean="0"/>
              <a:t>ontribution (EFC)</a:t>
            </a:r>
          </a:p>
          <a:p>
            <a:r>
              <a:rPr lang="en-US" sz="2400" dirty="0" smtClean="0"/>
              <a:t>This alternate EFC can be different from the FAFSA EFC based on this detailed assessment</a:t>
            </a:r>
          </a:p>
          <a:p>
            <a:r>
              <a:rPr lang="en-US" sz="2400" dirty="0" smtClean="0"/>
              <a:t>Additional college forms may still be required</a:t>
            </a:r>
          </a:p>
          <a:p>
            <a:r>
              <a:rPr lang="en-US" sz="2400" dirty="0" smtClean="0"/>
              <a:t>Some colleges patriciate with the College Board IDOC Service (Institutional </a:t>
            </a:r>
            <a:r>
              <a:rPr lang="en-US" sz="2400" dirty="0"/>
              <a:t>D</a:t>
            </a:r>
            <a:r>
              <a:rPr lang="en-US" sz="2400" dirty="0" smtClean="0"/>
              <a:t>ocumentation </a:t>
            </a:r>
            <a:r>
              <a:rPr lang="en-US" sz="2400" dirty="0"/>
              <a:t>S</a:t>
            </a:r>
            <a:r>
              <a:rPr lang="en-US" sz="2400" dirty="0" smtClean="0"/>
              <a:t>ervice) to upload your tax return and W-2 and/or non-tax filer form if the parent or student did not file a return</a:t>
            </a:r>
          </a:p>
          <a:p>
            <a:r>
              <a:rPr lang="en-US" sz="2400" dirty="0" smtClean="0"/>
              <a:t>Please refer to the college’s website financial aid section to see additional requirement</a:t>
            </a:r>
          </a:p>
          <a:p>
            <a:r>
              <a:rPr lang="en-US" sz="2400" dirty="0" smtClean="0"/>
              <a:t>Most colleges will have a financial aid portal, please visit the site for additional required forms</a:t>
            </a:r>
          </a:p>
          <a:p>
            <a:endParaRPr lang="en-US" dirty="0"/>
          </a:p>
        </p:txBody>
      </p:sp>
    </p:spTree>
    <p:extLst>
      <p:ext uri="{BB962C8B-B14F-4D97-AF65-F5344CB8AC3E}">
        <p14:creationId xmlns:p14="http://schemas.microsoft.com/office/powerpoint/2010/main" val="3218538983"/>
      </p:ext>
    </p:extLst>
  </p:cSld>
  <p:clrMapOvr>
    <a:masterClrMapping/>
  </p:clrMapOvr>
  <p:transition spd="med">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tLang="en-US" smtClean="0"/>
              <a:t>What is Cost of Attendance (COA)</a:t>
            </a:r>
          </a:p>
        </p:txBody>
      </p:sp>
      <p:sp>
        <p:nvSpPr>
          <p:cNvPr id="6147" name="Rectangle 3"/>
          <p:cNvSpPr>
            <a:spLocks noGrp="1" noChangeArrowheads="1"/>
          </p:cNvSpPr>
          <p:nvPr>
            <p:ph idx="1"/>
          </p:nvPr>
        </p:nvSpPr>
        <p:spPr>
          <a:xfrm>
            <a:off x="381000" y="1447800"/>
            <a:ext cx="8229600" cy="4267200"/>
          </a:xfrm>
        </p:spPr>
        <p:txBody>
          <a:bodyPr rtlCol="0">
            <a:normAutofit fontScale="92500" lnSpcReduction="20000"/>
          </a:bodyPr>
          <a:lstStyle/>
          <a:p>
            <a:pPr eaLnBrk="1" fontAlgn="auto" hangingPunct="1">
              <a:lnSpc>
                <a:spcPct val="80000"/>
              </a:lnSpc>
              <a:spcBef>
                <a:spcPct val="55000"/>
              </a:spcBef>
              <a:spcAft>
                <a:spcPct val="30000"/>
              </a:spcAft>
              <a:buSzPct val="65000"/>
              <a:buFont typeface="Wingdings" pitchFamily="2" charset="2"/>
              <a:buChar char="n"/>
              <a:defRPr/>
            </a:pPr>
            <a:r>
              <a:rPr lang="en-US" sz="2400" dirty="0" smtClean="0"/>
              <a:t>Includes</a:t>
            </a:r>
          </a:p>
          <a:p>
            <a:pPr marL="801687" lvl="1" indent="-457200" eaLnBrk="1" fontAlgn="auto" hangingPunct="1">
              <a:lnSpc>
                <a:spcPct val="80000"/>
              </a:lnSpc>
              <a:spcBef>
                <a:spcPct val="55000"/>
              </a:spcBef>
              <a:spcAft>
                <a:spcPct val="30000"/>
              </a:spcAft>
              <a:buSzPct val="60000"/>
              <a:buFont typeface="Wingdings" panose="05000000000000000000" pitchFamily="2" charset="2"/>
              <a:buChar char="q"/>
              <a:defRPr/>
            </a:pPr>
            <a:r>
              <a:rPr lang="en-US" sz="2400" dirty="0" smtClean="0"/>
              <a:t>Tuition &amp; Fees</a:t>
            </a:r>
          </a:p>
          <a:p>
            <a:pPr marL="801687" lvl="1" indent="-457200" eaLnBrk="1" fontAlgn="auto" hangingPunct="1">
              <a:lnSpc>
                <a:spcPct val="80000"/>
              </a:lnSpc>
              <a:spcBef>
                <a:spcPct val="55000"/>
              </a:spcBef>
              <a:spcAft>
                <a:spcPct val="30000"/>
              </a:spcAft>
              <a:buSzPct val="60000"/>
              <a:buFont typeface="Wingdings" panose="05000000000000000000" pitchFamily="2" charset="2"/>
              <a:buChar char="q"/>
              <a:defRPr/>
            </a:pPr>
            <a:r>
              <a:rPr lang="en-US" sz="2400" dirty="0" smtClean="0"/>
              <a:t>Room &amp; Board</a:t>
            </a:r>
          </a:p>
          <a:p>
            <a:pPr marL="801687" lvl="1" indent="-457200" eaLnBrk="1" fontAlgn="auto" hangingPunct="1">
              <a:lnSpc>
                <a:spcPct val="80000"/>
              </a:lnSpc>
              <a:spcBef>
                <a:spcPct val="55000"/>
              </a:spcBef>
              <a:spcAft>
                <a:spcPct val="30000"/>
              </a:spcAft>
              <a:buSzPct val="60000"/>
              <a:buFont typeface="Wingdings" panose="05000000000000000000" pitchFamily="2" charset="2"/>
              <a:buChar char="q"/>
              <a:defRPr/>
            </a:pPr>
            <a:r>
              <a:rPr lang="en-US" sz="2400" dirty="0" smtClean="0"/>
              <a:t>Books, supplies, transportation, and misc. personal expenses</a:t>
            </a:r>
          </a:p>
          <a:p>
            <a:pPr marL="801687" lvl="1" indent="-457200" eaLnBrk="1" fontAlgn="auto" hangingPunct="1">
              <a:lnSpc>
                <a:spcPct val="80000"/>
              </a:lnSpc>
              <a:spcBef>
                <a:spcPct val="55000"/>
              </a:spcBef>
              <a:spcAft>
                <a:spcPct val="30000"/>
              </a:spcAft>
              <a:buSzPct val="60000"/>
              <a:buFont typeface="Wingdings" panose="05000000000000000000" pitchFamily="2" charset="2"/>
              <a:buChar char="q"/>
              <a:defRPr/>
            </a:pPr>
            <a:r>
              <a:rPr lang="en-US" sz="2400" dirty="0" smtClean="0"/>
              <a:t>Sometimes can include</a:t>
            </a:r>
          </a:p>
          <a:p>
            <a:pPr marL="1128712" lvl="2" indent="-457200" eaLnBrk="1" fontAlgn="auto" hangingPunct="1">
              <a:lnSpc>
                <a:spcPct val="80000"/>
              </a:lnSpc>
              <a:spcBef>
                <a:spcPct val="55000"/>
              </a:spcBef>
              <a:spcAft>
                <a:spcPct val="30000"/>
              </a:spcAft>
              <a:buSzPct val="65000"/>
              <a:buFont typeface="Wingdings" panose="05000000000000000000" pitchFamily="2" charset="2"/>
              <a:buChar char="q"/>
              <a:defRPr/>
            </a:pPr>
            <a:r>
              <a:rPr lang="en-US" dirty="0" smtClean="0"/>
              <a:t>Loan fees</a:t>
            </a:r>
          </a:p>
          <a:p>
            <a:pPr marL="1128712" lvl="2" indent="-457200" eaLnBrk="1" fontAlgn="auto" hangingPunct="1">
              <a:lnSpc>
                <a:spcPct val="80000"/>
              </a:lnSpc>
              <a:spcBef>
                <a:spcPct val="55000"/>
              </a:spcBef>
              <a:spcAft>
                <a:spcPct val="30000"/>
              </a:spcAft>
              <a:buSzPct val="65000"/>
              <a:buFont typeface="Wingdings" panose="05000000000000000000" pitchFamily="2" charset="2"/>
              <a:buChar char="q"/>
              <a:defRPr/>
            </a:pPr>
            <a:r>
              <a:rPr lang="en-US" dirty="0" smtClean="0"/>
              <a:t>Study abroad costs</a:t>
            </a:r>
          </a:p>
          <a:p>
            <a:pPr marL="1128712" lvl="2" indent="-457200" eaLnBrk="1" fontAlgn="auto" hangingPunct="1">
              <a:lnSpc>
                <a:spcPct val="80000"/>
              </a:lnSpc>
              <a:spcBef>
                <a:spcPct val="55000"/>
              </a:spcBef>
              <a:spcAft>
                <a:spcPct val="30000"/>
              </a:spcAft>
              <a:buSzPct val="65000"/>
              <a:buFont typeface="Wingdings" panose="05000000000000000000" pitchFamily="2" charset="2"/>
              <a:buChar char="q"/>
              <a:defRPr/>
            </a:pPr>
            <a:r>
              <a:rPr lang="en-US" dirty="0" smtClean="0"/>
              <a:t>Dependent care expenses</a:t>
            </a:r>
          </a:p>
          <a:p>
            <a:pPr eaLnBrk="1" fontAlgn="auto" hangingPunct="1">
              <a:lnSpc>
                <a:spcPct val="80000"/>
              </a:lnSpc>
              <a:spcBef>
                <a:spcPct val="55000"/>
              </a:spcBef>
              <a:spcAft>
                <a:spcPct val="30000"/>
              </a:spcAft>
              <a:buSzPct val="85000"/>
              <a:buFont typeface="Wingdings" panose="05000000000000000000" pitchFamily="2" charset="2"/>
              <a:buChar char="§"/>
              <a:defRPr/>
            </a:pPr>
            <a:r>
              <a:rPr lang="en-US" sz="2400" dirty="0" smtClean="0"/>
              <a:t>Varies widely from college to college</a:t>
            </a:r>
          </a:p>
        </p:txBody>
      </p:sp>
    </p:spTree>
  </p:cSld>
  <p:clrMapOvr>
    <a:masterClrMapping/>
  </p:clrMapOvr>
  <p:transition spd="med">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What is the Expected Family Contribution (EFC)</a:t>
            </a:r>
          </a:p>
        </p:txBody>
      </p:sp>
      <p:sp>
        <p:nvSpPr>
          <p:cNvPr id="131075" name="Rectangle 3"/>
          <p:cNvSpPr>
            <a:spLocks noGrp="1" noChangeArrowheads="1"/>
          </p:cNvSpPr>
          <p:nvPr>
            <p:ph idx="1"/>
          </p:nvPr>
        </p:nvSpPr>
        <p:spPr>
          <a:xfrm>
            <a:off x="381000" y="1447800"/>
            <a:ext cx="8458200" cy="4419600"/>
          </a:xfrm>
        </p:spPr>
        <p:txBody>
          <a:bodyPr/>
          <a:lstStyle/>
          <a:p>
            <a:pPr eaLnBrk="1" hangingPunct="1">
              <a:lnSpc>
                <a:spcPct val="95000"/>
              </a:lnSpc>
            </a:pPr>
            <a:r>
              <a:rPr lang="en-US" altLang="en-US" smtClean="0"/>
              <a:t>Amount family can reasonably be expected to contribute</a:t>
            </a:r>
            <a:endParaRPr lang="en-US" altLang="en-US" smtClean="0">
              <a:solidFill>
                <a:srgbClr val="FF0000"/>
              </a:solidFill>
            </a:endParaRPr>
          </a:p>
          <a:p>
            <a:pPr eaLnBrk="1" hangingPunct="1">
              <a:lnSpc>
                <a:spcPct val="95000"/>
              </a:lnSpc>
            </a:pPr>
            <a:r>
              <a:rPr lang="en-US" altLang="en-US" smtClean="0"/>
              <a:t>Stays the same regardless of college</a:t>
            </a:r>
          </a:p>
          <a:p>
            <a:pPr eaLnBrk="1" hangingPunct="1">
              <a:lnSpc>
                <a:spcPct val="95000"/>
              </a:lnSpc>
            </a:pPr>
            <a:r>
              <a:rPr lang="en-US" altLang="en-US" smtClean="0"/>
              <a:t>Two components</a:t>
            </a:r>
          </a:p>
          <a:p>
            <a:pPr marL="798513" lvl="1" indent="-341313" eaLnBrk="1" hangingPunct="1">
              <a:lnSpc>
                <a:spcPct val="95000"/>
              </a:lnSpc>
            </a:pPr>
            <a:r>
              <a:rPr lang="en-US" altLang="en-US" smtClean="0"/>
              <a:t>Parent contribution</a:t>
            </a:r>
          </a:p>
          <a:p>
            <a:pPr marL="798513" lvl="1" indent="-341313" eaLnBrk="1" hangingPunct="1">
              <a:lnSpc>
                <a:spcPct val="95000"/>
              </a:lnSpc>
            </a:pPr>
            <a:r>
              <a:rPr lang="en-US" altLang="en-US" smtClean="0"/>
              <a:t>Student contribution</a:t>
            </a:r>
          </a:p>
          <a:p>
            <a:pPr eaLnBrk="1" hangingPunct="1">
              <a:lnSpc>
                <a:spcPct val="95000"/>
              </a:lnSpc>
            </a:pPr>
            <a:r>
              <a:rPr lang="en-US" altLang="en-US" smtClean="0"/>
              <a:t>Calculated using data from a federal application form and a federal formula</a:t>
            </a:r>
          </a:p>
        </p:txBody>
      </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mtClean="0"/>
              <a:t>FAFSA</a:t>
            </a:r>
          </a:p>
        </p:txBody>
      </p:sp>
      <p:sp>
        <p:nvSpPr>
          <p:cNvPr id="53251" name="Rectangle 3"/>
          <p:cNvSpPr>
            <a:spLocks noGrp="1" noChangeArrowheads="1"/>
          </p:cNvSpPr>
          <p:nvPr>
            <p:ph idx="1"/>
          </p:nvPr>
        </p:nvSpPr>
        <p:spPr/>
        <p:txBody>
          <a:bodyPr/>
          <a:lstStyle/>
          <a:p>
            <a:pPr eaLnBrk="1" hangingPunct="1"/>
            <a:r>
              <a:rPr lang="en-US" altLang="en-US" smtClean="0"/>
              <a:t>Information used to calculate the Expected Family Contribution or EFC</a:t>
            </a:r>
          </a:p>
          <a:p>
            <a:pPr marL="682625" lvl="1" indent="-341313" eaLnBrk="1" hangingPunct="1">
              <a:spcBef>
                <a:spcPct val="40000"/>
              </a:spcBef>
            </a:pPr>
            <a:r>
              <a:rPr lang="en-US" altLang="en-US" smtClean="0"/>
              <a:t>The amount of money a student and his or her family may reasonably be expected to contribute towards the cost of the student’s education for an academic year</a:t>
            </a:r>
          </a:p>
          <a:p>
            <a:pPr eaLnBrk="1" hangingPunct="1">
              <a:spcBef>
                <a:spcPct val="75000"/>
              </a:spcBef>
            </a:pPr>
            <a:r>
              <a:rPr lang="en-US" altLang="en-US" smtClean="0"/>
              <a:t>Colleges use EFC to award financial aid</a:t>
            </a:r>
          </a:p>
        </p:txBody>
      </p:sp>
    </p:spTree>
  </p:cSld>
  <p:clrMapOvr>
    <a:masterClrMapping/>
  </p:clrMapOvr>
  <p:transition spd="med">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tLang="en-US" smtClean="0"/>
              <a:t>What is Financial Need</a:t>
            </a:r>
          </a:p>
        </p:txBody>
      </p:sp>
      <p:sp>
        <p:nvSpPr>
          <p:cNvPr id="133123" name="Rectangle 3"/>
          <p:cNvSpPr>
            <a:spLocks noGrp="1" noChangeArrowheads="1"/>
          </p:cNvSpPr>
          <p:nvPr>
            <p:ph idx="1"/>
          </p:nvPr>
        </p:nvSpPr>
        <p:spPr>
          <a:xfrm>
            <a:off x="1219200" y="1981200"/>
            <a:ext cx="7315200" cy="3581400"/>
          </a:xfrm>
        </p:spPr>
        <p:txBody>
          <a:bodyPr/>
          <a:lstStyle/>
          <a:p>
            <a:pPr eaLnBrk="1" hangingPunct="1">
              <a:spcBef>
                <a:spcPct val="100000"/>
              </a:spcBef>
              <a:buFontTx/>
              <a:buNone/>
            </a:pPr>
            <a:r>
              <a:rPr lang="en-US" altLang="en-US" smtClean="0">
                <a:ea typeface="ＭＳ Ｐゴシック" panose="020B0600070205080204" pitchFamily="34" charset="-128"/>
              </a:rPr>
              <a:t>		</a:t>
            </a:r>
            <a:r>
              <a:rPr lang="en-US" altLang="en-US" sz="3400" smtClean="0">
                <a:ea typeface="ＭＳ Ｐゴシック" panose="020B0600070205080204" pitchFamily="34" charset="-128"/>
              </a:rPr>
              <a:t>Cost of Attendance </a:t>
            </a:r>
          </a:p>
          <a:p>
            <a:pPr eaLnBrk="1" hangingPunct="1">
              <a:spcBef>
                <a:spcPct val="100000"/>
              </a:spcBef>
              <a:buFontTx/>
              <a:buNone/>
            </a:pPr>
            <a:r>
              <a:rPr lang="en-US" altLang="en-US" sz="3400" smtClean="0">
                <a:ea typeface="ＭＳ Ｐゴシック" panose="020B0600070205080204" pitchFamily="34" charset="-128"/>
              </a:rPr>
              <a:t> </a:t>
            </a:r>
            <a:r>
              <a:rPr lang="en-US" altLang="en-US" sz="3400" smtClean="0">
                <a:cs typeface="Arial" panose="020B0604020202020204" pitchFamily="34" charset="0"/>
              </a:rPr>
              <a:t>–</a:t>
            </a:r>
            <a:r>
              <a:rPr lang="en-US" altLang="en-US" sz="3400" smtClean="0">
                <a:solidFill>
                  <a:srgbClr val="CC0099"/>
                </a:solidFill>
              </a:rPr>
              <a:t> 	</a:t>
            </a:r>
            <a:r>
              <a:rPr lang="en-US" altLang="en-US" sz="3400" smtClean="0">
                <a:ea typeface="ＭＳ Ｐゴシック" panose="020B0600070205080204" pitchFamily="34" charset="-128"/>
              </a:rPr>
              <a:t>Expected Family Contribution</a:t>
            </a:r>
          </a:p>
          <a:p>
            <a:pPr eaLnBrk="1" hangingPunct="1">
              <a:spcBef>
                <a:spcPct val="100000"/>
              </a:spcBef>
              <a:buFontTx/>
              <a:buNone/>
            </a:pPr>
            <a:r>
              <a:rPr lang="en-US" altLang="en-US" sz="3400" smtClean="0">
                <a:ea typeface="ＭＳ Ｐゴシック" panose="020B0600070205080204" pitchFamily="34" charset="-128"/>
              </a:rPr>
              <a:t> = 	Financial Need</a:t>
            </a:r>
          </a:p>
        </p:txBody>
      </p:sp>
      <p:sp>
        <p:nvSpPr>
          <p:cNvPr id="133124" name="Line 4"/>
          <p:cNvSpPr>
            <a:spLocks noChangeShapeType="1"/>
          </p:cNvSpPr>
          <p:nvPr/>
        </p:nvSpPr>
        <p:spPr bwMode="auto">
          <a:xfrm>
            <a:off x="990600" y="3886200"/>
            <a:ext cx="7391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altLang="en-US" smtClean="0"/>
              <a:t>Types of Financial Aid</a:t>
            </a:r>
          </a:p>
        </p:txBody>
      </p:sp>
      <p:sp>
        <p:nvSpPr>
          <p:cNvPr id="135171" name="Rectangle 3"/>
          <p:cNvSpPr>
            <a:spLocks noGrp="1" noChangeArrowheads="1"/>
          </p:cNvSpPr>
          <p:nvPr>
            <p:ph idx="1"/>
          </p:nvPr>
        </p:nvSpPr>
        <p:spPr/>
        <p:txBody>
          <a:bodyPr/>
          <a:lstStyle/>
          <a:p>
            <a:pPr eaLnBrk="1" hangingPunct="1">
              <a:spcBef>
                <a:spcPct val="100000"/>
              </a:spcBef>
            </a:pPr>
            <a:r>
              <a:rPr lang="en-US" altLang="en-US" smtClean="0"/>
              <a:t>Scholarships</a:t>
            </a:r>
          </a:p>
          <a:p>
            <a:pPr eaLnBrk="1" hangingPunct="1">
              <a:spcBef>
                <a:spcPct val="100000"/>
              </a:spcBef>
            </a:pPr>
            <a:r>
              <a:rPr lang="en-US" altLang="en-US" smtClean="0"/>
              <a:t>Grants</a:t>
            </a:r>
          </a:p>
          <a:p>
            <a:pPr eaLnBrk="1" hangingPunct="1">
              <a:spcBef>
                <a:spcPct val="100000"/>
              </a:spcBef>
            </a:pPr>
            <a:r>
              <a:rPr lang="en-US" altLang="en-US" smtClean="0"/>
              <a:t>Loans</a:t>
            </a:r>
          </a:p>
          <a:p>
            <a:pPr eaLnBrk="1" hangingPunct="1">
              <a:spcBef>
                <a:spcPct val="100000"/>
              </a:spcBef>
            </a:pPr>
            <a:r>
              <a:rPr lang="en-US" altLang="en-US" smtClean="0"/>
              <a:t>Employment</a:t>
            </a:r>
          </a:p>
        </p:txBody>
      </p:sp>
    </p:spTree>
  </p:cSld>
  <p:clrMapOvr>
    <a:masterClrMapping/>
  </p:clrMapOvr>
  <p:transition spd="med">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idx="1"/>
          </p:nvPr>
        </p:nvSpPr>
        <p:spPr>
          <a:xfrm>
            <a:off x="381000" y="1447800"/>
            <a:ext cx="7315200" cy="4267200"/>
          </a:xfrm>
        </p:spPr>
        <p:txBody>
          <a:bodyPr/>
          <a:lstStyle/>
          <a:p>
            <a:pPr marL="347663" indent="-347663" eaLnBrk="1" hangingPunct="1">
              <a:spcBef>
                <a:spcPct val="100000"/>
              </a:spcBef>
            </a:pPr>
            <a:r>
              <a:rPr lang="en-US" altLang="en-US" smtClean="0"/>
              <a:t>Money that does not have to be paid back</a:t>
            </a:r>
          </a:p>
          <a:p>
            <a:pPr marL="347663" indent="-347663" eaLnBrk="1" hangingPunct="1">
              <a:spcBef>
                <a:spcPct val="100000"/>
              </a:spcBef>
            </a:pPr>
            <a:r>
              <a:rPr lang="en-US" altLang="en-US" smtClean="0"/>
              <a:t>Awarded on the  basis of merit, skill, or unique characteristic</a:t>
            </a:r>
          </a:p>
          <a:p>
            <a:pPr marL="347663" indent="-347663" eaLnBrk="1" hangingPunct="1">
              <a:spcBef>
                <a:spcPct val="100000"/>
              </a:spcBef>
            </a:pPr>
            <a:r>
              <a:rPr lang="en-US" altLang="en-US" smtClean="0"/>
              <a:t>Usually awarded on the basis of financial need</a:t>
            </a:r>
          </a:p>
        </p:txBody>
      </p:sp>
      <p:sp>
        <p:nvSpPr>
          <p:cNvPr id="137219" name="Rectangle 2"/>
          <p:cNvSpPr txBox="1">
            <a:spLocks noChangeArrowheads="1"/>
          </p:cNvSpPr>
          <p:nvPr/>
        </p:nvSpPr>
        <p:spPr bwMode="auto">
          <a:xfrm>
            <a:off x="381000" y="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4400" b="0"/>
              <a:t>Scholarships and Grants</a:t>
            </a:r>
          </a:p>
        </p:txBody>
      </p:sp>
    </p:spTree>
  </p:cSld>
  <p:clrMapOvr>
    <a:masterClrMapping/>
  </p:clrMapOvr>
  <p:transition spd="med">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r>
              <a:rPr lang="en-US" altLang="en-US" smtClean="0"/>
              <a:t>Loans</a:t>
            </a:r>
          </a:p>
        </p:txBody>
      </p:sp>
      <p:sp>
        <p:nvSpPr>
          <p:cNvPr id="139267" name="Rectangle 3"/>
          <p:cNvSpPr>
            <a:spLocks noGrp="1" noChangeArrowheads="1"/>
          </p:cNvSpPr>
          <p:nvPr>
            <p:ph idx="1"/>
          </p:nvPr>
        </p:nvSpPr>
        <p:spPr/>
        <p:txBody>
          <a:bodyPr/>
          <a:lstStyle/>
          <a:p>
            <a:pPr eaLnBrk="1" hangingPunct="1">
              <a:spcAft>
                <a:spcPct val="30000"/>
              </a:spcAft>
            </a:pPr>
            <a:r>
              <a:rPr lang="en-US" altLang="en-US" smtClean="0"/>
              <a:t>Money students and parents borrow to help pay college expenses </a:t>
            </a:r>
          </a:p>
          <a:p>
            <a:pPr eaLnBrk="1" hangingPunct="1">
              <a:spcAft>
                <a:spcPct val="30000"/>
              </a:spcAft>
            </a:pPr>
            <a:r>
              <a:rPr lang="en-US" altLang="en-US" smtClean="0"/>
              <a:t>Repayment usually begins after education is finished</a:t>
            </a:r>
          </a:p>
          <a:p>
            <a:pPr eaLnBrk="1" hangingPunct="1">
              <a:spcAft>
                <a:spcPct val="30000"/>
              </a:spcAft>
            </a:pPr>
            <a:r>
              <a:rPr lang="en-US" altLang="en-US" smtClean="0"/>
              <a:t>Only borrow what is really needed</a:t>
            </a:r>
          </a:p>
          <a:p>
            <a:pPr eaLnBrk="1" hangingPunct="1">
              <a:spcAft>
                <a:spcPct val="30000"/>
              </a:spcAft>
            </a:pPr>
            <a:r>
              <a:rPr lang="en-US" altLang="en-US" smtClean="0"/>
              <a:t>Look at loans as an investment in the future</a:t>
            </a:r>
          </a:p>
        </p:txBody>
      </p:sp>
    </p:spTree>
  </p:cSld>
  <p:clrMapOvr>
    <a:masterClrMapping/>
  </p:clrMapOvr>
  <p:transition spd="med">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r>
              <a:rPr lang="en-US" altLang="en-US" smtClean="0"/>
              <a:t>Employment</a:t>
            </a:r>
          </a:p>
        </p:txBody>
      </p:sp>
      <p:sp>
        <p:nvSpPr>
          <p:cNvPr id="14339" name="Rectangle 3"/>
          <p:cNvSpPr>
            <a:spLocks noGrp="1" noChangeArrowheads="1"/>
          </p:cNvSpPr>
          <p:nvPr>
            <p:ph idx="1"/>
          </p:nvPr>
        </p:nvSpPr>
        <p:spPr/>
        <p:txBody>
          <a:bodyPr rtlCol="0">
            <a:normAutofit/>
          </a:bodyPr>
          <a:lstStyle/>
          <a:p>
            <a:pPr marL="0" indent="0" eaLnBrk="1" fontAlgn="auto" hangingPunct="1">
              <a:spcAft>
                <a:spcPct val="50000"/>
              </a:spcAft>
              <a:buFontTx/>
              <a:buNone/>
              <a:defRPr/>
            </a:pPr>
            <a:r>
              <a:rPr lang="en-US" dirty="0" smtClean="0"/>
              <a:t>Allows student to earn money to help pay educational costs</a:t>
            </a:r>
          </a:p>
          <a:p>
            <a:pPr marL="282575" indent="-341313" eaLnBrk="1" fontAlgn="auto" hangingPunct="1">
              <a:spcAft>
                <a:spcPct val="50000"/>
              </a:spcAft>
              <a:defRPr/>
            </a:pPr>
            <a:r>
              <a:rPr lang="en-US" dirty="0" smtClean="0"/>
              <a:t>A paycheck; or</a:t>
            </a:r>
          </a:p>
          <a:p>
            <a:pPr marL="282575" indent="-341313" eaLnBrk="1" fontAlgn="auto" hangingPunct="1">
              <a:spcAft>
                <a:spcPct val="30000"/>
              </a:spcAft>
              <a:defRPr/>
            </a:pPr>
            <a:r>
              <a:rPr lang="en-US" dirty="0" smtClean="0"/>
              <a:t>Non-monetary compensation, such as room and board</a:t>
            </a:r>
          </a:p>
          <a:p>
            <a:pPr eaLnBrk="1" fontAlgn="auto" hangingPunct="1">
              <a:spcAft>
                <a:spcPts val="0"/>
              </a:spcAft>
              <a:buFontTx/>
              <a:buNone/>
              <a:defRPr/>
            </a:pPr>
            <a:endParaRPr lang="en-US" dirty="0" smtClean="0"/>
          </a:p>
        </p:txBody>
      </p:sp>
    </p:spTree>
  </p:cSld>
  <p:clrMapOvr>
    <a:masterClrMapping/>
  </p:clrMapOvr>
  <p:transition spd="med">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altLang="en-US" smtClean="0"/>
              <a:t>Sources of Financial Aid</a:t>
            </a:r>
          </a:p>
        </p:txBody>
      </p:sp>
      <p:sp>
        <p:nvSpPr>
          <p:cNvPr id="143363" name="Rectangle 3"/>
          <p:cNvSpPr>
            <a:spLocks noGrp="1" noChangeArrowheads="1"/>
          </p:cNvSpPr>
          <p:nvPr>
            <p:ph idx="1"/>
          </p:nvPr>
        </p:nvSpPr>
        <p:spPr/>
        <p:txBody>
          <a:bodyPr/>
          <a:lstStyle/>
          <a:p>
            <a:pPr eaLnBrk="1" hangingPunct="1">
              <a:spcAft>
                <a:spcPct val="50000"/>
              </a:spcAft>
            </a:pPr>
            <a:r>
              <a:rPr lang="en-US" altLang="en-US" smtClean="0"/>
              <a:t>Federal government</a:t>
            </a:r>
          </a:p>
          <a:p>
            <a:pPr eaLnBrk="1" hangingPunct="1">
              <a:spcAft>
                <a:spcPct val="50000"/>
              </a:spcAft>
            </a:pPr>
            <a:r>
              <a:rPr lang="en-US" altLang="en-US" smtClean="0"/>
              <a:t>States</a:t>
            </a:r>
          </a:p>
          <a:p>
            <a:pPr eaLnBrk="1" hangingPunct="1">
              <a:spcAft>
                <a:spcPct val="50000"/>
              </a:spcAft>
            </a:pPr>
            <a:r>
              <a:rPr lang="en-US" altLang="en-US" smtClean="0"/>
              <a:t>Private sources</a:t>
            </a:r>
          </a:p>
          <a:p>
            <a:pPr eaLnBrk="1" hangingPunct="1">
              <a:spcAft>
                <a:spcPct val="50000"/>
              </a:spcAft>
            </a:pPr>
            <a:r>
              <a:rPr lang="en-US" altLang="en-US" smtClean="0"/>
              <a:t>Civic organizations and churches/religious organizations</a:t>
            </a:r>
          </a:p>
          <a:p>
            <a:pPr eaLnBrk="1" hangingPunct="1">
              <a:spcAft>
                <a:spcPct val="50000"/>
              </a:spcAft>
            </a:pPr>
            <a:r>
              <a:rPr lang="en-US" altLang="en-US" smtClean="0"/>
              <a:t>Employers</a:t>
            </a:r>
          </a:p>
        </p:txBody>
      </p:sp>
    </p:spTree>
  </p:cSld>
  <p:clrMapOvr>
    <a:masterClrMapping/>
  </p:clrMapOvr>
  <p:transition spd="med">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eaLnBrk="1" hangingPunct="1"/>
            <a:r>
              <a:rPr lang="en-US" altLang="en-US" smtClean="0"/>
              <a:t>Federal Government</a:t>
            </a:r>
          </a:p>
        </p:txBody>
      </p:sp>
      <p:sp>
        <p:nvSpPr>
          <p:cNvPr id="145411" name="Rectangle 3"/>
          <p:cNvSpPr>
            <a:spLocks noGrp="1" noChangeArrowheads="1"/>
          </p:cNvSpPr>
          <p:nvPr>
            <p:ph idx="1"/>
          </p:nvPr>
        </p:nvSpPr>
        <p:spPr/>
        <p:txBody>
          <a:bodyPr/>
          <a:lstStyle/>
          <a:p>
            <a:pPr eaLnBrk="1" hangingPunct="1">
              <a:spcBef>
                <a:spcPct val="100000"/>
              </a:spcBef>
            </a:pPr>
            <a:r>
              <a:rPr lang="en-US" altLang="en-US" smtClean="0"/>
              <a:t>Largest source of financial aid</a:t>
            </a:r>
          </a:p>
          <a:p>
            <a:pPr eaLnBrk="1" hangingPunct="1">
              <a:spcBef>
                <a:spcPct val="100000"/>
              </a:spcBef>
            </a:pPr>
            <a:r>
              <a:rPr lang="en-US" altLang="en-US" smtClean="0"/>
              <a:t>Aid awarded primarily on the basis of financial need</a:t>
            </a:r>
          </a:p>
          <a:p>
            <a:pPr eaLnBrk="1" hangingPunct="1">
              <a:spcBef>
                <a:spcPct val="100000"/>
              </a:spcBef>
            </a:pPr>
            <a:r>
              <a:rPr lang="en-US" altLang="en-US" smtClean="0"/>
              <a:t>Must apply every year using the Free Application for Federal Student Aid (FAFSA)</a:t>
            </a:r>
          </a:p>
          <a:p>
            <a:pPr eaLnBrk="1" hangingPunct="1">
              <a:spcBef>
                <a:spcPct val="100000"/>
              </a:spcBef>
              <a:buFontTx/>
              <a:buNone/>
            </a:pPr>
            <a:endParaRPr lang="en-US" altLang="en-US" smtClean="0"/>
          </a:p>
        </p:txBody>
      </p:sp>
    </p:spTree>
  </p:cSld>
  <p:clrMapOvr>
    <a:masterClrMapping/>
  </p:clrMapOvr>
  <p:transition spd="med">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en-US" altLang="en-US" smtClean="0"/>
              <a:t>States</a:t>
            </a:r>
          </a:p>
        </p:txBody>
      </p:sp>
      <p:sp>
        <p:nvSpPr>
          <p:cNvPr id="147459" name="Rectangle 3"/>
          <p:cNvSpPr>
            <a:spLocks noGrp="1" noChangeArrowheads="1"/>
          </p:cNvSpPr>
          <p:nvPr>
            <p:ph idx="1"/>
          </p:nvPr>
        </p:nvSpPr>
        <p:spPr/>
        <p:txBody>
          <a:bodyPr/>
          <a:lstStyle/>
          <a:p>
            <a:pPr eaLnBrk="1" hangingPunct="1">
              <a:spcBef>
                <a:spcPct val="35000"/>
              </a:spcBef>
              <a:spcAft>
                <a:spcPct val="30000"/>
              </a:spcAft>
            </a:pPr>
            <a:r>
              <a:rPr lang="en-US" altLang="en-US" dirty="0" smtClean="0"/>
              <a:t>Residency requirements</a:t>
            </a:r>
          </a:p>
          <a:p>
            <a:pPr eaLnBrk="1" hangingPunct="1">
              <a:spcBef>
                <a:spcPct val="35000"/>
              </a:spcBef>
              <a:spcAft>
                <a:spcPct val="30000"/>
              </a:spcAft>
            </a:pPr>
            <a:r>
              <a:rPr lang="en-US" altLang="en-US" dirty="0" smtClean="0"/>
              <a:t>Award aid on the basis of both merit and need</a:t>
            </a:r>
          </a:p>
          <a:p>
            <a:pPr eaLnBrk="1" hangingPunct="1">
              <a:spcBef>
                <a:spcPct val="35000"/>
              </a:spcBef>
              <a:spcAft>
                <a:spcPct val="30000"/>
              </a:spcAft>
            </a:pPr>
            <a:r>
              <a:rPr lang="en-US" altLang="en-US" dirty="0" smtClean="0"/>
              <a:t>Use information from the FAFSA</a:t>
            </a:r>
          </a:p>
          <a:p>
            <a:pPr eaLnBrk="1" hangingPunct="1">
              <a:spcBef>
                <a:spcPct val="35000"/>
              </a:spcBef>
              <a:spcAft>
                <a:spcPct val="30000"/>
              </a:spcAft>
            </a:pPr>
            <a:r>
              <a:rPr lang="en-US" altLang="en-US" dirty="0" smtClean="0"/>
              <a:t>Deadlines vary by state; check paper FAFSA or FAFSA on the Web site (</a:t>
            </a:r>
            <a:r>
              <a:rPr lang="en-US" altLang="en-US" i="1" dirty="0" smtClean="0"/>
              <a:t>Priority for Texas is March 1</a:t>
            </a:r>
            <a:r>
              <a:rPr lang="en-US" altLang="en-US" i="1" baseline="30000" dirty="0" smtClean="0"/>
              <a:t>st</a:t>
            </a:r>
            <a:r>
              <a:rPr lang="en-US" altLang="en-US" dirty="0" smtClean="0"/>
              <a:t>)*</a:t>
            </a:r>
          </a:p>
        </p:txBody>
      </p:sp>
    </p:spTree>
  </p:cSld>
  <p:clrMapOvr>
    <a:masterClrMapping/>
  </p:clrMapOvr>
  <p:transition spd="med">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altLang="en-US" smtClean="0"/>
              <a:t>Private Sources</a:t>
            </a:r>
          </a:p>
        </p:txBody>
      </p:sp>
      <p:sp>
        <p:nvSpPr>
          <p:cNvPr id="149507" name="Rectangle 3"/>
          <p:cNvSpPr>
            <a:spLocks noGrp="1" noChangeArrowheads="1"/>
          </p:cNvSpPr>
          <p:nvPr>
            <p:ph idx="1"/>
          </p:nvPr>
        </p:nvSpPr>
        <p:spPr>
          <a:xfrm>
            <a:off x="381000" y="1447800"/>
            <a:ext cx="8077200" cy="4267200"/>
          </a:xfrm>
        </p:spPr>
        <p:txBody>
          <a:bodyPr/>
          <a:lstStyle/>
          <a:p>
            <a:pPr eaLnBrk="1" hangingPunct="1">
              <a:spcBef>
                <a:spcPct val="100000"/>
              </a:spcBef>
            </a:pPr>
            <a:r>
              <a:rPr lang="en-US" altLang="en-US" dirty="0" smtClean="0"/>
              <a:t>Foundations, businesses, charitable organizations</a:t>
            </a:r>
          </a:p>
          <a:p>
            <a:pPr eaLnBrk="1" hangingPunct="1">
              <a:spcBef>
                <a:spcPts val="2400"/>
              </a:spcBef>
            </a:pPr>
            <a:r>
              <a:rPr lang="en-US" altLang="en-US" dirty="0" smtClean="0"/>
              <a:t>Deadlines and application procedures vary widely</a:t>
            </a:r>
          </a:p>
          <a:p>
            <a:pPr eaLnBrk="1" hangingPunct="1">
              <a:spcBef>
                <a:spcPts val="2400"/>
              </a:spcBef>
            </a:pPr>
            <a:r>
              <a:rPr lang="en-US" altLang="en-US" dirty="0" smtClean="0"/>
              <a:t>Begin researching private aid sources early</a:t>
            </a:r>
          </a:p>
          <a:p>
            <a:pPr eaLnBrk="1" hangingPunct="1">
              <a:spcBef>
                <a:spcPts val="2400"/>
              </a:spcBef>
            </a:pPr>
            <a:r>
              <a:rPr lang="en-US" altLang="en-US" dirty="0" smtClean="0"/>
              <a:t>SBISD </a:t>
            </a:r>
            <a:r>
              <a:rPr lang="en-US" altLang="en-US" dirty="0" err="1" smtClean="0"/>
              <a:t>Naviance</a:t>
            </a:r>
            <a:endParaRPr lang="en-US" altLang="en-US" dirty="0" smtClean="0"/>
          </a:p>
        </p:txBody>
      </p:sp>
    </p:spTree>
  </p:cSld>
  <p:clrMapOvr>
    <a:masterClrMapping/>
  </p:clrMapOvr>
  <p:transition spd="med">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tLang="en-US" smtClean="0"/>
              <a:t>Civic Organizations and Churches</a:t>
            </a:r>
          </a:p>
        </p:txBody>
      </p:sp>
      <p:sp>
        <p:nvSpPr>
          <p:cNvPr id="151555" name="Rectangle 3"/>
          <p:cNvSpPr>
            <a:spLocks noGrp="1" noChangeArrowheads="1"/>
          </p:cNvSpPr>
          <p:nvPr>
            <p:ph idx="1"/>
          </p:nvPr>
        </p:nvSpPr>
        <p:spPr/>
        <p:txBody>
          <a:bodyPr/>
          <a:lstStyle/>
          <a:p>
            <a:pPr eaLnBrk="1" hangingPunct="1">
              <a:spcBef>
                <a:spcPct val="70000"/>
              </a:spcBef>
            </a:pPr>
            <a:r>
              <a:rPr lang="en-US" altLang="en-US" smtClean="0"/>
              <a:t>Research what is available in community</a:t>
            </a:r>
          </a:p>
          <a:p>
            <a:pPr eaLnBrk="1" hangingPunct="1">
              <a:spcBef>
                <a:spcPct val="70000"/>
              </a:spcBef>
            </a:pPr>
            <a:r>
              <a:rPr lang="en-US" altLang="en-US" smtClean="0"/>
              <a:t>To what organizations and churches do student and family belong?</a:t>
            </a:r>
          </a:p>
          <a:p>
            <a:pPr eaLnBrk="1" hangingPunct="1">
              <a:spcBef>
                <a:spcPct val="70000"/>
              </a:spcBef>
            </a:pPr>
            <a:r>
              <a:rPr lang="en-US" altLang="en-US" smtClean="0"/>
              <a:t>Application process usually spring of senior year</a:t>
            </a:r>
          </a:p>
          <a:p>
            <a:pPr eaLnBrk="1" hangingPunct="1">
              <a:spcBef>
                <a:spcPct val="70000"/>
              </a:spcBef>
            </a:pPr>
            <a:r>
              <a:rPr lang="en-US" altLang="en-US" smtClean="0"/>
              <a:t>Small scholarships add up!</a:t>
            </a:r>
          </a:p>
        </p:txBody>
      </p:sp>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smtClean="0"/>
              <a:t>FAFSA</a:t>
            </a:r>
          </a:p>
        </p:txBody>
      </p:sp>
      <p:sp>
        <p:nvSpPr>
          <p:cNvPr id="55299" name="Rectangle 3"/>
          <p:cNvSpPr>
            <a:spLocks noGrp="1" noChangeArrowheads="1"/>
          </p:cNvSpPr>
          <p:nvPr>
            <p:ph idx="1"/>
          </p:nvPr>
        </p:nvSpPr>
        <p:spPr>
          <a:xfrm>
            <a:off x="381000" y="1447800"/>
            <a:ext cx="8610600" cy="4267200"/>
          </a:xfrm>
        </p:spPr>
        <p:txBody>
          <a:bodyPr/>
          <a:lstStyle/>
          <a:p>
            <a:pPr eaLnBrk="1" hangingPunct="1">
              <a:spcBef>
                <a:spcPct val="50000"/>
              </a:spcBef>
            </a:pPr>
            <a:r>
              <a:rPr lang="en-US" altLang="en-US" dirty="0" smtClean="0"/>
              <a:t>May be filed at any time during an academic year, but no earlier than the October 1</a:t>
            </a:r>
            <a:r>
              <a:rPr lang="en-US" altLang="en-US" baseline="30000" dirty="0" smtClean="0"/>
              <a:t>st</a:t>
            </a:r>
            <a:r>
              <a:rPr lang="en-US" altLang="en-US" dirty="0" smtClean="0"/>
              <a:t> prior to the academic year for which the student requests aid</a:t>
            </a:r>
          </a:p>
          <a:p>
            <a:pPr eaLnBrk="1" hangingPunct="1">
              <a:spcBef>
                <a:spcPct val="50000"/>
              </a:spcBef>
            </a:pPr>
            <a:r>
              <a:rPr lang="en-US" altLang="en-US" dirty="0" smtClean="0"/>
              <a:t>For the 2019–20 academic year, the FAFSA may be filed beginning October 1, 2018</a:t>
            </a:r>
          </a:p>
          <a:p>
            <a:pPr eaLnBrk="1" hangingPunct="1">
              <a:spcBef>
                <a:spcPct val="50000"/>
              </a:spcBef>
            </a:pPr>
            <a:r>
              <a:rPr lang="en-US" altLang="en-US" dirty="0" smtClean="0"/>
              <a:t>Colleges may set FAFSA filing deadlines</a:t>
            </a:r>
          </a:p>
        </p:txBody>
      </p:sp>
    </p:spTree>
  </p:cSld>
  <p:clrMapOvr>
    <a:masterClrMapping/>
  </p:clrMapOvr>
  <p:transition spd="med">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altLang="en-US" smtClean="0"/>
              <a:t>Employers</a:t>
            </a:r>
          </a:p>
        </p:txBody>
      </p:sp>
      <p:sp>
        <p:nvSpPr>
          <p:cNvPr id="153603" name="Rectangle 3"/>
          <p:cNvSpPr>
            <a:spLocks noGrp="1" noChangeArrowheads="1"/>
          </p:cNvSpPr>
          <p:nvPr>
            <p:ph idx="1"/>
          </p:nvPr>
        </p:nvSpPr>
        <p:spPr>
          <a:xfrm>
            <a:off x="381000" y="1447800"/>
            <a:ext cx="8153400" cy="4267200"/>
          </a:xfrm>
        </p:spPr>
        <p:txBody>
          <a:bodyPr/>
          <a:lstStyle/>
          <a:p>
            <a:pPr eaLnBrk="1" hangingPunct="1">
              <a:spcBef>
                <a:spcPct val="100000"/>
              </a:spcBef>
            </a:pPr>
            <a:r>
              <a:rPr lang="en-US" altLang="en-US" smtClean="0"/>
              <a:t>Companies may have scholarships available to the children of employees</a:t>
            </a:r>
          </a:p>
          <a:p>
            <a:pPr eaLnBrk="1" hangingPunct="1">
              <a:spcBef>
                <a:spcPct val="100000"/>
              </a:spcBef>
            </a:pPr>
            <a:r>
              <a:rPr lang="en-US" altLang="en-US" smtClean="0"/>
              <a:t>Companies may have educational benefits for their employees</a:t>
            </a:r>
          </a:p>
        </p:txBody>
      </p:sp>
    </p:spTree>
  </p:cSld>
  <p:clrMapOvr>
    <a:masterClrMapping/>
  </p:clrMapOvr>
  <p:transition spd="med">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altLang="en-US" smtClean="0"/>
              <a:t>Common Federal Aid Programs</a:t>
            </a:r>
          </a:p>
        </p:txBody>
      </p:sp>
      <p:sp>
        <p:nvSpPr>
          <p:cNvPr id="155651" name="Rectangle 4"/>
          <p:cNvSpPr>
            <a:spLocks noGrp="1" noChangeArrowheads="1"/>
          </p:cNvSpPr>
          <p:nvPr>
            <p:ph sz="half" idx="1"/>
          </p:nvPr>
        </p:nvSpPr>
        <p:spPr>
          <a:xfrm>
            <a:off x="381000" y="1447800"/>
            <a:ext cx="4267200" cy="4267200"/>
          </a:xfrm>
        </p:spPr>
        <p:txBody>
          <a:bodyPr/>
          <a:lstStyle/>
          <a:p>
            <a:pPr eaLnBrk="1" hangingPunct="1">
              <a:spcBef>
                <a:spcPts val="2400"/>
              </a:spcBef>
            </a:pPr>
            <a:r>
              <a:rPr lang="en-US" altLang="en-US" sz="2600" dirty="0" smtClean="0"/>
              <a:t>Federal Pell Grant</a:t>
            </a:r>
          </a:p>
          <a:p>
            <a:pPr eaLnBrk="1" hangingPunct="1">
              <a:spcBef>
                <a:spcPts val="2400"/>
              </a:spcBef>
            </a:pPr>
            <a:r>
              <a:rPr lang="en-US" altLang="en-US" sz="2600" dirty="0" smtClean="0"/>
              <a:t>Teacher Education Assistance for College and Higher Education Grant (if not cut by DOE)</a:t>
            </a:r>
          </a:p>
          <a:p>
            <a:pPr eaLnBrk="1" hangingPunct="1">
              <a:spcBef>
                <a:spcPts val="2400"/>
              </a:spcBef>
            </a:pPr>
            <a:r>
              <a:rPr lang="en-US" altLang="en-US" sz="2600" dirty="0" smtClean="0"/>
              <a:t>Federal Supplemental Educational Opportunity Grant</a:t>
            </a:r>
          </a:p>
          <a:p>
            <a:pPr eaLnBrk="1" hangingPunct="1">
              <a:lnSpc>
                <a:spcPct val="90000"/>
              </a:lnSpc>
            </a:pPr>
            <a:endParaRPr lang="en-US" altLang="en-US" sz="2400" dirty="0" smtClean="0"/>
          </a:p>
        </p:txBody>
      </p:sp>
      <p:sp>
        <p:nvSpPr>
          <p:cNvPr id="155652" name="Rectangle 5"/>
          <p:cNvSpPr>
            <a:spLocks noGrp="1" noChangeArrowheads="1"/>
          </p:cNvSpPr>
          <p:nvPr>
            <p:ph sz="half" idx="2"/>
          </p:nvPr>
        </p:nvSpPr>
        <p:spPr>
          <a:xfrm>
            <a:off x="4953000" y="1447800"/>
            <a:ext cx="3886200" cy="4267200"/>
          </a:xfrm>
        </p:spPr>
        <p:txBody>
          <a:bodyPr/>
          <a:lstStyle/>
          <a:p>
            <a:pPr eaLnBrk="1" hangingPunct="1">
              <a:spcBef>
                <a:spcPts val="2400"/>
              </a:spcBef>
            </a:pPr>
            <a:r>
              <a:rPr lang="en-US" altLang="en-US" sz="2600" dirty="0" smtClean="0"/>
              <a:t>Federal Perkins Loan (if not cut by DOE)</a:t>
            </a:r>
          </a:p>
          <a:p>
            <a:pPr eaLnBrk="1" hangingPunct="1">
              <a:spcBef>
                <a:spcPts val="2400"/>
              </a:spcBef>
            </a:pPr>
            <a:r>
              <a:rPr lang="en-US" altLang="en-US" sz="2600" dirty="0" smtClean="0"/>
              <a:t>Federal Work-Study</a:t>
            </a:r>
          </a:p>
          <a:p>
            <a:pPr eaLnBrk="1" hangingPunct="1">
              <a:spcBef>
                <a:spcPts val="2400"/>
              </a:spcBef>
            </a:pPr>
            <a:r>
              <a:rPr lang="en-US" altLang="en-US" sz="2600" dirty="0" smtClean="0"/>
              <a:t>Subsidized and Unsubsidized Loans</a:t>
            </a:r>
          </a:p>
          <a:p>
            <a:pPr eaLnBrk="1" hangingPunct="1">
              <a:spcBef>
                <a:spcPts val="2400"/>
              </a:spcBef>
            </a:pPr>
            <a:r>
              <a:rPr lang="en-US" altLang="en-US" sz="2600" dirty="0" smtClean="0"/>
              <a:t>PLUS Loans</a:t>
            </a:r>
          </a:p>
        </p:txBody>
      </p:sp>
    </p:spTree>
  </p:cSld>
  <p:clrMapOvr>
    <a:masterClrMapping/>
  </p:clrMapOvr>
  <p:transition spd="med">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4"/>
          <p:cNvSpPr>
            <a:spLocks noGrp="1" noChangeArrowheads="1"/>
          </p:cNvSpPr>
          <p:nvPr>
            <p:ph type="title"/>
          </p:nvPr>
        </p:nvSpPr>
        <p:spPr>
          <a:xfrm>
            <a:off x="381000" y="304800"/>
            <a:ext cx="8458200" cy="1143000"/>
          </a:xfrm>
          <a:noFill/>
        </p:spPr>
        <p:txBody>
          <a:bodyPr/>
          <a:lstStyle/>
          <a:p>
            <a:pPr eaLnBrk="1" hangingPunct="1"/>
            <a:r>
              <a:rPr lang="en-US" altLang="en-US" smtClean="0"/>
              <a:t>Federal Pell Grant</a:t>
            </a:r>
          </a:p>
        </p:txBody>
      </p:sp>
      <p:sp>
        <p:nvSpPr>
          <p:cNvPr id="157699" name="Rectangle 5"/>
          <p:cNvSpPr>
            <a:spLocks noGrp="1" noChangeArrowheads="1"/>
          </p:cNvSpPr>
          <p:nvPr>
            <p:ph idx="1"/>
          </p:nvPr>
        </p:nvSpPr>
        <p:spPr>
          <a:xfrm>
            <a:off x="381000" y="1752600"/>
            <a:ext cx="8458200" cy="4267200"/>
          </a:xfrm>
        </p:spPr>
        <p:txBody>
          <a:bodyPr/>
          <a:lstStyle/>
          <a:p>
            <a:pPr eaLnBrk="1" hangingPunct="1"/>
            <a:r>
              <a:rPr lang="en-US" altLang="en-US" dirty="0" smtClean="0"/>
              <a:t>Awarded amount based on EFC, COA, and enrollment status (full-time, half-time, etc.)</a:t>
            </a:r>
          </a:p>
          <a:p>
            <a:pPr eaLnBrk="1" hangingPunct="1">
              <a:buFont typeface="Wingdings" panose="05000000000000000000" pitchFamily="2" charset="2"/>
              <a:buNone/>
            </a:pPr>
            <a:endParaRPr lang="en-US" altLang="en-US" dirty="0" smtClean="0"/>
          </a:p>
          <a:p>
            <a:pPr eaLnBrk="1" hangingPunct="1"/>
            <a:r>
              <a:rPr lang="en-US" altLang="en-US" dirty="0" smtClean="0"/>
              <a:t>Generally awarded to undergraduate students only, few exceptions</a:t>
            </a:r>
          </a:p>
          <a:p>
            <a:pPr eaLnBrk="1" hangingPunct="1">
              <a:buFont typeface="Wingdings" panose="05000000000000000000" pitchFamily="2" charset="2"/>
              <a:buNone/>
            </a:pPr>
            <a:endParaRPr lang="en-US" altLang="en-US" dirty="0" smtClean="0"/>
          </a:p>
          <a:p>
            <a:pPr eaLnBrk="1" hangingPunct="1"/>
            <a:r>
              <a:rPr lang="en-US" altLang="en-US" dirty="0" smtClean="0"/>
              <a:t>Maximum award for 2019-2020 = $5920* </a:t>
            </a:r>
            <a:r>
              <a:rPr lang="en-US" altLang="en-US" sz="2000" dirty="0" smtClean="0"/>
              <a:t>(if there are no budget cuts)</a:t>
            </a:r>
          </a:p>
        </p:txBody>
      </p:sp>
    </p:spTree>
  </p:cSld>
  <p:clrMapOvr>
    <a:masterClrMapping/>
  </p:clrMapOvr>
  <p:transition spd="med">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381000" y="228600"/>
            <a:ext cx="8458200" cy="1143000"/>
          </a:xfrm>
          <a:noFill/>
        </p:spPr>
        <p:txBody>
          <a:bodyPr/>
          <a:lstStyle/>
          <a:p>
            <a:pPr eaLnBrk="1" hangingPunct="1"/>
            <a:r>
              <a:rPr lang="en-US" altLang="en-US" dirty="0" smtClean="0"/>
              <a:t>TEACH Grant (pending)</a:t>
            </a:r>
          </a:p>
        </p:txBody>
      </p:sp>
      <p:sp>
        <p:nvSpPr>
          <p:cNvPr id="158723" name="Rectangle 3"/>
          <p:cNvSpPr>
            <a:spLocks noGrp="1" noChangeArrowheads="1"/>
          </p:cNvSpPr>
          <p:nvPr>
            <p:ph idx="1"/>
          </p:nvPr>
        </p:nvSpPr>
        <p:spPr>
          <a:xfrm>
            <a:off x="381000" y="1600200"/>
            <a:ext cx="8458200" cy="4876800"/>
          </a:xfrm>
        </p:spPr>
        <p:txBody>
          <a:bodyPr/>
          <a:lstStyle/>
          <a:p>
            <a:pPr eaLnBrk="1" hangingPunct="1">
              <a:lnSpc>
                <a:spcPct val="90000"/>
              </a:lnSpc>
            </a:pPr>
            <a:r>
              <a:rPr lang="en-US" altLang="en-US" sz="2100" smtClean="0"/>
              <a:t>U.S. citizen</a:t>
            </a:r>
          </a:p>
          <a:p>
            <a:pPr eaLnBrk="1" hangingPunct="1">
              <a:lnSpc>
                <a:spcPct val="90000"/>
              </a:lnSpc>
            </a:pPr>
            <a:r>
              <a:rPr lang="en-US" altLang="en-US" sz="2100" smtClean="0"/>
              <a:t>Be enrolled in course work that is necessary to begin a career in teaching or plan to complete such course work.</a:t>
            </a:r>
          </a:p>
          <a:p>
            <a:pPr eaLnBrk="1" hangingPunct="1">
              <a:lnSpc>
                <a:spcPct val="90000"/>
              </a:lnSpc>
            </a:pPr>
            <a:r>
              <a:rPr lang="en-US" altLang="en-US" sz="2100" smtClean="0"/>
              <a:t>Meet certain academic achievement requirements (scoring above the 75th percentile on one or more portions of a college admissions test or maintaining a cumulative GPA of at least 3.25)</a:t>
            </a:r>
          </a:p>
          <a:p>
            <a:pPr eaLnBrk="1" hangingPunct="1">
              <a:lnSpc>
                <a:spcPct val="90000"/>
              </a:lnSpc>
            </a:pPr>
            <a:r>
              <a:rPr lang="en-US" altLang="en-US" sz="2100" smtClean="0"/>
              <a:t>Sign a TEACH Grant Agreement to Serve</a:t>
            </a:r>
          </a:p>
          <a:p>
            <a:pPr eaLnBrk="1" hangingPunct="1">
              <a:lnSpc>
                <a:spcPct val="90000"/>
              </a:lnSpc>
            </a:pPr>
            <a:r>
              <a:rPr lang="en-US" altLang="en-US" sz="2100" smtClean="0"/>
              <a:t>Teach full time as a highly qualified teacher at a low income school in a high need field for 4 years after degree completion.</a:t>
            </a:r>
          </a:p>
          <a:p>
            <a:pPr eaLnBrk="1" hangingPunct="1">
              <a:lnSpc>
                <a:spcPct val="90000"/>
              </a:lnSpc>
            </a:pPr>
            <a:r>
              <a:rPr lang="en-US" altLang="en-US" sz="2100" smtClean="0"/>
              <a:t>If you do not complete the required teaching service obligation, TEACH grant funds you received will be converted to a Federal Direct Unsubsidized Stafford Loan that you must repay, with interest charged from the date of each TEACH Grant disbursement.</a:t>
            </a:r>
          </a:p>
        </p:txBody>
      </p:sp>
    </p:spTree>
  </p:cSld>
  <p:clrMapOvr>
    <a:masterClrMapping/>
  </p:clrMapOvr>
  <p:transition spd="med">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4"/>
          <p:cNvSpPr>
            <a:spLocks noGrp="1" noChangeArrowheads="1"/>
          </p:cNvSpPr>
          <p:nvPr>
            <p:ph type="title"/>
          </p:nvPr>
        </p:nvSpPr>
        <p:spPr>
          <a:xfrm>
            <a:off x="381000" y="304800"/>
            <a:ext cx="8458200" cy="1143000"/>
          </a:xfrm>
          <a:noFill/>
        </p:spPr>
        <p:txBody>
          <a:bodyPr/>
          <a:lstStyle/>
          <a:p>
            <a:pPr eaLnBrk="1" hangingPunct="1"/>
            <a:r>
              <a:rPr lang="en-US" altLang="en-US" sz="3800" smtClean="0"/>
              <a:t>FSEOG </a:t>
            </a:r>
            <a:r>
              <a:rPr lang="en-US" altLang="en-US" sz="2500" smtClean="0"/>
              <a:t>(Federal Supplemental Educational 		Opportunity Grant)</a:t>
            </a:r>
          </a:p>
        </p:txBody>
      </p:sp>
      <p:sp>
        <p:nvSpPr>
          <p:cNvPr id="159747" name="Rectangle 5"/>
          <p:cNvSpPr>
            <a:spLocks noGrp="1" noChangeArrowheads="1"/>
          </p:cNvSpPr>
          <p:nvPr>
            <p:ph idx="1"/>
          </p:nvPr>
        </p:nvSpPr>
        <p:spPr>
          <a:xfrm>
            <a:off x="381000" y="1752600"/>
            <a:ext cx="8458200" cy="4267200"/>
          </a:xfrm>
        </p:spPr>
        <p:txBody>
          <a:bodyPr/>
          <a:lstStyle/>
          <a:p>
            <a:pPr eaLnBrk="1" hangingPunct="1"/>
            <a:r>
              <a:rPr lang="en-US" altLang="en-US" smtClean="0"/>
              <a:t>Annual award amounts vary from $100 to $4,000 a year</a:t>
            </a:r>
          </a:p>
          <a:p>
            <a:pPr eaLnBrk="1" hangingPunct="1">
              <a:buFont typeface="Wingdings" panose="05000000000000000000" pitchFamily="2" charset="2"/>
              <a:buNone/>
            </a:pPr>
            <a:endParaRPr lang="en-US" altLang="en-US" smtClean="0"/>
          </a:p>
          <a:p>
            <a:pPr eaLnBrk="1" hangingPunct="1"/>
            <a:r>
              <a:rPr lang="en-US" altLang="en-US" smtClean="0"/>
              <a:t>Students with the lowest EFC’s are awarded first</a:t>
            </a:r>
          </a:p>
          <a:p>
            <a:pPr eaLnBrk="1" hangingPunct="1">
              <a:buFont typeface="Wingdings" panose="05000000000000000000" pitchFamily="2" charset="2"/>
              <a:buNone/>
            </a:pPr>
            <a:endParaRPr lang="en-US" altLang="en-US" smtClean="0"/>
          </a:p>
          <a:p>
            <a:pPr eaLnBrk="1" hangingPunct="1"/>
            <a:r>
              <a:rPr lang="en-US" altLang="en-US" smtClean="0"/>
              <a:t>Priority goes to Federal Pell Grant recipients</a:t>
            </a:r>
          </a:p>
          <a:p>
            <a:pPr eaLnBrk="1" hangingPunct="1"/>
            <a:endParaRPr lang="en-US" altLang="en-US" smtClean="0"/>
          </a:p>
        </p:txBody>
      </p:sp>
    </p:spTree>
  </p:cSld>
  <p:clrMapOvr>
    <a:masterClrMapping/>
  </p:clrMapOvr>
  <p:transition spd="med">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4"/>
          <p:cNvSpPr>
            <a:spLocks noGrp="1" noChangeArrowheads="1"/>
          </p:cNvSpPr>
          <p:nvPr>
            <p:ph type="title"/>
          </p:nvPr>
        </p:nvSpPr>
        <p:spPr>
          <a:xfrm>
            <a:off x="381000" y="304800"/>
            <a:ext cx="8458200" cy="1143000"/>
          </a:xfrm>
          <a:noFill/>
        </p:spPr>
        <p:txBody>
          <a:bodyPr/>
          <a:lstStyle/>
          <a:p>
            <a:pPr eaLnBrk="1" hangingPunct="1"/>
            <a:r>
              <a:rPr lang="en-US" altLang="en-US" smtClean="0"/>
              <a:t>Federal Work Study (FWS)</a:t>
            </a:r>
          </a:p>
        </p:txBody>
      </p:sp>
      <p:sp>
        <p:nvSpPr>
          <p:cNvPr id="160771" name="Rectangle 5"/>
          <p:cNvSpPr>
            <a:spLocks noGrp="1" noChangeArrowheads="1"/>
          </p:cNvSpPr>
          <p:nvPr>
            <p:ph idx="1"/>
          </p:nvPr>
        </p:nvSpPr>
        <p:spPr>
          <a:xfrm>
            <a:off x="381000" y="1752600"/>
            <a:ext cx="8458200" cy="4267200"/>
          </a:xfrm>
        </p:spPr>
        <p:txBody>
          <a:bodyPr/>
          <a:lstStyle/>
          <a:p>
            <a:pPr eaLnBrk="1" hangingPunct="1"/>
            <a:r>
              <a:rPr lang="en-US" altLang="en-US" smtClean="0"/>
              <a:t>Provides part-time employment while you are enrolled in school</a:t>
            </a:r>
          </a:p>
          <a:p>
            <a:pPr eaLnBrk="1" hangingPunct="1"/>
            <a:r>
              <a:rPr lang="en-US" altLang="en-US" smtClean="0"/>
              <a:t>Employment may be on or off campus</a:t>
            </a:r>
          </a:p>
          <a:p>
            <a:pPr eaLnBrk="1" hangingPunct="1"/>
            <a:r>
              <a:rPr lang="en-US" altLang="en-US" smtClean="0"/>
              <a:t>Even if you don’t qualify for FWS you may still be able to have an on campus job!</a:t>
            </a:r>
          </a:p>
          <a:p>
            <a:pPr eaLnBrk="1" hangingPunct="1"/>
            <a:r>
              <a:rPr lang="en-US" altLang="en-US" smtClean="0"/>
              <a:t>Inquire about jobs at your college’s Student Employment Office</a:t>
            </a:r>
          </a:p>
          <a:p>
            <a:pPr eaLnBrk="1" hangingPunct="1">
              <a:buFont typeface="Wingdings" panose="05000000000000000000" pitchFamily="2" charset="2"/>
              <a:buNone/>
            </a:pPr>
            <a:endParaRPr lang="en-US" altLang="en-US" smtClean="0"/>
          </a:p>
        </p:txBody>
      </p:sp>
    </p:spTree>
  </p:cSld>
  <p:clrMapOvr>
    <a:masterClrMapping/>
  </p:clrMapOvr>
  <p:transition spd="med">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4"/>
          <p:cNvSpPr>
            <a:spLocks noGrp="1" noChangeArrowheads="1"/>
          </p:cNvSpPr>
          <p:nvPr>
            <p:ph type="title"/>
          </p:nvPr>
        </p:nvSpPr>
        <p:spPr>
          <a:xfrm>
            <a:off x="381000" y="304800"/>
            <a:ext cx="8458200" cy="1143000"/>
          </a:xfrm>
          <a:noFill/>
        </p:spPr>
        <p:txBody>
          <a:bodyPr/>
          <a:lstStyle/>
          <a:p>
            <a:pPr eaLnBrk="1" hangingPunct="1"/>
            <a:r>
              <a:rPr lang="en-US" altLang="en-US" dirty="0" smtClean="0"/>
              <a:t>Federal Perkins Loan (pending)</a:t>
            </a:r>
          </a:p>
        </p:txBody>
      </p:sp>
      <p:sp>
        <p:nvSpPr>
          <p:cNvPr id="39939" name="Rectangle 5"/>
          <p:cNvSpPr>
            <a:spLocks noGrp="1" noChangeArrowheads="1"/>
          </p:cNvSpPr>
          <p:nvPr>
            <p:ph idx="1"/>
          </p:nvPr>
        </p:nvSpPr>
        <p:spPr>
          <a:xfrm>
            <a:off x="381000" y="1752600"/>
            <a:ext cx="8458200" cy="4343400"/>
          </a:xfrm>
        </p:spPr>
        <p:txBody>
          <a:bodyPr rtlCol="0">
            <a:normAutofit lnSpcReduction="10000"/>
          </a:bodyPr>
          <a:lstStyle/>
          <a:p>
            <a:pPr eaLnBrk="1" fontAlgn="auto" hangingPunct="1">
              <a:lnSpc>
                <a:spcPct val="90000"/>
              </a:lnSpc>
              <a:spcAft>
                <a:spcPts val="0"/>
              </a:spcAft>
              <a:defRPr/>
            </a:pPr>
            <a:r>
              <a:rPr lang="en-US" smtClean="0"/>
              <a:t>Priority to students who show exceptional need</a:t>
            </a:r>
          </a:p>
          <a:p>
            <a:pPr eaLnBrk="1" fontAlgn="auto" hangingPunct="1">
              <a:lnSpc>
                <a:spcPct val="90000"/>
              </a:lnSpc>
              <a:spcAft>
                <a:spcPts val="0"/>
              </a:spcAft>
              <a:defRPr/>
            </a:pPr>
            <a:r>
              <a:rPr lang="en-US" smtClean="0"/>
              <a:t>Interest rate:  5% fixed</a:t>
            </a:r>
          </a:p>
          <a:p>
            <a:pPr eaLnBrk="1" fontAlgn="auto" hangingPunct="1">
              <a:lnSpc>
                <a:spcPct val="90000"/>
              </a:lnSpc>
              <a:spcAft>
                <a:spcPts val="0"/>
              </a:spcAft>
              <a:defRPr/>
            </a:pPr>
            <a:r>
              <a:rPr lang="en-US" smtClean="0"/>
              <a:t>Nine month grace period, repayment may be up to 10 years</a:t>
            </a:r>
          </a:p>
          <a:p>
            <a:pPr eaLnBrk="1" fontAlgn="auto" hangingPunct="1">
              <a:lnSpc>
                <a:spcPct val="90000"/>
              </a:lnSpc>
              <a:spcAft>
                <a:spcPts val="0"/>
              </a:spcAft>
              <a:defRPr/>
            </a:pPr>
            <a:r>
              <a:rPr lang="en-US" smtClean="0"/>
              <a:t>Deferment and cancellation provisions available for qualifying employment</a:t>
            </a:r>
          </a:p>
          <a:p>
            <a:pPr eaLnBrk="1" fontAlgn="auto" hangingPunct="1">
              <a:lnSpc>
                <a:spcPct val="90000"/>
              </a:lnSpc>
              <a:spcAft>
                <a:spcPts val="0"/>
              </a:spcAft>
              <a:defRPr/>
            </a:pPr>
            <a:r>
              <a:rPr lang="en-US" smtClean="0"/>
              <a:t>Maximum annual award</a:t>
            </a:r>
          </a:p>
          <a:p>
            <a:pPr lvl="1" eaLnBrk="1" fontAlgn="auto" hangingPunct="1">
              <a:lnSpc>
                <a:spcPct val="90000"/>
              </a:lnSpc>
              <a:spcAft>
                <a:spcPts val="0"/>
              </a:spcAft>
              <a:defRPr/>
            </a:pPr>
            <a:r>
              <a:rPr lang="en-US" smtClean="0"/>
              <a:t>$4,000 for undergraduate students</a:t>
            </a:r>
          </a:p>
          <a:p>
            <a:pPr lvl="1" eaLnBrk="1" fontAlgn="auto" hangingPunct="1">
              <a:lnSpc>
                <a:spcPct val="90000"/>
              </a:lnSpc>
              <a:spcAft>
                <a:spcPts val="0"/>
              </a:spcAft>
              <a:defRPr/>
            </a:pPr>
            <a:r>
              <a:rPr lang="en-US" smtClean="0"/>
              <a:t>$6,000 for graduate students</a:t>
            </a:r>
          </a:p>
        </p:txBody>
      </p:sp>
    </p:spTree>
  </p:cSld>
  <p:clrMapOvr>
    <a:masterClrMapping/>
  </p:clrMapOvr>
  <p:transition spd="med">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4"/>
          <p:cNvSpPr>
            <a:spLocks noGrp="1" noChangeArrowheads="1"/>
          </p:cNvSpPr>
          <p:nvPr>
            <p:ph type="title"/>
          </p:nvPr>
        </p:nvSpPr>
        <p:spPr>
          <a:xfrm>
            <a:off x="381000" y="304800"/>
            <a:ext cx="8458200" cy="1143000"/>
          </a:xfrm>
          <a:noFill/>
        </p:spPr>
        <p:txBody>
          <a:bodyPr/>
          <a:lstStyle/>
          <a:p>
            <a:pPr eaLnBrk="1" hangingPunct="1"/>
            <a:r>
              <a:rPr lang="en-US" altLang="en-US" smtClean="0"/>
              <a:t>Federal Direct Loans</a:t>
            </a:r>
          </a:p>
        </p:txBody>
      </p:sp>
      <p:sp>
        <p:nvSpPr>
          <p:cNvPr id="162819" name="Rectangle 5"/>
          <p:cNvSpPr>
            <a:spLocks noGrp="1" noChangeArrowheads="1"/>
          </p:cNvSpPr>
          <p:nvPr>
            <p:ph idx="1"/>
          </p:nvPr>
        </p:nvSpPr>
        <p:spPr>
          <a:xfrm>
            <a:off x="381000" y="1752600"/>
            <a:ext cx="8458200" cy="4267200"/>
          </a:xfrm>
        </p:spPr>
        <p:txBody>
          <a:bodyPr/>
          <a:lstStyle/>
          <a:p>
            <a:pPr eaLnBrk="1" hangingPunct="1"/>
            <a:r>
              <a:rPr lang="en-US" altLang="en-US" smtClean="0"/>
              <a:t>Subsidized </a:t>
            </a:r>
          </a:p>
          <a:p>
            <a:pPr lvl="1" eaLnBrk="1" hangingPunct="1"/>
            <a:r>
              <a:rPr lang="en-US" altLang="en-US" smtClean="0"/>
              <a:t>must demonstrate need</a:t>
            </a:r>
          </a:p>
          <a:p>
            <a:pPr lvl="1" eaLnBrk="1" hangingPunct="1"/>
            <a:r>
              <a:rPr lang="en-US" altLang="en-US" smtClean="0"/>
              <a:t>U.S. Department of Education will pay (subsidize) the interest that accrues while in school</a:t>
            </a:r>
          </a:p>
          <a:p>
            <a:pPr eaLnBrk="1" hangingPunct="1"/>
            <a:r>
              <a:rPr lang="en-US" altLang="en-US" smtClean="0"/>
              <a:t>Unsubsidized</a:t>
            </a:r>
          </a:p>
          <a:p>
            <a:pPr lvl="1" eaLnBrk="1" hangingPunct="1"/>
            <a:r>
              <a:rPr lang="en-US" altLang="en-US" smtClean="0"/>
              <a:t>not based on need</a:t>
            </a:r>
          </a:p>
          <a:p>
            <a:pPr lvl="1" eaLnBrk="1" hangingPunct="1"/>
            <a:r>
              <a:rPr lang="en-US" altLang="en-US" smtClean="0"/>
              <a:t>most everyone can qualify</a:t>
            </a:r>
          </a:p>
        </p:txBody>
      </p:sp>
    </p:spTree>
  </p:cSld>
  <p:clrMapOvr>
    <a:masterClrMapping/>
  </p:clrMapOvr>
  <p:transition spd="med">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Grp="1" noChangeArrowheads="1"/>
          </p:cNvSpPr>
          <p:nvPr>
            <p:ph type="title"/>
          </p:nvPr>
        </p:nvSpPr>
        <p:spPr>
          <a:xfrm>
            <a:off x="381000" y="304800"/>
            <a:ext cx="8458200" cy="1143000"/>
          </a:xfrm>
          <a:noFill/>
        </p:spPr>
        <p:txBody>
          <a:bodyPr/>
          <a:lstStyle/>
          <a:p>
            <a:pPr eaLnBrk="1" hangingPunct="1"/>
            <a:r>
              <a:rPr lang="en-US" altLang="en-US" smtClean="0"/>
              <a:t>Direct Loans – Annual Loan Limits</a:t>
            </a:r>
          </a:p>
        </p:txBody>
      </p:sp>
      <p:sp>
        <p:nvSpPr>
          <p:cNvPr id="163843" name="Rectangle 5"/>
          <p:cNvSpPr>
            <a:spLocks noGrp="1" noChangeArrowheads="1"/>
          </p:cNvSpPr>
          <p:nvPr>
            <p:ph idx="1"/>
          </p:nvPr>
        </p:nvSpPr>
        <p:spPr>
          <a:xfrm>
            <a:off x="0" y="1752600"/>
            <a:ext cx="9144000" cy="4572000"/>
          </a:xfrm>
        </p:spPr>
        <p:txBody>
          <a:bodyPr/>
          <a:lstStyle/>
          <a:p>
            <a:pPr eaLnBrk="1" hangingPunct="1"/>
            <a:r>
              <a:rPr lang="en-US" altLang="en-US" smtClean="0"/>
              <a:t>Annual Loan Limits (combined subsidized and unsubsidized)</a:t>
            </a:r>
          </a:p>
          <a:p>
            <a:pPr lvl="1" eaLnBrk="1" hangingPunct="1"/>
            <a:r>
              <a:rPr lang="en-US" altLang="en-US" smtClean="0"/>
              <a:t>Classification	     		Dependent        Independent</a:t>
            </a:r>
          </a:p>
          <a:p>
            <a:pPr lvl="1" eaLnBrk="1" hangingPunct="1"/>
            <a:r>
              <a:rPr lang="en-US" altLang="en-US" smtClean="0"/>
              <a:t>Freshman 			 $5,500	     $9,500</a:t>
            </a:r>
          </a:p>
          <a:p>
            <a:pPr lvl="1" eaLnBrk="1" hangingPunct="1"/>
            <a:r>
              <a:rPr lang="en-US" altLang="en-US" smtClean="0"/>
              <a:t>Sophomore 			 $6,500	     $10,500</a:t>
            </a:r>
          </a:p>
          <a:p>
            <a:pPr lvl="1" eaLnBrk="1" hangingPunct="1"/>
            <a:r>
              <a:rPr lang="en-US" altLang="en-US" smtClean="0"/>
              <a:t>Each remaining year	 $7,500	     $12,500</a:t>
            </a:r>
          </a:p>
          <a:p>
            <a:pPr lvl="1" eaLnBrk="1" hangingPunct="1"/>
            <a:r>
              <a:rPr lang="en-US" altLang="en-US" smtClean="0"/>
              <a:t>Graduate/Professional 	 N/A		     $57,500</a:t>
            </a:r>
          </a:p>
          <a:p>
            <a:pPr eaLnBrk="1" hangingPunct="1">
              <a:buFont typeface="Wingdings" panose="05000000000000000000" pitchFamily="2" charset="2"/>
              <a:buNone/>
            </a:pPr>
            <a:endParaRPr lang="en-US" altLang="en-US" smtClean="0"/>
          </a:p>
        </p:txBody>
      </p:sp>
    </p:spTree>
  </p:cSld>
  <p:clrMapOvr>
    <a:masterClrMapping/>
  </p:clrMapOvr>
  <p:transition spd="med">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p:txBody>
          <a:bodyPr/>
          <a:lstStyle/>
          <a:p>
            <a:r>
              <a:rPr lang="en-US" altLang="en-US" dirty="0" smtClean="0"/>
              <a:t>Loan Interest Rates</a:t>
            </a:r>
          </a:p>
        </p:txBody>
      </p:sp>
      <p:sp>
        <p:nvSpPr>
          <p:cNvPr id="3" name="Content Placeholder 2"/>
          <p:cNvSpPr>
            <a:spLocks noGrp="1"/>
          </p:cNvSpPr>
          <p:nvPr>
            <p:ph idx="1"/>
          </p:nvPr>
        </p:nvSpPr>
        <p:spPr/>
        <p:txBody>
          <a:bodyPr/>
          <a:lstStyle/>
          <a:p>
            <a:pPr eaLnBrk="1" hangingPunct="1">
              <a:lnSpc>
                <a:spcPct val="80000"/>
              </a:lnSpc>
              <a:buFont typeface="Arial" charset="0"/>
              <a:buChar char="•"/>
              <a:defRPr/>
            </a:pPr>
            <a:r>
              <a:rPr lang="en-US" altLang="en-US" dirty="0" smtClean="0"/>
              <a:t>Direct Subsidized Loans (Undergraduates) is 4.45%* in repayment</a:t>
            </a:r>
          </a:p>
          <a:p>
            <a:pPr eaLnBrk="1" hangingPunct="1">
              <a:lnSpc>
                <a:spcPct val="80000"/>
              </a:lnSpc>
              <a:buFont typeface="Arial" charset="0"/>
              <a:buChar char="•"/>
              <a:defRPr/>
            </a:pPr>
            <a:endParaRPr lang="en-US" altLang="en-US" dirty="0" smtClean="0"/>
          </a:p>
          <a:p>
            <a:pPr eaLnBrk="1" hangingPunct="1">
              <a:lnSpc>
                <a:spcPct val="80000"/>
              </a:lnSpc>
              <a:buFont typeface="Arial" charset="0"/>
              <a:buChar char="•"/>
              <a:defRPr/>
            </a:pPr>
            <a:r>
              <a:rPr lang="en-US" altLang="en-US" dirty="0" smtClean="0"/>
              <a:t>Direct Unsubsidized Loans (Undergraduates) is 4.45%* from disbursement</a:t>
            </a:r>
          </a:p>
          <a:p>
            <a:pPr eaLnBrk="1" hangingPunct="1">
              <a:lnSpc>
                <a:spcPct val="80000"/>
              </a:lnSpc>
              <a:buFont typeface="Arial" charset="0"/>
              <a:buChar char="•"/>
              <a:defRPr/>
            </a:pPr>
            <a:endParaRPr lang="en-US" altLang="en-US" dirty="0" smtClean="0"/>
          </a:p>
          <a:p>
            <a:pPr eaLnBrk="1" hangingPunct="1">
              <a:lnSpc>
                <a:spcPct val="80000"/>
              </a:lnSpc>
              <a:buFont typeface="Arial" charset="0"/>
              <a:buChar char="•"/>
              <a:defRPr/>
            </a:pPr>
            <a:r>
              <a:rPr lang="en-US" altLang="en-US" dirty="0" smtClean="0"/>
              <a:t>Federal Perkins Loans is fixed at 5%</a:t>
            </a:r>
          </a:p>
          <a:p>
            <a:pPr marL="0" indent="0" eaLnBrk="1" hangingPunct="1">
              <a:lnSpc>
                <a:spcPct val="80000"/>
              </a:lnSpc>
              <a:buFont typeface="Arial" charset="0"/>
              <a:buNone/>
              <a:defRPr/>
            </a:pPr>
            <a:endParaRPr lang="en-US" altLang="en-US" dirty="0" smtClean="0"/>
          </a:p>
          <a:p>
            <a:pPr marL="0" indent="0" eaLnBrk="1" hangingPunct="1">
              <a:lnSpc>
                <a:spcPct val="80000"/>
              </a:lnSpc>
              <a:buFont typeface="Arial" charset="0"/>
              <a:buNone/>
              <a:defRPr/>
            </a:pPr>
            <a:endParaRPr lang="en-US" altLang="en-US" dirty="0" smtClean="0"/>
          </a:p>
        </p:txBody>
      </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FAFSA on the Web</a:t>
            </a:r>
          </a:p>
        </p:txBody>
      </p:sp>
      <p:sp>
        <p:nvSpPr>
          <p:cNvPr id="57347" name="Rectangle 5"/>
          <p:cNvSpPr>
            <a:spLocks noGrp="1" noChangeArrowheads="1"/>
          </p:cNvSpPr>
          <p:nvPr>
            <p:ph type="body" sz="half" idx="2"/>
          </p:nvPr>
        </p:nvSpPr>
        <p:spPr>
          <a:xfrm>
            <a:off x="381000" y="2895600"/>
            <a:ext cx="8458200" cy="2819400"/>
          </a:xfrm>
        </p:spPr>
        <p:txBody>
          <a:bodyPr/>
          <a:lstStyle/>
          <a:p>
            <a:pPr eaLnBrk="1" hangingPunct="1">
              <a:lnSpc>
                <a:spcPct val="90000"/>
              </a:lnSpc>
              <a:spcBef>
                <a:spcPct val="25000"/>
              </a:spcBef>
            </a:pPr>
            <a:r>
              <a:rPr lang="en-US" altLang="en-US" sz="2800" dirty="0" smtClean="0"/>
              <a:t>Website: </a:t>
            </a:r>
            <a:r>
              <a:rPr lang="en-US" altLang="en-US" sz="2800" dirty="0" smtClean="0">
                <a:hlinkClick r:id="rId3"/>
              </a:rPr>
              <a:t>www.fafsa.ed.gov</a:t>
            </a:r>
            <a:r>
              <a:rPr lang="en-US" altLang="en-US" sz="2800" dirty="0" smtClean="0"/>
              <a:t> (www.fafsa.gov)</a:t>
            </a:r>
          </a:p>
          <a:p>
            <a:pPr eaLnBrk="1" hangingPunct="1">
              <a:lnSpc>
                <a:spcPct val="90000"/>
              </a:lnSpc>
              <a:spcBef>
                <a:spcPct val="25000"/>
              </a:spcBef>
            </a:pPr>
            <a:r>
              <a:rPr lang="en-US" altLang="en-US" sz="2800" dirty="0" smtClean="0"/>
              <a:t>2019–20 FAFSA on the Web (FOTW) available on </a:t>
            </a:r>
            <a:br>
              <a:rPr lang="en-US" altLang="en-US" sz="2800" dirty="0" smtClean="0"/>
            </a:br>
            <a:r>
              <a:rPr lang="en-US" altLang="en-US" sz="2800" dirty="0" smtClean="0"/>
              <a:t>October 1, 2018</a:t>
            </a:r>
          </a:p>
          <a:p>
            <a:pPr eaLnBrk="1" hangingPunct="1">
              <a:lnSpc>
                <a:spcPct val="90000"/>
              </a:lnSpc>
              <a:spcBef>
                <a:spcPct val="25000"/>
              </a:spcBef>
            </a:pPr>
            <a:r>
              <a:rPr lang="en-US" altLang="en-US" sz="2800" dirty="0" smtClean="0"/>
              <a:t>FAFSA on the Web Worksheet:</a:t>
            </a:r>
          </a:p>
          <a:p>
            <a:pPr marL="682625" lvl="1" indent="-341313" eaLnBrk="1" hangingPunct="1">
              <a:lnSpc>
                <a:spcPct val="90000"/>
              </a:lnSpc>
              <a:spcBef>
                <a:spcPct val="25000"/>
              </a:spcBef>
            </a:pPr>
            <a:r>
              <a:rPr lang="en-US" altLang="en-US" sz="2600" dirty="0" smtClean="0"/>
              <a:t>Use as “pre-application” worksheet</a:t>
            </a:r>
            <a:endParaRPr lang="en-US" altLang="en-US" sz="2600" baseline="30000" dirty="0" smtClean="0"/>
          </a:p>
          <a:p>
            <a:pPr marL="682625" lvl="1" indent="-341313" eaLnBrk="1" hangingPunct="1">
              <a:lnSpc>
                <a:spcPct val="90000"/>
              </a:lnSpc>
              <a:spcBef>
                <a:spcPct val="25000"/>
              </a:spcBef>
            </a:pPr>
            <a:r>
              <a:rPr lang="en-US" altLang="en-US" sz="2600" dirty="0" smtClean="0"/>
              <a:t>Questions follow order of FAFSA on the Web</a:t>
            </a:r>
          </a:p>
        </p:txBody>
      </p:sp>
      <p:pic>
        <p:nvPicPr>
          <p:cNvPr id="57348" name="Content Placeholder 3"/>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81000" y="1143000"/>
            <a:ext cx="8458200" cy="1295400"/>
          </a:xfrm>
        </p:spPr>
      </p:pic>
    </p:spTree>
  </p:cSld>
  <p:clrMapOvr>
    <a:masterClrMapping/>
  </p:clrMapOvr>
  <p:transition spd="med">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4"/>
          <p:cNvSpPr>
            <a:spLocks noGrp="1" noChangeArrowheads="1"/>
          </p:cNvSpPr>
          <p:nvPr>
            <p:ph type="title"/>
          </p:nvPr>
        </p:nvSpPr>
        <p:spPr>
          <a:xfrm>
            <a:off x="381000" y="304800"/>
            <a:ext cx="8458200" cy="1143000"/>
          </a:xfrm>
          <a:noFill/>
        </p:spPr>
        <p:txBody>
          <a:bodyPr/>
          <a:lstStyle/>
          <a:p>
            <a:pPr eaLnBrk="1" hangingPunct="1"/>
            <a:r>
              <a:rPr lang="en-US" altLang="en-US" smtClean="0"/>
              <a:t>Plus Loans</a:t>
            </a:r>
          </a:p>
        </p:txBody>
      </p:sp>
      <p:sp>
        <p:nvSpPr>
          <p:cNvPr id="166915" name="Rectangle 5"/>
          <p:cNvSpPr>
            <a:spLocks noGrp="1" noChangeArrowheads="1"/>
          </p:cNvSpPr>
          <p:nvPr>
            <p:ph idx="1"/>
          </p:nvPr>
        </p:nvSpPr>
        <p:spPr>
          <a:xfrm>
            <a:off x="304800" y="1219200"/>
            <a:ext cx="8458200" cy="5486400"/>
          </a:xfrm>
        </p:spPr>
        <p:txBody>
          <a:bodyPr/>
          <a:lstStyle/>
          <a:p>
            <a:pPr eaLnBrk="1" hangingPunct="1"/>
            <a:r>
              <a:rPr lang="en-US" altLang="en-US" dirty="0" smtClean="0"/>
              <a:t>Parents of dependent undergraduate students</a:t>
            </a:r>
          </a:p>
          <a:p>
            <a:pPr eaLnBrk="1" hangingPunct="1"/>
            <a:r>
              <a:rPr lang="en-US" altLang="en-US" dirty="0" smtClean="0"/>
              <a:t>Graduate/Professional students</a:t>
            </a:r>
          </a:p>
          <a:p>
            <a:pPr eaLnBrk="1" hangingPunct="1"/>
            <a:r>
              <a:rPr lang="en-US" altLang="en-US" dirty="0" smtClean="0"/>
              <a:t>Repayment begins immediately but can be deferred upon request</a:t>
            </a:r>
          </a:p>
          <a:p>
            <a:pPr eaLnBrk="1" hangingPunct="1"/>
            <a:r>
              <a:rPr lang="en-US" altLang="en-US" dirty="0" smtClean="0"/>
              <a:t>Direct interest rate:  7.00%* </a:t>
            </a:r>
          </a:p>
          <a:p>
            <a:pPr eaLnBrk="1" hangingPunct="1"/>
            <a:r>
              <a:rPr lang="en-US" altLang="en-US" dirty="0" smtClean="0"/>
              <a:t>If a parent is unable to borrow (denied) a parent PLUS loan, a student may be eligible for additional unsubsidized loan</a:t>
            </a:r>
          </a:p>
        </p:txBody>
      </p:sp>
    </p:spTree>
  </p:cSld>
  <p:clrMapOvr>
    <a:masterClrMapping/>
  </p:clrMapOvr>
  <p:transition spd="med">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82725" y="-33338"/>
            <a:ext cx="6178550" cy="6924676"/>
          </a:xfrm>
        </p:spPr>
      </p:pic>
      <p:sp>
        <p:nvSpPr>
          <p:cNvPr id="167939" name="Title 1"/>
          <p:cNvSpPr>
            <a:spLocks noGrp="1"/>
          </p:cNvSpPr>
          <p:nvPr>
            <p:ph type="title"/>
          </p:nvPr>
        </p:nvSpPr>
        <p:spPr>
          <a:xfrm>
            <a:off x="304800" y="4800600"/>
            <a:ext cx="8229600" cy="1143000"/>
          </a:xfrm>
        </p:spPr>
        <p:txBody>
          <a:bodyPr/>
          <a:lstStyle/>
          <a:p>
            <a:r>
              <a:rPr lang="en-US" altLang="en-US" smtClean="0"/>
              <a:t>Sample Financial Aid Award Letter</a:t>
            </a:r>
          </a:p>
        </p:txBody>
      </p:sp>
    </p:spTree>
  </p:cSld>
  <p:clrMapOvr>
    <a:masterClrMapping/>
  </p:clrMapOvr>
  <p:transition spd="med">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297"/>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Content Placeholder 6"/>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871663" y="0"/>
            <a:ext cx="5443537" cy="6858000"/>
          </a:xfrm>
        </p:spPr>
      </p:pic>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t>FAFSA on the Web</a:t>
            </a:r>
          </a:p>
        </p:txBody>
      </p:sp>
      <p:sp>
        <p:nvSpPr>
          <p:cNvPr id="26627" name="Rectangle 3"/>
          <p:cNvSpPr>
            <a:spLocks noGrp="1" noChangeArrowheads="1"/>
          </p:cNvSpPr>
          <p:nvPr>
            <p:ph idx="1"/>
          </p:nvPr>
        </p:nvSpPr>
        <p:spPr>
          <a:xfrm>
            <a:off x="381000" y="1447800"/>
            <a:ext cx="8458200" cy="4419600"/>
          </a:xfrm>
        </p:spPr>
        <p:txBody>
          <a:bodyPr rtlCol="0">
            <a:normAutofit fontScale="85000" lnSpcReduction="20000"/>
          </a:bodyPr>
          <a:lstStyle/>
          <a:p>
            <a:pPr eaLnBrk="1" fontAlgn="auto" hangingPunct="1">
              <a:spcBef>
                <a:spcPts val="1800"/>
              </a:spcBef>
              <a:spcAft>
                <a:spcPts val="0"/>
              </a:spcAft>
              <a:buFontTx/>
              <a:buNone/>
              <a:defRPr/>
            </a:pPr>
            <a:r>
              <a:rPr lang="en-US" dirty="0" smtClean="0"/>
              <a:t>Necessary reasons to file electronically:</a:t>
            </a:r>
          </a:p>
          <a:p>
            <a:pPr eaLnBrk="1" fontAlgn="auto" hangingPunct="1">
              <a:spcBef>
                <a:spcPts val="1800"/>
              </a:spcBef>
              <a:spcAft>
                <a:spcPts val="0"/>
              </a:spcAft>
              <a:defRPr/>
            </a:pPr>
            <a:r>
              <a:rPr lang="en-US" dirty="0" smtClean="0"/>
              <a:t>Built-in error detectors to prevent costly errors</a:t>
            </a:r>
          </a:p>
          <a:p>
            <a:pPr eaLnBrk="1" fontAlgn="auto" hangingPunct="1">
              <a:spcBef>
                <a:spcPct val="30000"/>
              </a:spcBef>
              <a:spcAft>
                <a:spcPts val="0"/>
              </a:spcAft>
              <a:defRPr/>
            </a:pPr>
            <a:r>
              <a:rPr lang="en-US" dirty="0" smtClean="0"/>
              <a:t>The ease to use Internal Revenue Service (IRS) data retrieval </a:t>
            </a:r>
          </a:p>
          <a:p>
            <a:pPr eaLnBrk="1" fontAlgn="auto" hangingPunct="1">
              <a:spcBef>
                <a:spcPct val="30000"/>
              </a:spcBef>
              <a:spcAft>
                <a:spcPts val="0"/>
              </a:spcAft>
              <a:defRPr/>
            </a:pPr>
            <a:r>
              <a:rPr lang="en-US" dirty="0" smtClean="0"/>
              <a:t>More timely submission of original application (date stamp of 1</a:t>
            </a:r>
            <a:r>
              <a:rPr lang="en-US" baseline="30000" dirty="0" smtClean="0"/>
              <a:t>st</a:t>
            </a:r>
            <a:r>
              <a:rPr lang="en-US" dirty="0" smtClean="0"/>
              <a:t> submission) and any necessary corrections</a:t>
            </a:r>
          </a:p>
          <a:p>
            <a:pPr eaLnBrk="1" fontAlgn="auto" hangingPunct="1">
              <a:spcBef>
                <a:spcPct val="30000"/>
              </a:spcBef>
              <a:spcAft>
                <a:spcPts val="0"/>
              </a:spcAft>
              <a:defRPr/>
            </a:pPr>
            <a:r>
              <a:rPr lang="en-US" dirty="0" smtClean="0"/>
              <a:t>More detailed instructions and “help” for common questions</a:t>
            </a:r>
          </a:p>
          <a:p>
            <a:pPr eaLnBrk="1" fontAlgn="auto" hangingPunct="1">
              <a:spcBef>
                <a:spcPct val="30000"/>
              </a:spcBef>
              <a:spcAft>
                <a:spcPts val="0"/>
              </a:spcAft>
              <a:defRPr/>
            </a:pPr>
            <a:r>
              <a:rPr lang="en-US" dirty="0" smtClean="0"/>
              <a:t>Ability to check application status on-line</a:t>
            </a:r>
          </a:p>
          <a:p>
            <a:pPr eaLnBrk="1" fontAlgn="auto" hangingPunct="1">
              <a:spcBef>
                <a:spcPct val="30000"/>
              </a:spcBef>
              <a:spcAft>
                <a:spcPts val="0"/>
              </a:spcAft>
              <a:defRPr/>
            </a:pPr>
            <a:r>
              <a:rPr lang="en-US" dirty="0" smtClean="0"/>
              <a:t>Simplified application process in the future</a:t>
            </a:r>
          </a:p>
          <a:p>
            <a:pPr eaLnBrk="1" fontAlgn="auto" hangingPunct="1">
              <a:spcBef>
                <a:spcPts val="1800"/>
              </a:spcBef>
              <a:spcAft>
                <a:spcPts val="0"/>
              </a:spcAft>
              <a:defRPr/>
            </a:pPr>
            <a:endParaRPr lang="en-US" dirty="0" smtClean="0"/>
          </a:p>
        </p:txBody>
      </p:sp>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z="3200" smtClean="0"/>
              <a:t>Federal Student Aid Personal Identification Number (FSA PIN)</a:t>
            </a:r>
          </a:p>
        </p:txBody>
      </p:sp>
      <p:sp>
        <p:nvSpPr>
          <p:cNvPr id="61443" name="Rectangle 4"/>
          <p:cNvSpPr>
            <a:spLocks noGrp="1" noChangeArrowheads="1"/>
          </p:cNvSpPr>
          <p:nvPr>
            <p:ph type="body" sz="half" idx="1"/>
          </p:nvPr>
        </p:nvSpPr>
        <p:spPr>
          <a:xfrm>
            <a:off x="381000" y="1295400"/>
            <a:ext cx="4152900" cy="4572000"/>
          </a:xfrm>
        </p:spPr>
        <p:txBody>
          <a:bodyPr/>
          <a:lstStyle/>
          <a:p>
            <a:pPr eaLnBrk="1" hangingPunct="1">
              <a:spcBef>
                <a:spcPts val="1800"/>
              </a:spcBef>
            </a:pPr>
            <a:r>
              <a:rPr lang="en-US" altLang="en-US" sz="2500" dirty="0" smtClean="0"/>
              <a:t>Website: </a:t>
            </a:r>
            <a:r>
              <a:rPr lang="en-US" altLang="en-US" sz="2800" dirty="0" smtClean="0">
                <a:hlinkClick r:id="rId3"/>
              </a:rPr>
              <a:t>https://</a:t>
            </a:r>
            <a:r>
              <a:rPr lang="en-US" altLang="en-US" sz="2800" b="1" dirty="0" smtClean="0">
                <a:hlinkClick r:id="rId3"/>
              </a:rPr>
              <a:t>fsaid</a:t>
            </a:r>
            <a:r>
              <a:rPr lang="en-US" altLang="en-US" sz="2800" dirty="0" smtClean="0">
                <a:hlinkClick r:id="rId3"/>
              </a:rPr>
              <a:t>.ed.gov/</a:t>
            </a:r>
            <a:r>
              <a:rPr lang="en-US" altLang="en-US" sz="2800" dirty="0" smtClean="0"/>
              <a:t> </a:t>
            </a:r>
            <a:r>
              <a:rPr lang="en-US" altLang="en-US" sz="2500" dirty="0" smtClean="0"/>
              <a:t>Sign FAFSA electronically</a:t>
            </a:r>
          </a:p>
          <a:p>
            <a:pPr eaLnBrk="1" hangingPunct="1">
              <a:spcBef>
                <a:spcPts val="1800"/>
              </a:spcBef>
            </a:pPr>
            <a:r>
              <a:rPr lang="en-US" altLang="en-US" sz="2500" dirty="0" smtClean="0"/>
              <a:t>May be used by students and parents throughout aid process, including subsequent school years</a:t>
            </a:r>
            <a:endParaRPr lang="en-US" altLang="en-US" sz="2400" dirty="0" smtClean="0"/>
          </a:p>
        </p:txBody>
      </p:sp>
      <p:pic>
        <p:nvPicPr>
          <p:cNvPr id="61444"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748463" y="3567113"/>
            <a:ext cx="28575" cy="28575"/>
          </a:xfrm>
        </p:spPr>
      </p:pic>
      <p:pic>
        <p:nvPicPr>
          <p:cNvPr id="6144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713" y="3414713"/>
            <a:ext cx="28575" cy="2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15690</TotalTime>
  <Words>2624</Words>
  <Application>Microsoft Office PowerPoint</Application>
  <PresentationFormat>On-screen Show (4:3)</PresentationFormat>
  <Paragraphs>362</Paragraphs>
  <Slides>73</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Calibri</vt:lpstr>
      <vt:lpstr>ＭＳ Ｐゴシック</vt:lpstr>
      <vt:lpstr>Wingdings</vt:lpstr>
      <vt:lpstr>Verdana</vt:lpstr>
      <vt:lpstr>Arial</vt:lpstr>
      <vt:lpstr>Office Theme</vt:lpstr>
      <vt:lpstr>PowerPoint Presentation</vt:lpstr>
      <vt:lpstr>Who Needs to File For Financial Aid?</vt:lpstr>
      <vt:lpstr>Important Forms</vt:lpstr>
      <vt:lpstr>Free Application for Federal Student Aid (FAFSA)</vt:lpstr>
      <vt:lpstr>FAFSA</vt:lpstr>
      <vt:lpstr>FAFSA</vt:lpstr>
      <vt:lpstr>FAFSA on the Web</vt:lpstr>
      <vt:lpstr>FAFSA on the Web</vt:lpstr>
      <vt:lpstr>Federal Student Aid Personal Identification Number (FSA PIN)</vt:lpstr>
      <vt:lpstr>Applying for a FSA ID</vt:lpstr>
      <vt:lpstr>FAFSA On The Web Worksheet (FOTW)</vt:lpstr>
      <vt:lpstr>WWW.FAFSA.ED.GOV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IRS Data Retrieval </vt:lpstr>
      <vt:lpstr>IRS Data Retrieval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Frequent FAFSA Errors</vt:lpstr>
      <vt:lpstr>FAFSA Processing Results</vt:lpstr>
      <vt:lpstr>FAFSA Processing Results</vt:lpstr>
      <vt:lpstr>FAFSA Processing Results</vt:lpstr>
      <vt:lpstr>Student Aid Report</vt:lpstr>
      <vt:lpstr>Making Corrections</vt:lpstr>
      <vt:lpstr>Special Circumstances</vt:lpstr>
      <vt:lpstr>CAUTION!!!</vt:lpstr>
      <vt:lpstr>CSS Profile</vt:lpstr>
      <vt:lpstr>Information you will need for the CSS Profile</vt:lpstr>
      <vt:lpstr>After CSS Profile is Submitted</vt:lpstr>
      <vt:lpstr>What is Cost of Attendance (COA)</vt:lpstr>
      <vt:lpstr>What is the Expected Family Contribution (EFC)</vt:lpstr>
      <vt:lpstr>What is Financial Need</vt:lpstr>
      <vt:lpstr>Types of Financial Aid</vt:lpstr>
      <vt:lpstr>PowerPoint Presentation</vt:lpstr>
      <vt:lpstr>Loans</vt:lpstr>
      <vt:lpstr>Employment</vt:lpstr>
      <vt:lpstr>Sources of Financial Aid</vt:lpstr>
      <vt:lpstr>Federal Government</vt:lpstr>
      <vt:lpstr>States</vt:lpstr>
      <vt:lpstr>Private Sources</vt:lpstr>
      <vt:lpstr>Civic Organizations and Churches</vt:lpstr>
      <vt:lpstr>Employers</vt:lpstr>
      <vt:lpstr>Common Federal Aid Programs</vt:lpstr>
      <vt:lpstr>Federal Pell Grant</vt:lpstr>
      <vt:lpstr>TEACH Grant (pending)</vt:lpstr>
      <vt:lpstr>FSEOG (Federal Supplemental Educational   Opportunity Grant)</vt:lpstr>
      <vt:lpstr>Federal Work Study (FWS)</vt:lpstr>
      <vt:lpstr>Federal Perkins Loan (pending)</vt:lpstr>
      <vt:lpstr>Federal Direct Loans</vt:lpstr>
      <vt:lpstr>Direct Loans – Annual Loan Limits</vt:lpstr>
      <vt:lpstr>Loan Interest Rates</vt:lpstr>
      <vt:lpstr>Plus Loans</vt:lpstr>
      <vt:lpstr>Sample Financial Aid Award Letter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2012-13 Financial Aid High School Presentation (PowerPoint)</dc:title>
  <dc:subject>&amp;lt;p&amp;gt;(had to use FAFSA 4caster for this screen, FAFSA test screen would not bring me to last page)  Remember amounts given with confirmation page could be inaccurate if info submitted on FAFSA is inaccurate.  More than 90% of all verified FAFSA for 11/12 had to be corrected due to late notice of change in regulations. * * *&amp;lt;/p&amp;gt;</dc:subject>
  <dc:creator>Sandra Newton</dc:creator>
  <dc:description>&amp;lt;p&amp;gt;(had to use FAFSA 4caster for this screen, FAFSA test screen would not bring me to last page)  Remember amounts given with confirmation page could be inaccurate if info submitted on FAFSA is inaccurate.  More than 90% of all verified FAFSA for 11/12 had to be corrected due to late notice of change in regulations. * * *&amp;lt;/p&amp;gt;</dc:description>
  <cp:lastModifiedBy>Wuerth, Becky</cp:lastModifiedBy>
  <cp:revision>68</cp:revision>
  <dcterms:created xsi:type="dcterms:W3CDTF">2002-05-09T20:33:25Z</dcterms:created>
  <dcterms:modified xsi:type="dcterms:W3CDTF">2018-09-27T16:02:17Z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ktContentLanguage">
    <vt:i4>1033</vt:i4>
  </property>
  <property fmtid="{D5CDD505-2E9C-101B-9397-08002B2CF9AE}" pid="3" name="EktQuickLink">
    <vt:lpwstr>DownloadAsset.aspx?id=15032396489</vt:lpwstr>
  </property>
  <property fmtid="{D5CDD505-2E9C-101B-9397-08002B2CF9AE}" pid="4" name="EktContentType">
    <vt:i4>101</vt:i4>
  </property>
  <property fmtid="{D5CDD505-2E9C-101B-9397-08002B2CF9AE}" pid="5" name="EktContentSubType">
    <vt:i4>0</vt:i4>
  </property>
  <property fmtid="{D5CDD505-2E9C-101B-9397-08002B2CF9AE}" pid="6" name="EktFolderName">
    <vt:lpwstr/>
  </property>
  <property fmtid="{D5CDD505-2E9C-101B-9397-08002B2CF9AE}" pid="7" name="EktCmsPath">
    <vt:lpwstr>&amp;lt;p&amp;gt;(had to use FAFSA 4caster for this screen, FAFSA test screen would not bring me to last page)  Remember amounts given with confirmation page could be inaccurate if info submitted on FAFSA is inaccurate.  More than 90% of all verified FAFSA for 11</vt:lpwstr>
  </property>
  <property fmtid="{D5CDD505-2E9C-101B-9397-08002B2CF9AE}" pid="8" name="EktExpiryType">
    <vt:i4>1</vt:i4>
  </property>
  <property fmtid="{D5CDD505-2E9C-101B-9397-08002B2CF9AE}" pid="9" name="EktDateCreated">
    <vt:filetime>2011-12-08T19:56:50Z</vt:filetime>
  </property>
  <property fmtid="{D5CDD505-2E9C-101B-9397-08002B2CF9AE}" pid="10" name="EktDateModified">
    <vt:filetime>2011-12-08T19:57:36Z</vt:filetime>
  </property>
  <property fmtid="{D5CDD505-2E9C-101B-9397-08002B2CF9AE}" pid="11" name="EktTaxCategory">
    <vt:lpwstr/>
  </property>
  <property fmtid="{D5CDD505-2E9C-101B-9397-08002B2CF9AE}" pid="12" name="EktDisabledTaxCategory">
    <vt:lpwstr/>
  </property>
  <property fmtid="{D5CDD505-2E9C-101B-9397-08002B2CF9AE}" pid="13" name="EktCmsSize">
    <vt:i4>10861568</vt:i4>
  </property>
  <property fmtid="{D5CDD505-2E9C-101B-9397-08002B2CF9AE}" pid="14" name="EktSearchable">
    <vt:i4>1</vt:i4>
  </property>
  <property fmtid="{D5CDD505-2E9C-101B-9397-08002B2CF9AE}" pid="15" name="EktEDescription">
    <vt:lpwstr>Summary &amp;lt;p&amp;gt;(had to use FAFSA 4caster for this screen, FAFSA test screen would not bring me to last page)  Remember amounts given with confirmation page could be inaccurate if info submitted on FAFSA is inaccurate.  More than 90% of all verified FAFS</vt:lpwstr>
  </property>
</Properties>
</file>