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1" r:id="rId2"/>
    <p:sldId id="392" r:id="rId3"/>
    <p:sldId id="415" r:id="rId4"/>
    <p:sldId id="309" r:id="rId5"/>
    <p:sldId id="393" r:id="rId6"/>
    <p:sldId id="394" r:id="rId7"/>
    <p:sldId id="396" r:id="rId8"/>
    <p:sldId id="413" r:id="rId9"/>
    <p:sldId id="414" r:id="rId10"/>
    <p:sldId id="324" r:id="rId11"/>
    <p:sldId id="342" r:id="rId12"/>
    <p:sldId id="408" r:id="rId13"/>
    <p:sldId id="346" r:id="rId14"/>
    <p:sldId id="375" r:id="rId15"/>
    <p:sldId id="409" r:id="rId16"/>
    <p:sldId id="383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12" r:id="rId27"/>
    <p:sldId id="357" r:id="rId28"/>
    <p:sldId id="319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6" autoAdjust="0"/>
    <p:restoredTop sz="83953" autoAdjust="0"/>
  </p:normalViewPr>
  <p:slideViewPr>
    <p:cSldViewPr snapToGrid="0">
      <p:cViewPr varScale="1">
        <p:scale>
          <a:sx n="97" d="100"/>
          <a:sy n="97" d="100"/>
        </p:scale>
        <p:origin x="103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2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B737C-9E82-4881-B162-8756707E9560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756E2-E31C-4724-8C8D-DB015281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298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3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E6BA9948-21B8-4B04-AA41-C0715781974C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7"/>
            <a:ext cx="5607050" cy="3660775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B81558CA-E58C-4186-9F8B-AA25F3E7F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7030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1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4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49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11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49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17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2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5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3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68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70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74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59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1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43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83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91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8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6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4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04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8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85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83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5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8DA8-A506-43BD-BD64-1A177C2C108D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3758-66FB-4DA7-BE46-41C4032C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63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9D46-49D1-4A09-BA44-185D8C5B7160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3758-66FB-4DA7-BE46-41C4032C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751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E1B0-E108-4202-9407-74360EC472CA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3758-66FB-4DA7-BE46-41C4032C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25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B89A-8551-433E-BDE5-3E9E73E3EAB6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3758-66FB-4DA7-BE46-41C4032C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96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794-A7B4-46D6-8A02-B90F3B4158D5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3758-66FB-4DA7-BE46-41C4032C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3908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B426-6900-4477-B6F2-28D6D5BD35A8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3758-66FB-4DA7-BE46-41C4032C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860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7E44-E9EF-49AC-9731-E06E32C1FCFC}" type="datetime1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3758-66FB-4DA7-BE46-41C4032C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405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9F82-464E-4C24-BD32-D2DA862976AB}" type="datetime1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3758-66FB-4DA7-BE46-41C4032C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423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50E1-9A88-4249-B7DA-61FF9DA25DFD}" type="datetime1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3758-66FB-4DA7-BE46-41C4032C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15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FF9-1395-4CD9-9DFE-3280ED8270F6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3758-66FB-4DA7-BE46-41C4032C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189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4876-9DC0-4F82-9228-2E36D372C2C5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3758-66FB-4DA7-BE46-41C4032C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039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FFC7-EF21-427D-B016-142AF2F2CA9D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A3758-66FB-4DA7-BE46-41C4032C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44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299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72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356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cs typeface="Century Gothic"/>
              </a:rPr>
              <a:t>Finance Updates:</a:t>
            </a:r>
          </a:p>
          <a:p>
            <a:pPr marL="0" indent="0">
              <a:buNone/>
            </a:pPr>
            <a:endParaRPr lang="en-US" sz="2900" b="1" dirty="0" smtClean="0">
              <a:solidFill>
                <a:srgbClr val="FF0000"/>
              </a:solidFill>
              <a:cs typeface="Century Gothic"/>
            </a:endParaRPr>
          </a:p>
          <a:p>
            <a:r>
              <a:rPr lang="en-US" sz="2000" dirty="0">
                <a:solidFill>
                  <a:srgbClr val="FFFFFF"/>
                </a:solidFill>
                <a:cs typeface="Century Gothic"/>
              </a:rPr>
              <a:t>$146 million issued (sold) on June 12, 2018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  <a:cs typeface="Century Gothic"/>
              </a:rPr>
              <a:t>Proceeds including premium = $ 147,079,693</a:t>
            </a:r>
          </a:p>
          <a:p>
            <a:r>
              <a:rPr lang="en-US" sz="2000" dirty="0">
                <a:solidFill>
                  <a:srgbClr val="FFFFFF"/>
                </a:solidFill>
                <a:cs typeface="Century Gothic"/>
              </a:rPr>
              <a:t>Expenditures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  <a:cs typeface="Century Gothic"/>
              </a:rPr>
              <a:t>Total Expenditures as of 7/31/18 = $ 2,263,032</a:t>
            </a:r>
          </a:p>
          <a:p>
            <a:pPr lvl="2"/>
            <a:r>
              <a:rPr lang="en-US" dirty="0">
                <a:solidFill>
                  <a:srgbClr val="FFFFFF"/>
                </a:solidFill>
                <a:cs typeface="Century Gothic"/>
              </a:rPr>
              <a:t>Includes Issuance costs of $ 1,079,693</a:t>
            </a:r>
          </a:p>
          <a:p>
            <a:r>
              <a:rPr lang="en-US" sz="2000" dirty="0">
                <a:solidFill>
                  <a:srgbClr val="FFFFFF"/>
                </a:solidFill>
                <a:cs typeface="Century Gothic"/>
              </a:rPr>
              <a:t>Interest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  <a:cs typeface="Century Gothic"/>
              </a:rPr>
              <a:t>Total Interest Earned as of 7/31/18 = $ 247,532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FFFF"/>
              </a:solidFill>
              <a:cs typeface="Century Gothic"/>
            </a:endParaRPr>
          </a:p>
          <a:p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2511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6431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cs typeface="Century Gothic"/>
              </a:rPr>
              <a:t>Career &amp; Technology Education (CTE) Updates: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The CTE Task Force completed Phase I of its work on June 5, which included: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150 one-on-one interviews with students, parents, campus and District staff, business partners, and community leaders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Identification of our CTE program strengths and opportunities, and stakeholder’s aspirations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 interim report of findings to the Board on June 25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The CTE Task Force will kick off Phase 2 of its work on August 28, which will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Conducting site visits to outstanding CTE programs in the area and State to review facilities, models for instructional delivery, and innovative programming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Defining what a “world class” CTE program should be and do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Examining other opportunities and challenges raised by stakeholders in                                        Phase 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Final recommendations are due to the Board in December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1288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435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</a:rPr>
              <a:t>Fine &amp; Performing Arts Updates: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Over $2,000,000 in band and orchestra instruments have been ordered; as of July 19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many have been received and others are currently being processed by the vendors.</a:t>
            </a:r>
          </a:p>
          <a:p>
            <a:pPr lvl="0"/>
            <a:r>
              <a:rPr lang="en-US" sz="2000" dirty="0">
                <a:solidFill>
                  <a:schemeClr val="bg1"/>
                </a:solidFill>
              </a:rPr>
              <a:t>High school drill team uniforms replacement cycles begin </a:t>
            </a:r>
            <a:r>
              <a:rPr lang="en-US" sz="2000" dirty="0" smtClean="0">
                <a:solidFill>
                  <a:schemeClr val="bg1"/>
                </a:solidFill>
              </a:rPr>
              <a:t>the 2018/2019 school </a:t>
            </a:r>
            <a:r>
              <a:rPr lang="en-US" sz="2000" dirty="0">
                <a:solidFill>
                  <a:schemeClr val="bg1"/>
                </a:solidFill>
              </a:rPr>
              <a:t>year.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              </a:t>
            </a:r>
            <a:r>
              <a:rPr lang="en-US" sz="1200" dirty="0" smtClean="0">
                <a:solidFill>
                  <a:schemeClr val="bg1"/>
                </a:solidFill>
              </a:rPr>
              <a:t>Memorial HS Orchestra                                                         Spring Woods HS Chorale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228" y="4077750"/>
            <a:ext cx="2663269" cy="2001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597" y="4077750"/>
            <a:ext cx="3310098" cy="19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42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643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cs typeface="Century Gothic"/>
              </a:rPr>
              <a:t>Technology Updates:</a:t>
            </a:r>
            <a:endParaRPr lang="en-US" sz="2400" b="1" dirty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Information related to devices and digital expansion shared at August 13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Board Workshop. Student devices to arrive on campuses starting first semester and continuing throughout the </a:t>
            </a:r>
            <a:r>
              <a:rPr lang="en-US" sz="2000" dirty="0" smtClean="0">
                <a:solidFill>
                  <a:schemeClr val="bg1"/>
                </a:solidFill>
              </a:rPr>
              <a:t>year.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Supporting </a:t>
            </a:r>
            <a:r>
              <a:rPr lang="en-US" sz="2000" dirty="0">
                <a:solidFill>
                  <a:schemeClr val="bg1"/>
                </a:solidFill>
              </a:rPr>
              <a:t>efforts completed this summer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Completed Readiness Rubric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Assessed secondary school MDF/IDF closet(s)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Completed Cybersecurity assessment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1639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3"/>
            <a:ext cx="11049000" cy="4643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cs typeface="Century Gothic"/>
              </a:rPr>
              <a:t>Transportation Updates: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Original Bus Replacement Schedule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>
                <a:solidFill>
                  <a:schemeClr val="bg1"/>
                </a:solidFill>
              </a:rPr>
              <a:t>25 buses will be ordered in the 2018/2019 school year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46970"/>
            <a:ext cx="6897947" cy="31205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6453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3"/>
            <a:ext cx="11049000" cy="46431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FFFFFF"/>
                </a:solidFill>
                <a:cs typeface="Century Gothic"/>
              </a:rPr>
              <a:t>Transportation Updates:</a:t>
            </a:r>
          </a:p>
          <a:p>
            <a:pPr marL="0" indent="0">
              <a:buNone/>
            </a:pPr>
            <a:endParaRPr lang="en-US" sz="22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Revised Bus Replacement Schedule (2 grants received)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>
                <a:solidFill>
                  <a:schemeClr val="bg1"/>
                </a:solidFill>
              </a:rPr>
              <a:t>25 buses will be ordered in the 2018/2019 school year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14678"/>
            <a:ext cx="7136423" cy="32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21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FFFFFF"/>
                </a:solidFill>
                <a:cs typeface="Century Gothic"/>
              </a:rPr>
              <a:t>Facilities/Planning &amp; Construction Project Updates:</a:t>
            </a:r>
          </a:p>
          <a:p>
            <a:pPr marL="0" indent="0">
              <a:buNone/>
            </a:pPr>
            <a:endParaRPr lang="en-US" sz="2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In March 2018 the Board approved the following seven firms to provide </a:t>
            </a:r>
            <a:r>
              <a:rPr lang="en-US" sz="2200" dirty="0">
                <a:solidFill>
                  <a:schemeClr val="bg1"/>
                </a:solidFill>
              </a:rPr>
              <a:t>Architectural Services for the 2017 Bond Program</a:t>
            </a:r>
            <a:r>
              <a:rPr lang="en-US" sz="22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  <a:cs typeface="Century Gothic"/>
              </a:rPr>
              <a:t>Cre8 Architects, Inc.</a:t>
            </a:r>
            <a:endParaRPr lang="en-US" sz="2200" dirty="0">
              <a:solidFill>
                <a:schemeClr val="bg1"/>
              </a:solidFill>
              <a:cs typeface="Century Gothic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  <a:cs typeface="Century Gothic"/>
              </a:rPr>
              <a:t>Huckabee </a:t>
            </a:r>
            <a:r>
              <a:rPr lang="en-US" sz="2200" dirty="0" smtClean="0">
                <a:solidFill>
                  <a:schemeClr val="bg1"/>
                </a:solidFill>
                <a:cs typeface="Century Gothic"/>
              </a:rPr>
              <a:t>&amp; Associates, Inc</a:t>
            </a:r>
            <a:r>
              <a:rPr lang="en-US" sz="2200" dirty="0">
                <a:solidFill>
                  <a:schemeClr val="bg1"/>
                </a:solidFill>
                <a:cs typeface="Century Gothic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  <a:cs typeface="Century Gothic"/>
              </a:rPr>
              <a:t>Page Southerland Page, Inc.</a:t>
            </a:r>
            <a:endParaRPr lang="en-US" sz="2200" dirty="0">
              <a:solidFill>
                <a:schemeClr val="bg1"/>
              </a:solidFill>
              <a:cs typeface="Century Gothic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  <a:cs typeface="Century Gothic"/>
              </a:rPr>
              <a:t>PBK Architects, Inc.</a:t>
            </a:r>
            <a:endParaRPr lang="en-US" sz="2200" dirty="0">
              <a:solidFill>
                <a:schemeClr val="bg1"/>
              </a:solidFill>
              <a:cs typeface="Century Gothic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chemeClr val="bg1"/>
                </a:solidFill>
                <a:cs typeface="Century Gothic"/>
              </a:rPr>
              <a:t>Pfluger</a:t>
            </a:r>
            <a:r>
              <a:rPr lang="en-US" sz="2200" dirty="0">
                <a:solidFill>
                  <a:schemeClr val="bg1"/>
                </a:solidFill>
                <a:cs typeface="Century Gothic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cs typeface="Century Gothic"/>
              </a:rPr>
              <a:t>Associates, L.P.</a:t>
            </a:r>
            <a:endParaRPr lang="en-US" sz="2200" dirty="0">
              <a:solidFill>
                <a:schemeClr val="bg1"/>
              </a:solidFill>
              <a:cs typeface="Century Gothic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chemeClr val="bg1"/>
                </a:solidFill>
                <a:cs typeface="Century Gothic"/>
              </a:rPr>
              <a:t>Stantec</a:t>
            </a:r>
            <a:r>
              <a:rPr lang="en-US" sz="2200" dirty="0">
                <a:solidFill>
                  <a:schemeClr val="bg1"/>
                </a:solidFill>
                <a:cs typeface="Century Gothic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cs typeface="Century Gothic"/>
              </a:rPr>
              <a:t>Consulting Services, Inc.</a:t>
            </a:r>
            <a:endParaRPr lang="en-US" sz="2200" dirty="0">
              <a:solidFill>
                <a:schemeClr val="bg1"/>
              </a:solidFill>
              <a:cs typeface="Century Gothic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  <a:cs typeface="Century Gothic"/>
              </a:rPr>
              <a:t>Texas-IBI </a:t>
            </a:r>
            <a:r>
              <a:rPr lang="en-US" sz="2200" dirty="0">
                <a:solidFill>
                  <a:schemeClr val="bg1"/>
                </a:solidFill>
                <a:cs typeface="Century Gothic"/>
              </a:rPr>
              <a:t>Group, Inc</a:t>
            </a:r>
            <a:r>
              <a:rPr lang="en-US" sz="2200" dirty="0" smtClean="0">
                <a:solidFill>
                  <a:schemeClr val="bg1"/>
                </a:solidFill>
                <a:cs typeface="Century Gothic"/>
              </a:rPr>
              <a:t>.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cs typeface="Century Gothic"/>
              </a:rPr>
              <a:t>In addition the District received proposals for the following professional                                     services: Civil Engineers, Geotechnical Testing, </a:t>
            </a:r>
            <a:r>
              <a:rPr lang="en-US" sz="2200" dirty="0" smtClean="0">
                <a:solidFill>
                  <a:srgbClr val="FFFFFF"/>
                </a:solidFill>
                <a:cs typeface="Century Gothic"/>
              </a:rPr>
              <a:t>Surveyors, </a:t>
            </a:r>
            <a:r>
              <a:rPr lang="en-US" sz="2200" dirty="0" smtClean="0">
                <a:solidFill>
                  <a:schemeClr val="bg1"/>
                </a:solidFill>
                <a:cs typeface="Century Gothic"/>
              </a:rPr>
              <a:t>Structural,                                                  MEP, HVAC Test &amp; Balance and Building Commissioning.</a:t>
            </a:r>
            <a:endParaRPr lang="en-US" sz="2200" dirty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1517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cs typeface="Century Gothic"/>
              </a:rPr>
              <a:t>Facilities/Planning &amp; Construction Project Updates: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School: </a:t>
            </a:r>
            <a:r>
              <a:rPr lang="en-US" sz="2000" dirty="0">
                <a:solidFill>
                  <a:schemeClr val="bg1"/>
                </a:solidFill>
              </a:rPr>
              <a:t>Pre-K Centers, Bear Blvd &amp; Lion Lane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Scope of Work: </a:t>
            </a:r>
            <a:r>
              <a:rPr lang="en-US" sz="2000" dirty="0">
                <a:solidFill>
                  <a:schemeClr val="bg1"/>
                </a:solidFill>
              </a:rPr>
              <a:t>Chiller Replacement &amp; Courtyard Lighting </a:t>
            </a:r>
            <a:r>
              <a:rPr lang="en-US" sz="2000" dirty="0" smtClean="0">
                <a:solidFill>
                  <a:schemeClr val="bg1"/>
                </a:solidFill>
              </a:rPr>
              <a:t>Project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Project Manager</a:t>
            </a:r>
            <a:r>
              <a:rPr lang="en-US" sz="2000" dirty="0">
                <a:solidFill>
                  <a:schemeClr val="bg1"/>
                </a:solidFill>
              </a:rPr>
              <a:t>: Kris Drosche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Architect/Engineer</a:t>
            </a:r>
            <a:r>
              <a:rPr lang="en-US" sz="2000" dirty="0">
                <a:solidFill>
                  <a:schemeClr val="bg1"/>
                </a:solidFill>
              </a:rPr>
              <a:t>: Johnston, LLC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Contractor</a:t>
            </a:r>
            <a:r>
              <a:rPr lang="en-US" sz="2000" dirty="0">
                <a:solidFill>
                  <a:schemeClr val="bg1"/>
                </a:solidFill>
              </a:rPr>
              <a:t>: Bass Construction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Status: </a:t>
            </a:r>
            <a:r>
              <a:rPr lang="en-US" sz="2000" dirty="0">
                <a:solidFill>
                  <a:schemeClr val="bg1"/>
                </a:solidFill>
              </a:rPr>
              <a:t>Construction Phase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99835"/>
            <a:ext cx="7734300" cy="15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21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cs typeface="Century Gothic"/>
              </a:rPr>
              <a:t>Facilities/Planning &amp; Construction Project Updates: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School: </a:t>
            </a:r>
            <a:r>
              <a:rPr lang="en-US" sz="2000" dirty="0">
                <a:solidFill>
                  <a:schemeClr val="bg1"/>
                </a:solidFill>
              </a:rPr>
              <a:t>Memorial HS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Scope of Work: </a:t>
            </a:r>
            <a:r>
              <a:rPr lang="en-US" sz="2000" dirty="0">
                <a:solidFill>
                  <a:schemeClr val="bg1"/>
                </a:solidFill>
              </a:rPr>
              <a:t>Development of Campus Master Plan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Project Manager</a:t>
            </a:r>
            <a:r>
              <a:rPr lang="en-US" sz="2000" dirty="0">
                <a:solidFill>
                  <a:schemeClr val="bg1"/>
                </a:solidFill>
              </a:rPr>
              <a:t>: Travis Stanford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Architect/Engineer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Stantec</a:t>
            </a:r>
            <a:r>
              <a:rPr lang="en-US" sz="2000" dirty="0">
                <a:solidFill>
                  <a:schemeClr val="bg1"/>
                </a:solidFill>
              </a:rPr>
              <a:t> Architects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Contractor</a:t>
            </a:r>
            <a:r>
              <a:rPr lang="en-US" sz="2000" dirty="0">
                <a:solidFill>
                  <a:schemeClr val="bg1"/>
                </a:solidFill>
              </a:rPr>
              <a:t>: TBD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Status: </a:t>
            </a:r>
            <a:r>
              <a:rPr lang="en-US" sz="2000" dirty="0">
                <a:solidFill>
                  <a:schemeClr val="bg1"/>
                </a:solidFill>
              </a:rPr>
              <a:t>Pre-Development Phase (MPAT Sept. 2018 – Dec. 2018)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369450"/>
            <a:ext cx="3517697" cy="214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120" y="4369450"/>
            <a:ext cx="40724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22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cs typeface="Century Gothic"/>
              </a:rPr>
              <a:t>Facilities/Planning &amp; Construction Project Updates: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School: </a:t>
            </a:r>
            <a:r>
              <a:rPr lang="en-US" sz="2000" dirty="0">
                <a:solidFill>
                  <a:schemeClr val="bg1"/>
                </a:solidFill>
              </a:rPr>
              <a:t>Spring Woods HS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Scope of Work: </a:t>
            </a:r>
            <a:r>
              <a:rPr lang="en-US" sz="2000" dirty="0">
                <a:solidFill>
                  <a:schemeClr val="bg1"/>
                </a:solidFill>
              </a:rPr>
              <a:t>Major MEP Upgrades, Renovations to Library and Cafeteria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Project Manager</a:t>
            </a:r>
            <a:r>
              <a:rPr lang="en-US" sz="2000" dirty="0">
                <a:solidFill>
                  <a:schemeClr val="bg1"/>
                </a:solidFill>
              </a:rPr>
              <a:t>: Kris Drosche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Architect/Engineer</a:t>
            </a:r>
            <a:r>
              <a:rPr lang="en-US" sz="2000" dirty="0">
                <a:solidFill>
                  <a:schemeClr val="bg1"/>
                </a:solidFill>
              </a:rPr>
              <a:t>: PBK Architects, Inc.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Contractor</a:t>
            </a:r>
            <a:r>
              <a:rPr lang="en-US" sz="2000" dirty="0">
                <a:solidFill>
                  <a:schemeClr val="bg1"/>
                </a:solidFill>
              </a:rPr>
              <a:t>: TBD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Status: </a:t>
            </a:r>
            <a:r>
              <a:rPr lang="en-US" sz="2000" dirty="0">
                <a:solidFill>
                  <a:schemeClr val="bg1"/>
                </a:solidFill>
              </a:rPr>
              <a:t>Design Phase (PAT </a:t>
            </a:r>
            <a:r>
              <a:rPr lang="en-US" sz="2000" dirty="0" smtClean="0">
                <a:solidFill>
                  <a:schemeClr val="bg1"/>
                </a:solidFill>
              </a:rPr>
              <a:t>Aug. </a:t>
            </a:r>
            <a:r>
              <a:rPr lang="en-US" sz="2000" dirty="0">
                <a:solidFill>
                  <a:schemeClr val="bg1"/>
                </a:solidFill>
              </a:rPr>
              <a:t>2018 - Dec. 2018)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64" y="4091780"/>
            <a:ext cx="8513151" cy="26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52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07407"/>
            <a:ext cx="10515600" cy="4643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>
              <a:solidFill>
                <a:srgbClr val="FFFFFF"/>
              </a:solidFill>
              <a:cs typeface="Century Gothic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FFFF"/>
              </a:solidFill>
              <a:cs typeface="Century Gothic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FFFFFF"/>
              </a:solidFill>
              <a:cs typeface="Century Gothic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FFFF"/>
                </a:solidFill>
                <a:cs typeface="Century Gothic"/>
              </a:rPr>
              <a:t>2017 Bond Program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FFFF"/>
                </a:solidFill>
                <a:cs typeface="Century Gothic"/>
              </a:rPr>
              <a:t>Status Update</a:t>
            </a:r>
            <a:endParaRPr lang="en-US" sz="4000" b="1" dirty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6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3081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cs typeface="Century Gothic"/>
              </a:rPr>
              <a:t>Facilities/Planning &amp; Construction Project Updates: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School: </a:t>
            </a:r>
            <a:r>
              <a:rPr lang="en-US" sz="2000" dirty="0">
                <a:solidFill>
                  <a:schemeClr val="bg1"/>
                </a:solidFill>
              </a:rPr>
              <a:t>Spring Oaks MS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Scope of Work: </a:t>
            </a:r>
            <a:r>
              <a:rPr lang="en-US" sz="2000" dirty="0">
                <a:solidFill>
                  <a:schemeClr val="bg1"/>
                </a:solidFill>
              </a:rPr>
              <a:t>Renovation </a:t>
            </a:r>
            <a:r>
              <a:rPr lang="en-US" sz="2000" dirty="0" smtClean="0">
                <a:solidFill>
                  <a:schemeClr val="bg1"/>
                </a:solidFill>
              </a:rPr>
              <a:t>Project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Project Manager</a:t>
            </a:r>
            <a:r>
              <a:rPr lang="en-US" sz="2000" dirty="0">
                <a:solidFill>
                  <a:schemeClr val="bg1"/>
                </a:solidFill>
              </a:rPr>
              <a:t>: Noel Moreno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Architect/Engineer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Pfluger</a:t>
            </a:r>
            <a:r>
              <a:rPr lang="en-US" sz="2000" dirty="0">
                <a:solidFill>
                  <a:schemeClr val="bg1"/>
                </a:solidFill>
              </a:rPr>
              <a:t> Associates, L.P.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Contractor</a:t>
            </a:r>
            <a:r>
              <a:rPr lang="en-US" sz="2000" dirty="0">
                <a:solidFill>
                  <a:schemeClr val="bg1"/>
                </a:solidFill>
              </a:rPr>
              <a:t>: TBD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Status: </a:t>
            </a:r>
            <a:r>
              <a:rPr lang="en-US" sz="2000" dirty="0">
                <a:solidFill>
                  <a:schemeClr val="bg1"/>
                </a:solidFill>
              </a:rPr>
              <a:t>Design Phase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13" y="4091780"/>
            <a:ext cx="7288458" cy="27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43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cs typeface="Century Gothic"/>
              </a:rPr>
              <a:t>Facilities/Planning &amp; Construction Project Updates: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School: </a:t>
            </a:r>
            <a:r>
              <a:rPr lang="en-US" sz="2000" dirty="0">
                <a:solidFill>
                  <a:schemeClr val="bg1"/>
                </a:solidFill>
              </a:rPr>
              <a:t>Buffalo Creek ES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Scope of Work: </a:t>
            </a:r>
            <a:r>
              <a:rPr lang="en-US" sz="2000" dirty="0">
                <a:solidFill>
                  <a:schemeClr val="bg1"/>
                </a:solidFill>
              </a:rPr>
              <a:t>Renovation </a:t>
            </a:r>
            <a:r>
              <a:rPr lang="en-US" sz="2000" dirty="0" smtClean="0">
                <a:solidFill>
                  <a:schemeClr val="bg1"/>
                </a:solidFill>
              </a:rPr>
              <a:t>Project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Project Manager:</a:t>
            </a:r>
            <a:r>
              <a:rPr lang="en-US" sz="2000" dirty="0">
                <a:solidFill>
                  <a:schemeClr val="bg1"/>
                </a:solidFill>
              </a:rPr>
              <a:t> Matisia Hollingsworth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Architect/Engineer: </a:t>
            </a:r>
            <a:r>
              <a:rPr lang="en-US" sz="2000" dirty="0">
                <a:solidFill>
                  <a:schemeClr val="bg1"/>
                </a:solidFill>
              </a:rPr>
              <a:t>Huckabee &amp; Associates, Inc.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Contractor: </a:t>
            </a:r>
            <a:r>
              <a:rPr lang="en-US" sz="2000" dirty="0">
                <a:solidFill>
                  <a:schemeClr val="bg1"/>
                </a:solidFill>
              </a:rPr>
              <a:t>TBD</a:t>
            </a:r>
          </a:p>
          <a:p>
            <a:pPr marL="0" lvl="0" indent="0">
              <a:spcBef>
                <a:spcPts val="400"/>
              </a:spcBef>
              <a:buNone/>
            </a:pPr>
            <a:r>
              <a:rPr lang="en-US" sz="2000" b="1" dirty="0">
                <a:solidFill>
                  <a:prstClr val="white"/>
                </a:solidFill>
              </a:rPr>
              <a:t>Status: </a:t>
            </a:r>
            <a:r>
              <a:rPr lang="en-US" sz="2000" dirty="0">
                <a:solidFill>
                  <a:prstClr val="white"/>
                </a:solidFill>
              </a:rPr>
              <a:t>Design Phase (PAT Sept. 2018 – </a:t>
            </a:r>
            <a:r>
              <a:rPr lang="en-US" sz="2000" dirty="0" smtClean="0">
                <a:solidFill>
                  <a:prstClr val="white"/>
                </a:solidFill>
              </a:rPr>
              <a:t>Nov. </a:t>
            </a:r>
            <a:r>
              <a:rPr lang="en-US" sz="2000" dirty="0">
                <a:solidFill>
                  <a:prstClr val="white"/>
                </a:solidFill>
              </a:rPr>
              <a:t>2018)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18699"/>
            <a:ext cx="2283069" cy="1713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434" y="4412600"/>
            <a:ext cx="2585278" cy="1719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5047" y="4412600"/>
            <a:ext cx="2860015" cy="17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7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cs typeface="Century Gothic"/>
              </a:rPr>
              <a:t>Facilities/Planning &amp; Construction Project Updates: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School: </a:t>
            </a:r>
            <a:r>
              <a:rPr lang="en-US" sz="2000" dirty="0">
                <a:solidFill>
                  <a:schemeClr val="bg1"/>
                </a:solidFill>
              </a:rPr>
              <a:t>Treasure Forest ES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Scope of Work: </a:t>
            </a:r>
            <a:r>
              <a:rPr lang="en-US" sz="2000" dirty="0">
                <a:solidFill>
                  <a:schemeClr val="bg1"/>
                </a:solidFill>
              </a:rPr>
              <a:t>Renovation </a:t>
            </a:r>
            <a:r>
              <a:rPr lang="en-US" sz="2000" dirty="0" smtClean="0">
                <a:solidFill>
                  <a:schemeClr val="bg1"/>
                </a:solidFill>
              </a:rPr>
              <a:t>Project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Project Manager:</a:t>
            </a:r>
            <a:r>
              <a:rPr lang="en-US" sz="2000" dirty="0">
                <a:solidFill>
                  <a:schemeClr val="bg1"/>
                </a:solidFill>
              </a:rPr>
              <a:t> Matisia Hollingsworth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Architect/Engineer: </a:t>
            </a:r>
            <a:r>
              <a:rPr lang="en-US" sz="2000" dirty="0">
                <a:solidFill>
                  <a:schemeClr val="bg1"/>
                </a:solidFill>
              </a:rPr>
              <a:t>Huckabee &amp; Associates, Inc.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Contractor: </a:t>
            </a:r>
            <a:r>
              <a:rPr lang="en-US" sz="2000" dirty="0">
                <a:solidFill>
                  <a:schemeClr val="bg1"/>
                </a:solidFill>
              </a:rPr>
              <a:t>TBD</a:t>
            </a:r>
          </a:p>
          <a:p>
            <a:pPr marL="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000" b="1" dirty="0">
                <a:solidFill>
                  <a:prstClr val="white"/>
                </a:solidFill>
              </a:rPr>
              <a:t>Status: </a:t>
            </a:r>
            <a:r>
              <a:rPr lang="en-US" sz="2000" dirty="0">
                <a:solidFill>
                  <a:prstClr val="white"/>
                </a:solidFill>
              </a:rPr>
              <a:t>Design Phase (PAT Sept. 2018 – </a:t>
            </a:r>
            <a:r>
              <a:rPr lang="en-US" sz="2000" dirty="0" smtClean="0">
                <a:solidFill>
                  <a:prstClr val="white"/>
                </a:solidFill>
              </a:rPr>
              <a:t>Nov. </a:t>
            </a:r>
            <a:r>
              <a:rPr lang="en-US" sz="2000" dirty="0">
                <a:solidFill>
                  <a:prstClr val="white"/>
                </a:solidFill>
              </a:rPr>
              <a:t>2018)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92" y="4455152"/>
            <a:ext cx="2697091" cy="20181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108" y="4455153"/>
            <a:ext cx="4445783" cy="20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41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cs typeface="Century Gothic"/>
              </a:rPr>
              <a:t>Facilities/Planning &amp; Construction Project Updates: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District Wide </a:t>
            </a:r>
            <a:r>
              <a:rPr lang="en-US" sz="2000" b="1" dirty="0" smtClean="0">
                <a:solidFill>
                  <a:schemeClr val="bg1"/>
                </a:solidFill>
              </a:rPr>
              <a:t>Initiatives</a:t>
            </a:r>
            <a:endParaRPr lang="en-US" sz="2000" b="1" dirty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Complete </a:t>
            </a:r>
            <a:r>
              <a:rPr lang="en-US" sz="2000" dirty="0">
                <a:solidFill>
                  <a:schemeClr val="bg1"/>
                </a:solidFill>
              </a:rPr>
              <a:t>- Development of Turf Field Standards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Complete </a:t>
            </a:r>
            <a:r>
              <a:rPr lang="en-US" sz="2000" dirty="0">
                <a:solidFill>
                  <a:schemeClr val="bg1"/>
                </a:solidFill>
              </a:rPr>
              <a:t>- Development of High School Auditorium Specifications and Standards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Complete </a:t>
            </a:r>
            <a:r>
              <a:rPr lang="en-US" sz="2000" dirty="0">
                <a:solidFill>
                  <a:schemeClr val="bg1"/>
                </a:solidFill>
              </a:rPr>
              <a:t>- Refinement of Middle School Specifications for Landrum MS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In Process - Request for Qualifications (RFQ) for Construction Manager at </a:t>
            </a:r>
            <a:r>
              <a:rPr lang="en-US" sz="2000" dirty="0" smtClean="0">
                <a:solidFill>
                  <a:schemeClr val="bg1"/>
                </a:solidFill>
              </a:rPr>
              <a:t>Risk 				 (Recommendation for September Board Approval) </a:t>
            </a:r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	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  <a:cs typeface="Century Gothic"/>
            </a:endParaRPr>
          </a:p>
          <a:p>
            <a:pPr marL="0" indent="0">
              <a:buNone/>
            </a:pPr>
            <a:endParaRPr lang="en-US" sz="2400" b="1" dirty="0">
              <a:solidFill>
                <a:srgbClr val="FFFFFF"/>
              </a:solidFill>
              <a:cs typeface="Century Gothic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8923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cs typeface="Century Gothic"/>
              </a:rPr>
              <a:t>Next Steps for 2017 Bond Activities:</a:t>
            </a:r>
            <a:endParaRPr lang="en-US" sz="2400" b="1" dirty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Pre-K Centers – Tiger Trail &amp; Wildcat Way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Beginning design for </a:t>
            </a:r>
            <a:r>
              <a:rPr lang="en-US" sz="2000" dirty="0">
                <a:solidFill>
                  <a:srgbClr val="FFFFFF"/>
                </a:solidFill>
              </a:rPr>
              <a:t>chiller replacement and courtyard lighting </a:t>
            </a:r>
            <a:r>
              <a:rPr lang="en-US" sz="2000" dirty="0" smtClean="0">
                <a:solidFill>
                  <a:srgbClr val="FFFFFF"/>
                </a:solidFill>
              </a:rPr>
              <a:t>project.</a:t>
            </a: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Cedar </a:t>
            </a:r>
            <a:r>
              <a:rPr lang="en-US" sz="2000" b="1" dirty="0" smtClean="0">
                <a:solidFill>
                  <a:srgbClr val="FFFFFF"/>
                </a:solidFill>
              </a:rPr>
              <a:t>Brook </a:t>
            </a:r>
            <a:r>
              <a:rPr lang="en-US" sz="2000" b="1" dirty="0">
                <a:solidFill>
                  <a:srgbClr val="FFFFFF"/>
                </a:solidFill>
              </a:rPr>
              <a:t>ES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Fall 2018 </a:t>
            </a:r>
            <a:r>
              <a:rPr lang="en-US" sz="2000" dirty="0" smtClean="0">
                <a:solidFill>
                  <a:srgbClr val="FFFFFF"/>
                </a:solidFill>
              </a:rPr>
              <a:t>begin fact finding &amp; preliminary </a:t>
            </a:r>
            <a:r>
              <a:rPr lang="en-US" sz="2000" dirty="0">
                <a:solidFill>
                  <a:srgbClr val="FFFFFF"/>
                </a:solidFill>
              </a:rPr>
              <a:t>meetings with principal and </a:t>
            </a:r>
            <a:r>
              <a:rPr lang="en-US" sz="2000" dirty="0" smtClean="0">
                <a:solidFill>
                  <a:srgbClr val="FFFFFF"/>
                </a:solidFill>
              </a:rPr>
              <a:t>architects in preparation of new construction/addition &amp; renovation project. </a:t>
            </a: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Hunters Creek ES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Fall 2018 begin fact finding &amp; preliminary meetings with principal and architects in preparation </a:t>
            </a:r>
            <a:r>
              <a:rPr lang="en-US" sz="2000" dirty="0" smtClean="0">
                <a:solidFill>
                  <a:srgbClr val="FFFFFF"/>
                </a:solidFill>
              </a:rPr>
              <a:t>of replacement project.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Landrum MS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Fact finding &amp; preliminary meetings underway with principal to gain a full           understanding of school operations in preparation of replacement                                    project.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7902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cs typeface="Century Gothic"/>
              </a:rPr>
              <a:t>Next Steps for 2017 Bond Activities:</a:t>
            </a:r>
            <a:endParaRPr lang="en-US" sz="2400" b="1" dirty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Memorial HS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Fall 2018 begin fact finding &amp; preliminary meetings with principal and architects in preparation of new construction/replacement &amp; renovation project.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Northbrook </a:t>
            </a:r>
            <a:r>
              <a:rPr lang="en-US" sz="2000" b="1" dirty="0">
                <a:solidFill>
                  <a:srgbClr val="FFFFFF"/>
                </a:solidFill>
              </a:rPr>
              <a:t>HS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Fall 2018 begin fact finding &amp; preliminary meetings with principal and architects in preparation of new construction/addition &amp; renovation project.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Stratford </a:t>
            </a:r>
            <a:r>
              <a:rPr lang="en-US" sz="2000" b="1" dirty="0">
                <a:solidFill>
                  <a:srgbClr val="FFFFFF"/>
                </a:solidFill>
              </a:rPr>
              <a:t>HS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Fall 2018 begin fact finding &amp; preliminary meetings with principal and </a:t>
            </a:r>
            <a:r>
              <a:rPr lang="en-US" sz="2000" dirty="0" smtClean="0">
                <a:solidFill>
                  <a:srgbClr val="FFFFFF"/>
                </a:solidFill>
              </a:rPr>
              <a:t>                         architects </a:t>
            </a:r>
            <a:r>
              <a:rPr lang="en-US" sz="2000" dirty="0">
                <a:solidFill>
                  <a:srgbClr val="FFFFFF"/>
                </a:solidFill>
              </a:rPr>
              <a:t>in preparation of new construction/replacement &amp; renovation </a:t>
            </a:r>
            <a:r>
              <a:rPr lang="en-US" sz="2000" dirty="0" smtClean="0">
                <a:solidFill>
                  <a:srgbClr val="FFFFFF"/>
                </a:solidFill>
              </a:rPr>
              <a:t>                        project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4612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cs typeface="Century Gothic"/>
              </a:rPr>
              <a:t>Next Steps for 2017 Bond Activities:</a:t>
            </a:r>
            <a:endParaRPr lang="en-US" sz="2400" b="1" dirty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Elementary </a:t>
            </a:r>
            <a:r>
              <a:rPr lang="en-US" sz="2000" b="1" dirty="0" smtClean="0">
                <a:solidFill>
                  <a:schemeClr val="bg1"/>
                </a:solidFill>
              </a:rPr>
              <a:t>Furniture, Fixtures </a:t>
            </a:r>
            <a:r>
              <a:rPr lang="en-US" sz="2000" b="1" dirty="0">
                <a:solidFill>
                  <a:schemeClr val="bg1"/>
                </a:solidFill>
              </a:rPr>
              <a:t>&amp; </a:t>
            </a:r>
            <a:r>
              <a:rPr lang="en-US" sz="2000" b="1" dirty="0" smtClean="0">
                <a:solidFill>
                  <a:schemeClr val="bg1"/>
                </a:solidFill>
              </a:rPr>
              <a:t>Equipment (F,F&amp;E): 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Fall 2018 begin to establish a </a:t>
            </a:r>
            <a:r>
              <a:rPr lang="en-US" sz="2000" dirty="0" smtClean="0">
                <a:solidFill>
                  <a:schemeClr val="bg1"/>
                </a:solidFill>
              </a:rPr>
              <a:t>“F,F&amp;E </a:t>
            </a:r>
            <a:r>
              <a:rPr lang="en-US" sz="2000" dirty="0">
                <a:solidFill>
                  <a:schemeClr val="bg1"/>
                </a:solidFill>
              </a:rPr>
              <a:t>Committee” to help identify and determine the F,F&amp;E needs for the new replacement elementary </a:t>
            </a:r>
            <a:r>
              <a:rPr lang="en-US" sz="2000" dirty="0" smtClean="0">
                <a:solidFill>
                  <a:schemeClr val="bg1"/>
                </a:solidFill>
              </a:rPr>
              <a:t>schools. </a:t>
            </a:r>
            <a:r>
              <a:rPr lang="en-US" sz="2000" dirty="0">
                <a:solidFill>
                  <a:schemeClr val="bg1"/>
                </a:solidFill>
              </a:rPr>
              <a:t>The F,F&amp;E Committee will be compromised of teachers, students, principals and District Staff and Administration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Secondary </a:t>
            </a:r>
            <a:r>
              <a:rPr lang="en-US" sz="2000" b="1" dirty="0">
                <a:solidFill>
                  <a:schemeClr val="bg1"/>
                </a:solidFill>
              </a:rPr>
              <a:t>School’s </a:t>
            </a:r>
            <a:r>
              <a:rPr lang="en-US" sz="2000" b="1" dirty="0" smtClean="0">
                <a:solidFill>
                  <a:schemeClr val="bg1"/>
                </a:solidFill>
              </a:rPr>
              <a:t>Classroom </a:t>
            </a:r>
            <a:r>
              <a:rPr lang="en-US" sz="2000" b="1" dirty="0">
                <a:solidFill>
                  <a:schemeClr val="bg1"/>
                </a:solidFill>
              </a:rPr>
              <a:t>F</a:t>
            </a:r>
            <a:r>
              <a:rPr lang="en-US" sz="2000" b="1" dirty="0" smtClean="0">
                <a:solidFill>
                  <a:schemeClr val="bg1"/>
                </a:solidFill>
              </a:rPr>
              <a:t>urniture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Fall 2018 begin to establish a “Furniture Committee” to help to identify </a:t>
            </a:r>
            <a:r>
              <a:rPr lang="en-US" sz="2000" dirty="0" smtClean="0">
                <a:solidFill>
                  <a:schemeClr val="bg1"/>
                </a:solidFill>
              </a:rPr>
              <a:t>                                 and </a:t>
            </a:r>
            <a:r>
              <a:rPr lang="en-US" sz="2000" dirty="0">
                <a:solidFill>
                  <a:schemeClr val="bg1"/>
                </a:solidFill>
              </a:rPr>
              <a:t>determine the classroom furniture needs for middle and high school </a:t>
            </a:r>
            <a:r>
              <a:rPr lang="en-US" sz="2000" dirty="0" smtClean="0">
                <a:solidFill>
                  <a:schemeClr val="bg1"/>
                </a:solidFill>
              </a:rPr>
              <a:t>                  campuses. </a:t>
            </a:r>
            <a:r>
              <a:rPr lang="en-US" sz="2000" dirty="0">
                <a:solidFill>
                  <a:schemeClr val="bg1"/>
                </a:solidFill>
              </a:rPr>
              <a:t>The Furniture Committee will be comprised of teachers, </a:t>
            </a:r>
            <a:r>
              <a:rPr lang="en-US" sz="2000" dirty="0" smtClean="0">
                <a:solidFill>
                  <a:schemeClr val="bg1"/>
                </a:solidFill>
              </a:rPr>
              <a:t>                               students</a:t>
            </a:r>
            <a:r>
              <a:rPr lang="en-US" sz="2000" dirty="0">
                <a:solidFill>
                  <a:schemeClr val="bg1"/>
                </a:solidFill>
              </a:rPr>
              <a:t>, principals and District Staff and Administration.   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1523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k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911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2818" y="1561935"/>
            <a:ext cx="10494279" cy="42038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7878" y="1708521"/>
            <a:ext cx="5624157" cy="4444237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6249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k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11" y="0"/>
            <a:ext cx="12326911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3162" y="1684508"/>
            <a:ext cx="11078293" cy="51734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57200" lvl="1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Thank you</a:t>
            </a:r>
          </a:p>
          <a:p>
            <a:pPr marL="457200" lvl="1" indent="0">
              <a:buNone/>
            </a:pPr>
            <a:endParaRPr lang="en-US" sz="44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57200" lvl="1" indent="0">
              <a:buNone/>
            </a:pPr>
            <a:endParaRPr lang="en-US" sz="44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55638" y="4730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4866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107406"/>
            <a:ext cx="10724535" cy="5283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>
              <a:solidFill>
                <a:srgbClr val="FFFFFF"/>
              </a:solidFill>
              <a:cs typeface="Century Gothic"/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On </a:t>
            </a:r>
            <a:r>
              <a:rPr lang="en-US" sz="3200" b="1" dirty="0">
                <a:solidFill>
                  <a:schemeClr val="bg1"/>
                </a:solidFill>
              </a:rPr>
              <a:t>November 7, 2017,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chemeClr val="bg1"/>
                </a:solidFill>
              </a:rPr>
              <a:t>Spring Branch ISD voters approved an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$</a:t>
            </a:r>
            <a:r>
              <a:rPr lang="en-US" sz="4800" b="1" dirty="0">
                <a:solidFill>
                  <a:schemeClr val="bg1"/>
                </a:solidFill>
              </a:rPr>
              <a:t>898.4 million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Bond Program.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6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3996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116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598" y="1603251"/>
            <a:ext cx="6194680" cy="46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15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3910" y="1279173"/>
            <a:ext cx="10515600" cy="5968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cs typeface="Century Gothic"/>
              </a:rPr>
              <a:t>Instruction Updates: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FF"/>
              </a:solidFill>
              <a:cs typeface="Century Gothic"/>
            </a:endParaRPr>
          </a:p>
          <a:p>
            <a:r>
              <a:rPr lang="en-US" sz="2000" b="1" dirty="0" smtClean="0">
                <a:solidFill>
                  <a:srgbClr val="FFFFFF"/>
                </a:solidFill>
                <a:cs typeface="Century Gothic"/>
              </a:rPr>
              <a:t>Career and Technical Education Scope includes: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FFFF"/>
                </a:solidFill>
                <a:cs typeface="Century Gothic"/>
              </a:rPr>
              <a:t>Refresh existing programming/Plan for future</a:t>
            </a:r>
          </a:p>
          <a:p>
            <a:pPr marL="0" indent="0">
              <a:buNone/>
            </a:pPr>
            <a:endParaRPr lang="en-US" sz="2000" b="1" dirty="0">
              <a:solidFill>
                <a:srgbClr val="FFFFFF"/>
              </a:solidFill>
              <a:cs typeface="Century Gothic"/>
            </a:endParaRPr>
          </a:p>
          <a:p>
            <a:r>
              <a:rPr lang="en-US" sz="2000" b="1" dirty="0" smtClean="0">
                <a:solidFill>
                  <a:srgbClr val="FFFFFF"/>
                </a:solidFill>
                <a:cs typeface="Century Gothic"/>
              </a:rPr>
              <a:t>Fine + Performing Arts Scope includes: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FFFF"/>
                </a:solidFill>
                <a:cs typeface="Century Gothic"/>
              </a:rPr>
              <a:t>Band instruments + uniforms</a:t>
            </a:r>
          </a:p>
          <a:p>
            <a:pPr marL="457200" lvl="1" indent="0">
              <a:buNone/>
            </a:pPr>
            <a:endParaRPr lang="en-US" sz="1600" b="1" dirty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cs typeface="Century Gothic"/>
              </a:rPr>
              <a:t>	</a:t>
            </a:r>
          </a:p>
          <a:p>
            <a:pPr marL="457200" lvl="1" indent="0">
              <a:buNone/>
            </a:pPr>
            <a:endParaRPr lang="en-US" sz="1600" b="1" dirty="0" smtClean="0">
              <a:solidFill>
                <a:srgbClr val="FFFFFF"/>
              </a:solidFill>
              <a:cs typeface="Century Gothic"/>
            </a:endParaRPr>
          </a:p>
          <a:p>
            <a:pPr marL="457200" lvl="1" indent="0">
              <a:buNone/>
            </a:pPr>
            <a:endParaRPr lang="en-US" sz="1600" b="1" dirty="0">
              <a:solidFill>
                <a:srgbClr val="FFFFFF"/>
              </a:solidFill>
              <a:cs typeface="Century Gothic"/>
            </a:endParaRPr>
          </a:p>
          <a:p>
            <a:pPr marL="457200" lvl="1" indent="0">
              <a:buNone/>
            </a:pPr>
            <a:endParaRPr lang="en-US" sz="1600" b="1" dirty="0" smtClean="0">
              <a:solidFill>
                <a:srgbClr val="FFFFFF"/>
              </a:solidFill>
              <a:cs typeface="Century Gothic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endParaRPr lang="en-US" sz="26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0803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0632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FFFFFF"/>
                </a:solidFill>
                <a:cs typeface="Century Gothic"/>
              </a:rPr>
              <a:t>Technology Updates:</a:t>
            </a:r>
          </a:p>
          <a:p>
            <a:pPr marL="0" indent="0">
              <a:buNone/>
            </a:pPr>
            <a:endParaRPr lang="en-US" sz="2200" b="1" dirty="0" smtClean="0">
              <a:solidFill>
                <a:srgbClr val="FFFFFF"/>
              </a:solidFill>
              <a:cs typeface="Century Gothic"/>
            </a:endParaRPr>
          </a:p>
          <a:p>
            <a:r>
              <a:rPr lang="en-US" sz="2200" b="1" dirty="0">
                <a:solidFill>
                  <a:srgbClr val="FFFFFF"/>
                </a:solidFill>
                <a:cs typeface="Century Gothic"/>
              </a:rPr>
              <a:t>Technology Scope includes: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  <a:cs typeface="Century Gothic"/>
              </a:rPr>
              <a:t>Safety/Security U</a:t>
            </a:r>
            <a:r>
              <a:rPr lang="en-US" sz="2200" dirty="0" smtClean="0">
                <a:solidFill>
                  <a:srgbClr val="FFFFFF"/>
                </a:solidFill>
                <a:cs typeface="Century Gothic"/>
              </a:rPr>
              <a:t>pgrades</a:t>
            </a:r>
            <a:endParaRPr lang="en-US" sz="2200" dirty="0">
              <a:solidFill>
                <a:srgbClr val="FFFFFF"/>
              </a:solidFill>
              <a:cs typeface="Century Gothic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  <a:cs typeface="Century Gothic"/>
              </a:rPr>
              <a:t>Network/Campus IT Infrastructure Modernization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  <a:cs typeface="Century Gothic"/>
              </a:rPr>
              <a:t>Staff Computer Life Cycle Management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FFFFFF"/>
                </a:solidFill>
                <a:cs typeface="Century Gothic"/>
              </a:rPr>
              <a:t>Student </a:t>
            </a:r>
            <a:r>
              <a:rPr lang="en-US" sz="2200" dirty="0" smtClean="0">
                <a:solidFill>
                  <a:srgbClr val="FFFFFF"/>
                </a:solidFill>
                <a:cs typeface="Century Gothic"/>
              </a:rPr>
              <a:t>Devices </a:t>
            </a:r>
            <a:r>
              <a:rPr lang="en-US" sz="2200" dirty="0">
                <a:solidFill>
                  <a:srgbClr val="FFFFFF"/>
                </a:solidFill>
                <a:cs typeface="Century Gothic"/>
              </a:rPr>
              <a:t>Life Cycle </a:t>
            </a:r>
            <a:r>
              <a:rPr lang="en-US" sz="2200" dirty="0" smtClean="0">
                <a:solidFill>
                  <a:srgbClr val="FFFFFF"/>
                </a:solidFill>
                <a:cs typeface="Century Gothic"/>
              </a:rPr>
              <a:t>Management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200" b="1" dirty="0">
              <a:solidFill>
                <a:srgbClr val="FFFFFF"/>
              </a:solidFill>
              <a:cs typeface="Century Gothic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200" b="1" dirty="0" smtClean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FFFF"/>
                </a:solidFill>
                <a:cs typeface="Century Gothic"/>
              </a:rPr>
              <a:t>Transportation Updates:</a:t>
            </a:r>
          </a:p>
          <a:p>
            <a:pPr marL="0" indent="0">
              <a:buNone/>
            </a:pPr>
            <a:endParaRPr lang="en-US" sz="2200" b="1" dirty="0" smtClean="0">
              <a:solidFill>
                <a:srgbClr val="FFFFFF"/>
              </a:solidFill>
              <a:cs typeface="Century Gothic"/>
            </a:endParaRPr>
          </a:p>
          <a:p>
            <a:r>
              <a:rPr lang="en-US" sz="2200" b="1" dirty="0" smtClean="0">
                <a:solidFill>
                  <a:srgbClr val="FFFFFF"/>
                </a:solidFill>
                <a:cs typeface="Century Gothic"/>
              </a:rPr>
              <a:t>Transportation Scope includes: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FFFFFF"/>
                </a:solidFill>
                <a:cs typeface="Century Gothic"/>
              </a:rPr>
              <a:t>Replacement </a:t>
            </a:r>
            <a:r>
              <a:rPr lang="en-US" sz="2200" dirty="0">
                <a:solidFill>
                  <a:srgbClr val="FFFFFF"/>
                </a:solidFill>
                <a:cs typeface="Century Gothic"/>
              </a:rPr>
              <a:t>of 91 Buses</a:t>
            </a:r>
          </a:p>
          <a:p>
            <a:pPr lvl="2"/>
            <a:r>
              <a:rPr lang="en-US" sz="2200" dirty="0" smtClean="0">
                <a:solidFill>
                  <a:srgbClr val="FFFFFF"/>
                </a:solidFill>
                <a:cs typeface="Century Gothic"/>
              </a:rPr>
              <a:t>Consists </a:t>
            </a:r>
            <a:r>
              <a:rPr lang="en-US" sz="2200" dirty="0">
                <a:solidFill>
                  <a:srgbClr val="FFFFFF"/>
                </a:solidFill>
                <a:cs typeface="Century Gothic"/>
              </a:rPr>
              <a:t>of </a:t>
            </a:r>
            <a:r>
              <a:rPr lang="en-US" sz="2200" dirty="0" smtClean="0">
                <a:solidFill>
                  <a:srgbClr val="FFFFFF"/>
                </a:solidFill>
                <a:cs typeface="Century Gothic"/>
              </a:rPr>
              <a:t>73 regular </a:t>
            </a:r>
            <a:r>
              <a:rPr lang="en-US" sz="2200" dirty="0">
                <a:solidFill>
                  <a:srgbClr val="FFFFFF"/>
                </a:solidFill>
                <a:cs typeface="Century Gothic"/>
              </a:rPr>
              <a:t>+ </a:t>
            </a:r>
            <a:r>
              <a:rPr lang="en-US" sz="2200" dirty="0" smtClean="0">
                <a:solidFill>
                  <a:srgbClr val="FFFFFF"/>
                </a:solidFill>
                <a:cs typeface="Century Gothic"/>
              </a:rPr>
              <a:t>8 special </a:t>
            </a:r>
            <a:r>
              <a:rPr lang="en-US" sz="2200" dirty="0">
                <a:solidFill>
                  <a:srgbClr val="FFFFFF"/>
                </a:solidFill>
                <a:cs typeface="Century Gothic"/>
              </a:rPr>
              <a:t>e</a:t>
            </a:r>
            <a:r>
              <a:rPr lang="en-US" sz="2200" dirty="0" smtClean="0">
                <a:solidFill>
                  <a:srgbClr val="FFFFFF"/>
                </a:solidFill>
                <a:cs typeface="Century Gothic"/>
              </a:rPr>
              <a:t>ducation buses</a:t>
            </a:r>
            <a:endParaRPr lang="en-US" sz="2200" dirty="0">
              <a:solidFill>
                <a:srgbClr val="FFFFFF"/>
              </a:solidFill>
              <a:cs typeface="Century Gothic"/>
            </a:endParaRPr>
          </a:p>
          <a:p>
            <a:pPr lvl="2"/>
            <a:r>
              <a:rPr lang="en-US" sz="2200" dirty="0" smtClean="0">
                <a:solidFill>
                  <a:srgbClr val="FFFFFF"/>
                </a:solidFill>
                <a:cs typeface="Century Gothic"/>
              </a:rPr>
              <a:t>Consists of a mix of propane </a:t>
            </a:r>
            <a:r>
              <a:rPr lang="en-US" sz="2200" dirty="0">
                <a:solidFill>
                  <a:srgbClr val="FFFFFF"/>
                </a:solidFill>
                <a:cs typeface="Century Gothic"/>
              </a:rPr>
              <a:t>and </a:t>
            </a:r>
            <a:r>
              <a:rPr lang="en-US" sz="2200" dirty="0" smtClean="0">
                <a:solidFill>
                  <a:srgbClr val="FFFFFF"/>
                </a:solidFill>
                <a:cs typeface="Century Gothic"/>
              </a:rPr>
              <a:t>diesel</a:t>
            </a:r>
            <a:endParaRPr lang="en-US" sz="2200" dirty="0">
              <a:solidFill>
                <a:srgbClr val="FFFFFF"/>
              </a:solidFill>
              <a:cs typeface="Century Gothic"/>
            </a:endParaRPr>
          </a:p>
          <a:p>
            <a:pPr lvl="2"/>
            <a:r>
              <a:rPr lang="en-US" sz="2200" dirty="0" smtClean="0">
                <a:solidFill>
                  <a:srgbClr val="FFFFFF"/>
                </a:solidFill>
                <a:cs typeface="Century Gothic"/>
              </a:rPr>
              <a:t>All </a:t>
            </a:r>
            <a:r>
              <a:rPr lang="en-US" sz="2200" dirty="0">
                <a:solidFill>
                  <a:srgbClr val="FFFFFF"/>
                </a:solidFill>
                <a:cs typeface="Century Gothic"/>
              </a:rPr>
              <a:t>n</a:t>
            </a:r>
            <a:r>
              <a:rPr lang="en-US" sz="2200" dirty="0" smtClean="0">
                <a:solidFill>
                  <a:srgbClr val="FFFFFF"/>
                </a:solidFill>
                <a:cs typeface="Century Gothic"/>
              </a:rPr>
              <a:t>ew </a:t>
            </a:r>
            <a:r>
              <a:rPr lang="en-US" sz="2200" dirty="0">
                <a:solidFill>
                  <a:srgbClr val="FFFFFF"/>
                </a:solidFill>
                <a:cs typeface="Century Gothic"/>
              </a:rPr>
              <a:t>b</a:t>
            </a:r>
            <a:r>
              <a:rPr lang="en-US" sz="2200" dirty="0" smtClean="0">
                <a:solidFill>
                  <a:srgbClr val="FFFFFF"/>
                </a:solidFill>
                <a:cs typeface="Century Gothic"/>
              </a:rPr>
              <a:t>uses equipped with seatbelts</a:t>
            </a:r>
          </a:p>
          <a:p>
            <a:pPr marL="914400" lvl="2" indent="0">
              <a:buNone/>
            </a:pPr>
            <a:endParaRPr lang="en-US" sz="2200" b="1" dirty="0">
              <a:solidFill>
                <a:srgbClr val="FFFFFF"/>
              </a:solidFill>
              <a:cs typeface="Century Gothic"/>
            </a:endParaRPr>
          </a:p>
          <a:p>
            <a:pPr marL="457200" lvl="1" indent="0">
              <a:buNone/>
            </a:pPr>
            <a:endParaRPr lang="en-US" sz="2200" b="1" dirty="0" smtClean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FFFF"/>
              </a:solidFill>
              <a:cs typeface="Century Gothic"/>
            </a:endParaRPr>
          </a:p>
          <a:p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0196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643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cs typeface="Century Gothic"/>
              </a:rPr>
              <a:t>Facilities Updates: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cs typeface="Century Gothic"/>
              </a:rPr>
              <a:t>Facilities Scope includes: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  <a:cs typeface="Century Gothic"/>
              </a:rPr>
              <a:t>Replacement of nine elementary schools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  <a:cs typeface="Century Gothic"/>
              </a:rPr>
              <a:t>Replacement of one middle school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  <a:cs typeface="Century Gothic"/>
              </a:rPr>
              <a:t>New classroom building at one elementary school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  <a:cs typeface="Century Gothic"/>
              </a:rPr>
              <a:t>Facility upgrades at three elementary schools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  <a:cs typeface="Century Gothic"/>
              </a:rPr>
              <a:t>New classroom building at two high schools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  <a:cs typeface="Century Gothic"/>
              </a:rPr>
              <a:t>New 1,000 seat auditorium at one high school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  <a:cs typeface="Century Gothic"/>
              </a:rPr>
              <a:t>Renovation of cafeteria and library at one high school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FFFF"/>
                </a:solidFill>
                <a:cs typeface="Century Gothic"/>
              </a:rPr>
              <a:t>Upgrade safety and security and building systems at all campuses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FFFF"/>
                </a:solidFill>
                <a:cs typeface="Century Gothic"/>
              </a:rPr>
              <a:t>New classroom furniture at six middle schools and five high schools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  <a:cs typeface="Century Gothic"/>
              </a:rPr>
              <a:t>New </a:t>
            </a:r>
            <a:r>
              <a:rPr lang="en-US" sz="2000" dirty="0" smtClean="0">
                <a:solidFill>
                  <a:srgbClr val="FFFFFF"/>
                </a:solidFill>
                <a:cs typeface="Century Gothic"/>
              </a:rPr>
              <a:t>synthetic turf fields at four high schools </a:t>
            </a:r>
            <a:endParaRPr lang="en-US" sz="2000" dirty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0591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435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Communications Update:</a:t>
            </a:r>
            <a:endParaRPr lang="en-US" sz="24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2017 Bond Program </a:t>
            </a:r>
            <a:r>
              <a:rPr lang="en-US" sz="2000" dirty="0">
                <a:solidFill>
                  <a:schemeClr val="bg1"/>
                </a:solidFill>
              </a:rPr>
              <a:t>w</a:t>
            </a:r>
            <a:r>
              <a:rPr lang="en-US" sz="2000" dirty="0" smtClean="0">
                <a:solidFill>
                  <a:schemeClr val="bg1"/>
                </a:solidFill>
              </a:rPr>
              <a:t>ebsite updated 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Template site developed for Campus Bond Work 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Bond Project signage created 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</a:rPr>
              <a:t>Awarded 2018 National School Public Relations Association Gold Medallion Award for 2017 Bond Program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993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k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435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Communications Update:</a:t>
            </a:r>
            <a:endParaRPr lang="en-US" sz="24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www.springbranchisd.com/about/bond-2017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FFFF"/>
              </a:solidFill>
              <a:cs typeface="Century Gothic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38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/>
                <a:cs typeface="Century Gothic"/>
              </a:rPr>
              <a:t>Spring Branch ISD 2017 Bond </a:t>
            </a:r>
            <a:r>
              <a:rPr lang="en-US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endParaRPr lang="en-US" sz="3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83495"/>
            <a:ext cx="4228514" cy="4310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509" y="2283495"/>
            <a:ext cx="3974867" cy="43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4605</TotalTime>
  <Words>1428</Words>
  <Application>Microsoft Office PowerPoint</Application>
  <PresentationFormat>Widescreen</PresentationFormat>
  <Paragraphs>292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Courier New</vt:lpstr>
      <vt:lpstr>Office Theme</vt:lpstr>
      <vt:lpstr>PowerPoint Presentation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  <vt:lpstr>Spring Branch ISD 2017 Bond Program</vt:lpstr>
    </vt:vector>
  </TitlesOfParts>
  <Company>Spring Branch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Facts about the November – 2017 Bond Issue</dc:title>
  <dc:creator>Buchman, Linda</dc:creator>
  <cp:lastModifiedBy>Woods, Teressa</cp:lastModifiedBy>
  <cp:revision>567</cp:revision>
  <cp:lastPrinted>2018-08-17T19:14:07Z</cp:lastPrinted>
  <dcterms:created xsi:type="dcterms:W3CDTF">2017-08-05T19:18:34Z</dcterms:created>
  <dcterms:modified xsi:type="dcterms:W3CDTF">2018-08-27T17:04:54Z</dcterms:modified>
</cp:coreProperties>
</file>