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13"/>
  </p:notesMasterIdLst>
  <p:handoutMasterIdLst>
    <p:handoutMasterId r:id="rId14"/>
  </p:handoutMasterIdLst>
  <p:sldIdLst>
    <p:sldId id="256" r:id="rId3"/>
    <p:sldId id="269" r:id="rId4"/>
    <p:sldId id="274" r:id="rId5"/>
    <p:sldId id="275" r:id="rId6"/>
    <p:sldId id="276" r:id="rId7"/>
    <p:sldId id="277" r:id="rId8"/>
    <p:sldId id="278" r:id="rId9"/>
    <p:sldId id="279" r:id="rId10"/>
    <p:sldId id="280" r:id="rId11"/>
    <p:sldId id="281"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77" d="100"/>
          <a:sy n="77" d="100"/>
        </p:scale>
        <p:origin x="67" y="586"/>
      </p:cViewPr>
      <p:guideLst>
        <p:guide orient="horz" pos="2160"/>
        <p:guide pos="3839"/>
      </p:guideLst>
    </p:cSldViewPr>
  </p:slideViewPr>
  <p:notesTextViewPr>
    <p:cViewPr>
      <p:scale>
        <a:sx n="100" d="100"/>
        <a:sy n="100" d="100"/>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8/23/2018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8/23/2018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a:xfrm>
            <a:off x="1141413" y="1600200"/>
            <a:ext cx="990295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20" name="Date Placeholder 19"/>
          <p:cNvSpPr>
            <a:spLocks noGrp="1"/>
          </p:cNvSpPr>
          <p:nvPr>
            <p:ph type="dt" sz="half" idx="10"/>
          </p:nvPr>
        </p:nvSpPr>
        <p:spPr/>
        <p:txBody>
          <a:bodyPr/>
          <a:lstStyle/>
          <a:p>
            <a:fld id="{8E36636D-D922-432D-A958-524484B5923D}" type="datetimeFigureOut">
              <a:rPr lang="en-US"/>
              <a:pPr/>
              <a:t>8/23/2018</a:t>
            </a:fld>
            <a:endParaRPr/>
          </a:p>
        </p:txBody>
      </p:sp>
      <p:sp>
        <p:nvSpPr>
          <p:cNvPr id="21" name="Footer Placeholder 20"/>
          <p:cNvSpPr>
            <a:spLocks noGrp="1"/>
          </p:cNvSpPr>
          <p:nvPr>
            <p:ph type="ftr" sz="quarter" idx="11"/>
          </p:nvPr>
        </p:nvSpPr>
        <p:spPr/>
        <p:txBody>
          <a:bodyPr/>
          <a:lstStyle/>
          <a:p>
            <a:endParaRPr/>
          </a:p>
        </p:txBody>
      </p:sp>
      <p:sp>
        <p:nvSpPr>
          <p:cNvPr id="22" name="Slide Number Placeholder 21"/>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8/23/2018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8/23/2018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8/23/2018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8E36636D-D922-432D-A958-524484B5923D}" type="datetimeFigureOut">
              <a:rPr lang="en-US"/>
              <a:pPr/>
              <a:t>8/23/2018</a:t>
            </a:fld>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a:t>
            </a:fld>
            <a:endParaRPr/>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a:pPr/>
              <a:t>8/23/2018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lang="en-US"/>
              <a:pPr/>
              <a:t>8/23/2018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a:pPr/>
              <a:t>8/23/2018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8E36636D-D922-432D-A958-524484B5923D}" type="datetimeFigureOut">
              <a:rPr lang="en-US"/>
              <a:pPr/>
              <a:t>8/23/2018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smtClean="0"/>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8/23/2018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8/23/2018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8E36636D-D922-432D-A958-524484B5923D}" type="datetimeFigureOut">
              <a:rPr lang="en-US"/>
              <a:pPr/>
              <a:t>8/23/2018</a:t>
            </a:fld>
            <a:endParaRPr/>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a:pPr/>
              <a:t>‹#›</a:t>
            </a:fld>
            <a:endParaRPr/>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Information to discuss with parents of a student dealing with substance misuse</a:t>
            </a:r>
            <a:endParaRPr lang="en-US" dirty="0"/>
          </a:p>
        </p:txBody>
      </p:sp>
      <p:sp>
        <p:nvSpPr>
          <p:cNvPr id="2" name="Title 1"/>
          <p:cNvSpPr>
            <a:spLocks noGrp="1"/>
          </p:cNvSpPr>
          <p:nvPr>
            <p:ph type="ctrTitle"/>
          </p:nvPr>
        </p:nvSpPr>
        <p:spPr/>
        <p:txBody>
          <a:bodyPr/>
          <a:lstStyle/>
          <a:p>
            <a:r>
              <a:rPr lang="en-US" dirty="0" smtClean="0"/>
              <a:t>Drugs and Alcohol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Resources</a:t>
            </a:r>
            <a:endParaRPr lang="en-US" dirty="0"/>
          </a:p>
        </p:txBody>
      </p:sp>
      <p:sp>
        <p:nvSpPr>
          <p:cNvPr id="14" name="Content Placeholder 13"/>
          <p:cNvSpPr>
            <a:spLocks noGrp="1"/>
          </p:cNvSpPr>
          <p:nvPr>
            <p:ph idx="1"/>
          </p:nvPr>
        </p:nvSpPr>
        <p:spPr/>
        <p:txBody>
          <a:bodyPr/>
          <a:lstStyle/>
          <a:p>
            <a:r>
              <a:rPr lang="en-US" dirty="0" smtClean="0"/>
              <a:t>Life Line</a:t>
            </a:r>
          </a:p>
          <a:p>
            <a:r>
              <a:rPr lang="en-US" dirty="0" smtClean="0"/>
              <a:t>Odyssey </a:t>
            </a:r>
            <a:r>
              <a:rPr lang="en-US" dirty="0" smtClean="0"/>
              <a:t>House</a:t>
            </a:r>
          </a:p>
          <a:p>
            <a:r>
              <a:rPr lang="en-US" dirty="0" smtClean="0"/>
              <a:t>Davis Behavioral Health</a:t>
            </a:r>
            <a:endParaRPr lang="en-US" dirty="0" smtClean="0"/>
          </a:p>
          <a:p>
            <a:r>
              <a:rPr lang="en-US" dirty="0" smtClean="0"/>
              <a:t>Drugfree.org</a:t>
            </a:r>
          </a:p>
          <a:p>
            <a:endParaRPr lang="en-US" dirty="0"/>
          </a:p>
        </p:txBody>
      </p:sp>
    </p:spTree>
    <p:extLst>
      <p:ext uri="{BB962C8B-B14F-4D97-AF65-F5344CB8AC3E}">
        <p14:creationId xmlns:p14="http://schemas.microsoft.com/office/powerpoint/2010/main" val="1785751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14" name="Content Placeholder 13"/>
          <p:cNvSpPr>
            <a:spLocks noGrp="1"/>
          </p:cNvSpPr>
          <p:nvPr>
            <p:ph idx="1"/>
          </p:nvPr>
        </p:nvSpPr>
        <p:spPr/>
        <p:txBody>
          <a:bodyPr/>
          <a:lstStyle/>
          <a:p>
            <a:r>
              <a:rPr lang="en-US" dirty="0" smtClean="0"/>
              <a:t>1. Substance use changes the brain, which can make drug use compulsive</a:t>
            </a:r>
          </a:p>
          <a:p>
            <a:endParaRPr lang="en-US" dirty="0"/>
          </a:p>
          <a:p>
            <a:r>
              <a:rPr lang="en-US" dirty="0" smtClean="0"/>
              <a:t>An adolescent may start out doing drugs occasionally or may be prescribed medicine by a doctor. Over time, continued drug use rewires the brain to compulsively seek substances, despite negative consequences. With opioids, a person my initially like the euphoria, but soon, the drug is needed just to feel “normal” and not get sick from withdrawal.</a:t>
            </a:r>
            <a:endParaRPr lang="en-US" dirty="0"/>
          </a:p>
        </p:txBody>
      </p:sp>
    </p:spTree>
    <p:extLst>
      <p:ext uri="{BB962C8B-B14F-4D97-AF65-F5344CB8AC3E}">
        <p14:creationId xmlns:p14="http://schemas.microsoft.com/office/powerpoint/2010/main" val="27230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14" name="Content Placeholder 13"/>
          <p:cNvSpPr>
            <a:spLocks noGrp="1"/>
          </p:cNvSpPr>
          <p:nvPr>
            <p:ph idx="1"/>
          </p:nvPr>
        </p:nvSpPr>
        <p:spPr/>
        <p:txBody>
          <a:bodyPr/>
          <a:lstStyle/>
          <a:p>
            <a:r>
              <a:rPr lang="en-US" dirty="0" smtClean="0"/>
              <a:t>2. Expecting the child to “just quit” cold turkey is unrealistic</a:t>
            </a:r>
          </a:p>
          <a:p>
            <a:endParaRPr lang="en-US" dirty="0"/>
          </a:p>
          <a:p>
            <a:r>
              <a:rPr lang="en-US" dirty="0" smtClean="0"/>
              <a:t>Changing substance use behavior is a process. In the beginning the child may not think there is a problem. Next, she might realize it is a problem, but feel conflicted about addressing it. Then she needs to figure out how to deal with it and take steps in a healthier direction, including getting professional help, changing friends, learning drug refusal skills, practicing effective coping skills and more.</a:t>
            </a:r>
            <a:endParaRPr lang="en-US" dirty="0"/>
          </a:p>
        </p:txBody>
      </p:sp>
    </p:spTree>
    <p:extLst>
      <p:ext uri="{BB962C8B-B14F-4D97-AF65-F5344CB8AC3E}">
        <p14:creationId xmlns:p14="http://schemas.microsoft.com/office/powerpoint/2010/main" val="3316601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14" name="Content Placeholder 13"/>
          <p:cNvSpPr>
            <a:spLocks noGrp="1"/>
          </p:cNvSpPr>
          <p:nvPr>
            <p:ph idx="1"/>
          </p:nvPr>
        </p:nvSpPr>
        <p:spPr/>
        <p:txBody>
          <a:bodyPr/>
          <a:lstStyle/>
          <a:p>
            <a:r>
              <a:rPr lang="en-US" dirty="0" smtClean="0"/>
              <a:t>3. Intervening early is more effective than waiting for “rock bottom”</a:t>
            </a:r>
          </a:p>
          <a:p>
            <a:endParaRPr lang="en-US" dirty="0"/>
          </a:p>
          <a:p>
            <a:r>
              <a:rPr lang="en-US" dirty="0" smtClean="0"/>
              <a:t>Because behavior change is a process, instead of letting the child hit their lowest point, it is important to help them as soon as possible. And it is much easier to help when they are still engaged in school or work, have social supports and interests in sports or hobbies. In other words, they have structure, purpose and connections.</a:t>
            </a:r>
            <a:endParaRPr lang="en-US" dirty="0"/>
          </a:p>
        </p:txBody>
      </p:sp>
    </p:spTree>
    <p:extLst>
      <p:ext uri="{BB962C8B-B14F-4D97-AF65-F5344CB8AC3E}">
        <p14:creationId xmlns:p14="http://schemas.microsoft.com/office/powerpoint/2010/main" val="2592921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14" name="Content Placeholder 13"/>
          <p:cNvSpPr>
            <a:spLocks noGrp="1"/>
          </p:cNvSpPr>
          <p:nvPr>
            <p:ph idx="1"/>
          </p:nvPr>
        </p:nvSpPr>
        <p:spPr/>
        <p:txBody>
          <a:bodyPr/>
          <a:lstStyle/>
          <a:p>
            <a:r>
              <a:rPr lang="en-US" dirty="0" smtClean="0"/>
              <a:t>4. The child can be ambivalent about treatment and it can still be effective</a:t>
            </a:r>
          </a:p>
          <a:p>
            <a:endParaRPr lang="en-US" dirty="0"/>
          </a:p>
          <a:p>
            <a:r>
              <a:rPr lang="en-US" dirty="0" smtClean="0"/>
              <a:t>While some welcome help, most will be conflicted about stopping their drug use. Studies show those who enter drug treatment programs as a result of loving pressure do comparatively better in treatment, regardless of the reason they sought treatment in the first place</a:t>
            </a:r>
            <a:endParaRPr lang="en-US" dirty="0"/>
          </a:p>
        </p:txBody>
      </p:sp>
    </p:spTree>
    <p:extLst>
      <p:ext uri="{BB962C8B-B14F-4D97-AF65-F5344CB8AC3E}">
        <p14:creationId xmlns:p14="http://schemas.microsoft.com/office/powerpoint/2010/main" val="230557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2" name="Content Placeholder 1"/>
          <p:cNvSpPr>
            <a:spLocks noGrp="1"/>
          </p:cNvSpPr>
          <p:nvPr>
            <p:ph idx="1"/>
          </p:nvPr>
        </p:nvSpPr>
        <p:spPr/>
        <p:txBody>
          <a:bodyPr/>
          <a:lstStyle/>
          <a:p>
            <a:r>
              <a:rPr lang="en-US" dirty="0" smtClean="0"/>
              <a:t>5. Relapse is common and represents a learning opportunity</a:t>
            </a:r>
          </a:p>
          <a:p>
            <a:endParaRPr lang="en-US" dirty="0"/>
          </a:p>
          <a:p>
            <a:r>
              <a:rPr lang="en-US" dirty="0" smtClean="0"/>
              <a:t>Relapse doesn’t mean that treatment hasn’t worked. As with all chronic diseases, many people have one or more relapses before achieving long-lasting recovery. Relapses happen both when the person is doing well and when struggling, and can serve as a learning opportunity to identify what triggered the relapse. It helps a person find ways to address it for the future</a:t>
            </a:r>
            <a:endParaRPr lang="en-US" dirty="0"/>
          </a:p>
        </p:txBody>
      </p:sp>
    </p:spTree>
    <p:extLst>
      <p:ext uri="{BB962C8B-B14F-4D97-AF65-F5344CB8AC3E}">
        <p14:creationId xmlns:p14="http://schemas.microsoft.com/office/powerpoint/2010/main" val="18641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14" name="Content Placeholder 13"/>
          <p:cNvSpPr>
            <a:spLocks noGrp="1"/>
          </p:cNvSpPr>
          <p:nvPr>
            <p:ph idx="1"/>
          </p:nvPr>
        </p:nvSpPr>
        <p:spPr/>
        <p:txBody>
          <a:bodyPr>
            <a:normAutofit lnSpcReduction="10000"/>
          </a:bodyPr>
          <a:lstStyle/>
          <a:p>
            <a:r>
              <a:rPr lang="en-US" dirty="0" smtClean="0"/>
              <a:t>6. Positive behavior and communication skills are more effective than punishment</a:t>
            </a:r>
          </a:p>
          <a:p>
            <a:endParaRPr lang="en-US" dirty="0"/>
          </a:p>
          <a:p>
            <a:r>
              <a:rPr lang="en-US" dirty="0" smtClean="0"/>
              <a:t>Addiction is a brain disease and needs family and community support as with any other chronic illness. Shaming, detaching or punishing often backfires, with kids spiraling further into risky drug use and isolation. What does work is reinforcing positive behaviors, finding healthy activities that compete with substance misuse, and letting him or her experience natural consequences. Coupled with empathy and compassion, this approach is scientifically-proven to help with children’s substance use</a:t>
            </a:r>
            <a:endParaRPr lang="en-US" dirty="0"/>
          </a:p>
        </p:txBody>
      </p:sp>
    </p:spTree>
    <p:extLst>
      <p:ext uri="{BB962C8B-B14F-4D97-AF65-F5344CB8AC3E}">
        <p14:creationId xmlns:p14="http://schemas.microsoft.com/office/powerpoint/2010/main" val="287938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14" name="Content Placeholder 13"/>
          <p:cNvSpPr>
            <a:spLocks noGrp="1"/>
          </p:cNvSpPr>
          <p:nvPr>
            <p:ph idx="1"/>
          </p:nvPr>
        </p:nvSpPr>
        <p:spPr/>
        <p:txBody>
          <a:bodyPr/>
          <a:lstStyle/>
          <a:p>
            <a:r>
              <a:rPr lang="en-US" dirty="0" smtClean="0"/>
              <a:t>7.</a:t>
            </a:r>
            <a:r>
              <a:rPr lang="en-US" dirty="0"/>
              <a:t> </a:t>
            </a:r>
            <a:r>
              <a:rPr lang="en-US" dirty="0" smtClean="0"/>
              <a:t>Medication-assisted treatment, coupled with counseling, is the preferred treatment for heroin and other opioids</a:t>
            </a:r>
          </a:p>
          <a:p>
            <a:endParaRPr lang="en-US" dirty="0"/>
          </a:p>
          <a:p>
            <a:r>
              <a:rPr lang="en-US" dirty="0" smtClean="0"/>
              <a:t>Taking medication for an opiate addiction is like taking medication for any chronic medical issue, such as diabetes or asthma. Numerous studies have shown that medication can reduce cravings, relapse and overdoses when taken as prescribed</a:t>
            </a:r>
            <a:endParaRPr lang="en-US" dirty="0"/>
          </a:p>
        </p:txBody>
      </p:sp>
    </p:spTree>
    <p:extLst>
      <p:ext uri="{BB962C8B-B14F-4D97-AF65-F5344CB8AC3E}">
        <p14:creationId xmlns:p14="http://schemas.microsoft.com/office/powerpoint/2010/main" val="75139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Facts about Addiction</a:t>
            </a:r>
            <a:endParaRPr lang="en-US" dirty="0"/>
          </a:p>
        </p:txBody>
      </p:sp>
      <p:sp>
        <p:nvSpPr>
          <p:cNvPr id="14" name="Content Placeholder 13"/>
          <p:cNvSpPr>
            <a:spLocks noGrp="1"/>
          </p:cNvSpPr>
          <p:nvPr>
            <p:ph idx="1"/>
          </p:nvPr>
        </p:nvSpPr>
        <p:spPr/>
        <p:txBody>
          <a:bodyPr/>
          <a:lstStyle/>
          <a:p>
            <a:r>
              <a:rPr lang="en-US" dirty="0" smtClean="0"/>
              <a:t>8. Many people struggling with substance misuse require longer-term and/or repeated treatment</a:t>
            </a:r>
          </a:p>
          <a:p>
            <a:endParaRPr lang="en-US" dirty="0"/>
          </a:p>
          <a:p>
            <a:r>
              <a:rPr lang="en-US" dirty="0" smtClean="0"/>
              <a:t>Because a drug problem can include relapses, going through treatment once may not be sufficient to keep your child drug free. Each treatment episode, however, allows them to be abstinent for a period of time while learning new coping skills, but it may take time.</a:t>
            </a:r>
            <a:endParaRPr lang="en-US" dirty="0"/>
          </a:p>
        </p:txBody>
      </p:sp>
    </p:spTree>
    <p:extLst>
      <p:ext uri="{BB962C8B-B14F-4D97-AF65-F5344CB8AC3E}">
        <p14:creationId xmlns:p14="http://schemas.microsoft.com/office/powerpoint/2010/main" val="109911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iped Border 16x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1C9EA2-3281-42E8-8199-7076EBA492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Striped black border presentation (widescreen)</Template>
  <TotalTime>0</TotalTime>
  <Words>648</Words>
  <Application>Microsoft Office PowerPoint</Application>
  <PresentationFormat>Custom</PresentationFormat>
  <Paragraphs>39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Euphemia</vt:lpstr>
      <vt:lpstr>Striped Border 16x9</vt:lpstr>
      <vt:lpstr>Drugs and Alcohol</vt:lpstr>
      <vt:lpstr>Facts about Addiction</vt:lpstr>
      <vt:lpstr>Facts about Addiction</vt:lpstr>
      <vt:lpstr>Facts about Addiction</vt:lpstr>
      <vt:lpstr>Facts about Addiction</vt:lpstr>
      <vt:lpstr>Facts about Addiction</vt:lpstr>
      <vt:lpstr>Facts about Addiction</vt:lpstr>
      <vt:lpstr>Facts about Addiction</vt:lpstr>
      <vt:lpstr>Facts about Addiction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2017-07-20T17:49:20Z</dcterms:created>
  <dcterms:modified xsi:type="dcterms:W3CDTF">2018-08-23T15:27:50Z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