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62" r:id="rId6"/>
    <p:sldId id="261" r:id="rId7"/>
    <p:sldId id="263" r:id="rId8"/>
    <p:sldId id="264" r:id="rId9"/>
    <p:sldId id="265" r:id="rId10"/>
    <p:sldId id="266" r:id="rId11"/>
    <p:sldId id="267" r:id="rId12"/>
    <p:sldId id="268" r:id="rId13"/>
    <p:sldId id="274" r:id="rId14"/>
    <p:sldId id="269" r:id="rId15"/>
    <p:sldId id="270" r:id="rId16"/>
    <p:sldId id="271" r:id="rId17"/>
    <p:sldId id="272" r:id="rId18"/>
    <p:sldId id="273"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697973-74E7-4A4C-8691-933DEA8F684F}"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43734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97973-74E7-4A4C-8691-933DEA8F684F}"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340800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97973-74E7-4A4C-8691-933DEA8F684F}"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157650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97973-74E7-4A4C-8691-933DEA8F684F}"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341449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97973-74E7-4A4C-8691-933DEA8F684F}"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200885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697973-74E7-4A4C-8691-933DEA8F684F}"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264758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697973-74E7-4A4C-8691-933DEA8F684F}"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123233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697973-74E7-4A4C-8691-933DEA8F684F}"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155862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97973-74E7-4A4C-8691-933DEA8F684F}"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381997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97973-74E7-4A4C-8691-933DEA8F684F}"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38037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97973-74E7-4A4C-8691-933DEA8F684F}"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9D5486-F7BE-4C31-A2BA-CEA5037DEC3D}" type="slidenum">
              <a:rPr lang="en-US" smtClean="0"/>
              <a:t>‹#›</a:t>
            </a:fld>
            <a:endParaRPr lang="en-US"/>
          </a:p>
        </p:txBody>
      </p:sp>
    </p:spTree>
    <p:extLst>
      <p:ext uri="{BB962C8B-B14F-4D97-AF65-F5344CB8AC3E}">
        <p14:creationId xmlns:p14="http://schemas.microsoft.com/office/powerpoint/2010/main" val="184427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97973-74E7-4A4C-8691-933DEA8F684F}" type="datetimeFigureOut">
              <a:rPr lang="en-US" smtClean="0"/>
              <a:t>10/22/2015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D5486-F7BE-4C31-A2BA-CEA5037DEC3D}" type="slidenum">
              <a:rPr lang="en-US" smtClean="0"/>
              <a:t>‹#›</a:t>
            </a:fld>
            <a:endParaRPr lang="en-US"/>
          </a:p>
        </p:txBody>
      </p:sp>
    </p:spTree>
    <p:extLst>
      <p:ext uri="{BB962C8B-B14F-4D97-AF65-F5344CB8AC3E}">
        <p14:creationId xmlns:p14="http://schemas.microsoft.com/office/powerpoint/2010/main" val="40703828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31" y="318754"/>
            <a:ext cx="9144000" cy="2387600"/>
          </a:xfrm>
        </p:spPr>
        <p:txBody>
          <a:bodyPr/>
          <a:lstStyle/>
          <a:p>
            <a:r>
              <a:rPr lang="en-US" dirty="0" smtClean="0"/>
              <a:t>Using Encore to Maintain MESA Records</a:t>
            </a:r>
            <a:endParaRPr lang="en-US" dirty="0"/>
          </a:p>
        </p:txBody>
      </p:sp>
      <p:sp>
        <p:nvSpPr>
          <p:cNvPr id="3" name="Subtitle 2"/>
          <p:cNvSpPr>
            <a:spLocks noGrp="1"/>
          </p:cNvSpPr>
          <p:nvPr>
            <p:ph type="subTitle" idx="1"/>
          </p:nvPr>
        </p:nvSpPr>
        <p:spPr>
          <a:xfrm>
            <a:off x="1627031" y="2542508"/>
            <a:ext cx="9144000" cy="1655762"/>
          </a:xfrm>
        </p:spPr>
        <p:txBody>
          <a:bodyPr>
            <a:normAutofit lnSpcReduction="10000"/>
          </a:bodyPr>
          <a:lstStyle/>
          <a:p>
            <a:endParaRPr lang="en-US" dirty="0" smtClean="0"/>
          </a:p>
          <a:p>
            <a:r>
              <a:rPr lang="en-US" dirty="0" smtClean="0"/>
              <a:t>Using Sunset Elementary as an Example</a:t>
            </a:r>
          </a:p>
          <a:p>
            <a:endParaRPr lang="en-US" dirty="0" smtClean="0"/>
          </a:p>
          <a:p>
            <a:r>
              <a:rPr lang="en-US" dirty="0" smtClean="0"/>
              <a:t>Need Help?  Call 801-402-5600</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2974" y="4198270"/>
            <a:ext cx="6192114" cy="2505425"/>
          </a:xfrm>
          <a:prstGeom prst="rect">
            <a:avLst/>
          </a:prstGeom>
        </p:spPr>
      </p:pic>
    </p:spTree>
    <p:extLst>
      <p:ext uri="{BB962C8B-B14F-4D97-AF65-F5344CB8AC3E}">
        <p14:creationId xmlns:p14="http://schemas.microsoft.com/office/powerpoint/2010/main" val="4000599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299" y="1436801"/>
            <a:ext cx="7478439" cy="4859440"/>
          </a:xfrm>
          <a:prstGeom prst="rect">
            <a:avLst/>
          </a:prstGeom>
        </p:spPr>
      </p:pic>
      <p:sp>
        <p:nvSpPr>
          <p:cNvPr id="3" name="TextBox 2"/>
          <p:cNvSpPr txBox="1"/>
          <p:nvPr/>
        </p:nvSpPr>
        <p:spPr>
          <a:xfrm>
            <a:off x="360609" y="1436801"/>
            <a:ext cx="2627290" cy="4801314"/>
          </a:xfrm>
          <a:prstGeom prst="rect">
            <a:avLst/>
          </a:prstGeom>
          <a:noFill/>
        </p:spPr>
        <p:txBody>
          <a:bodyPr wrap="square" rtlCol="0">
            <a:spAutoFit/>
          </a:bodyPr>
          <a:lstStyle/>
          <a:p>
            <a:r>
              <a:rPr lang="en-US" dirty="0" smtClean="0"/>
              <a:t>My new complete list will appear. </a:t>
            </a:r>
          </a:p>
          <a:p>
            <a:endParaRPr lang="en-US" dirty="0"/>
          </a:p>
          <a:p>
            <a:r>
              <a:rPr lang="en-US" dirty="0" smtClean="0"/>
              <a:t>If </a:t>
            </a:r>
            <a:r>
              <a:rPr lang="en-US" dirty="0" smtClean="0"/>
              <a:t>I want to see a student’s guardian information, I highlight the student’s name and then select Guardian.</a:t>
            </a:r>
          </a:p>
          <a:p>
            <a:endParaRPr lang="en-US" dirty="0"/>
          </a:p>
          <a:p>
            <a:r>
              <a:rPr lang="en-US" dirty="0" smtClean="0"/>
              <a:t>If I want other details such as a birthdate, I highlight the student’s name and then select Detail.</a:t>
            </a:r>
          </a:p>
          <a:p>
            <a:endParaRPr lang="en-US" dirty="0"/>
          </a:p>
          <a:p>
            <a:r>
              <a:rPr lang="en-US" dirty="0" smtClean="0"/>
              <a:t>If I want to return to the menu, I select Back.</a:t>
            </a:r>
            <a:endParaRPr lang="en-US" dirty="0"/>
          </a:p>
        </p:txBody>
      </p:sp>
      <p:sp>
        <p:nvSpPr>
          <p:cNvPr id="4" name="TextBox 3"/>
          <p:cNvSpPr txBox="1"/>
          <p:nvPr/>
        </p:nvSpPr>
        <p:spPr>
          <a:xfrm>
            <a:off x="1326524" y="296214"/>
            <a:ext cx="9569003" cy="707886"/>
          </a:xfrm>
          <a:prstGeom prst="rect">
            <a:avLst/>
          </a:prstGeom>
          <a:noFill/>
        </p:spPr>
        <p:txBody>
          <a:bodyPr wrap="square" rtlCol="0">
            <a:spAutoFit/>
          </a:bodyPr>
          <a:lstStyle/>
          <a:p>
            <a:pPr algn="ctr"/>
            <a:r>
              <a:rPr lang="en-US" sz="4000" dirty="0" smtClean="0"/>
              <a:t>NEW STUDENTS HAVE BEEN ADDED!</a:t>
            </a:r>
            <a:endParaRPr lang="en-US" sz="4000" dirty="0"/>
          </a:p>
        </p:txBody>
      </p:sp>
    </p:spTree>
    <p:extLst>
      <p:ext uri="{BB962C8B-B14F-4D97-AF65-F5344CB8AC3E}">
        <p14:creationId xmlns:p14="http://schemas.microsoft.com/office/powerpoint/2010/main" val="3147180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530" y="948962"/>
            <a:ext cx="5101326" cy="3408167"/>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6506" y="1725767"/>
            <a:ext cx="5254677" cy="3256985"/>
          </a:xfrm>
          <a:prstGeom prst="rect">
            <a:avLst/>
          </a:prstGeom>
        </p:spPr>
      </p:pic>
      <p:sp>
        <p:nvSpPr>
          <p:cNvPr id="4" name="TextBox 3"/>
          <p:cNvSpPr txBox="1"/>
          <p:nvPr/>
        </p:nvSpPr>
        <p:spPr>
          <a:xfrm>
            <a:off x="907315" y="394508"/>
            <a:ext cx="4597757" cy="400110"/>
          </a:xfrm>
          <a:prstGeom prst="rect">
            <a:avLst/>
          </a:prstGeom>
          <a:noFill/>
        </p:spPr>
        <p:txBody>
          <a:bodyPr wrap="square" rtlCol="0">
            <a:spAutoFit/>
          </a:bodyPr>
          <a:lstStyle/>
          <a:p>
            <a:r>
              <a:rPr lang="en-US" sz="2000" dirty="0" smtClean="0">
                <a:latin typeface="+mj-lt"/>
              </a:rPr>
              <a:t>Information available by selecting Guardian</a:t>
            </a:r>
            <a:endParaRPr lang="en-US" sz="2000" dirty="0">
              <a:latin typeface="+mj-lt"/>
            </a:endParaRPr>
          </a:p>
        </p:txBody>
      </p:sp>
      <p:sp>
        <p:nvSpPr>
          <p:cNvPr id="5" name="TextBox 4"/>
          <p:cNvSpPr txBox="1"/>
          <p:nvPr/>
        </p:nvSpPr>
        <p:spPr>
          <a:xfrm>
            <a:off x="6658375" y="1121861"/>
            <a:ext cx="4790941" cy="400110"/>
          </a:xfrm>
          <a:prstGeom prst="rect">
            <a:avLst/>
          </a:prstGeom>
          <a:noFill/>
        </p:spPr>
        <p:txBody>
          <a:bodyPr wrap="square" rtlCol="0">
            <a:spAutoFit/>
          </a:bodyPr>
          <a:lstStyle/>
          <a:p>
            <a:r>
              <a:rPr lang="en-US" sz="2000" dirty="0" smtClean="0">
                <a:latin typeface="+mj-lt"/>
              </a:rPr>
              <a:t>Information available by selecting Detail</a:t>
            </a:r>
            <a:endParaRPr lang="en-US" sz="2000" dirty="0">
              <a:latin typeface="+mj-lt"/>
            </a:endParaRPr>
          </a:p>
        </p:txBody>
      </p:sp>
      <p:sp>
        <p:nvSpPr>
          <p:cNvPr id="6" name="TextBox 5"/>
          <p:cNvSpPr txBox="1"/>
          <p:nvPr/>
        </p:nvSpPr>
        <p:spPr>
          <a:xfrm>
            <a:off x="907315" y="5563674"/>
            <a:ext cx="10271547" cy="369332"/>
          </a:xfrm>
          <a:prstGeom prst="rect">
            <a:avLst/>
          </a:prstGeom>
          <a:noFill/>
        </p:spPr>
        <p:txBody>
          <a:bodyPr wrap="square" rtlCol="0">
            <a:spAutoFit/>
          </a:bodyPr>
          <a:lstStyle/>
          <a:p>
            <a:r>
              <a:rPr lang="en-US" dirty="0" smtClean="0"/>
              <a:t>Select Back to return to the complete membership list then Back again to return to the Maintenance Menu</a:t>
            </a:r>
            <a:endParaRPr lang="en-US" dirty="0"/>
          </a:p>
        </p:txBody>
      </p:sp>
    </p:spTree>
    <p:extLst>
      <p:ext uri="{BB962C8B-B14F-4D97-AF65-F5344CB8AC3E}">
        <p14:creationId xmlns:p14="http://schemas.microsoft.com/office/powerpoint/2010/main" val="35412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8631" y="1693467"/>
            <a:ext cx="7363853" cy="4372585"/>
          </a:xfrm>
          <a:prstGeom prst="rect">
            <a:avLst/>
          </a:prstGeom>
        </p:spPr>
      </p:pic>
      <p:sp>
        <p:nvSpPr>
          <p:cNvPr id="3" name="TextBox 2"/>
          <p:cNvSpPr txBox="1"/>
          <p:nvPr/>
        </p:nvSpPr>
        <p:spPr>
          <a:xfrm>
            <a:off x="270457" y="437882"/>
            <a:ext cx="10444766" cy="769441"/>
          </a:xfrm>
          <a:prstGeom prst="rect">
            <a:avLst/>
          </a:prstGeom>
          <a:noFill/>
        </p:spPr>
        <p:txBody>
          <a:bodyPr wrap="square" rtlCol="0">
            <a:spAutoFit/>
          </a:bodyPr>
          <a:lstStyle/>
          <a:p>
            <a:r>
              <a:rPr lang="en-US" sz="4400" dirty="0" smtClean="0">
                <a:latin typeface="+mj-lt"/>
              </a:rPr>
              <a:t>Printing Rolls</a:t>
            </a:r>
            <a:endParaRPr lang="en-US" sz="4400" dirty="0">
              <a:latin typeface="+mj-lt"/>
            </a:endParaRPr>
          </a:p>
        </p:txBody>
      </p:sp>
      <p:sp>
        <p:nvSpPr>
          <p:cNvPr id="4" name="TextBox 3"/>
          <p:cNvSpPr txBox="1"/>
          <p:nvPr/>
        </p:nvSpPr>
        <p:spPr>
          <a:xfrm>
            <a:off x="373487" y="1693467"/>
            <a:ext cx="3490175" cy="3139321"/>
          </a:xfrm>
          <a:prstGeom prst="rect">
            <a:avLst/>
          </a:prstGeom>
          <a:noFill/>
        </p:spPr>
        <p:txBody>
          <a:bodyPr wrap="square" rtlCol="0">
            <a:spAutoFit/>
          </a:bodyPr>
          <a:lstStyle/>
          <a:p>
            <a:r>
              <a:rPr lang="en-US" dirty="0" smtClean="0"/>
              <a:t>If I am just starting, after I log in I select Pupil Services then from the pull-down menu I select Student Programs to get to this page.</a:t>
            </a:r>
          </a:p>
          <a:p>
            <a:endParaRPr lang="en-US" dirty="0"/>
          </a:p>
          <a:p>
            <a:r>
              <a:rPr lang="en-US" dirty="0" smtClean="0"/>
              <a:t>If I am already working in the program, I select Back until I get to this page.</a:t>
            </a:r>
          </a:p>
          <a:p>
            <a:endParaRPr lang="en-US" dirty="0"/>
          </a:p>
          <a:p>
            <a:r>
              <a:rPr lang="en-US" dirty="0" smtClean="0"/>
              <a:t>I am looking for “Reports” in the list across the top.</a:t>
            </a:r>
            <a:endParaRPr lang="en-US" dirty="0"/>
          </a:p>
        </p:txBody>
      </p:sp>
    </p:spTree>
    <p:extLst>
      <p:ext uri="{BB962C8B-B14F-4D97-AF65-F5344CB8AC3E}">
        <p14:creationId xmlns:p14="http://schemas.microsoft.com/office/powerpoint/2010/main" val="982441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6895" y="1797503"/>
            <a:ext cx="6934395" cy="4828845"/>
          </a:xfrm>
          <a:prstGeom prst="rect">
            <a:avLst/>
          </a:prstGeom>
        </p:spPr>
      </p:pic>
      <p:sp>
        <p:nvSpPr>
          <p:cNvPr id="3" name="TextBox 2"/>
          <p:cNvSpPr txBox="1"/>
          <p:nvPr/>
        </p:nvSpPr>
        <p:spPr>
          <a:xfrm>
            <a:off x="837127" y="1725769"/>
            <a:ext cx="3296991" cy="3416320"/>
          </a:xfrm>
          <a:prstGeom prst="rect">
            <a:avLst/>
          </a:prstGeom>
          <a:noFill/>
        </p:spPr>
        <p:txBody>
          <a:bodyPr wrap="square" rtlCol="0">
            <a:spAutoFit/>
          </a:bodyPr>
          <a:lstStyle/>
          <a:p>
            <a:r>
              <a:rPr lang="en-US" dirty="0" smtClean="0"/>
              <a:t>Select Reports; then from the pull-down </a:t>
            </a:r>
            <a:r>
              <a:rPr lang="en-US" dirty="0"/>
              <a:t>m</a:t>
            </a:r>
            <a:r>
              <a:rPr lang="en-US" dirty="0" smtClean="0"/>
              <a:t>enu select MESA.  As you select MESA, another menu appears to the right.  </a:t>
            </a:r>
          </a:p>
          <a:p>
            <a:endParaRPr lang="en-US" dirty="0"/>
          </a:p>
          <a:p>
            <a:r>
              <a:rPr lang="en-US" dirty="0" smtClean="0"/>
              <a:t>This menu has four choices:</a:t>
            </a:r>
          </a:p>
          <a:p>
            <a:r>
              <a:rPr lang="en-US" dirty="0" smtClean="0"/>
              <a:t>Identification Labels</a:t>
            </a:r>
          </a:p>
          <a:p>
            <a:r>
              <a:rPr lang="en-US" dirty="0" smtClean="0"/>
              <a:t>MESA Admin Reports</a:t>
            </a:r>
          </a:p>
          <a:p>
            <a:r>
              <a:rPr lang="en-US" dirty="0" smtClean="0"/>
              <a:t>Student Listing/Labels</a:t>
            </a:r>
          </a:p>
          <a:p>
            <a:r>
              <a:rPr lang="en-US" dirty="0" smtClean="0"/>
              <a:t>Student Picture Listing</a:t>
            </a:r>
          </a:p>
          <a:p>
            <a:endParaRPr lang="en-US" dirty="0"/>
          </a:p>
          <a:p>
            <a:r>
              <a:rPr lang="en-US" dirty="0" smtClean="0"/>
              <a:t>Select Student Listing/Labels</a:t>
            </a:r>
            <a:endParaRPr lang="en-US" dirty="0"/>
          </a:p>
        </p:txBody>
      </p:sp>
      <p:sp>
        <p:nvSpPr>
          <p:cNvPr id="4" name="TextBox 3"/>
          <p:cNvSpPr txBox="1"/>
          <p:nvPr/>
        </p:nvSpPr>
        <p:spPr>
          <a:xfrm>
            <a:off x="837127" y="463639"/>
            <a:ext cx="7199290" cy="707886"/>
          </a:xfrm>
          <a:prstGeom prst="rect">
            <a:avLst/>
          </a:prstGeom>
          <a:noFill/>
        </p:spPr>
        <p:txBody>
          <a:bodyPr wrap="square" rtlCol="0">
            <a:spAutoFit/>
          </a:bodyPr>
          <a:lstStyle/>
          <a:p>
            <a:r>
              <a:rPr lang="en-US" sz="4000" dirty="0" smtClean="0">
                <a:latin typeface="+mj-lt"/>
              </a:rPr>
              <a:t>Printing Rolls Continued</a:t>
            </a:r>
            <a:endParaRPr lang="en-US" sz="4000" dirty="0">
              <a:latin typeface="+mj-lt"/>
            </a:endParaRPr>
          </a:p>
        </p:txBody>
      </p:sp>
    </p:spTree>
    <p:extLst>
      <p:ext uri="{BB962C8B-B14F-4D97-AF65-F5344CB8AC3E}">
        <p14:creationId xmlns:p14="http://schemas.microsoft.com/office/powerpoint/2010/main" val="1678214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003" y="1499221"/>
            <a:ext cx="7247863" cy="4812166"/>
          </a:xfrm>
          <a:prstGeom prst="rect">
            <a:avLst/>
          </a:prstGeom>
        </p:spPr>
      </p:pic>
      <p:sp>
        <p:nvSpPr>
          <p:cNvPr id="3" name="TextBox 2"/>
          <p:cNvSpPr txBox="1"/>
          <p:nvPr/>
        </p:nvSpPr>
        <p:spPr>
          <a:xfrm>
            <a:off x="373487" y="360608"/>
            <a:ext cx="6928834" cy="707886"/>
          </a:xfrm>
          <a:prstGeom prst="rect">
            <a:avLst/>
          </a:prstGeom>
          <a:noFill/>
        </p:spPr>
        <p:txBody>
          <a:bodyPr wrap="square" rtlCol="0">
            <a:spAutoFit/>
          </a:bodyPr>
          <a:lstStyle/>
          <a:p>
            <a:r>
              <a:rPr lang="en-US" sz="4000" dirty="0" smtClean="0">
                <a:latin typeface="+mj-lt"/>
              </a:rPr>
              <a:t>Printing Rolls Continued</a:t>
            </a:r>
            <a:endParaRPr lang="en-US" sz="4000" dirty="0">
              <a:latin typeface="+mj-lt"/>
            </a:endParaRPr>
          </a:p>
        </p:txBody>
      </p:sp>
      <p:sp>
        <p:nvSpPr>
          <p:cNvPr id="4" name="TextBox 3"/>
          <p:cNvSpPr txBox="1"/>
          <p:nvPr/>
        </p:nvSpPr>
        <p:spPr>
          <a:xfrm>
            <a:off x="463639" y="1596980"/>
            <a:ext cx="3181082" cy="2308324"/>
          </a:xfrm>
          <a:prstGeom prst="rect">
            <a:avLst/>
          </a:prstGeom>
          <a:noFill/>
        </p:spPr>
        <p:txBody>
          <a:bodyPr wrap="square" rtlCol="0">
            <a:spAutoFit/>
          </a:bodyPr>
          <a:lstStyle/>
          <a:p>
            <a:r>
              <a:rPr lang="en-US" dirty="0" smtClean="0"/>
              <a:t>Enter your School Name.   (Remember to just type the first letter or two or three then click the three dots.)</a:t>
            </a:r>
          </a:p>
          <a:p>
            <a:endParaRPr lang="en-US" dirty="0"/>
          </a:p>
          <a:p>
            <a:r>
              <a:rPr lang="en-US" dirty="0" smtClean="0"/>
              <a:t>Notice that the Student Name list includes all MESA students in the district for now. </a:t>
            </a:r>
            <a:endParaRPr lang="en-US" dirty="0"/>
          </a:p>
        </p:txBody>
      </p:sp>
    </p:spTree>
    <p:extLst>
      <p:ext uri="{BB962C8B-B14F-4D97-AF65-F5344CB8AC3E}">
        <p14:creationId xmlns:p14="http://schemas.microsoft.com/office/powerpoint/2010/main" val="3241868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0732" y="1262130"/>
            <a:ext cx="7532214" cy="5234348"/>
          </a:xfrm>
          <a:prstGeom prst="rect">
            <a:avLst/>
          </a:prstGeom>
        </p:spPr>
      </p:pic>
      <p:sp>
        <p:nvSpPr>
          <p:cNvPr id="3" name="TextBox 2"/>
          <p:cNvSpPr txBox="1"/>
          <p:nvPr/>
        </p:nvSpPr>
        <p:spPr>
          <a:xfrm>
            <a:off x="450761" y="450761"/>
            <a:ext cx="7431109" cy="707886"/>
          </a:xfrm>
          <a:prstGeom prst="rect">
            <a:avLst/>
          </a:prstGeom>
          <a:noFill/>
        </p:spPr>
        <p:txBody>
          <a:bodyPr wrap="square" rtlCol="0">
            <a:spAutoFit/>
          </a:bodyPr>
          <a:lstStyle/>
          <a:p>
            <a:r>
              <a:rPr lang="en-US" sz="4000" dirty="0" smtClean="0">
                <a:latin typeface="+mj-lt"/>
              </a:rPr>
              <a:t>Printing Rolls Continued</a:t>
            </a:r>
            <a:endParaRPr lang="en-US" sz="4000" dirty="0">
              <a:latin typeface="+mj-lt"/>
            </a:endParaRPr>
          </a:p>
        </p:txBody>
      </p:sp>
      <p:sp>
        <p:nvSpPr>
          <p:cNvPr id="4" name="TextBox 3"/>
          <p:cNvSpPr txBox="1"/>
          <p:nvPr/>
        </p:nvSpPr>
        <p:spPr>
          <a:xfrm>
            <a:off x="540913" y="1584101"/>
            <a:ext cx="3116687" cy="4801314"/>
          </a:xfrm>
          <a:prstGeom prst="rect">
            <a:avLst/>
          </a:prstGeom>
          <a:noFill/>
        </p:spPr>
        <p:txBody>
          <a:bodyPr wrap="square" rtlCol="0">
            <a:spAutoFit/>
          </a:bodyPr>
          <a:lstStyle/>
          <a:p>
            <a:r>
              <a:rPr lang="en-US" dirty="0" smtClean="0"/>
              <a:t>After entering the school name, such as Sunset Elementary, select Print.  This will bring up the list of students at Sunset Elementary.</a:t>
            </a:r>
          </a:p>
          <a:p>
            <a:endParaRPr lang="en-US" dirty="0"/>
          </a:p>
          <a:p>
            <a:r>
              <a:rPr lang="en-US" dirty="0" smtClean="0"/>
              <a:t>Next, click on the red check to select all students.</a:t>
            </a:r>
          </a:p>
          <a:p>
            <a:endParaRPr lang="en-US" dirty="0"/>
          </a:p>
          <a:p>
            <a:r>
              <a:rPr lang="en-US" dirty="0" smtClean="0"/>
              <a:t>Select Print again.</a:t>
            </a:r>
          </a:p>
          <a:p>
            <a:endParaRPr lang="en-US" dirty="0"/>
          </a:p>
          <a:p>
            <a:endParaRPr lang="en-US" dirty="0" smtClean="0"/>
          </a:p>
          <a:p>
            <a:r>
              <a:rPr lang="en-US" dirty="0" smtClean="0"/>
              <a:t>Note:  I have found that this works differently depending on if I am working at home or at the office.  At the office, I only select Print once.</a:t>
            </a:r>
            <a:endParaRPr lang="en-US" dirty="0"/>
          </a:p>
        </p:txBody>
      </p:sp>
    </p:spTree>
    <p:extLst>
      <p:ext uri="{BB962C8B-B14F-4D97-AF65-F5344CB8AC3E}">
        <p14:creationId xmlns:p14="http://schemas.microsoft.com/office/powerpoint/2010/main" val="2520234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6434" y="1394882"/>
            <a:ext cx="7576372" cy="4938958"/>
          </a:xfrm>
          <a:prstGeom prst="rect">
            <a:avLst/>
          </a:prstGeom>
        </p:spPr>
      </p:pic>
      <p:sp>
        <p:nvSpPr>
          <p:cNvPr id="4" name="TextBox 3"/>
          <p:cNvSpPr txBox="1"/>
          <p:nvPr/>
        </p:nvSpPr>
        <p:spPr>
          <a:xfrm>
            <a:off x="656823" y="334851"/>
            <a:ext cx="10625070" cy="707886"/>
          </a:xfrm>
          <a:prstGeom prst="rect">
            <a:avLst/>
          </a:prstGeom>
          <a:noFill/>
        </p:spPr>
        <p:txBody>
          <a:bodyPr wrap="square" rtlCol="0">
            <a:spAutoFit/>
          </a:bodyPr>
          <a:lstStyle/>
          <a:p>
            <a:r>
              <a:rPr lang="en-US" sz="4000" dirty="0" smtClean="0">
                <a:latin typeface="+mj-lt"/>
              </a:rPr>
              <a:t>Output Example 1</a:t>
            </a:r>
            <a:endParaRPr lang="en-US" sz="4000" dirty="0">
              <a:latin typeface="+mj-lt"/>
            </a:endParaRPr>
          </a:p>
        </p:txBody>
      </p:sp>
      <p:sp>
        <p:nvSpPr>
          <p:cNvPr id="5" name="TextBox 4"/>
          <p:cNvSpPr txBox="1"/>
          <p:nvPr/>
        </p:nvSpPr>
        <p:spPr>
          <a:xfrm>
            <a:off x="785611" y="1996225"/>
            <a:ext cx="2949262" cy="923330"/>
          </a:xfrm>
          <a:prstGeom prst="rect">
            <a:avLst/>
          </a:prstGeom>
          <a:noFill/>
        </p:spPr>
        <p:txBody>
          <a:bodyPr wrap="square" rtlCol="0">
            <a:spAutoFit/>
          </a:bodyPr>
          <a:lstStyle/>
          <a:p>
            <a:r>
              <a:rPr lang="en-US" dirty="0" smtClean="0"/>
              <a:t>This is the list that will print from the Student Listing/Labels menu.</a:t>
            </a:r>
            <a:endParaRPr lang="en-US" dirty="0"/>
          </a:p>
        </p:txBody>
      </p:sp>
    </p:spTree>
    <p:extLst>
      <p:ext uri="{BB962C8B-B14F-4D97-AF65-F5344CB8AC3E}">
        <p14:creationId xmlns:p14="http://schemas.microsoft.com/office/powerpoint/2010/main" val="3896423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1011" y="1608583"/>
            <a:ext cx="7711186" cy="4755518"/>
          </a:xfrm>
          <a:prstGeom prst="rect">
            <a:avLst/>
          </a:prstGeom>
        </p:spPr>
      </p:pic>
      <p:sp>
        <p:nvSpPr>
          <p:cNvPr id="3" name="TextBox 2"/>
          <p:cNvSpPr txBox="1"/>
          <p:nvPr/>
        </p:nvSpPr>
        <p:spPr>
          <a:xfrm>
            <a:off x="734096" y="412124"/>
            <a:ext cx="10959921" cy="707886"/>
          </a:xfrm>
          <a:prstGeom prst="rect">
            <a:avLst/>
          </a:prstGeom>
          <a:noFill/>
        </p:spPr>
        <p:txBody>
          <a:bodyPr wrap="square" rtlCol="0">
            <a:spAutoFit/>
          </a:bodyPr>
          <a:lstStyle/>
          <a:p>
            <a:r>
              <a:rPr lang="en-US" sz="4000" dirty="0" smtClean="0">
                <a:latin typeface="+mj-lt"/>
              </a:rPr>
              <a:t>Output Example 2</a:t>
            </a:r>
            <a:endParaRPr lang="en-US" sz="4000" dirty="0">
              <a:latin typeface="+mj-lt"/>
            </a:endParaRPr>
          </a:p>
        </p:txBody>
      </p:sp>
      <p:sp>
        <p:nvSpPr>
          <p:cNvPr id="4" name="TextBox 3"/>
          <p:cNvSpPr txBox="1"/>
          <p:nvPr/>
        </p:nvSpPr>
        <p:spPr>
          <a:xfrm>
            <a:off x="734096" y="1815921"/>
            <a:ext cx="2562896" cy="1754326"/>
          </a:xfrm>
          <a:prstGeom prst="rect">
            <a:avLst/>
          </a:prstGeom>
          <a:noFill/>
        </p:spPr>
        <p:txBody>
          <a:bodyPr wrap="square" rtlCol="0">
            <a:spAutoFit/>
          </a:bodyPr>
          <a:lstStyle/>
          <a:p>
            <a:r>
              <a:rPr lang="en-US" dirty="0" smtClean="0"/>
              <a:t>From Student Listing/ Labels, this is the output that will print if I select Labels.  These address labels print automatically.  </a:t>
            </a:r>
            <a:endParaRPr lang="en-US" dirty="0"/>
          </a:p>
        </p:txBody>
      </p:sp>
    </p:spTree>
    <p:extLst>
      <p:ext uri="{BB962C8B-B14F-4D97-AF65-F5344CB8AC3E}">
        <p14:creationId xmlns:p14="http://schemas.microsoft.com/office/powerpoint/2010/main" val="2159540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8373" y="1454870"/>
            <a:ext cx="7711593" cy="5213571"/>
          </a:xfrm>
          <a:prstGeom prst="rect">
            <a:avLst/>
          </a:prstGeom>
        </p:spPr>
      </p:pic>
      <p:sp>
        <p:nvSpPr>
          <p:cNvPr id="3" name="TextBox 2"/>
          <p:cNvSpPr txBox="1"/>
          <p:nvPr/>
        </p:nvSpPr>
        <p:spPr>
          <a:xfrm>
            <a:off x="734096" y="399245"/>
            <a:ext cx="6890197" cy="721217"/>
          </a:xfrm>
          <a:prstGeom prst="rect">
            <a:avLst/>
          </a:prstGeom>
          <a:noFill/>
        </p:spPr>
        <p:txBody>
          <a:bodyPr wrap="square" rtlCol="0">
            <a:spAutoFit/>
          </a:bodyPr>
          <a:lstStyle/>
          <a:p>
            <a:r>
              <a:rPr lang="en-US" sz="4000" dirty="0" smtClean="0"/>
              <a:t>Output Example 3</a:t>
            </a:r>
            <a:endParaRPr lang="en-US" sz="4000" dirty="0"/>
          </a:p>
        </p:txBody>
      </p:sp>
      <p:sp>
        <p:nvSpPr>
          <p:cNvPr id="5" name="TextBox 4"/>
          <p:cNvSpPr txBox="1"/>
          <p:nvPr/>
        </p:nvSpPr>
        <p:spPr>
          <a:xfrm>
            <a:off x="734096" y="1944710"/>
            <a:ext cx="3065172" cy="2308324"/>
          </a:xfrm>
          <a:prstGeom prst="rect">
            <a:avLst/>
          </a:prstGeom>
          <a:noFill/>
        </p:spPr>
        <p:txBody>
          <a:bodyPr wrap="square" rtlCol="0">
            <a:spAutoFit/>
          </a:bodyPr>
          <a:lstStyle/>
          <a:p>
            <a:r>
              <a:rPr lang="en-US" dirty="0" smtClean="0"/>
              <a:t>This is the list that will print if I select MESA Admin report instead of Student Listing/Labels.  </a:t>
            </a:r>
          </a:p>
          <a:p>
            <a:endParaRPr lang="en-US" dirty="0"/>
          </a:p>
          <a:p>
            <a:r>
              <a:rPr lang="en-US" dirty="0" smtClean="0"/>
              <a:t>Path:  Pupil Services&gt;Student Programs&gt;Reports&gt;MESA&gt;</a:t>
            </a:r>
          </a:p>
          <a:p>
            <a:r>
              <a:rPr lang="en-US" dirty="0" smtClean="0"/>
              <a:t>MESA Admin Reports</a:t>
            </a:r>
            <a:endParaRPr lang="en-US" dirty="0"/>
          </a:p>
        </p:txBody>
      </p:sp>
    </p:spTree>
    <p:extLst>
      <p:ext uri="{BB962C8B-B14F-4D97-AF65-F5344CB8AC3E}">
        <p14:creationId xmlns:p14="http://schemas.microsoft.com/office/powerpoint/2010/main" val="38235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1065" y="476518"/>
            <a:ext cx="10689465" cy="769441"/>
          </a:xfrm>
          <a:prstGeom prst="rect">
            <a:avLst/>
          </a:prstGeom>
          <a:noFill/>
        </p:spPr>
        <p:txBody>
          <a:bodyPr wrap="square" rtlCol="0">
            <a:spAutoFit/>
          </a:bodyPr>
          <a:lstStyle/>
          <a:p>
            <a:r>
              <a:rPr lang="en-US" sz="4400" dirty="0" smtClean="0">
                <a:latin typeface="+mj-lt"/>
              </a:rPr>
              <a:t>Exiting the Program</a:t>
            </a:r>
            <a:endParaRPr lang="en-US" sz="4400" dirty="0">
              <a:latin typeface="+mj-lt"/>
            </a:endParaRPr>
          </a:p>
        </p:txBody>
      </p:sp>
      <p:sp>
        <p:nvSpPr>
          <p:cNvPr id="3" name="TextBox 2"/>
          <p:cNvSpPr txBox="1"/>
          <p:nvPr/>
        </p:nvSpPr>
        <p:spPr>
          <a:xfrm>
            <a:off x="746975" y="1661375"/>
            <a:ext cx="3863662" cy="1754326"/>
          </a:xfrm>
          <a:prstGeom prst="rect">
            <a:avLst/>
          </a:prstGeom>
          <a:noFill/>
        </p:spPr>
        <p:txBody>
          <a:bodyPr wrap="square" rtlCol="0">
            <a:spAutoFit/>
          </a:bodyPr>
          <a:lstStyle/>
          <a:p>
            <a:r>
              <a:rPr lang="en-US" dirty="0" smtClean="0"/>
              <a:t>It is very important to exit Encore using the command bar rather than just closing your browser.</a:t>
            </a:r>
          </a:p>
          <a:p>
            <a:endParaRPr lang="en-US" dirty="0"/>
          </a:p>
          <a:p>
            <a:r>
              <a:rPr lang="en-US" dirty="0" smtClean="0"/>
              <a:t>Select Action then Return to Main Menu; Select Action again, then Exit</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588" y="683932"/>
            <a:ext cx="4095387" cy="2693132"/>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588" y="3746216"/>
            <a:ext cx="5748515" cy="2568640"/>
          </a:xfrm>
          <a:prstGeom prst="rect">
            <a:avLst/>
          </a:prstGeom>
        </p:spPr>
      </p:pic>
    </p:spTree>
    <p:extLst>
      <p:ext uri="{BB962C8B-B14F-4D97-AF65-F5344CB8AC3E}">
        <p14:creationId xmlns:p14="http://schemas.microsoft.com/office/powerpoint/2010/main" val="3784884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70725" y="1918952"/>
            <a:ext cx="5806034" cy="3936039"/>
          </a:xfrm>
        </p:spPr>
      </p:pic>
      <p:sp>
        <p:nvSpPr>
          <p:cNvPr id="5" name="TextBox 4"/>
          <p:cNvSpPr txBox="1"/>
          <p:nvPr/>
        </p:nvSpPr>
        <p:spPr>
          <a:xfrm>
            <a:off x="965915" y="1918952"/>
            <a:ext cx="4443212" cy="1200329"/>
          </a:xfrm>
          <a:prstGeom prst="rect">
            <a:avLst/>
          </a:prstGeom>
          <a:noFill/>
        </p:spPr>
        <p:txBody>
          <a:bodyPr wrap="square" rtlCol="0">
            <a:spAutoFit/>
          </a:bodyPr>
          <a:lstStyle/>
          <a:p>
            <a:pPr marL="342900" indent="-342900">
              <a:buAutoNum type="arabicParenR"/>
            </a:pPr>
            <a:r>
              <a:rPr lang="en-US" dirty="0" smtClean="0"/>
              <a:t>Log in to Encore</a:t>
            </a:r>
          </a:p>
          <a:p>
            <a:pPr marL="342900" indent="-342900">
              <a:buAutoNum type="arabicParenR"/>
            </a:pPr>
            <a:r>
              <a:rPr lang="en-US" dirty="0" smtClean="0"/>
              <a:t>To get to MESA Maintenance, first select Pupil services; then, from the drop down menu, select Student Programs</a:t>
            </a:r>
          </a:p>
        </p:txBody>
      </p:sp>
    </p:spTree>
    <p:extLst>
      <p:ext uri="{BB962C8B-B14F-4D97-AF65-F5344CB8AC3E}">
        <p14:creationId xmlns:p14="http://schemas.microsoft.com/office/powerpoint/2010/main" val="2482530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2540" y="1777285"/>
            <a:ext cx="6297183" cy="4225418"/>
          </a:xfrm>
          <a:prstGeom prst="rect">
            <a:avLst/>
          </a:prstGeom>
        </p:spPr>
      </p:pic>
      <p:sp>
        <p:nvSpPr>
          <p:cNvPr id="3" name="TextBox 2"/>
          <p:cNvSpPr txBox="1"/>
          <p:nvPr/>
        </p:nvSpPr>
        <p:spPr>
          <a:xfrm>
            <a:off x="965916" y="1777285"/>
            <a:ext cx="4056845" cy="1477328"/>
          </a:xfrm>
          <a:prstGeom prst="rect">
            <a:avLst/>
          </a:prstGeom>
          <a:noFill/>
        </p:spPr>
        <p:txBody>
          <a:bodyPr wrap="square" rtlCol="0">
            <a:spAutoFit/>
          </a:bodyPr>
          <a:lstStyle/>
          <a:p>
            <a:r>
              <a:rPr lang="en-US" dirty="0"/>
              <a:t>3</a:t>
            </a:r>
            <a:r>
              <a:rPr lang="en-US" dirty="0" smtClean="0"/>
              <a:t>) This screen looks the same as the first  one, but the choices along the top are different.   Select Student Programs; then, from the drop down menu, select MESA</a:t>
            </a:r>
            <a:endParaRPr lang="en-US" dirty="0"/>
          </a:p>
        </p:txBody>
      </p:sp>
      <p:sp>
        <p:nvSpPr>
          <p:cNvPr id="4" name="TextBox 3"/>
          <p:cNvSpPr txBox="1"/>
          <p:nvPr/>
        </p:nvSpPr>
        <p:spPr>
          <a:xfrm>
            <a:off x="965916" y="682580"/>
            <a:ext cx="9285668" cy="769441"/>
          </a:xfrm>
          <a:prstGeom prst="rect">
            <a:avLst/>
          </a:prstGeom>
          <a:noFill/>
        </p:spPr>
        <p:txBody>
          <a:bodyPr wrap="square" rtlCol="0">
            <a:spAutoFit/>
          </a:bodyPr>
          <a:lstStyle/>
          <a:p>
            <a:r>
              <a:rPr lang="en-US" sz="4400" dirty="0" smtClean="0">
                <a:latin typeface="+mj-lt"/>
              </a:rPr>
              <a:t>Getting Started Continued</a:t>
            </a:r>
            <a:endParaRPr lang="en-US" sz="4400" dirty="0">
              <a:latin typeface="+mj-lt"/>
            </a:endParaRPr>
          </a:p>
        </p:txBody>
      </p:sp>
    </p:spTree>
    <p:extLst>
      <p:ext uri="{BB962C8B-B14F-4D97-AF65-F5344CB8AC3E}">
        <p14:creationId xmlns:p14="http://schemas.microsoft.com/office/powerpoint/2010/main" val="3778362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3413" y="1313646"/>
            <a:ext cx="7172617" cy="4159876"/>
          </a:xfrm>
          <a:prstGeom prst="rect">
            <a:avLst/>
          </a:prstGeom>
        </p:spPr>
      </p:pic>
      <p:sp>
        <p:nvSpPr>
          <p:cNvPr id="3" name="TextBox 2"/>
          <p:cNvSpPr txBox="1"/>
          <p:nvPr/>
        </p:nvSpPr>
        <p:spPr>
          <a:xfrm>
            <a:off x="463639" y="1313645"/>
            <a:ext cx="3928057" cy="5078313"/>
          </a:xfrm>
          <a:prstGeom prst="rect">
            <a:avLst/>
          </a:prstGeom>
          <a:noFill/>
        </p:spPr>
        <p:txBody>
          <a:bodyPr wrap="square" rtlCol="0">
            <a:spAutoFit/>
          </a:bodyPr>
          <a:lstStyle/>
          <a:p>
            <a:r>
              <a:rPr lang="en-US" dirty="0" smtClean="0"/>
              <a:t>This should default to your home school.  If not, type the first three letters of your school name, click the three dots, and then select your school from the pop-up list.</a:t>
            </a:r>
          </a:p>
          <a:p>
            <a:endParaRPr lang="en-US" dirty="0"/>
          </a:p>
          <a:p>
            <a:r>
              <a:rPr lang="en-US" dirty="0" smtClean="0"/>
              <a:t>If you want to see all of the students who are listed as belonging to MESA in your school, select Continue.</a:t>
            </a:r>
          </a:p>
          <a:p>
            <a:endParaRPr lang="en-US" dirty="0"/>
          </a:p>
          <a:p>
            <a:r>
              <a:rPr lang="en-US" dirty="0" smtClean="0"/>
              <a:t>If you want to see the record of just one student, you can enter a Grade Level, Last Name, First Name, and/or Student ID to search for that student’s record.</a:t>
            </a:r>
          </a:p>
          <a:p>
            <a:endParaRPr lang="en-US" dirty="0"/>
          </a:p>
          <a:p>
            <a:r>
              <a:rPr lang="en-US" dirty="0" smtClean="0"/>
              <a:t>Before adding new students, I am going to check to see who is already a member.  Select Continue.</a:t>
            </a:r>
            <a:endParaRPr lang="en-US" dirty="0"/>
          </a:p>
        </p:txBody>
      </p:sp>
      <p:sp>
        <p:nvSpPr>
          <p:cNvPr id="5" name="TextBox 4"/>
          <p:cNvSpPr txBox="1"/>
          <p:nvPr/>
        </p:nvSpPr>
        <p:spPr>
          <a:xfrm>
            <a:off x="656823" y="425003"/>
            <a:ext cx="10972800" cy="769441"/>
          </a:xfrm>
          <a:prstGeom prst="rect">
            <a:avLst/>
          </a:prstGeom>
          <a:noFill/>
        </p:spPr>
        <p:txBody>
          <a:bodyPr wrap="square" rtlCol="0">
            <a:spAutoFit/>
          </a:bodyPr>
          <a:lstStyle/>
          <a:p>
            <a:pPr algn="ctr"/>
            <a:r>
              <a:rPr lang="en-US" sz="4400" dirty="0" smtClean="0">
                <a:latin typeface="+mj-lt"/>
              </a:rPr>
              <a:t>MESA Maintenance</a:t>
            </a:r>
            <a:endParaRPr lang="en-US" sz="4400" dirty="0">
              <a:latin typeface="+mj-lt"/>
            </a:endParaRPr>
          </a:p>
        </p:txBody>
      </p:sp>
      <p:sp>
        <p:nvSpPr>
          <p:cNvPr id="4" name="TextBox 3"/>
          <p:cNvSpPr txBox="1"/>
          <p:nvPr/>
        </p:nvSpPr>
        <p:spPr>
          <a:xfrm>
            <a:off x="4613413" y="5898524"/>
            <a:ext cx="7172617" cy="646331"/>
          </a:xfrm>
          <a:prstGeom prst="rect">
            <a:avLst/>
          </a:prstGeom>
          <a:noFill/>
        </p:spPr>
        <p:txBody>
          <a:bodyPr wrap="square" rtlCol="0">
            <a:spAutoFit/>
          </a:bodyPr>
          <a:lstStyle/>
          <a:p>
            <a:r>
              <a:rPr lang="en-US" dirty="0" smtClean="0"/>
              <a:t>Note:  Grade Level, Last Name, First Name, and Student ID </a:t>
            </a:r>
            <a:r>
              <a:rPr lang="en-US" dirty="0" smtClean="0"/>
              <a:t>are the </a:t>
            </a:r>
            <a:r>
              <a:rPr lang="en-US" dirty="0" smtClean="0"/>
              <a:t>“Parameters” </a:t>
            </a:r>
            <a:endParaRPr lang="en-US" dirty="0"/>
          </a:p>
        </p:txBody>
      </p:sp>
    </p:spTree>
    <p:extLst>
      <p:ext uri="{BB962C8B-B14F-4D97-AF65-F5344CB8AC3E}">
        <p14:creationId xmlns:p14="http://schemas.microsoft.com/office/powerpoint/2010/main" val="2450198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3242" y="1555937"/>
            <a:ext cx="7314714" cy="4648742"/>
          </a:xfrm>
          <a:prstGeom prst="rect">
            <a:avLst/>
          </a:prstGeom>
        </p:spPr>
      </p:pic>
      <p:sp>
        <p:nvSpPr>
          <p:cNvPr id="4" name="TextBox 3"/>
          <p:cNvSpPr txBox="1"/>
          <p:nvPr/>
        </p:nvSpPr>
        <p:spPr>
          <a:xfrm>
            <a:off x="386366" y="257577"/>
            <a:ext cx="11462197" cy="707886"/>
          </a:xfrm>
          <a:prstGeom prst="rect">
            <a:avLst/>
          </a:prstGeom>
          <a:noFill/>
        </p:spPr>
        <p:txBody>
          <a:bodyPr wrap="square" rtlCol="0">
            <a:spAutoFit/>
          </a:bodyPr>
          <a:lstStyle/>
          <a:p>
            <a:r>
              <a:rPr lang="en-US" sz="4000" dirty="0" smtClean="0">
                <a:latin typeface="+mj-lt"/>
              </a:rPr>
              <a:t>The Current Membership</a:t>
            </a:r>
            <a:endParaRPr lang="en-US" sz="4000" dirty="0">
              <a:latin typeface="+mj-lt"/>
            </a:endParaRPr>
          </a:p>
        </p:txBody>
      </p:sp>
      <p:sp>
        <p:nvSpPr>
          <p:cNvPr id="5" name="TextBox 4"/>
          <p:cNvSpPr txBox="1"/>
          <p:nvPr/>
        </p:nvSpPr>
        <p:spPr>
          <a:xfrm>
            <a:off x="605307" y="1555937"/>
            <a:ext cx="3065172" cy="3970318"/>
          </a:xfrm>
          <a:prstGeom prst="rect">
            <a:avLst/>
          </a:prstGeom>
          <a:noFill/>
        </p:spPr>
        <p:txBody>
          <a:bodyPr wrap="square" rtlCol="0">
            <a:spAutoFit/>
          </a:bodyPr>
          <a:lstStyle/>
          <a:p>
            <a:r>
              <a:rPr lang="en-US" dirty="0" smtClean="0"/>
              <a:t>The four students listed here were added last year as fifth graders.  These students can be crossed off my list of students to add (my roll) since they are already enrolled.</a:t>
            </a:r>
          </a:p>
          <a:p>
            <a:r>
              <a:rPr lang="en-US" dirty="0" smtClean="0"/>
              <a:t> </a:t>
            </a:r>
            <a:endParaRPr lang="en-US" dirty="0"/>
          </a:p>
          <a:p>
            <a:r>
              <a:rPr lang="en-US" dirty="0" smtClean="0"/>
              <a:t>Once </a:t>
            </a:r>
            <a:r>
              <a:rPr lang="en-US" dirty="0"/>
              <a:t>I</a:t>
            </a:r>
            <a:r>
              <a:rPr lang="en-US" dirty="0" smtClean="0"/>
              <a:t> have crossed these students off my list of students to add, select Back to return to the Maintenance menu.  </a:t>
            </a:r>
          </a:p>
          <a:p>
            <a:endParaRPr lang="en-US" dirty="0"/>
          </a:p>
          <a:p>
            <a:r>
              <a:rPr lang="en-US" dirty="0" smtClean="0"/>
              <a:t>On the Maintenance menu, select New Students.</a:t>
            </a:r>
            <a:endParaRPr lang="en-US" dirty="0"/>
          </a:p>
        </p:txBody>
      </p:sp>
    </p:spTree>
    <p:extLst>
      <p:ext uri="{BB962C8B-B14F-4D97-AF65-F5344CB8AC3E}">
        <p14:creationId xmlns:p14="http://schemas.microsoft.com/office/powerpoint/2010/main" val="239996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217" y="528034"/>
            <a:ext cx="10728101" cy="707886"/>
          </a:xfrm>
          <a:prstGeom prst="rect">
            <a:avLst/>
          </a:prstGeom>
          <a:noFill/>
        </p:spPr>
        <p:txBody>
          <a:bodyPr wrap="square" rtlCol="0">
            <a:spAutoFit/>
          </a:bodyPr>
          <a:lstStyle/>
          <a:p>
            <a:r>
              <a:rPr lang="en-US" sz="4000" dirty="0" smtClean="0">
                <a:latin typeface="+mj-lt"/>
              </a:rPr>
              <a:t>Adding New Students</a:t>
            </a:r>
            <a:endParaRPr lang="en-US" sz="4000" dirty="0">
              <a:latin typeface="+mj-lt"/>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754" y="1867437"/>
            <a:ext cx="6894384" cy="4308132"/>
          </a:xfrm>
          <a:prstGeom prst="rect">
            <a:avLst/>
          </a:prstGeom>
        </p:spPr>
      </p:pic>
      <p:sp>
        <p:nvSpPr>
          <p:cNvPr id="4" name="TextBox 3"/>
          <p:cNvSpPr txBox="1"/>
          <p:nvPr/>
        </p:nvSpPr>
        <p:spPr>
          <a:xfrm>
            <a:off x="721217" y="1867437"/>
            <a:ext cx="3709115" cy="3970318"/>
          </a:xfrm>
          <a:prstGeom prst="rect">
            <a:avLst/>
          </a:prstGeom>
          <a:noFill/>
        </p:spPr>
        <p:txBody>
          <a:bodyPr wrap="square" rtlCol="0">
            <a:spAutoFit/>
          </a:bodyPr>
          <a:lstStyle/>
          <a:p>
            <a:r>
              <a:rPr lang="en-US" dirty="0" smtClean="0"/>
              <a:t>The first student on my roll to add is </a:t>
            </a:r>
            <a:r>
              <a:rPr lang="en-US" dirty="0" err="1" smtClean="0"/>
              <a:t>Kayleene</a:t>
            </a:r>
            <a:r>
              <a:rPr lang="en-US" dirty="0" smtClean="0"/>
              <a:t> Christensen.  I will type in the first three letters of her last name on the first line.  When I click on the three dots to the right, a </a:t>
            </a:r>
            <a:r>
              <a:rPr lang="en-US" dirty="0" smtClean="0"/>
              <a:t>pop-up list </a:t>
            </a:r>
            <a:r>
              <a:rPr lang="en-US" dirty="0" smtClean="0"/>
              <a:t>of students whose last names start CHR will </a:t>
            </a:r>
            <a:r>
              <a:rPr lang="en-US" dirty="0" smtClean="0"/>
              <a:t>appear.</a:t>
            </a:r>
            <a:endParaRPr lang="en-US" dirty="0" smtClean="0"/>
          </a:p>
          <a:p>
            <a:endParaRPr lang="en-US" dirty="0"/>
          </a:p>
          <a:p>
            <a:r>
              <a:rPr lang="en-US" dirty="0" smtClean="0"/>
              <a:t>NOTE:  I can search for a student by entering just the first letter of the student’s last name or I can enter the entire name.  I have found entering the first three letters to be the most efficient.</a:t>
            </a:r>
            <a:endParaRPr lang="en-US" dirty="0"/>
          </a:p>
        </p:txBody>
      </p:sp>
    </p:spTree>
    <p:extLst>
      <p:ext uri="{BB962C8B-B14F-4D97-AF65-F5344CB8AC3E}">
        <p14:creationId xmlns:p14="http://schemas.microsoft.com/office/powerpoint/2010/main" val="224678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1455" y="631066"/>
            <a:ext cx="8064962" cy="5250231"/>
          </a:xfrm>
          <a:prstGeom prst="rect">
            <a:avLst/>
          </a:prstGeom>
        </p:spPr>
      </p:pic>
      <p:sp>
        <p:nvSpPr>
          <p:cNvPr id="3" name="TextBox 2"/>
          <p:cNvSpPr txBox="1"/>
          <p:nvPr/>
        </p:nvSpPr>
        <p:spPr>
          <a:xfrm>
            <a:off x="450761" y="631066"/>
            <a:ext cx="2756079" cy="5078313"/>
          </a:xfrm>
          <a:prstGeom prst="rect">
            <a:avLst/>
          </a:prstGeom>
          <a:noFill/>
        </p:spPr>
        <p:txBody>
          <a:bodyPr wrap="square" rtlCol="0">
            <a:spAutoFit/>
          </a:bodyPr>
          <a:lstStyle/>
          <a:p>
            <a:r>
              <a:rPr lang="en-US" dirty="0" smtClean="0"/>
              <a:t>From the Pop-up, I </a:t>
            </a:r>
            <a:r>
              <a:rPr lang="en-US" dirty="0" smtClean="0"/>
              <a:t>select </a:t>
            </a:r>
            <a:r>
              <a:rPr lang="en-US" dirty="0" err="1" smtClean="0"/>
              <a:t>Kayleene</a:t>
            </a:r>
            <a:r>
              <a:rPr lang="en-US" dirty="0" smtClean="0"/>
              <a:t> and then OK.</a:t>
            </a:r>
          </a:p>
          <a:p>
            <a:endParaRPr lang="en-US" dirty="0"/>
          </a:p>
          <a:p>
            <a:r>
              <a:rPr lang="en-US" dirty="0" smtClean="0"/>
              <a:t>NOTE:  I will continue to add students on this page until either the page is full or I have entered all of the students on my roll.  If I accidentally select Continue </a:t>
            </a:r>
            <a:r>
              <a:rPr lang="en-US" dirty="0" smtClean="0"/>
              <a:t>at the bottom of the list before </a:t>
            </a:r>
            <a:r>
              <a:rPr lang="en-US" dirty="0" smtClean="0"/>
              <a:t>I finish, it is no problem.  </a:t>
            </a:r>
            <a:r>
              <a:rPr lang="en-US" dirty="0" smtClean="0"/>
              <a:t>If I select Continue, it will “save” the name(s) I’ve listed and return me to the </a:t>
            </a:r>
            <a:r>
              <a:rPr lang="en-US" dirty="0" smtClean="0"/>
              <a:t>Maintenance </a:t>
            </a:r>
            <a:r>
              <a:rPr lang="en-US" dirty="0" smtClean="0"/>
              <a:t>menu.  I will </a:t>
            </a:r>
            <a:r>
              <a:rPr lang="en-US" dirty="0" smtClean="0"/>
              <a:t>just select New Students again.</a:t>
            </a:r>
            <a:endParaRPr lang="en-US" dirty="0"/>
          </a:p>
        </p:txBody>
      </p:sp>
    </p:spTree>
    <p:extLst>
      <p:ext uri="{BB962C8B-B14F-4D97-AF65-F5344CB8AC3E}">
        <p14:creationId xmlns:p14="http://schemas.microsoft.com/office/powerpoint/2010/main" val="2553374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0661" y="901522"/>
            <a:ext cx="8407675" cy="5368962"/>
          </a:xfrm>
          <a:prstGeom prst="rect">
            <a:avLst/>
          </a:prstGeom>
        </p:spPr>
      </p:pic>
      <p:sp>
        <p:nvSpPr>
          <p:cNvPr id="4" name="TextBox 3"/>
          <p:cNvSpPr txBox="1"/>
          <p:nvPr/>
        </p:nvSpPr>
        <p:spPr>
          <a:xfrm>
            <a:off x="296214" y="347731"/>
            <a:ext cx="2871989" cy="6186309"/>
          </a:xfrm>
          <a:prstGeom prst="rect">
            <a:avLst/>
          </a:prstGeom>
          <a:noFill/>
        </p:spPr>
        <p:txBody>
          <a:bodyPr wrap="square" rtlCol="0">
            <a:spAutoFit/>
          </a:bodyPr>
          <a:lstStyle/>
          <a:p>
            <a:r>
              <a:rPr lang="en-US" dirty="0" smtClean="0"/>
              <a:t>When I select OK on the </a:t>
            </a:r>
            <a:r>
              <a:rPr lang="en-US" dirty="0" smtClean="0"/>
              <a:t>pop-up </a:t>
            </a:r>
            <a:r>
              <a:rPr lang="en-US" dirty="0" smtClean="0"/>
              <a:t>screen, the program places her name </a:t>
            </a:r>
            <a:r>
              <a:rPr lang="en-US" dirty="0" smtClean="0"/>
              <a:t>in </a:t>
            </a:r>
            <a:r>
              <a:rPr lang="en-US" dirty="0" smtClean="0"/>
              <a:t>my list.  </a:t>
            </a:r>
          </a:p>
          <a:p>
            <a:endParaRPr lang="en-US" dirty="0"/>
          </a:p>
          <a:p>
            <a:r>
              <a:rPr lang="en-US" dirty="0" smtClean="0"/>
              <a:t>Next, I enter the Entry Date.  The date has to be entered in the format shown.  I can enter it manually, or I can just double click.  </a:t>
            </a:r>
          </a:p>
          <a:p>
            <a:endParaRPr lang="en-US" dirty="0"/>
          </a:p>
          <a:p>
            <a:r>
              <a:rPr lang="en-US" dirty="0" smtClean="0"/>
              <a:t>The cursor will then jump to the next line.</a:t>
            </a:r>
          </a:p>
          <a:p>
            <a:endParaRPr lang="en-US" dirty="0"/>
          </a:p>
          <a:p>
            <a:r>
              <a:rPr lang="en-US" dirty="0" smtClean="0"/>
              <a:t>If I am finished adding students,  I select Continue.</a:t>
            </a:r>
          </a:p>
          <a:p>
            <a:r>
              <a:rPr lang="en-US" dirty="0" smtClean="0"/>
              <a:t>If </a:t>
            </a:r>
            <a:r>
              <a:rPr lang="en-US" dirty="0" smtClean="0"/>
              <a:t>I have another student to add, I repeat the process.</a:t>
            </a:r>
          </a:p>
          <a:p>
            <a:endParaRPr lang="en-US" dirty="0"/>
          </a:p>
          <a:p>
            <a:r>
              <a:rPr lang="en-US" dirty="0" smtClean="0"/>
              <a:t>For example, I </a:t>
            </a:r>
            <a:r>
              <a:rPr lang="en-US" dirty="0" smtClean="0"/>
              <a:t>am going to add Fernando Coria next.  </a:t>
            </a:r>
            <a:r>
              <a:rPr lang="en-US" dirty="0" smtClean="0"/>
              <a:t>I type COR and click the three dots.</a:t>
            </a:r>
            <a:endParaRPr lang="en-US" dirty="0"/>
          </a:p>
        </p:txBody>
      </p:sp>
    </p:spTree>
    <p:extLst>
      <p:ext uri="{BB962C8B-B14F-4D97-AF65-F5344CB8AC3E}">
        <p14:creationId xmlns:p14="http://schemas.microsoft.com/office/powerpoint/2010/main" val="3586602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0457" y="319000"/>
            <a:ext cx="6992326" cy="6039693"/>
          </a:xfrm>
          <a:prstGeom prst="rect">
            <a:avLst/>
          </a:prstGeom>
        </p:spPr>
      </p:pic>
      <p:sp>
        <p:nvSpPr>
          <p:cNvPr id="4" name="TextBox 3"/>
          <p:cNvSpPr txBox="1"/>
          <p:nvPr/>
        </p:nvSpPr>
        <p:spPr>
          <a:xfrm>
            <a:off x="631065" y="319000"/>
            <a:ext cx="3631842" cy="3970318"/>
          </a:xfrm>
          <a:prstGeom prst="rect">
            <a:avLst/>
          </a:prstGeom>
          <a:noFill/>
        </p:spPr>
        <p:txBody>
          <a:bodyPr wrap="square" rtlCol="0">
            <a:spAutoFit/>
          </a:bodyPr>
          <a:lstStyle/>
          <a:p>
            <a:r>
              <a:rPr lang="en-US" dirty="0" smtClean="0"/>
              <a:t>I type COR, click the three dots, and this list appears.  I select the student I want and click OK.</a:t>
            </a:r>
          </a:p>
          <a:p>
            <a:endParaRPr lang="en-US" dirty="0"/>
          </a:p>
          <a:p>
            <a:r>
              <a:rPr lang="en-US" dirty="0" smtClean="0"/>
              <a:t>I continue in this way until my page is full, or I run out of students to add.</a:t>
            </a:r>
          </a:p>
          <a:p>
            <a:endParaRPr lang="en-US" dirty="0"/>
          </a:p>
          <a:p>
            <a:r>
              <a:rPr lang="en-US" dirty="0" smtClean="0"/>
              <a:t>When I am finished, I select Continue.  </a:t>
            </a:r>
            <a:endParaRPr lang="en-US" dirty="0"/>
          </a:p>
          <a:p>
            <a:endParaRPr lang="en-US" dirty="0" smtClean="0"/>
          </a:p>
          <a:p>
            <a:r>
              <a:rPr lang="en-US" dirty="0" smtClean="0"/>
              <a:t>To see the new complete </a:t>
            </a:r>
            <a:r>
              <a:rPr lang="en-US" dirty="0" smtClean="0"/>
              <a:t>membership list, </a:t>
            </a:r>
            <a:r>
              <a:rPr lang="en-US" dirty="0" smtClean="0"/>
              <a:t>from the Maintenance Menu, select Continue.</a:t>
            </a:r>
            <a:endParaRPr lang="en-US" dirty="0"/>
          </a:p>
        </p:txBody>
      </p:sp>
    </p:spTree>
    <p:extLst>
      <p:ext uri="{BB962C8B-B14F-4D97-AF65-F5344CB8AC3E}">
        <p14:creationId xmlns:p14="http://schemas.microsoft.com/office/powerpoint/2010/main" val="1078207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TotalTime>
  <Words>1082</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Using Encore to Maintain MESA Records</vt:lpstr>
      <vt:lpstr>Getting Started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Encore to Maintain MESA Records</dc:title>
  <dc:creator>Dana Ricketts</dc:creator>
  <cp:lastModifiedBy>Dana Ricketts</cp:lastModifiedBy>
  <cp:revision>33</cp:revision>
  <dcterms:created xsi:type="dcterms:W3CDTF">2015-10-22T02:12:24Z</dcterms:created>
  <dcterms:modified xsi:type="dcterms:W3CDTF">2015-10-23T05:58:33Z</dcterms:modified>
</cp:coreProperties>
</file>