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1.xml" ContentType="application/vnd.openxmlformats-officedocument.themeOverr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4"/>
  </p:sldMasterIdLst>
  <p:notesMasterIdLst>
    <p:notesMasterId r:id="rId67"/>
  </p:notesMasterIdLst>
  <p:sldIdLst>
    <p:sldId id="287" r:id="rId5"/>
    <p:sldId id="4825" r:id="rId6"/>
    <p:sldId id="4821" r:id="rId7"/>
    <p:sldId id="4806" r:id="rId8"/>
    <p:sldId id="4807" r:id="rId9"/>
    <p:sldId id="4822" r:id="rId10"/>
    <p:sldId id="404" r:id="rId11"/>
    <p:sldId id="4813" r:id="rId12"/>
    <p:sldId id="4823" r:id="rId13"/>
    <p:sldId id="265" r:id="rId14"/>
    <p:sldId id="266" r:id="rId15"/>
    <p:sldId id="268" r:id="rId16"/>
    <p:sldId id="278" r:id="rId17"/>
    <p:sldId id="4842" r:id="rId18"/>
    <p:sldId id="312" r:id="rId19"/>
    <p:sldId id="4826" r:id="rId20"/>
    <p:sldId id="4832" r:id="rId21"/>
    <p:sldId id="4833" r:id="rId22"/>
    <p:sldId id="4834" r:id="rId23"/>
    <p:sldId id="3115" r:id="rId24"/>
    <p:sldId id="1682" r:id="rId25"/>
    <p:sldId id="4827" r:id="rId26"/>
    <p:sldId id="275" r:id="rId27"/>
    <p:sldId id="276" r:id="rId28"/>
    <p:sldId id="277" r:id="rId29"/>
    <p:sldId id="313" r:id="rId30"/>
    <p:sldId id="4828" r:id="rId31"/>
    <p:sldId id="270" r:id="rId32"/>
    <p:sldId id="271" r:id="rId33"/>
    <p:sldId id="269" r:id="rId34"/>
    <p:sldId id="4830" r:id="rId35"/>
    <p:sldId id="290" r:id="rId36"/>
    <p:sldId id="292" r:id="rId37"/>
    <p:sldId id="315" r:id="rId38"/>
    <p:sldId id="289" r:id="rId39"/>
    <p:sldId id="4845" r:id="rId40"/>
    <p:sldId id="310" r:id="rId41"/>
    <p:sldId id="4837" r:id="rId42"/>
    <p:sldId id="321" r:id="rId43"/>
    <p:sldId id="273" r:id="rId44"/>
    <p:sldId id="274" r:id="rId45"/>
    <p:sldId id="4831" r:id="rId46"/>
    <p:sldId id="316" r:id="rId47"/>
    <p:sldId id="293" r:id="rId48"/>
    <p:sldId id="299" r:id="rId49"/>
    <p:sldId id="279" r:id="rId50"/>
    <p:sldId id="280" r:id="rId51"/>
    <p:sldId id="282" r:id="rId52"/>
    <p:sldId id="300" r:id="rId53"/>
    <p:sldId id="285" r:id="rId54"/>
    <p:sldId id="296" r:id="rId55"/>
    <p:sldId id="4843" r:id="rId56"/>
    <p:sldId id="314" r:id="rId57"/>
    <p:sldId id="281" r:id="rId58"/>
    <p:sldId id="4839" r:id="rId59"/>
    <p:sldId id="4840" r:id="rId60"/>
    <p:sldId id="302" r:id="rId61"/>
    <p:sldId id="284" r:id="rId62"/>
    <p:sldId id="306" r:id="rId63"/>
    <p:sldId id="317" r:id="rId64"/>
    <p:sldId id="4844" r:id="rId65"/>
    <p:sldId id="2681" r:id="rId6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B33A911-258E-B0BA-DBB3-374DB4D6D908}" name="McRee, Rebecca" initials="RM" userId="S::McRee_R@cde.state.co.us::3a10fa13-9d60-4c0b-b361-471945732c34" providerId="AD"/>
  <p188:author id="{4ED05CE2-8041-C9ED-BF84-1970ADEB6D3B}" name="Oxton, Jessica" initials="OJ" userId="Oxton, Jessica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D997"/>
    <a:srgbClr val="C1D284"/>
    <a:srgbClr val="FDE973"/>
    <a:srgbClr val="95BEEF"/>
    <a:srgbClr val="96EEEC"/>
    <a:srgbClr val="94E890"/>
    <a:srgbClr val="86F289"/>
    <a:srgbClr val="AEF62C"/>
    <a:srgbClr val="C9FC26"/>
    <a:srgbClr val="FCD3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04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2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63" Type="http://schemas.openxmlformats.org/officeDocument/2006/relationships/slide" Target="slides/slide59.xml"/><Relationship Id="rId6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Relationship Id="rId34" Type="http://schemas.openxmlformats.org/officeDocument/2006/relationships/slide" Target="slides/slide30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7" Type="http://schemas.openxmlformats.org/officeDocument/2006/relationships/slide" Target="slides/slide3.xml"/><Relationship Id="rId71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lutzky, Collin" userId="21f7fb5c-490d-42a4-8741-4ce78a53b03a" providerId="ADAL" clId="{BA31DF69-360B-4E9B-AAB4-5EA8D61DC63A}"/>
    <pc:docChg chg="modSld">
      <pc:chgData name="Slutzky, Collin" userId="21f7fb5c-490d-42a4-8741-4ce78a53b03a" providerId="ADAL" clId="{BA31DF69-360B-4E9B-AAB4-5EA8D61DC63A}" dt="2026-10-29T22:27:01.387" v="0" actId="962"/>
      <pc:docMkLst>
        <pc:docMk/>
      </pc:docMkLst>
      <pc:sldChg chg="modSp mod">
        <pc:chgData name="Slutzky, Collin" userId="21f7fb5c-490d-42a4-8741-4ce78a53b03a" providerId="ADAL" clId="{BA31DF69-360B-4E9B-AAB4-5EA8D61DC63A}" dt="2026-10-29T22:27:01.387" v="0" actId="962"/>
        <pc:sldMkLst>
          <pc:docMk/>
          <pc:sldMk cId="1089365566" sldId="4844"/>
        </pc:sldMkLst>
        <pc:picChg chg="mod">
          <ac:chgData name="Slutzky, Collin" userId="21f7fb5c-490d-42a4-8741-4ce78a53b03a" providerId="ADAL" clId="{BA31DF69-360B-4E9B-AAB4-5EA8D61DC63A}" dt="2026-10-29T22:27:01.387" v="0" actId="962"/>
          <ac:picMkLst>
            <pc:docMk/>
            <pc:sldMk cId="1089365566" sldId="4844"/>
            <ac:picMk id="6" creationId="{0B4FD522-38D3-119B-A697-7A7F854A7C48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image" Target="../media/image14.sv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svg"/><Relationship Id="rId1" Type="http://schemas.openxmlformats.org/officeDocument/2006/relationships/image" Target="../media/image14.svg"/><Relationship Id="rId5" Type="http://schemas.openxmlformats.org/officeDocument/2006/relationships/image" Target="../media/image18.svg"/><Relationship Id="rId4" Type="http://schemas.openxmlformats.org/officeDocument/2006/relationships/image" Target="../media/image17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799ABC4-72FE-41EB-BB25-18814B45009F}" type="doc">
      <dgm:prSet loTypeId="urn:microsoft.com/office/officeart/2008/layout/PictureLineup" loCatId="picture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F455DEE-683E-4EEF-AC7D-AAB84AD62B27}">
      <dgm:prSet phldrT="[Text]"/>
      <dgm:spPr/>
      <dgm:t>
        <a:bodyPr/>
        <a:lstStyle/>
        <a:p>
          <a:r>
            <a:rPr lang="en-US" dirty="0"/>
            <a:t>Complete the basics of the collection early (Get files error free and create snapshots by the middle of October)</a:t>
          </a:r>
        </a:p>
      </dgm:t>
    </dgm:pt>
    <dgm:pt modelId="{5F8B99B2-3964-4B62-A3BA-20A39BEF1156}" type="parTrans" cxnId="{DC608CBA-232A-4134-8CD9-BD59CFA400D2}">
      <dgm:prSet/>
      <dgm:spPr/>
      <dgm:t>
        <a:bodyPr/>
        <a:lstStyle/>
        <a:p>
          <a:endParaRPr lang="en-US"/>
        </a:p>
      </dgm:t>
    </dgm:pt>
    <dgm:pt modelId="{7C2384E5-AA5F-4954-AC2D-5A02D637EC7F}" type="sibTrans" cxnId="{DC608CBA-232A-4134-8CD9-BD59CFA400D2}">
      <dgm:prSet/>
      <dgm:spPr/>
      <dgm:t>
        <a:bodyPr/>
        <a:lstStyle/>
        <a:p>
          <a:endParaRPr lang="en-US"/>
        </a:p>
      </dgm:t>
    </dgm:pt>
    <dgm:pt modelId="{545760B8-AC98-494A-8B31-74B8CDF17EAF}">
      <dgm:prSet phldrT="[Text]"/>
      <dgm:spPr/>
      <dgm:t>
        <a:bodyPr/>
        <a:lstStyle/>
        <a:p>
          <a:r>
            <a:rPr lang="en-US" dirty="0"/>
            <a:t>An error free snapshot does not guarantee accurately reported data</a:t>
          </a:r>
        </a:p>
      </dgm:t>
    </dgm:pt>
    <dgm:pt modelId="{1CF71D74-D1E6-49A1-A006-07D670093294}" type="parTrans" cxnId="{DF9F62D8-97FC-421E-90D9-91EE3BA5F131}">
      <dgm:prSet/>
      <dgm:spPr/>
      <dgm:t>
        <a:bodyPr/>
        <a:lstStyle/>
        <a:p>
          <a:endParaRPr lang="en-US"/>
        </a:p>
      </dgm:t>
    </dgm:pt>
    <dgm:pt modelId="{6F27796C-963A-418B-A393-FE8AAEE98EB5}" type="sibTrans" cxnId="{DF9F62D8-97FC-421E-90D9-91EE3BA5F131}">
      <dgm:prSet/>
      <dgm:spPr/>
      <dgm:t>
        <a:bodyPr/>
        <a:lstStyle/>
        <a:p>
          <a:endParaRPr lang="en-US"/>
        </a:p>
      </dgm:t>
    </dgm:pt>
    <dgm:pt modelId="{8AF24611-150E-4D1E-8EBC-2672ED242E2C}">
      <dgm:prSet phldrT="[Text]"/>
      <dgm:spPr/>
      <dgm:t>
        <a:bodyPr/>
        <a:lstStyle/>
        <a:p>
          <a:r>
            <a:rPr lang="en-US" dirty="0"/>
            <a:t>Review, Review, Review!</a:t>
          </a:r>
        </a:p>
      </dgm:t>
    </dgm:pt>
    <dgm:pt modelId="{565C2A1F-FDCF-4AD0-B273-FCED58051207}" type="parTrans" cxnId="{5F337274-05F9-4A9E-AAFF-E4DADA81C268}">
      <dgm:prSet/>
      <dgm:spPr/>
      <dgm:t>
        <a:bodyPr/>
        <a:lstStyle/>
        <a:p>
          <a:endParaRPr lang="en-US"/>
        </a:p>
      </dgm:t>
    </dgm:pt>
    <dgm:pt modelId="{C58950BA-08DB-4B5F-9ADC-35A0ABD7A133}" type="sibTrans" cxnId="{5F337274-05F9-4A9E-AAFF-E4DADA81C268}">
      <dgm:prSet/>
      <dgm:spPr/>
      <dgm:t>
        <a:bodyPr/>
        <a:lstStyle/>
        <a:p>
          <a:endParaRPr lang="en-US"/>
        </a:p>
      </dgm:t>
    </dgm:pt>
    <dgm:pt modelId="{97274605-A44A-4D68-91BA-E3938ACF5598}">
      <dgm:prSet phldrT="[Text]"/>
      <dgm:spPr/>
      <dgm:t>
        <a:bodyPr/>
        <a:lstStyle/>
        <a:p>
          <a:r>
            <a:rPr lang="en-US" dirty="0"/>
            <a:t>Pull in Subject Matter Experts to assist with verifying data (Finance Department, English Learner Department, Special Education, Registrar)</a:t>
          </a:r>
        </a:p>
      </dgm:t>
    </dgm:pt>
    <dgm:pt modelId="{4ED7F114-3E7F-41E9-809B-75C413387505}" type="parTrans" cxnId="{ADA1385F-81D3-42D0-8B2B-534AB35B4F46}">
      <dgm:prSet/>
      <dgm:spPr/>
      <dgm:t>
        <a:bodyPr/>
        <a:lstStyle/>
        <a:p>
          <a:endParaRPr lang="en-US"/>
        </a:p>
      </dgm:t>
    </dgm:pt>
    <dgm:pt modelId="{6258DAEF-CC2D-4279-848B-9CCFA061E582}" type="sibTrans" cxnId="{ADA1385F-81D3-42D0-8B2B-534AB35B4F46}">
      <dgm:prSet/>
      <dgm:spPr/>
      <dgm:t>
        <a:bodyPr/>
        <a:lstStyle/>
        <a:p>
          <a:endParaRPr lang="en-US"/>
        </a:p>
      </dgm:t>
    </dgm:pt>
    <dgm:pt modelId="{4D968FD4-6EB6-4F08-9545-0E886C16D5EB}">
      <dgm:prSet phldrT="[Text]"/>
      <dgm:spPr/>
      <dgm:t>
        <a:bodyPr/>
        <a:lstStyle/>
        <a:p>
          <a:r>
            <a:rPr lang="en-US" dirty="0"/>
            <a:t>COGNOS Reports for verification</a:t>
          </a:r>
        </a:p>
      </dgm:t>
    </dgm:pt>
    <dgm:pt modelId="{C45089AC-9AA1-48CC-A04F-D4371A6F986C}" type="parTrans" cxnId="{0FFA989A-5FFC-4D91-8302-47DD0B2C084B}">
      <dgm:prSet/>
      <dgm:spPr/>
      <dgm:t>
        <a:bodyPr/>
        <a:lstStyle/>
        <a:p>
          <a:endParaRPr lang="en-US"/>
        </a:p>
      </dgm:t>
    </dgm:pt>
    <dgm:pt modelId="{F867B2F7-A289-4187-A114-92847A759A86}" type="sibTrans" cxnId="{0FFA989A-5FFC-4D91-8302-47DD0B2C084B}">
      <dgm:prSet/>
      <dgm:spPr/>
      <dgm:t>
        <a:bodyPr/>
        <a:lstStyle/>
        <a:p>
          <a:endParaRPr lang="en-US"/>
        </a:p>
      </dgm:t>
    </dgm:pt>
    <dgm:pt modelId="{7A55DB93-B02F-45EB-88E7-56CD41960A6D}" type="pres">
      <dgm:prSet presAssocID="{9799ABC4-72FE-41EB-BB25-18814B45009F}" presName="Name0" presStyleCnt="0">
        <dgm:presLayoutVars>
          <dgm:chMax/>
          <dgm:chPref/>
          <dgm:dir/>
          <dgm:animLvl val="lvl"/>
          <dgm:resizeHandles val="exact"/>
        </dgm:presLayoutVars>
      </dgm:prSet>
      <dgm:spPr/>
    </dgm:pt>
    <dgm:pt modelId="{E4F45C79-C035-43DF-90FC-889416E40EE8}" type="pres">
      <dgm:prSet presAssocID="{6F455DEE-683E-4EEF-AC7D-AAB84AD62B27}" presName="composite" presStyleCnt="0"/>
      <dgm:spPr/>
    </dgm:pt>
    <dgm:pt modelId="{5849CFBB-365C-42D1-A18D-66CD5D947402}" type="pres">
      <dgm:prSet presAssocID="{6F455DEE-683E-4EEF-AC7D-AAB84AD62B27}" presName="Image" presStyleLbl="align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list outline"/>
        </a:ext>
      </dgm:extLst>
    </dgm:pt>
    <dgm:pt modelId="{FF944167-AC0F-4A79-B432-11DDC953FF2D}" type="pres">
      <dgm:prSet presAssocID="{6F455DEE-683E-4EEF-AC7D-AAB84AD62B27}" presName="Accent" presStyleLbl="parChTrans1D1" presStyleIdx="0" presStyleCnt="5"/>
      <dgm:spPr/>
    </dgm:pt>
    <dgm:pt modelId="{D9E7BB08-2A2C-4CDE-8BE9-F562F347AC2B}" type="pres">
      <dgm:prSet presAssocID="{6F455DEE-683E-4EEF-AC7D-AAB84AD62B27}" presName="Parent" presStyleLbl="revTx" presStyleIdx="0" presStyleCnt="5">
        <dgm:presLayoutVars>
          <dgm:chMax val="0"/>
          <dgm:chPref val="0"/>
          <dgm:bulletEnabled val="1"/>
        </dgm:presLayoutVars>
      </dgm:prSet>
      <dgm:spPr/>
    </dgm:pt>
    <dgm:pt modelId="{0FE5C7AB-2813-440E-AC2E-3CF076E25914}" type="pres">
      <dgm:prSet presAssocID="{7C2384E5-AA5F-4954-AC2D-5A02D637EC7F}" presName="sibTrans" presStyleCnt="0"/>
      <dgm:spPr/>
    </dgm:pt>
    <dgm:pt modelId="{FD7F037F-C8A5-4DAB-8013-6C9684C369F9}" type="pres">
      <dgm:prSet presAssocID="{545760B8-AC98-494A-8B31-74B8CDF17EAF}" presName="composite" presStyleCnt="0"/>
      <dgm:spPr/>
    </dgm:pt>
    <dgm:pt modelId="{BD48A808-B7CC-4E3D-9736-F81F1C778ACD}" type="pres">
      <dgm:prSet presAssocID="{545760B8-AC98-494A-8B31-74B8CDF17EAF}" presName="Image" presStyleLbl="align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Presentation with pie chart outline"/>
        </a:ext>
      </dgm:extLst>
    </dgm:pt>
    <dgm:pt modelId="{6A33F7AE-32CD-411A-AB79-AC1962525EF5}" type="pres">
      <dgm:prSet presAssocID="{545760B8-AC98-494A-8B31-74B8CDF17EAF}" presName="Accent" presStyleLbl="parChTrans1D1" presStyleIdx="1" presStyleCnt="5"/>
      <dgm:spPr/>
    </dgm:pt>
    <dgm:pt modelId="{8564C7DB-F6C3-4CC4-99D0-0869F98F6632}" type="pres">
      <dgm:prSet presAssocID="{545760B8-AC98-494A-8B31-74B8CDF17EAF}" presName="Parent" presStyleLbl="revTx" presStyleIdx="1" presStyleCnt="5">
        <dgm:presLayoutVars>
          <dgm:chMax val="0"/>
          <dgm:chPref val="0"/>
          <dgm:bulletEnabled val="1"/>
        </dgm:presLayoutVars>
      </dgm:prSet>
      <dgm:spPr/>
    </dgm:pt>
    <dgm:pt modelId="{FC4A295F-DF64-4700-B38C-191D3A9CCE50}" type="pres">
      <dgm:prSet presAssocID="{6F27796C-963A-418B-A393-FE8AAEE98EB5}" presName="sibTrans" presStyleCnt="0"/>
      <dgm:spPr/>
    </dgm:pt>
    <dgm:pt modelId="{5F15BB9B-EF5F-4418-9EDE-040D698112DA}" type="pres">
      <dgm:prSet presAssocID="{8AF24611-150E-4D1E-8EBC-2672ED242E2C}" presName="composite" presStyleCnt="0"/>
      <dgm:spPr/>
    </dgm:pt>
    <dgm:pt modelId="{22F61767-5AE5-44FF-B2F9-1BD5342E91F4}" type="pres">
      <dgm:prSet presAssocID="{8AF24611-150E-4D1E-8EBC-2672ED242E2C}" presName="Image" presStyleLbl="align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solidFill>
            <a:schemeClr val="accent4"/>
          </a:solidFill>
        </a:ln>
      </dgm:spPr>
      <dgm:extLst>
        <a:ext uri="{E40237B7-FDA0-4F09-8148-C483321AD2D9}">
          <dgm14:cNvPr xmlns:dgm14="http://schemas.microsoft.com/office/drawing/2010/diagram" id="0" name="" descr="Eyes outline"/>
        </a:ext>
      </dgm:extLst>
    </dgm:pt>
    <dgm:pt modelId="{80861198-6DFB-4754-A81F-0AB475078F3E}" type="pres">
      <dgm:prSet presAssocID="{8AF24611-150E-4D1E-8EBC-2672ED242E2C}" presName="Accent" presStyleLbl="parChTrans1D1" presStyleIdx="2" presStyleCnt="5"/>
      <dgm:spPr/>
    </dgm:pt>
    <dgm:pt modelId="{95C492C0-4598-45B5-862C-65EC852812E4}" type="pres">
      <dgm:prSet presAssocID="{8AF24611-150E-4D1E-8EBC-2672ED242E2C}" presName="Parent" presStyleLbl="revTx" presStyleIdx="2" presStyleCnt="5">
        <dgm:presLayoutVars>
          <dgm:chMax val="0"/>
          <dgm:chPref val="0"/>
          <dgm:bulletEnabled val="1"/>
        </dgm:presLayoutVars>
      </dgm:prSet>
      <dgm:spPr/>
    </dgm:pt>
    <dgm:pt modelId="{3617EED4-F9AB-43A3-9C5A-2758BD9488B4}" type="pres">
      <dgm:prSet presAssocID="{C58950BA-08DB-4B5F-9ADC-35A0ABD7A133}" presName="sibTrans" presStyleCnt="0"/>
      <dgm:spPr/>
    </dgm:pt>
    <dgm:pt modelId="{2EC5E881-C150-4997-9C2E-95715A326B57}" type="pres">
      <dgm:prSet presAssocID="{97274605-A44A-4D68-91BA-E3938ACF5598}" presName="composite" presStyleCnt="0"/>
      <dgm:spPr/>
    </dgm:pt>
    <dgm:pt modelId="{E31A8082-C7FF-4316-9732-907D1BA44962}" type="pres">
      <dgm:prSet presAssocID="{97274605-A44A-4D68-91BA-E3938ACF5598}" presName="Image" presStyleLbl="align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>
          <a:solidFill>
            <a:srgbClr val="00B0F0"/>
          </a:solidFill>
        </a:ln>
      </dgm:spPr>
      <dgm:extLst>
        <a:ext uri="{E40237B7-FDA0-4F09-8148-C483321AD2D9}">
          <dgm14:cNvPr xmlns:dgm14="http://schemas.microsoft.com/office/drawing/2010/diagram" id="0" name="" descr="Customer review outline"/>
        </a:ext>
      </dgm:extLst>
    </dgm:pt>
    <dgm:pt modelId="{ADAEDF24-C48B-4825-993E-50FD7019197B}" type="pres">
      <dgm:prSet presAssocID="{97274605-A44A-4D68-91BA-E3938ACF5598}" presName="Accent" presStyleLbl="parChTrans1D1" presStyleIdx="3" presStyleCnt="5"/>
      <dgm:spPr/>
    </dgm:pt>
    <dgm:pt modelId="{AE99632B-3DD5-4672-8D50-9B6147C0E9B8}" type="pres">
      <dgm:prSet presAssocID="{97274605-A44A-4D68-91BA-E3938ACF5598}" presName="Parent" presStyleLbl="revTx" presStyleIdx="3" presStyleCnt="5">
        <dgm:presLayoutVars>
          <dgm:chMax val="0"/>
          <dgm:chPref val="0"/>
          <dgm:bulletEnabled val="1"/>
        </dgm:presLayoutVars>
      </dgm:prSet>
      <dgm:spPr/>
    </dgm:pt>
    <dgm:pt modelId="{0751768A-CA96-404F-94EB-11D48252D194}" type="pres">
      <dgm:prSet presAssocID="{6258DAEF-CC2D-4279-848B-9CCFA061E582}" presName="sibTrans" presStyleCnt="0"/>
      <dgm:spPr/>
    </dgm:pt>
    <dgm:pt modelId="{AB8244DA-70EC-4745-ABAC-6A992CD350B0}" type="pres">
      <dgm:prSet presAssocID="{4D968FD4-6EB6-4F08-9545-0E886C16D5EB}" presName="composite" presStyleCnt="0"/>
      <dgm:spPr/>
    </dgm:pt>
    <dgm:pt modelId="{4432B3B3-4977-4F8A-AEF7-2EE58E06D7A9}" type="pres">
      <dgm:prSet presAssocID="{4D968FD4-6EB6-4F08-9545-0E886C16D5EB}" presName="Image" presStyleLbl="align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ument outline"/>
        </a:ext>
      </dgm:extLst>
    </dgm:pt>
    <dgm:pt modelId="{488A0007-D7CA-4C3B-90DF-5229C90FBF16}" type="pres">
      <dgm:prSet presAssocID="{4D968FD4-6EB6-4F08-9545-0E886C16D5EB}" presName="Accent" presStyleLbl="parChTrans1D1" presStyleIdx="4" presStyleCnt="5"/>
      <dgm:spPr/>
    </dgm:pt>
    <dgm:pt modelId="{DC1ACAA8-8BAA-4E47-8DEC-25AA75D797B8}" type="pres">
      <dgm:prSet presAssocID="{4D968FD4-6EB6-4F08-9545-0E886C16D5EB}" presName="Parent" presStyleLbl="revTx" presStyleIdx="4" presStyleCnt="5">
        <dgm:presLayoutVars>
          <dgm:chMax val="0"/>
          <dgm:chPref val="0"/>
          <dgm:bulletEnabled val="1"/>
        </dgm:presLayoutVars>
      </dgm:prSet>
      <dgm:spPr/>
    </dgm:pt>
  </dgm:ptLst>
  <dgm:cxnLst>
    <dgm:cxn modelId="{D3040715-FBE4-498A-8555-E7D91D866C27}" type="presOf" srcId="{6F455DEE-683E-4EEF-AC7D-AAB84AD62B27}" destId="{D9E7BB08-2A2C-4CDE-8BE9-F562F347AC2B}" srcOrd="0" destOrd="0" presId="urn:microsoft.com/office/officeart/2008/layout/PictureLineup"/>
    <dgm:cxn modelId="{E7EA162C-8FFE-4906-A78D-D6DF8E532E4A}" type="presOf" srcId="{4D968FD4-6EB6-4F08-9545-0E886C16D5EB}" destId="{DC1ACAA8-8BAA-4E47-8DEC-25AA75D797B8}" srcOrd="0" destOrd="0" presId="urn:microsoft.com/office/officeart/2008/layout/PictureLineup"/>
    <dgm:cxn modelId="{ADA1385F-81D3-42D0-8B2B-534AB35B4F46}" srcId="{9799ABC4-72FE-41EB-BB25-18814B45009F}" destId="{97274605-A44A-4D68-91BA-E3938ACF5598}" srcOrd="3" destOrd="0" parTransId="{4ED7F114-3E7F-41E9-809B-75C413387505}" sibTransId="{6258DAEF-CC2D-4279-848B-9CCFA061E582}"/>
    <dgm:cxn modelId="{49424B6E-CCCB-40C6-9822-17AA1C76AC1B}" type="presOf" srcId="{8AF24611-150E-4D1E-8EBC-2672ED242E2C}" destId="{95C492C0-4598-45B5-862C-65EC852812E4}" srcOrd="0" destOrd="0" presId="urn:microsoft.com/office/officeart/2008/layout/PictureLineup"/>
    <dgm:cxn modelId="{5F337274-05F9-4A9E-AAFF-E4DADA81C268}" srcId="{9799ABC4-72FE-41EB-BB25-18814B45009F}" destId="{8AF24611-150E-4D1E-8EBC-2672ED242E2C}" srcOrd="2" destOrd="0" parTransId="{565C2A1F-FDCF-4AD0-B273-FCED58051207}" sibTransId="{C58950BA-08DB-4B5F-9ADC-35A0ABD7A133}"/>
    <dgm:cxn modelId="{0FFA989A-5FFC-4D91-8302-47DD0B2C084B}" srcId="{9799ABC4-72FE-41EB-BB25-18814B45009F}" destId="{4D968FD4-6EB6-4F08-9545-0E886C16D5EB}" srcOrd="4" destOrd="0" parTransId="{C45089AC-9AA1-48CC-A04F-D4371A6F986C}" sibTransId="{F867B2F7-A289-4187-A114-92847A759A86}"/>
    <dgm:cxn modelId="{7CF3BBAA-1946-4910-942D-3367B6E93669}" type="presOf" srcId="{545760B8-AC98-494A-8B31-74B8CDF17EAF}" destId="{8564C7DB-F6C3-4CC4-99D0-0869F98F6632}" srcOrd="0" destOrd="0" presId="urn:microsoft.com/office/officeart/2008/layout/PictureLineup"/>
    <dgm:cxn modelId="{DC608CBA-232A-4134-8CD9-BD59CFA400D2}" srcId="{9799ABC4-72FE-41EB-BB25-18814B45009F}" destId="{6F455DEE-683E-4EEF-AC7D-AAB84AD62B27}" srcOrd="0" destOrd="0" parTransId="{5F8B99B2-3964-4B62-A3BA-20A39BEF1156}" sibTransId="{7C2384E5-AA5F-4954-AC2D-5A02D637EC7F}"/>
    <dgm:cxn modelId="{DF9F62D8-97FC-421E-90D9-91EE3BA5F131}" srcId="{9799ABC4-72FE-41EB-BB25-18814B45009F}" destId="{545760B8-AC98-494A-8B31-74B8CDF17EAF}" srcOrd="1" destOrd="0" parTransId="{1CF71D74-D1E6-49A1-A006-07D670093294}" sibTransId="{6F27796C-963A-418B-A393-FE8AAEE98EB5}"/>
    <dgm:cxn modelId="{2DCBB4F3-FF30-4725-8423-6021EA800B17}" type="presOf" srcId="{9799ABC4-72FE-41EB-BB25-18814B45009F}" destId="{7A55DB93-B02F-45EB-88E7-56CD41960A6D}" srcOrd="0" destOrd="0" presId="urn:microsoft.com/office/officeart/2008/layout/PictureLineup"/>
    <dgm:cxn modelId="{0D75CBF3-029B-43E9-9962-0AC0EEB0C6A6}" type="presOf" srcId="{97274605-A44A-4D68-91BA-E3938ACF5598}" destId="{AE99632B-3DD5-4672-8D50-9B6147C0E9B8}" srcOrd="0" destOrd="0" presId="urn:microsoft.com/office/officeart/2008/layout/PictureLineup"/>
    <dgm:cxn modelId="{1411352A-0B5D-4A58-8BFD-F7DB28295894}" type="presParOf" srcId="{7A55DB93-B02F-45EB-88E7-56CD41960A6D}" destId="{E4F45C79-C035-43DF-90FC-889416E40EE8}" srcOrd="0" destOrd="0" presId="urn:microsoft.com/office/officeart/2008/layout/PictureLineup"/>
    <dgm:cxn modelId="{26D963FB-3F10-4DAD-A6BD-967D2B42903E}" type="presParOf" srcId="{E4F45C79-C035-43DF-90FC-889416E40EE8}" destId="{5849CFBB-365C-42D1-A18D-66CD5D947402}" srcOrd="0" destOrd="0" presId="urn:microsoft.com/office/officeart/2008/layout/PictureLineup"/>
    <dgm:cxn modelId="{49425402-4345-4CDA-9B42-0A7EEA1E7A9B}" type="presParOf" srcId="{E4F45C79-C035-43DF-90FC-889416E40EE8}" destId="{FF944167-AC0F-4A79-B432-11DDC953FF2D}" srcOrd="1" destOrd="0" presId="urn:microsoft.com/office/officeart/2008/layout/PictureLineup"/>
    <dgm:cxn modelId="{57014A53-2C6E-4142-8B4D-64FD8C96843F}" type="presParOf" srcId="{E4F45C79-C035-43DF-90FC-889416E40EE8}" destId="{D9E7BB08-2A2C-4CDE-8BE9-F562F347AC2B}" srcOrd="2" destOrd="0" presId="urn:microsoft.com/office/officeart/2008/layout/PictureLineup"/>
    <dgm:cxn modelId="{7F2F62B5-E161-4822-AAF9-3E0B64908357}" type="presParOf" srcId="{7A55DB93-B02F-45EB-88E7-56CD41960A6D}" destId="{0FE5C7AB-2813-440E-AC2E-3CF076E25914}" srcOrd="1" destOrd="0" presId="urn:microsoft.com/office/officeart/2008/layout/PictureLineup"/>
    <dgm:cxn modelId="{86ADC0B6-4E16-44F7-B3E9-2DBA9012E1BD}" type="presParOf" srcId="{7A55DB93-B02F-45EB-88E7-56CD41960A6D}" destId="{FD7F037F-C8A5-4DAB-8013-6C9684C369F9}" srcOrd="2" destOrd="0" presId="urn:microsoft.com/office/officeart/2008/layout/PictureLineup"/>
    <dgm:cxn modelId="{86F92F51-D6A1-4796-8A70-97E0DD12FD4F}" type="presParOf" srcId="{FD7F037F-C8A5-4DAB-8013-6C9684C369F9}" destId="{BD48A808-B7CC-4E3D-9736-F81F1C778ACD}" srcOrd="0" destOrd="0" presId="urn:microsoft.com/office/officeart/2008/layout/PictureLineup"/>
    <dgm:cxn modelId="{C054F1A8-A01F-437A-A6CC-C8C1AC55FA12}" type="presParOf" srcId="{FD7F037F-C8A5-4DAB-8013-6C9684C369F9}" destId="{6A33F7AE-32CD-411A-AB79-AC1962525EF5}" srcOrd="1" destOrd="0" presId="urn:microsoft.com/office/officeart/2008/layout/PictureLineup"/>
    <dgm:cxn modelId="{55B70D87-068D-411C-86C4-F2D2DAF486D5}" type="presParOf" srcId="{FD7F037F-C8A5-4DAB-8013-6C9684C369F9}" destId="{8564C7DB-F6C3-4CC4-99D0-0869F98F6632}" srcOrd="2" destOrd="0" presId="urn:microsoft.com/office/officeart/2008/layout/PictureLineup"/>
    <dgm:cxn modelId="{403CB644-833E-41CA-A20B-14B188990353}" type="presParOf" srcId="{7A55DB93-B02F-45EB-88E7-56CD41960A6D}" destId="{FC4A295F-DF64-4700-B38C-191D3A9CCE50}" srcOrd="3" destOrd="0" presId="urn:microsoft.com/office/officeart/2008/layout/PictureLineup"/>
    <dgm:cxn modelId="{5AD4C18D-C3C4-4F7F-AB95-219D88F72557}" type="presParOf" srcId="{7A55DB93-B02F-45EB-88E7-56CD41960A6D}" destId="{5F15BB9B-EF5F-4418-9EDE-040D698112DA}" srcOrd="4" destOrd="0" presId="urn:microsoft.com/office/officeart/2008/layout/PictureLineup"/>
    <dgm:cxn modelId="{65F766EF-C836-42BF-91EE-6DF29F32151A}" type="presParOf" srcId="{5F15BB9B-EF5F-4418-9EDE-040D698112DA}" destId="{22F61767-5AE5-44FF-B2F9-1BD5342E91F4}" srcOrd="0" destOrd="0" presId="urn:microsoft.com/office/officeart/2008/layout/PictureLineup"/>
    <dgm:cxn modelId="{2118BF98-3890-4FF3-946E-C001B706DC15}" type="presParOf" srcId="{5F15BB9B-EF5F-4418-9EDE-040D698112DA}" destId="{80861198-6DFB-4754-A81F-0AB475078F3E}" srcOrd="1" destOrd="0" presId="urn:microsoft.com/office/officeart/2008/layout/PictureLineup"/>
    <dgm:cxn modelId="{47474F44-750C-4CCB-AB6A-2B274C17E4B3}" type="presParOf" srcId="{5F15BB9B-EF5F-4418-9EDE-040D698112DA}" destId="{95C492C0-4598-45B5-862C-65EC852812E4}" srcOrd="2" destOrd="0" presId="urn:microsoft.com/office/officeart/2008/layout/PictureLineup"/>
    <dgm:cxn modelId="{CBC97240-AFA3-416B-98DB-5916C00399D4}" type="presParOf" srcId="{7A55DB93-B02F-45EB-88E7-56CD41960A6D}" destId="{3617EED4-F9AB-43A3-9C5A-2758BD9488B4}" srcOrd="5" destOrd="0" presId="urn:microsoft.com/office/officeart/2008/layout/PictureLineup"/>
    <dgm:cxn modelId="{57693A4A-1012-4F56-9BF8-5BE1FC1E4E57}" type="presParOf" srcId="{7A55DB93-B02F-45EB-88E7-56CD41960A6D}" destId="{2EC5E881-C150-4997-9C2E-95715A326B57}" srcOrd="6" destOrd="0" presId="urn:microsoft.com/office/officeart/2008/layout/PictureLineup"/>
    <dgm:cxn modelId="{3862964B-AD95-427E-A361-DCA82EC1ED6A}" type="presParOf" srcId="{2EC5E881-C150-4997-9C2E-95715A326B57}" destId="{E31A8082-C7FF-4316-9732-907D1BA44962}" srcOrd="0" destOrd="0" presId="urn:microsoft.com/office/officeart/2008/layout/PictureLineup"/>
    <dgm:cxn modelId="{B97B3396-2561-4132-8478-7D1E1FE1593B}" type="presParOf" srcId="{2EC5E881-C150-4997-9C2E-95715A326B57}" destId="{ADAEDF24-C48B-4825-993E-50FD7019197B}" srcOrd="1" destOrd="0" presId="urn:microsoft.com/office/officeart/2008/layout/PictureLineup"/>
    <dgm:cxn modelId="{E66D76B1-98B0-49E5-9BCE-E19B323518D3}" type="presParOf" srcId="{2EC5E881-C150-4997-9C2E-95715A326B57}" destId="{AE99632B-3DD5-4672-8D50-9B6147C0E9B8}" srcOrd="2" destOrd="0" presId="urn:microsoft.com/office/officeart/2008/layout/PictureLineup"/>
    <dgm:cxn modelId="{AF6D7483-AD40-4A2F-9727-E4ED2EF790BE}" type="presParOf" srcId="{7A55DB93-B02F-45EB-88E7-56CD41960A6D}" destId="{0751768A-CA96-404F-94EB-11D48252D194}" srcOrd="7" destOrd="0" presId="urn:microsoft.com/office/officeart/2008/layout/PictureLineup"/>
    <dgm:cxn modelId="{95C8B51A-FFFB-4858-81AF-F20A0CA63267}" type="presParOf" srcId="{7A55DB93-B02F-45EB-88E7-56CD41960A6D}" destId="{AB8244DA-70EC-4745-ABAC-6A992CD350B0}" srcOrd="8" destOrd="0" presId="urn:microsoft.com/office/officeart/2008/layout/PictureLineup"/>
    <dgm:cxn modelId="{E3E520F9-D522-4573-BEC2-E9E9D102E6C3}" type="presParOf" srcId="{AB8244DA-70EC-4745-ABAC-6A992CD350B0}" destId="{4432B3B3-4977-4F8A-AEF7-2EE58E06D7A9}" srcOrd="0" destOrd="0" presId="urn:microsoft.com/office/officeart/2008/layout/PictureLineup"/>
    <dgm:cxn modelId="{C5B47586-306F-4331-9DD9-0836F6905A17}" type="presParOf" srcId="{AB8244DA-70EC-4745-ABAC-6A992CD350B0}" destId="{488A0007-D7CA-4C3B-90DF-5229C90FBF16}" srcOrd="1" destOrd="0" presId="urn:microsoft.com/office/officeart/2008/layout/PictureLineup"/>
    <dgm:cxn modelId="{E1341464-EDDA-4B5B-9B96-4569D6EBEC27}" type="presParOf" srcId="{AB8244DA-70EC-4745-ABAC-6A992CD350B0}" destId="{DC1ACAA8-8BAA-4E47-8DEC-25AA75D797B8}" srcOrd="2" destOrd="0" presId="urn:microsoft.com/office/officeart/2008/layout/PictureLineup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CA29BED-9B60-40A0-8E69-9B67AAC3C9F3}" type="doc">
      <dgm:prSet loTypeId="urn:microsoft.com/office/officeart/2005/8/layout/process4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B7557ED-2047-4E85-B3BD-DFFC8AA74E99}">
      <dgm:prSet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The School Auditing Office will review all documents for each student to determine who should submit the student for funding, and at what level.</a:t>
          </a:r>
        </a:p>
      </dgm:t>
      <dgm:extLst>
        <a:ext uri="{E40237B7-FDA0-4F09-8148-C483321AD2D9}">
          <dgm14:cNvPr xmlns:dgm14="http://schemas.microsoft.com/office/drawing/2010/diagram" id="0" name="" descr="The School Auditing Office will review all documents for each student to determine who should submit the student for funding, and at what level.&#10; The School Auditing Office will notify each district of its duplicate count findings. &#10; Decisions will be uploaded to the district’s Syncplicity “Duplicate Count” subfolder.&#10;Data Services will unlock the Snapshot for any district needing to change their data per the duplicate count findings.&#10;Districts will then need to:&#10; Make the appropriate adjustments to their interchange files AND&#10; Regenerate their Student October Count Snapshot AND&#10; Re-submit their Snapshot&#10;"/>
        </a:ext>
      </dgm:extLst>
    </dgm:pt>
    <dgm:pt modelId="{B2A41BFD-E163-474A-B67A-2D535686B3BA}" type="parTrans" cxnId="{9C93CEAD-564A-45CA-9F38-99671A615A7E}">
      <dgm:prSet/>
      <dgm:spPr/>
      <dgm:t>
        <a:bodyPr/>
        <a:lstStyle/>
        <a:p>
          <a:endParaRPr lang="en-US"/>
        </a:p>
      </dgm:t>
    </dgm:pt>
    <dgm:pt modelId="{85845275-8F62-456D-B559-F653B67BF60D}" type="sibTrans" cxnId="{9C93CEAD-564A-45CA-9F38-99671A615A7E}">
      <dgm:prSet/>
      <dgm:spPr/>
      <dgm:t>
        <a:bodyPr/>
        <a:lstStyle/>
        <a:p>
          <a:endParaRPr lang="en-US"/>
        </a:p>
      </dgm:t>
    </dgm:pt>
    <dgm:pt modelId="{C0AC8A30-51D4-4B55-98BF-0E2AF98B2BD4}">
      <dgm:prSet custT="1"/>
      <dgm:spPr>
        <a:solidFill>
          <a:schemeClr val="accent6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sz="1600" dirty="0"/>
            <a:t>The School Auditing Office will notify each district of its duplicate count findings. </a:t>
          </a:r>
        </a:p>
      </dgm:t>
      <dgm:extLst>
        <a:ext uri="{E40237B7-FDA0-4F09-8148-C483321AD2D9}">
          <dgm14:cNvPr xmlns:dgm14="http://schemas.microsoft.com/office/drawing/2010/diagram" id="0" name="" descr="The School Auditing Office will review all documents for each student to determine who should submit the student for funding, and at what level.&#10; The School Auditing Office will notify each district of its duplicate count findings. &#10; Decisions will be uploaded to the district’s Syncplicity “Duplicate Count” subfolder.&#10;Data Services will unlock the Snapshot for any district needing to change their data per the duplicate count findings.&#10;Districts will then need to:&#10; Make the appropriate adjustments to their interchange files AND&#10; Regenerate their Student October Count Snapshot AND&#10; Re-submit their Snapshot&#10;"/>
        </a:ext>
      </dgm:extLst>
    </dgm:pt>
    <dgm:pt modelId="{FE276B2B-8C73-4717-BFA2-DB2B40D52681}" type="parTrans" cxnId="{20C7CA18-50AC-4D80-BFF3-45EED899A802}">
      <dgm:prSet/>
      <dgm:spPr/>
      <dgm:t>
        <a:bodyPr/>
        <a:lstStyle/>
        <a:p>
          <a:endParaRPr lang="en-US"/>
        </a:p>
      </dgm:t>
    </dgm:pt>
    <dgm:pt modelId="{D6870D36-F424-48C8-BE10-E1A28803AB35}" type="sibTrans" cxnId="{20C7CA18-50AC-4D80-BFF3-45EED899A802}">
      <dgm:prSet/>
      <dgm:spPr/>
      <dgm:t>
        <a:bodyPr/>
        <a:lstStyle/>
        <a:p>
          <a:endParaRPr lang="en-US"/>
        </a:p>
      </dgm:t>
    </dgm:pt>
    <dgm:pt modelId="{EB626817-C6A6-4251-9EDF-8B5C0DE6ED74}">
      <dgm:prSet custT="1"/>
      <dgm:spPr/>
      <dgm:t>
        <a:bodyPr/>
        <a:lstStyle/>
        <a:p>
          <a:r>
            <a:rPr lang="en-US" sz="1600" dirty="0"/>
            <a:t>Decisions will be uploaded to the district’s Syncplicity “Duplicate Count” subfolder.</a:t>
          </a:r>
        </a:p>
      </dgm:t>
      <dgm:extLst>
        <a:ext uri="{E40237B7-FDA0-4F09-8148-C483321AD2D9}">
          <dgm14:cNvPr xmlns:dgm14="http://schemas.microsoft.com/office/drawing/2010/diagram" id="0" name="" descr="The School Auditing Office will review all documents for each student to determine who should submit the student for funding, and at what level.&#10; The School Auditing Office will notify each district of its duplicate count findings. &#10; Decisions will be uploaded to the district’s Syncplicity “Duplicate Count” subfolder.&#10;Data Services will unlock the Snapshot for any district needing to change their data per the duplicate count findings.&#10;Districts will then need to:&#10; Make the appropriate adjustments to their interchange files AND&#10; Regenerate their Student October Count Snapshot AND&#10; Re-submit their Snapshot&#10;"/>
        </a:ext>
      </dgm:extLst>
    </dgm:pt>
    <dgm:pt modelId="{DFF81FE9-0A07-46AD-8323-FB978791A3DE}" type="parTrans" cxnId="{0B215BC2-16FB-4566-9256-0CDB44532746}">
      <dgm:prSet/>
      <dgm:spPr/>
      <dgm:t>
        <a:bodyPr/>
        <a:lstStyle/>
        <a:p>
          <a:endParaRPr lang="en-US"/>
        </a:p>
      </dgm:t>
    </dgm:pt>
    <dgm:pt modelId="{28DE5117-D28D-4C2A-99A9-B65243A9837C}" type="sibTrans" cxnId="{0B215BC2-16FB-4566-9256-0CDB44532746}">
      <dgm:prSet/>
      <dgm:spPr/>
      <dgm:t>
        <a:bodyPr/>
        <a:lstStyle/>
        <a:p>
          <a:endParaRPr lang="en-US"/>
        </a:p>
      </dgm:t>
    </dgm:pt>
    <dgm:pt modelId="{B273EC62-1B0C-4A38-95E1-8D1ECB31FAEC}">
      <dgm:prSet custT="1"/>
      <dgm:spPr/>
      <dgm:t>
        <a:bodyPr/>
        <a:lstStyle/>
        <a:p>
          <a:r>
            <a:rPr lang="en-US" sz="1800" dirty="0">
              <a:solidFill>
                <a:schemeClr val="tx1"/>
              </a:solidFill>
            </a:rPr>
            <a:t>Data Services will unlock the Snapshot for any district needing to change their data per the duplicate count findings.</a:t>
          </a:r>
        </a:p>
      </dgm:t>
      <dgm:extLst>
        <a:ext uri="{E40237B7-FDA0-4F09-8148-C483321AD2D9}">
          <dgm14:cNvPr xmlns:dgm14="http://schemas.microsoft.com/office/drawing/2010/diagram" id="0" name="" descr="The School Auditing Office will review all documents for each student to determine who should submit the student for funding, and at what level.&#10; The School Auditing Office will notify each district of its duplicate count findings. &#10; Decisions will be uploaded to the district’s Syncplicity “Duplicate Count” subfolder.&#10;Data Services will unlock the Snapshot for any district needing to change their data per the duplicate count findings.&#10;Districts will then need to:&#10; Make the appropriate adjustments to their interchange files AND&#10; Regenerate their Student October Count Snapshot AND&#10; Re-submit their Snapshot&#10;"/>
        </a:ext>
      </dgm:extLst>
    </dgm:pt>
    <dgm:pt modelId="{C9861C35-098F-47F1-AA5A-5869C4252E9F}" type="parTrans" cxnId="{81394E62-F270-4FEC-9F85-8C16FC290676}">
      <dgm:prSet/>
      <dgm:spPr/>
      <dgm:t>
        <a:bodyPr/>
        <a:lstStyle/>
        <a:p>
          <a:endParaRPr lang="en-US"/>
        </a:p>
      </dgm:t>
    </dgm:pt>
    <dgm:pt modelId="{DB1883C5-F0E1-4641-B8F5-8DAF739370AA}" type="sibTrans" cxnId="{81394E62-F270-4FEC-9F85-8C16FC290676}">
      <dgm:prSet/>
      <dgm:spPr/>
      <dgm:t>
        <a:bodyPr/>
        <a:lstStyle/>
        <a:p>
          <a:endParaRPr lang="en-US"/>
        </a:p>
      </dgm:t>
    </dgm:pt>
    <dgm:pt modelId="{DDDD95EC-E34F-4005-9A12-46AF18932DBE}">
      <dgm:prSet custT="1"/>
      <dgm:spPr/>
      <dgm:t>
        <a:bodyPr/>
        <a:lstStyle/>
        <a:p>
          <a:r>
            <a:rPr lang="en-US" sz="1800" dirty="0"/>
            <a:t>Districts will then need to:</a:t>
          </a:r>
        </a:p>
      </dgm:t>
      <dgm:extLst>
        <a:ext uri="{E40237B7-FDA0-4F09-8148-C483321AD2D9}">
          <dgm14:cNvPr xmlns:dgm14="http://schemas.microsoft.com/office/drawing/2010/diagram" id="0" name="" descr="The School Auditing Office will review all documents for each student to determine who should submit the student for funding, and at what level.&#10; The School Auditing Office will notify each district of its duplicate count findings. &#10; Decisions will be uploaded to the district’s Syncplicity “Duplicate Count” subfolder.&#10;Data Services will unlock the Snapshot for any district needing to change their data per the duplicate count findings.&#10;Districts will then need to:&#10; Make the appropriate adjustments to their interchange files AND&#10; Regenerate their Student October Count Snapshot AND&#10; Re-submit their Snapshot&#10;"/>
        </a:ext>
      </dgm:extLst>
    </dgm:pt>
    <dgm:pt modelId="{3DBF9767-021A-42C3-9BAD-4F130F1D451F}" type="parTrans" cxnId="{B76B9C1E-9E85-46E4-9AB7-9F4DA2CDDC62}">
      <dgm:prSet/>
      <dgm:spPr/>
      <dgm:t>
        <a:bodyPr/>
        <a:lstStyle/>
        <a:p>
          <a:endParaRPr lang="en-US"/>
        </a:p>
      </dgm:t>
    </dgm:pt>
    <dgm:pt modelId="{2BEB491A-F02F-4904-9502-1AFEA681D535}" type="sibTrans" cxnId="{B76B9C1E-9E85-46E4-9AB7-9F4DA2CDDC62}">
      <dgm:prSet/>
      <dgm:spPr/>
      <dgm:t>
        <a:bodyPr/>
        <a:lstStyle/>
        <a:p>
          <a:endParaRPr lang="en-US"/>
        </a:p>
      </dgm:t>
    </dgm:pt>
    <dgm:pt modelId="{83939ED4-DE36-4B7D-84B6-02E479A313C1}">
      <dgm:prSet/>
      <dgm:spPr/>
      <dgm:t>
        <a:bodyPr/>
        <a:lstStyle/>
        <a:p>
          <a:r>
            <a:rPr lang="en-US" dirty="0"/>
            <a:t>Make the appropriate adjustments to their interchange files </a:t>
          </a:r>
          <a:r>
            <a:rPr lang="en-US" b="1" u="sng" dirty="0"/>
            <a:t>AND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descr="The School Auditing Office will review all documents for each student to determine who should submit the student for funding, and at what level.&#10; The School Auditing Office will notify each district of its duplicate count findings. &#10; Decisions will be uploaded to the district’s Syncplicity “Duplicate Count” subfolder.&#10;Data Services will unlock the Snapshot for any district needing to change their data per the duplicate count findings.&#10;Districts will then need to:&#10; Make the appropriate adjustments to their interchange files AND&#10; Regenerate their Student October Count Snapshot AND&#10; Re-submit their Snapshot&#10;"/>
        </a:ext>
      </dgm:extLst>
    </dgm:pt>
    <dgm:pt modelId="{45DAED49-064F-413D-9DD6-51641BA656E4}" type="parTrans" cxnId="{2B8DF6AA-1E46-4198-88C1-910B5F713EF5}">
      <dgm:prSet/>
      <dgm:spPr/>
      <dgm:t>
        <a:bodyPr/>
        <a:lstStyle/>
        <a:p>
          <a:endParaRPr lang="en-US"/>
        </a:p>
      </dgm:t>
    </dgm:pt>
    <dgm:pt modelId="{E07F262B-5E4A-492A-BC61-A22BD979ED93}" type="sibTrans" cxnId="{2B8DF6AA-1E46-4198-88C1-910B5F713EF5}">
      <dgm:prSet/>
      <dgm:spPr/>
      <dgm:t>
        <a:bodyPr/>
        <a:lstStyle/>
        <a:p>
          <a:endParaRPr lang="en-US"/>
        </a:p>
      </dgm:t>
    </dgm:pt>
    <dgm:pt modelId="{2B3A0D14-952D-4EA8-9F0C-E7CB2224830B}">
      <dgm:prSet/>
      <dgm:spPr/>
      <dgm:t>
        <a:bodyPr/>
        <a:lstStyle/>
        <a:p>
          <a:r>
            <a:rPr lang="en-US" dirty="0"/>
            <a:t>Regenerate their Student October Count Snapshot </a:t>
          </a:r>
          <a:r>
            <a:rPr lang="en-US" b="1" u="sng" dirty="0"/>
            <a:t>AND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descr="The School Auditing Office will review all documents for each student to determine who should submit the student for funding, and at what level.&#10; The School Auditing Office will notify each district of its duplicate count findings. &#10; Decisions will be uploaded to the district’s Syncplicity “Duplicate Count” subfolder.&#10;Data Services will unlock the Snapshot for any district needing to change their data per the duplicate count findings.&#10;Districts will then need to:&#10; Make the appropriate adjustments to their interchange files AND&#10; Regenerate their Student October Count Snapshot AND&#10; Re-submit their Snapshot&#10;"/>
        </a:ext>
      </dgm:extLst>
    </dgm:pt>
    <dgm:pt modelId="{B6288C05-FEC2-499F-B5D2-E3D635F18E21}" type="parTrans" cxnId="{57287FEF-BB9B-4A7C-BF6B-559BF13DE3B3}">
      <dgm:prSet/>
      <dgm:spPr/>
      <dgm:t>
        <a:bodyPr/>
        <a:lstStyle/>
        <a:p>
          <a:endParaRPr lang="en-US"/>
        </a:p>
      </dgm:t>
    </dgm:pt>
    <dgm:pt modelId="{59A036BD-08CB-4963-9C63-FBE8B67887D2}" type="sibTrans" cxnId="{57287FEF-BB9B-4A7C-BF6B-559BF13DE3B3}">
      <dgm:prSet/>
      <dgm:spPr/>
      <dgm:t>
        <a:bodyPr/>
        <a:lstStyle/>
        <a:p>
          <a:endParaRPr lang="en-US"/>
        </a:p>
      </dgm:t>
    </dgm:pt>
    <dgm:pt modelId="{7F4A14D6-68E2-4B6F-AC9E-B1269012EA5F}">
      <dgm:prSet/>
      <dgm:spPr>
        <a:solidFill>
          <a:schemeClr val="accent1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Re-submit their Snapshot</a:t>
          </a:r>
        </a:p>
      </dgm:t>
      <dgm:extLst>
        <a:ext uri="{E40237B7-FDA0-4F09-8148-C483321AD2D9}">
          <dgm14:cNvPr xmlns:dgm14="http://schemas.microsoft.com/office/drawing/2010/diagram" id="0" name="" descr="The School Auditing Office will review all documents for each student to determine who should submit the student for funding, and at what level.&#10; The School Auditing Office will notify each district of its duplicate count findings. &#10; Decisions will be uploaded to the district’s Syncplicity “Duplicate Count” subfolder.&#10;Data Services will unlock the Snapshot for any district needing to change their data per the duplicate count findings.&#10;Districts will then need to:&#10; Make the appropriate adjustments to their interchange files AND&#10; Regenerate their Student October Count Snapshot AND&#10; Re-submit their Snapshot&#10;"/>
        </a:ext>
      </dgm:extLst>
    </dgm:pt>
    <dgm:pt modelId="{4A77B9E7-C09A-4E7F-B2A0-9D129E29CFDD}" type="parTrans" cxnId="{596DFFBC-6B5C-409B-B853-5D80145B2CFC}">
      <dgm:prSet/>
      <dgm:spPr/>
      <dgm:t>
        <a:bodyPr/>
        <a:lstStyle/>
        <a:p>
          <a:endParaRPr lang="en-US"/>
        </a:p>
      </dgm:t>
    </dgm:pt>
    <dgm:pt modelId="{DDFFD98A-1335-470C-ABFB-685A86335D66}" type="sibTrans" cxnId="{596DFFBC-6B5C-409B-B853-5D80145B2CFC}">
      <dgm:prSet/>
      <dgm:spPr/>
      <dgm:t>
        <a:bodyPr/>
        <a:lstStyle/>
        <a:p>
          <a:endParaRPr lang="en-US"/>
        </a:p>
      </dgm:t>
    </dgm:pt>
    <dgm:pt modelId="{AFEF1704-2B0E-4B5B-B6BC-8958E89B17C0}" type="pres">
      <dgm:prSet presAssocID="{CCA29BED-9B60-40A0-8E69-9B67AAC3C9F3}" presName="Name0" presStyleCnt="0">
        <dgm:presLayoutVars>
          <dgm:dir/>
          <dgm:animLvl val="lvl"/>
          <dgm:resizeHandles val="exact"/>
        </dgm:presLayoutVars>
      </dgm:prSet>
      <dgm:spPr/>
    </dgm:pt>
    <dgm:pt modelId="{6A7C466A-572F-4F87-B006-079F5124CC91}" type="pres">
      <dgm:prSet presAssocID="{DDDD95EC-E34F-4005-9A12-46AF18932DBE}" presName="boxAndChildren" presStyleCnt="0"/>
      <dgm:spPr/>
    </dgm:pt>
    <dgm:pt modelId="{24AEFF6F-C98D-4843-98AF-B32E4B4CF5C8}" type="pres">
      <dgm:prSet presAssocID="{DDDD95EC-E34F-4005-9A12-46AF18932DBE}" presName="parentTextBox" presStyleLbl="node1" presStyleIdx="0" presStyleCnt="3"/>
      <dgm:spPr/>
    </dgm:pt>
    <dgm:pt modelId="{480C7D39-100D-42E4-AE28-90B701B08CA2}" type="pres">
      <dgm:prSet presAssocID="{DDDD95EC-E34F-4005-9A12-46AF18932DBE}" presName="entireBox" presStyleLbl="node1" presStyleIdx="0" presStyleCnt="3" custScaleY="148476" custLinFactNeighborX="-773" custLinFactNeighborY="11295"/>
      <dgm:spPr/>
    </dgm:pt>
    <dgm:pt modelId="{AC7A2312-239B-4FC0-AA39-76CB413991DC}" type="pres">
      <dgm:prSet presAssocID="{DDDD95EC-E34F-4005-9A12-46AF18932DBE}" presName="descendantBox" presStyleCnt="0"/>
      <dgm:spPr/>
    </dgm:pt>
    <dgm:pt modelId="{ECAF00C3-0638-4D2F-82D8-F7C026659B49}" type="pres">
      <dgm:prSet presAssocID="{83939ED4-DE36-4B7D-84B6-02E479A313C1}" presName="childTextBox" presStyleLbl="fgAccFollowNode1" presStyleIdx="0" presStyleCnt="5" custScaleY="192109" custLinFactNeighborY="9015">
        <dgm:presLayoutVars>
          <dgm:bulletEnabled val="1"/>
        </dgm:presLayoutVars>
      </dgm:prSet>
      <dgm:spPr/>
    </dgm:pt>
    <dgm:pt modelId="{56B53722-0A6C-4A8F-A64E-DCC81ABB27DD}" type="pres">
      <dgm:prSet presAssocID="{2B3A0D14-952D-4EA8-9F0C-E7CB2224830B}" presName="childTextBox" presStyleLbl="fgAccFollowNode1" presStyleIdx="1" presStyleCnt="5" custScaleY="192109" custLinFactNeighborY="9015">
        <dgm:presLayoutVars>
          <dgm:bulletEnabled val="1"/>
        </dgm:presLayoutVars>
      </dgm:prSet>
      <dgm:spPr/>
    </dgm:pt>
    <dgm:pt modelId="{6CA7FEBE-5D5D-421E-85D2-96290A3ECF69}" type="pres">
      <dgm:prSet presAssocID="{7F4A14D6-68E2-4B6F-AC9E-B1269012EA5F}" presName="childTextBox" presStyleLbl="fgAccFollowNode1" presStyleIdx="2" presStyleCnt="5" custScaleY="192109" custLinFactNeighborY="9015">
        <dgm:presLayoutVars>
          <dgm:bulletEnabled val="1"/>
        </dgm:presLayoutVars>
      </dgm:prSet>
      <dgm:spPr/>
    </dgm:pt>
    <dgm:pt modelId="{CAA61899-E671-4078-81AD-B3F3153E0613}" type="pres">
      <dgm:prSet presAssocID="{DB1883C5-F0E1-4641-B8F5-8DAF739370AA}" presName="sp" presStyleCnt="0"/>
      <dgm:spPr/>
    </dgm:pt>
    <dgm:pt modelId="{06D311E7-9ADE-4715-AA7A-8EBC50D26354}" type="pres">
      <dgm:prSet presAssocID="{B273EC62-1B0C-4A38-95E1-8D1ECB31FAEC}" presName="arrowAndChildren" presStyleCnt="0"/>
      <dgm:spPr/>
    </dgm:pt>
    <dgm:pt modelId="{81152E5A-7F8A-4B48-89E0-99966A456A6D}" type="pres">
      <dgm:prSet presAssocID="{B273EC62-1B0C-4A38-95E1-8D1ECB31FAEC}" presName="parentTextArrow" presStyleLbl="node1" presStyleIdx="1" presStyleCnt="3" custScaleY="106113" custLinFactNeighborY="6153"/>
      <dgm:spPr/>
    </dgm:pt>
    <dgm:pt modelId="{8A7C8518-5026-48AE-840A-CB14DC9AF9D3}" type="pres">
      <dgm:prSet presAssocID="{85845275-8F62-456D-B559-F653B67BF60D}" presName="sp" presStyleCnt="0"/>
      <dgm:spPr/>
    </dgm:pt>
    <dgm:pt modelId="{6A703759-5C15-488C-A7E5-9F59DD3049F6}" type="pres">
      <dgm:prSet presAssocID="{6B7557ED-2047-4E85-B3BD-DFFC8AA74E99}" presName="arrowAndChildren" presStyleCnt="0"/>
      <dgm:spPr/>
    </dgm:pt>
    <dgm:pt modelId="{1C2826AD-FE1F-487F-BE7F-15F04DF05CEA}" type="pres">
      <dgm:prSet presAssocID="{6B7557ED-2047-4E85-B3BD-DFFC8AA74E99}" presName="parentTextArrow" presStyleLbl="node1" presStyleIdx="1" presStyleCnt="3"/>
      <dgm:spPr/>
    </dgm:pt>
    <dgm:pt modelId="{93E69109-D8C8-44D8-8845-141D8321DD73}" type="pres">
      <dgm:prSet presAssocID="{6B7557ED-2047-4E85-B3BD-DFFC8AA74E99}" presName="arrow" presStyleLbl="node1" presStyleIdx="2" presStyleCnt="3" custScaleY="142351" custLinFactNeighborY="8863"/>
      <dgm:spPr/>
    </dgm:pt>
    <dgm:pt modelId="{0E38B79C-D7EA-46AE-B3B0-080CF7737AB8}" type="pres">
      <dgm:prSet presAssocID="{6B7557ED-2047-4E85-B3BD-DFFC8AA74E99}" presName="descendantArrow" presStyleCnt="0"/>
      <dgm:spPr/>
    </dgm:pt>
    <dgm:pt modelId="{8A35F939-562B-4CC0-959E-0DE9CCE980D0}" type="pres">
      <dgm:prSet presAssocID="{C0AC8A30-51D4-4B55-98BF-0E2AF98B2BD4}" presName="childTextArrow" presStyleLbl="fgAccFollowNode1" presStyleIdx="3" presStyleCnt="5" custScaleY="129978" custLinFactNeighborY="32964">
        <dgm:presLayoutVars>
          <dgm:bulletEnabled val="1"/>
        </dgm:presLayoutVars>
      </dgm:prSet>
      <dgm:spPr/>
    </dgm:pt>
    <dgm:pt modelId="{EABFA5D1-FC94-4E26-B7DE-D4E1183996ED}" type="pres">
      <dgm:prSet presAssocID="{EB626817-C6A6-4251-9EDF-8B5C0DE6ED74}" presName="childTextArrow" presStyleLbl="fgAccFollowNode1" presStyleIdx="4" presStyleCnt="5" custScaleY="129978" custLinFactNeighborY="32964">
        <dgm:presLayoutVars>
          <dgm:bulletEnabled val="1"/>
        </dgm:presLayoutVars>
      </dgm:prSet>
      <dgm:spPr/>
    </dgm:pt>
  </dgm:ptLst>
  <dgm:cxnLst>
    <dgm:cxn modelId="{1E7DEE07-9CE0-4256-A5E8-3829BF0C737C}" type="presOf" srcId="{2B3A0D14-952D-4EA8-9F0C-E7CB2224830B}" destId="{56B53722-0A6C-4A8F-A64E-DCC81ABB27DD}" srcOrd="0" destOrd="0" presId="urn:microsoft.com/office/officeart/2005/8/layout/process4"/>
    <dgm:cxn modelId="{54298C0F-44DC-4DBE-B912-A816C319F770}" type="presOf" srcId="{EB626817-C6A6-4251-9EDF-8B5C0DE6ED74}" destId="{EABFA5D1-FC94-4E26-B7DE-D4E1183996ED}" srcOrd="0" destOrd="0" presId="urn:microsoft.com/office/officeart/2005/8/layout/process4"/>
    <dgm:cxn modelId="{4CAB7D13-0C33-4ED9-97D6-A95FAF7981B7}" type="presOf" srcId="{6B7557ED-2047-4E85-B3BD-DFFC8AA74E99}" destId="{1C2826AD-FE1F-487F-BE7F-15F04DF05CEA}" srcOrd="0" destOrd="0" presId="urn:microsoft.com/office/officeart/2005/8/layout/process4"/>
    <dgm:cxn modelId="{6CA02D14-22C0-4E47-889E-3BACC7955BBA}" type="presOf" srcId="{7F4A14D6-68E2-4B6F-AC9E-B1269012EA5F}" destId="{6CA7FEBE-5D5D-421E-85D2-96290A3ECF69}" srcOrd="0" destOrd="0" presId="urn:microsoft.com/office/officeart/2005/8/layout/process4"/>
    <dgm:cxn modelId="{20C7CA18-50AC-4D80-BFF3-45EED899A802}" srcId="{6B7557ED-2047-4E85-B3BD-DFFC8AA74E99}" destId="{C0AC8A30-51D4-4B55-98BF-0E2AF98B2BD4}" srcOrd="0" destOrd="0" parTransId="{FE276B2B-8C73-4717-BFA2-DB2B40D52681}" sibTransId="{D6870D36-F424-48C8-BE10-E1A28803AB35}"/>
    <dgm:cxn modelId="{B76B9C1E-9E85-46E4-9AB7-9F4DA2CDDC62}" srcId="{CCA29BED-9B60-40A0-8E69-9B67AAC3C9F3}" destId="{DDDD95EC-E34F-4005-9A12-46AF18932DBE}" srcOrd="2" destOrd="0" parTransId="{3DBF9767-021A-42C3-9BAD-4F130F1D451F}" sibTransId="{2BEB491A-F02F-4904-9502-1AFEA681D535}"/>
    <dgm:cxn modelId="{D65B0133-B35D-43DF-BA5C-9A6ED684E980}" type="presOf" srcId="{6B7557ED-2047-4E85-B3BD-DFFC8AA74E99}" destId="{93E69109-D8C8-44D8-8845-141D8321DD73}" srcOrd="1" destOrd="0" presId="urn:microsoft.com/office/officeart/2005/8/layout/process4"/>
    <dgm:cxn modelId="{81394E62-F270-4FEC-9F85-8C16FC290676}" srcId="{CCA29BED-9B60-40A0-8E69-9B67AAC3C9F3}" destId="{B273EC62-1B0C-4A38-95E1-8D1ECB31FAEC}" srcOrd="1" destOrd="0" parTransId="{C9861C35-098F-47F1-AA5A-5869C4252E9F}" sibTransId="{DB1883C5-F0E1-4641-B8F5-8DAF739370AA}"/>
    <dgm:cxn modelId="{8684856F-7D3A-47FE-8793-675BF1A40962}" type="presOf" srcId="{83939ED4-DE36-4B7D-84B6-02E479A313C1}" destId="{ECAF00C3-0638-4D2F-82D8-F7C026659B49}" srcOrd="0" destOrd="0" presId="urn:microsoft.com/office/officeart/2005/8/layout/process4"/>
    <dgm:cxn modelId="{AAEB5054-AC14-4416-8D0B-E8CB97AB3B7A}" type="presOf" srcId="{B273EC62-1B0C-4A38-95E1-8D1ECB31FAEC}" destId="{81152E5A-7F8A-4B48-89E0-99966A456A6D}" srcOrd="0" destOrd="0" presId="urn:microsoft.com/office/officeart/2005/8/layout/process4"/>
    <dgm:cxn modelId="{CADDCC8E-0F09-4925-86E5-97E94DF673CB}" type="presOf" srcId="{DDDD95EC-E34F-4005-9A12-46AF18932DBE}" destId="{24AEFF6F-C98D-4843-98AF-B32E4B4CF5C8}" srcOrd="0" destOrd="0" presId="urn:microsoft.com/office/officeart/2005/8/layout/process4"/>
    <dgm:cxn modelId="{7630408F-61AC-461F-8673-C6C68495257E}" type="presOf" srcId="{CCA29BED-9B60-40A0-8E69-9B67AAC3C9F3}" destId="{AFEF1704-2B0E-4B5B-B6BC-8958E89B17C0}" srcOrd="0" destOrd="0" presId="urn:microsoft.com/office/officeart/2005/8/layout/process4"/>
    <dgm:cxn modelId="{2B8DF6AA-1E46-4198-88C1-910B5F713EF5}" srcId="{DDDD95EC-E34F-4005-9A12-46AF18932DBE}" destId="{83939ED4-DE36-4B7D-84B6-02E479A313C1}" srcOrd="0" destOrd="0" parTransId="{45DAED49-064F-413D-9DD6-51641BA656E4}" sibTransId="{E07F262B-5E4A-492A-BC61-A22BD979ED93}"/>
    <dgm:cxn modelId="{9C93CEAD-564A-45CA-9F38-99671A615A7E}" srcId="{CCA29BED-9B60-40A0-8E69-9B67AAC3C9F3}" destId="{6B7557ED-2047-4E85-B3BD-DFFC8AA74E99}" srcOrd="0" destOrd="0" parTransId="{B2A41BFD-E163-474A-B67A-2D535686B3BA}" sibTransId="{85845275-8F62-456D-B559-F653B67BF60D}"/>
    <dgm:cxn modelId="{484D3FB2-ED60-4A86-B081-FBFEF6816BBB}" type="presOf" srcId="{DDDD95EC-E34F-4005-9A12-46AF18932DBE}" destId="{480C7D39-100D-42E4-AE28-90B701B08CA2}" srcOrd="1" destOrd="0" presId="urn:microsoft.com/office/officeart/2005/8/layout/process4"/>
    <dgm:cxn modelId="{596DFFBC-6B5C-409B-B853-5D80145B2CFC}" srcId="{DDDD95EC-E34F-4005-9A12-46AF18932DBE}" destId="{7F4A14D6-68E2-4B6F-AC9E-B1269012EA5F}" srcOrd="2" destOrd="0" parTransId="{4A77B9E7-C09A-4E7F-B2A0-9D129E29CFDD}" sibTransId="{DDFFD98A-1335-470C-ABFB-685A86335D66}"/>
    <dgm:cxn modelId="{305532BD-02B6-4588-A1C1-FB2958668682}" type="presOf" srcId="{C0AC8A30-51D4-4B55-98BF-0E2AF98B2BD4}" destId="{8A35F939-562B-4CC0-959E-0DE9CCE980D0}" srcOrd="0" destOrd="0" presId="urn:microsoft.com/office/officeart/2005/8/layout/process4"/>
    <dgm:cxn modelId="{0B215BC2-16FB-4566-9256-0CDB44532746}" srcId="{6B7557ED-2047-4E85-B3BD-DFFC8AA74E99}" destId="{EB626817-C6A6-4251-9EDF-8B5C0DE6ED74}" srcOrd="1" destOrd="0" parTransId="{DFF81FE9-0A07-46AD-8323-FB978791A3DE}" sibTransId="{28DE5117-D28D-4C2A-99A9-B65243A9837C}"/>
    <dgm:cxn modelId="{57287FEF-BB9B-4A7C-BF6B-559BF13DE3B3}" srcId="{DDDD95EC-E34F-4005-9A12-46AF18932DBE}" destId="{2B3A0D14-952D-4EA8-9F0C-E7CB2224830B}" srcOrd="1" destOrd="0" parTransId="{B6288C05-FEC2-499F-B5D2-E3D635F18E21}" sibTransId="{59A036BD-08CB-4963-9C63-FBE8B67887D2}"/>
    <dgm:cxn modelId="{27D33753-673E-417E-A5C7-2392A2523CAA}" type="presParOf" srcId="{AFEF1704-2B0E-4B5B-B6BC-8958E89B17C0}" destId="{6A7C466A-572F-4F87-B006-079F5124CC91}" srcOrd="0" destOrd="0" presId="urn:microsoft.com/office/officeart/2005/8/layout/process4"/>
    <dgm:cxn modelId="{99B5A9D3-0CB7-434F-8B55-A2C46331BA4F}" type="presParOf" srcId="{6A7C466A-572F-4F87-B006-079F5124CC91}" destId="{24AEFF6F-C98D-4843-98AF-B32E4B4CF5C8}" srcOrd="0" destOrd="0" presId="urn:microsoft.com/office/officeart/2005/8/layout/process4"/>
    <dgm:cxn modelId="{166E33BF-DF8E-4096-BAD5-B3C570DBD971}" type="presParOf" srcId="{6A7C466A-572F-4F87-B006-079F5124CC91}" destId="{480C7D39-100D-42E4-AE28-90B701B08CA2}" srcOrd="1" destOrd="0" presId="urn:microsoft.com/office/officeart/2005/8/layout/process4"/>
    <dgm:cxn modelId="{D38859F9-2E09-47B9-B578-6A44DBB1DA43}" type="presParOf" srcId="{6A7C466A-572F-4F87-B006-079F5124CC91}" destId="{AC7A2312-239B-4FC0-AA39-76CB413991DC}" srcOrd="2" destOrd="0" presId="urn:microsoft.com/office/officeart/2005/8/layout/process4"/>
    <dgm:cxn modelId="{0CFECB19-49AE-44EE-B83C-0B86B8FC03E8}" type="presParOf" srcId="{AC7A2312-239B-4FC0-AA39-76CB413991DC}" destId="{ECAF00C3-0638-4D2F-82D8-F7C026659B49}" srcOrd="0" destOrd="0" presId="urn:microsoft.com/office/officeart/2005/8/layout/process4"/>
    <dgm:cxn modelId="{D67E441F-4C17-44A7-8B76-CA03DE362851}" type="presParOf" srcId="{AC7A2312-239B-4FC0-AA39-76CB413991DC}" destId="{56B53722-0A6C-4A8F-A64E-DCC81ABB27DD}" srcOrd="1" destOrd="0" presId="urn:microsoft.com/office/officeart/2005/8/layout/process4"/>
    <dgm:cxn modelId="{C153A63E-BCC5-469E-8170-63EB344F0014}" type="presParOf" srcId="{AC7A2312-239B-4FC0-AA39-76CB413991DC}" destId="{6CA7FEBE-5D5D-421E-85D2-96290A3ECF69}" srcOrd="2" destOrd="0" presId="urn:microsoft.com/office/officeart/2005/8/layout/process4"/>
    <dgm:cxn modelId="{BB93CB62-ED68-4E73-A315-69DA32495C99}" type="presParOf" srcId="{AFEF1704-2B0E-4B5B-B6BC-8958E89B17C0}" destId="{CAA61899-E671-4078-81AD-B3F3153E0613}" srcOrd="1" destOrd="0" presId="urn:microsoft.com/office/officeart/2005/8/layout/process4"/>
    <dgm:cxn modelId="{9F06333F-6A24-48B6-9BF3-1BE6C375652D}" type="presParOf" srcId="{AFEF1704-2B0E-4B5B-B6BC-8958E89B17C0}" destId="{06D311E7-9ADE-4715-AA7A-8EBC50D26354}" srcOrd="2" destOrd="0" presId="urn:microsoft.com/office/officeart/2005/8/layout/process4"/>
    <dgm:cxn modelId="{F66AF8C1-A1A5-489B-AD8D-03CE721C7505}" type="presParOf" srcId="{06D311E7-9ADE-4715-AA7A-8EBC50D26354}" destId="{81152E5A-7F8A-4B48-89E0-99966A456A6D}" srcOrd="0" destOrd="0" presId="urn:microsoft.com/office/officeart/2005/8/layout/process4"/>
    <dgm:cxn modelId="{A408DEB5-AC31-4012-8466-C4876A6C2ED1}" type="presParOf" srcId="{AFEF1704-2B0E-4B5B-B6BC-8958E89B17C0}" destId="{8A7C8518-5026-48AE-840A-CB14DC9AF9D3}" srcOrd="3" destOrd="0" presId="urn:microsoft.com/office/officeart/2005/8/layout/process4"/>
    <dgm:cxn modelId="{7E44207D-CF5B-48B7-81BA-B375D5BA43E4}" type="presParOf" srcId="{AFEF1704-2B0E-4B5B-B6BC-8958E89B17C0}" destId="{6A703759-5C15-488C-A7E5-9F59DD3049F6}" srcOrd="4" destOrd="0" presId="urn:microsoft.com/office/officeart/2005/8/layout/process4"/>
    <dgm:cxn modelId="{069096A8-3391-4EC9-BA77-76F14FE59314}" type="presParOf" srcId="{6A703759-5C15-488C-A7E5-9F59DD3049F6}" destId="{1C2826AD-FE1F-487F-BE7F-15F04DF05CEA}" srcOrd="0" destOrd="0" presId="urn:microsoft.com/office/officeart/2005/8/layout/process4"/>
    <dgm:cxn modelId="{F0D682C3-F6AF-4609-86A7-7E4991CA48B5}" type="presParOf" srcId="{6A703759-5C15-488C-A7E5-9F59DD3049F6}" destId="{93E69109-D8C8-44D8-8845-141D8321DD73}" srcOrd="1" destOrd="0" presId="urn:microsoft.com/office/officeart/2005/8/layout/process4"/>
    <dgm:cxn modelId="{3E66A003-6085-47E4-83D1-AA6A7153F5D3}" type="presParOf" srcId="{6A703759-5C15-488C-A7E5-9F59DD3049F6}" destId="{0E38B79C-D7EA-46AE-B3B0-080CF7737AB8}" srcOrd="2" destOrd="0" presId="urn:microsoft.com/office/officeart/2005/8/layout/process4"/>
    <dgm:cxn modelId="{6C05B40A-B799-4D23-95B2-D7787D560C95}" type="presParOf" srcId="{0E38B79C-D7EA-46AE-B3B0-080CF7737AB8}" destId="{8A35F939-562B-4CC0-959E-0DE9CCE980D0}" srcOrd="0" destOrd="0" presId="urn:microsoft.com/office/officeart/2005/8/layout/process4"/>
    <dgm:cxn modelId="{86D15205-2740-4613-BA51-C8995A51EE05}" type="presParOf" srcId="{0E38B79C-D7EA-46AE-B3B0-080CF7737AB8}" destId="{EABFA5D1-FC94-4E26-B7DE-D4E1183996ED}" srcOrd="1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E0EA638-6179-4E76-BF94-BF4B5D2FCA88}" type="doc">
      <dgm:prSet loTypeId="urn:microsoft.com/office/officeart/2005/8/layout/hierarchy4" loCatId="relationship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en-US"/>
        </a:p>
      </dgm:t>
    </dgm:pt>
    <dgm:pt modelId="{B79A7CB5-F5AB-4B88-8E9B-28C7ABE2452A}">
      <dgm:prSet phldrT="[Text]"/>
      <dgm:spPr/>
      <dgm:t>
        <a:bodyPr/>
        <a:lstStyle/>
        <a:p>
          <a:pPr>
            <a:buNone/>
          </a:pPr>
          <a:r>
            <a:rPr lang="en-US" dirty="0">
              <a:solidFill>
                <a:schemeClr val="tx1"/>
              </a:solidFill>
            </a:rPr>
            <a:t>This includes both:</a:t>
          </a:r>
        </a:p>
      </dgm:t>
      <dgm:extLst>
        <a:ext uri="{E40237B7-FDA0-4F09-8148-C483321AD2D9}">
          <dgm14:cNvPr xmlns:dgm14="http://schemas.microsoft.com/office/drawing/2010/diagram" id="0" name="" descr="This includes both: School- or district-level documentation and Student-level documentation&#10;"/>
        </a:ext>
      </dgm:extLst>
    </dgm:pt>
    <dgm:pt modelId="{DABF32FC-7CF9-437A-BED9-A4B850CF634D}" type="parTrans" cxnId="{54B10AE1-530E-4395-BE22-8C273C0FDE1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78750F4-7A14-40CB-A334-F939A57188F8}" type="sibTrans" cxnId="{54B10AE1-530E-4395-BE22-8C273C0FDE1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2D9D3CC-3E79-4561-BC04-F75ECA2CDE6E}">
      <dgm:prSet/>
      <dgm:spPr/>
      <dgm:t>
        <a:bodyPr/>
        <a:lstStyle/>
        <a:p>
          <a:r>
            <a:rPr lang="en-US" dirty="0">
              <a:solidFill>
                <a:schemeClr val="tx1"/>
              </a:solidFill>
            </a:rPr>
            <a:t>School- or district-level documentation</a:t>
          </a:r>
        </a:p>
        <a:p>
          <a:endParaRPr lang="en-US" dirty="0">
            <a:solidFill>
              <a:schemeClr val="tx1"/>
            </a:solidFill>
          </a:endParaRPr>
        </a:p>
      </dgm:t>
      <dgm:extLst>
        <a:ext uri="{E40237B7-FDA0-4F09-8148-C483321AD2D9}">
          <dgm14:cNvPr xmlns:dgm14="http://schemas.microsoft.com/office/drawing/2010/diagram" id="0" name="" descr="This includes both: School- or district-level documentation and Student-level documentation&#10;"/>
        </a:ext>
      </dgm:extLst>
    </dgm:pt>
    <dgm:pt modelId="{804F699B-5B6D-44E8-AE02-15975C4F8080}" type="parTrans" cxnId="{8C2F911F-F14A-4A80-81F0-E2B129BC382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1ED99C4-189B-4143-988F-B79856274BF8}" type="sibTrans" cxnId="{8C2F911F-F14A-4A80-81F0-E2B129BC382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2A6B57D-C714-4A47-9B47-300A1AE6C217}">
      <dgm:prSet custT="1"/>
      <dgm:spPr/>
      <dgm:t>
        <a:bodyPr anchor="t"/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Student-level documentation</a:t>
          </a:r>
        </a:p>
      </dgm:t>
      <dgm:extLst>
        <a:ext uri="{E40237B7-FDA0-4F09-8148-C483321AD2D9}">
          <dgm14:cNvPr xmlns:dgm14="http://schemas.microsoft.com/office/drawing/2010/diagram" id="0" name="" descr="This includes both: School- or district-level documentation and Student-level documentation&#10;"/>
        </a:ext>
      </dgm:extLst>
    </dgm:pt>
    <dgm:pt modelId="{5278F848-31FE-40AA-9C27-80D57C93605D}" type="parTrans" cxnId="{C9FEC03F-B4E2-466A-9C29-D832EBC765B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9CAB878-D5DF-43EB-83CE-5474E08EF078}" type="sibTrans" cxnId="{C9FEC03F-B4E2-466A-9C29-D832EBC765B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54312FE-D200-4D3D-99A3-9B879144D71B}" type="pres">
      <dgm:prSet presAssocID="{4E0EA638-6179-4E76-BF94-BF4B5D2FCA88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A7D7EB5B-B466-4C69-9EF2-D6F8CC865194}" type="pres">
      <dgm:prSet presAssocID="{B79A7CB5-F5AB-4B88-8E9B-28C7ABE2452A}" presName="vertOne" presStyleCnt="0"/>
      <dgm:spPr/>
    </dgm:pt>
    <dgm:pt modelId="{ACA55324-67E4-4D3C-B5BF-5D84BAB46757}" type="pres">
      <dgm:prSet presAssocID="{B79A7CB5-F5AB-4B88-8E9B-28C7ABE2452A}" presName="txOne" presStyleLbl="node0" presStyleIdx="0" presStyleCnt="1" custScaleY="49614" custLinFactNeighborY="-9987">
        <dgm:presLayoutVars>
          <dgm:chPref val="3"/>
        </dgm:presLayoutVars>
      </dgm:prSet>
      <dgm:spPr/>
    </dgm:pt>
    <dgm:pt modelId="{1E62B54C-F1C2-4217-824B-E76921960241}" type="pres">
      <dgm:prSet presAssocID="{B79A7CB5-F5AB-4B88-8E9B-28C7ABE2452A}" presName="parTransOne" presStyleCnt="0"/>
      <dgm:spPr/>
    </dgm:pt>
    <dgm:pt modelId="{1C222B8A-2ECB-416F-88A5-EEEA779AA4CB}" type="pres">
      <dgm:prSet presAssocID="{B79A7CB5-F5AB-4B88-8E9B-28C7ABE2452A}" presName="horzOne" presStyleCnt="0"/>
      <dgm:spPr/>
    </dgm:pt>
    <dgm:pt modelId="{753E0ECE-0046-4DBF-AA26-0A0C67878E35}" type="pres">
      <dgm:prSet presAssocID="{82D9D3CC-3E79-4561-BC04-F75ECA2CDE6E}" presName="vertTwo" presStyleCnt="0"/>
      <dgm:spPr/>
    </dgm:pt>
    <dgm:pt modelId="{0EE41C5E-0607-495E-876D-3E7981C053EC}" type="pres">
      <dgm:prSet presAssocID="{82D9D3CC-3E79-4561-BC04-F75ECA2CDE6E}" presName="txTwo" presStyleLbl="node2" presStyleIdx="0" presStyleCnt="2">
        <dgm:presLayoutVars>
          <dgm:chPref val="3"/>
        </dgm:presLayoutVars>
      </dgm:prSet>
      <dgm:spPr/>
    </dgm:pt>
    <dgm:pt modelId="{38C17C74-5411-4900-A7EF-D02D51BE52E4}" type="pres">
      <dgm:prSet presAssocID="{82D9D3CC-3E79-4561-BC04-F75ECA2CDE6E}" presName="horzTwo" presStyleCnt="0"/>
      <dgm:spPr/>
    </dgm:pt>
    <dgm:pt modelId="{4980CA2B-C661-4D81-B2D6-C9C9023BD0E1}" type="pres">
      <dgm:prSet presAssocID="{C1ED99C4-189B-4143-988F-B79856274BF8}" presName="sibSpaceTwo" presStyleCnt="0"/>
      <dgm:spPr/>
    </dgm:pt>
    <dgm:pt modelId="{005A603D-0926-443F-A9B1-122986BF62B4}" type="pres">
      <dgm:prSet presAssocID="{52A6B57D-C714-4A47-9B47-300A1AE6C217}" presName="vertTwo" presStyleCnt="0"/>
      <dgm:spPr/>
    </dgm:pt>
    <dgm:pt modelId="{1C797C25-BCA7-4350-962F-788684860BD2}" type="pres">
      <dgm:prSet presAssocID="{52A6B57D-C714-4A47-9B47-300A1AE6C217}" presName="txTwo" presStyleLbl="node2" presStyleIdx="1" presStyleCnt="2" custLinFactNeighborX="-1468" custLinFactNeighborY="-1740">
        <dgm:presLayoutVars>
          <dgm:chPref val="3"/>
        </dgm:presLayoutVars>
      </dgm:prSet>
      <dgm:spPr/>
    </dgm:pt>
    <dgm:pt modelId="{42F04BDD-048C-467F-B411-E0684A70D2DD}" type="pres">
      <dgm:prSet presAssocID="{52A6B57D-C714-4A47-9B47-300A1AE6C217}" presName="horzTwo" presStyleCnt="0"/>
      <dgm:spPr/>
    </dgm:pt>
  </dgm:ptLst>
  <dgm:cxnLst>
    <dgm:cxn modelId="{6B043708-CC66-45B1-A9FC-C0B5C5AEAD42}" type="presOf" srcId="{4E0EA638-6179-4E76-BF94-BF4B5D2FCA88}" destId="{A54312FE-D200-4D3D-99A3-9B879144D71B}" srcOrd="0" destOrd="0" presId="urn:microsoft.com/office/officeart/2005/8/layout/hierarchy4"/>
    <dgm:cxn modelId="{8C2F911F-F14A-4A80-81F0-E2B129BC3823}" srcId="{B79A7CB5-F5AB-4B88-8E9B-28C7ABE2452A}" destId="{82D9D3CC-3E79-4561-BC04-F75ECA2CDE6E}" srcOrd="0" destOrd="0" parTransId="{804F699B-5B6D-44E8-AE02-15975C4F8080}" sibTransId="{C1ED99C4-189B-4143-988F-B79856274BF8}"/>
    <dgm:cxn modelId="{59D7E527-8A51-4A91-8436-B09031E3F236}" type="presOf" srcId="{B79A7CB5-F5AB-4B88-8E9B-28C7ABE2452A}" destId="{ACA55324-67E4-4D3C-B5BF-5D84BAB46757}" srcOrd="0" destOrd="0" presId="urn:microsoft.com/office/officeart/2005/8/layout/hierarchy4"/>
    <dgm:cxn modelId="{C9FEC03F-B4E2-466A-9C29-D832EBC765BB}" srcId="{B79A7CB5-F5AB-4B88-8E9B-28C7ABE2452A}" destId="{52A6B57D-C714-4A47-9B47-300A1AE6C217}" srcOrd="1" destOrd="0" parTransId="{5278F848-31FE-40AA-9C27-80D57C93605D}" sibTransId="{29CAB878-D5DF-43EB-83CE-5474E08EF078}"/>
    <dgm:cxn modelId="{162E8454-5574-4A30-B97B-B2E5CE8DCB4D}" type="presOf" srcId="{52A6B57D-C714-4A47-9B47-300A1AE6C217}" destId="{1C797C25-BCA7-4350-962F-788684860BD2}" srcOrd="0" destOrd="0" presId="urn:microsoft.com/office/officeart/2005/8/layout/hierarchy4"/>
    <dgm:cxn modelId="{26C6959A-05FA-4CEC-BA8C-38DA908A1E71}" type="presOf" srcId="{82D9D3CC-3E79-4561-BC04-F75ECA2CDE6E}" destId="{0EE41C5E-0607-495E-876D-3E7981C053EC}" srcOrd="0" destOrd="0" presId="urn:microsoft.com/office/officeart/2005/8/layout/hierarchy4"/>
    <dgm:cxn modelId="{54B10AE1-530E-4395-BE22-8C273C0FDE16}" srcId="{4E0EA638-6179-4E76-BF94-BF4B5D2FCA88}" destId="{B79A7CB5-F5AB-4B88-8E9B-28C7ABE2452A}" srcOrd="0" destOrd="0" parTransId="{DABF32FC-7CF9-437A-BED9-A4B850CF634D}" sibTransId="{978750F4-7A14-40CB-A334-F939A57188F8}"/>
    <dgm:cxn modelId="{A58CB794-3CD9-4E6D-B21B-81DA1A268833}" type="presParOf" srcId="{A54312FE-D200-4D3D-99A3-9B879144D71B}" destId="{A7D7EB5B-B466-4C69-9EF2-D6F8CC865194}" srcOrd="0" destOrd="0" presId="urn:microsoft.com/office/officeart/2005/8/layout/hierarchy4"/>
    <dgm:cxn modelId="{609C69DD-7B32-455A-9551-2F8FA7C21B69}" type="presParOf" srcId="{A7D7EB5B-B466-4C69-9EF2-D6F8CC865194}" destId="{ACA55324-67E4-4D3C-B5BF-5D84BAB46757}" srcOrd="0" destOrd="0" presId="urn:microsoft.com/office/officeart/2005/8/layout/hierarchy4"/>
    <dgm:cxn modelId="{93A853FA-A91E-436F-8DC0-3142C5E8D0AF}" type="presParOf" srcId="{A7D7EB5B-B466-4C69-9EF2-D6F8CC865194}" destId="{1E62B54C-F1C2-4217-824B-E76921960241}" srcOrd="1" destOrd="0" presId="urn:microsoft.com/office/officeart/2005/8/layout/hierarchy4"/>
    <dgm:cxn modelId="{2FBEC313-CE4E-4B82-A984-0DCC491F7947}" type="presParOf" srcId="{A7D7EB5B-B466-4C69-9EF2-D6F8CC865194}" destId="{1C222B8A-2ECB-416F-88A5-EEEA779AA4CB}" srcOrd="2" destOrd="0" presId="urn:microsoft.com/office/officeart/2005/8/layout/hierarchy4"/>
    <dgm:cxn modelId="{A2757810-3ABF-49B9-87A0-6162424A9D63}" type="presParOf" srcId="{1C222B8A-2ECB-416F-88A5-EEEA779AA4CB}" destId="{753E0ECE-0046-4DBF-AA26-0A0C67878E35}" srcOrd="0" destOrd="0" presId="urn:microsoft.com/office/officeart/2005/8/layout/hierarchy4"/>
    <dgm:cxn modelId="{5AE862FA-223C-455D-AAED-3203E68D9803}" type="presParOf" srcId="{753E0ECE-0046-4DBF-AA26-0A0C67878E35}" destId="{0EE41C5E-0607-495E-876D-3E7981C053EC}" srcOrd="0" destOrd="0" presId="urn:microsoft.com/office/officeart/2005/8/layout/hierarchy4"/>
    <dgm:cxn modelId="{CA87D577-75CC-4200-A12D-FDDB4E12F373}" type="presParOf" srcId="{753E0ECE-0046-4DBF-AA26-0A0C67878E35}" destId="{38C17C74-5411-4900-A7EF-D02D51BE52E4}" srcOrd="1" destOrd="0" presId="urn:microsoft.com/office/officeart/2005/8/layout/hierarchy4"/>
    <dgm:cxn modelId="{9C01FEDF-A151-43A4-8EAA-E60625B5ECCB}" type="presParOf" srcId="{1C222B8A-2ECB-416F-88A5-EEEA779AA4CB}" destId="{4980CA2B-C661-4D81-B2D6-C9C9023BD0E1}" srcOrd="1" destOrd="0" presId="urn:microsoft.com/office/officeart/2005/8/layout/hierarchy4"/>
    <dgm:cxn modelId="{E46B62EE-C446-44B0-8B6C-31A11AA10B68}" type="presParOf" srcId="{1C222B8A-2ECB-416F-88A5-EEEA779AA4CB}" destId="{005A603D-0926-443F-A9B1-122986BF62B4}" srcOrd="2" destOrd="0" presId="urn:microsoft.com/office/officeart/2005/8/layout/hierarchy4"/>
    <dgm:cxn modelId="{8A2F1DAE-EA6E-478D-9EB9-7273B045FC83}" type="presParOf" srcId="{005A603D-0926-443F-A9B1-122986BF62B4}" destId="{1C797C25-BCA7-4350-962F-788684860BD2}" srcOrd="0" destOrd="0" presId="urn:microsoft.com/office/officeart/2005/8/layout/hierarchy4"/>
    <dgm:cxn modelId="{DC0B4B12-F6EB-4557-B72F-68BCB2F26F82}" type="presParOf" srcId="{005A603D-0926-443F-A9B1-122986BF62B4}" destId="{42F04BDD-048C-467F-B411-E0684A70D2DD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E647743-A592-4D8B-83D1-C09903022452}" type="doc">
      <dgm:prSet loTypeId="urn:microsoft.com/office/officeart/2005/8/layout/hierarchy4" loCatId="relationship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870EEFBE-8DD6-4D2B-BF52-0D598FBA345E}">
      <dgm:prSet phldrT="[Text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sz="2000" dirty="0">
              <a:solidFill>
                <a:sysClr val="windowText" lastClr="000000"/>
              </a:solidFill>
            </a:rPr>
            <a:t>If policy or Authorizer Assurances allow, examples of attendance documentation may include, but are not limited to: </a:t>
          </a:r>
        </a:p>
      </dgm:t>
      <dgm:extLst>
        <a:ext uri="{E40237B7-FDA0-4F09-8148-C483321AD2D9}">
          <dgm14:cNvPr xmlns:dgm14="http://schemas.microsoft.com/office/drawing/2010/diagram" id="0" name="" descr="If policy or Authorizer Assurances allow, examples of attendance documentation may include, but are not limited to: course log-ins, gradebooks showing dates assignments/ tests were submitted, dated progress reports, scanned assignments with name and date, etc.&#10;"/>
        </a:ext>
      </dgm:extLst>
    </dgm:pt>
    <dgm:pt modelId="{F224B51D-7FB0-4A7B-B375-C9AE8B8A2994}" type="parTrans" cxnId="{B38E683D-6D18-4FBC-98BA-30420F01CC4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7041A1A-00AB-4AF7-9203-A55A43D7FC39}" type="sibTrans" cxnId="{B38E683D-6D18-4FBC-98BA-30420F01CC4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A5602FC-4DE3-4FB1-A2A4-B18C2FCAE3DD}">
      <dgm:prSet custT="1"/>
      <dgm:spPr/>
      <dgm:t>
        <a:bodyPr/>
        <a:lstStyle/>
        <a:p>
          <a:r>
            <a:rPr lang="en-US" sz="1600" dirty="0"/>
            <a:t>course log-ins </a:t>
          </a:r>
        </a:p>
      </dgm:t>
      <dgm:extLst>
        <a:ext uri="{E40237B7-FDA0-4F09-8148-C483321AD2D9}">
          <dgm14:cNvPr xmlns:dgm14="http://schemas.microsoft.com/office/drawing/2010/diagram" id="0" name="" descr="If policy or Authorizer Assurances allow, examples of attendance documentation may include, but are not limited to: course log-ins, gradebooks showing dates assignments/ tests were submitted, dated progress reports, scanned assignments with name and date, etc.&#10;"/>
        </a:ext>
      </dgm:extLst>
    </dgm:pt>
    <dgm:pt modelId="{B12DB264-7576-4635-82F2-CF8EF121EDC8}" type="parTrans" cxnId="{40416300-7754-4D75-AA7C-4DC4952260F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EE8D59D-3CC8-427C-BDFA-AF004EF798A7}" type="sibTrans" cxnId="{40416300-7754-4D75-AA7C-4DC4952260F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087973D-C6BD-423A-9846-EF46EFA26D58}">
      <dgm:prSet custT="1"/>
      <dgm:spPr/>
      <dgm:t>
        <a:bodyPr/>
        <a:lstStyle/>
        <a:p>
          <a:r>
            <a:rPr lang="en-US" sz="1600" dirty="0"/>
            <a:t>gradebooks showing dates assignments/ tests were submitted </a:t>
          </a:r>
        </a:p>
      </dgm:t>
      <dgm:extLst>
        <a:ext uri="{E40237B7-FDA0-4F09-8148-C483321AD2D9}">
          <dgm14:cNvPr xmlns:dgm14="http://schemas.microsoft.com/office/drawing/2010/diagram" id="0" name="" descr="If policy or Authorizer Assurances allow, examples of attendance documentation may include, but are not limited to: course log-ins, gradebooks showing dates assignments/ tests were submitted, dated progress reports, scanned assignments with name and date, etc.&#10;"/>
        </a:ext>
      </dgm:extLst>
    </dgm:pt>
    <dgm:pt modelId="{34D5B33C-9581-4D8C-9FDE-E8D1DD0E7D9F}" type="parTrans" cxnId="{DA7F5639-83F6-47A6-AEB3-E497339A192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332A27C-4461-44A5-A1C3-4ECCDA44DAE9}" type="sibTrans" cxnId="{DA7F5639-83F6-47A6-AEB3-E497339A192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657FF6F-03CD-4949-8F90-35F533255C9C}">
      <dgm:prSet custT="1"/>
      <dgm:spPr/>
      <dgm:t>
        <a:bodyPr/>
        <a:lstStyle/>
        <a:p>
          <a:r>
            <a:rPr lang="en-US" sz="1600" dirty="0"/>
            <a:t>dated progress reports </a:t>
          </a:r>
        </a:p>
      </dgm:t>
      <dgm:extLst>
        <a:ext uri="{E40237B7-FDA0-4F09-8148-C483321AD2D9}">
          <dgm14:cNvPr xmlns:dgm14="http://schemas.microsoft.com/office/drawing/2010/diagram" id="0" name="" descr="If policy or Authorizer Assurances allow, examples of attendance documentation may include, but are not limited to: course log-ins, gradebooks showing dates assignments/ tests were submitted, dated progress reports, scanned assignments with name and date, etc.&#10;"/>
        </a:ext>
      </dgm:extLst>
    </dgm:pt>
    <dgm:pt modelId="{0DC6ECB7-4C42-4C94-B0A5-0446887A6308}" type="parTrans" cxnId="{4ECF9ED4-EC2B-4093-8E32-9BF286E4CEF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F09754F-724D-4B59-8BDB-A60B382339BB}" type="sibTrans" cxnId="{4ECF9ED4-EC2B-4093-8E32-9BF286E4CEF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F6930A8-2828-4A91-B307-C4078A4B7422}">
      <dgm:prSet custT="1"/>
      <dgm:spPr/>
      <dgm:t>
        <a:bodyPr/>
        <a:lstStyle/>
        <a:p>
          <a:r>
            <a:rPr lang="en-US" sz="1600" dirty="0"/>
            <a:t>etc.</a:t>
          </a:r>
        </a:p>
      </dgm:t>
      <dgm:extLst>
        <a:ext uri="{E40237B7-FDA0-4F09-8148-C483321AD2D9}">
          <dgm14:cNvPr xmlns:dgm14="http://schemas.microsoft.com/office/drawing/2010/diagram" id="0" name="" descr="If policy or Authorizer Assurances allow, examples of attendance documentation may include, but are not limited to: course log-ins, gradebooks showing dates assignments/ tests were submitted, dated progress reports, scanned assignments with name and date, etc.&#10;"/>
        </a:ext>
      </dgm:extLst>
    </dgm:pt>
    <dgm:pt modelId="{342163F2-F7C4-4316-BC8E-F1DBEF39FC7F}" type="parTrans" cxnId="{6CBD6628-CF6D-4615-90C2-FD6EE1E7F5C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EF1A7D5-7A9D-409D-926A-544CBA757B6D}" type="sibTrans" cxnId="{6CBD6628-CF6D-4615-90C2-FD6EE1E7F5C5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2D97FE7-C94A-4174-AEA4-871748870B73}" type="pres">
      <dgm:prSet presAssocID="{BE647743-A592-4D8B-83D1-C09903022452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B3B0576-8993-42C3-BBC7-C066BDE79D97}" type="pres">
      <dgm:prSet presAssocID="{870EEFBE-8DD6-4D2B-BF52-0D598FBA345E}" presName="vertOne" presStyleCnt="0"/>
      <dgm:spPr/>
    </dgm:pt>
    <dgm:pt modelId="{94CE21A4-69E4-4B4D-8871-B31082D2FB80}" type="pres">
      <dgm:prSet presAssocID="{870EEFBE-8DD6-4D2B-BF52-0D598FBA345E}" presName="txOne" presStyleLbl="node0" presStyleIdx="0" presStyleCnt="1" custScaleY="60995" custLinFactY="9506" custLinFactNeighborX="0" custLinFactNeighborY="100000">
        <dgm:presLayoutVars>
          <dgm:chPref val="3"/>
        </dgm:presLayoutVars>
      </dgm:prSet>
      <dgm:spPr/>
    </dgm:pt>
    <dgm:pt modelId="{567CA0AA-0482-4838-9AD6-3EFD494BB638}" type="pres">
      <dgm:prSet presAssocID="{870EEFBE-8DD6-4D2B-BF52-0D598FBA345E}" presName="parTransOne" presStyleCnt="0"/>
      <dgm:spPr/>
    </dgm:pt>
    <dgm:pt modelId="{B350053A-8599-490F-B0D8-3CD6FFFC878C}" type="pres">
      <dgm:prSet presAssocID="{870EEFBE-8DD6-4D2B-BF52-0D598FBA345E}" presName="horzOne" presStyleCnt="0"/>
      <dgm:spPr/>
    </dgm:pt>
    <dgm:pt modelId="{8257A6F5-AE11-40F3-909C-C749ACF76DFE}" type="pres">
      <dgm:prSet presAssocID="{BA5602FC-4DE3-4FB1-A2A4-B18C2FCAE3DD}" presName="vertTwo" presStyleCnt="0"/>
      <dgm:spPr/>
    </dgm:pt>
    <dgm:pt modelId="{C4E10791-F603-411B-B000-52FAEE98F1AA}" type="pres">
      <dgm:prSet presAssocID="{BA5602FC-4DE3-4FB1-A2A4-B18C2FCAE3DD}" presName="txTwo" presStyleLbl="node2" presStyleIdx="0" presStyleCnt="4">
        <dgm:presLayoutVars>
          <dgm:chPref val="3"/>
        </dgm:presLayoutVars>
      </dgm:prSet>
      <dgm:spPr/>
    </dgm:pt>
    <dgm:pt modelId="{8C72512E-EB3A-42D0-A7D8-5B4A223D84DD}" type="pres">
      <dgm:prSet presAssocID="{BA5602FC-4DE3-4FB1-A2A4-B18C2FCAE3DD}" presName="horzTwo" presStyleCnt="0"/>
      <dgm:spPr/>
    </dgm:pt>
    <dgm:pt modelId="{D618BBE9-6FB4-42C2-B8FD-889D6C8B7473}" type="pres">
      <dgm:prSet presAssocID="{3EE8D59D-3CC8-427C-BDFA-AF004EF798A7}" presName="sibSpaceTwo" presStyleCnt="0"/>
      <dgm:spPr/>
    </dgm:pt>
    <dgm:pt modelId="{F808C1A0-73DD-4C19-9516-ECE66A714B30}" type="pres">
      <dgm:prSet presAssocID="{E087973D-C6BD-423A-9846-EF46EFA26D58}" presName="vertTwo" presStyleCnt="0"/>
      <dgm:spPr/>
    </dgm:pt>
    <dgm:pt modelId="{56BEF86D-B205-4F8F-BFFB-A3AE580B4FD2}" type="pres">
      <dgm:prSet presAssocID="{E087973D-C6BD-423A-9846-EF46EFA26D58}" presName="txTwo" presStyleLbl="node2" presStyleIdx="1" presStyleCnt="4">
        <dgm:presLayoutVars>
          <dgm:chPref val="3"/>
        </dgm:presLayoutVars>
      </dgm:prSet>
      <dgm:spPr/>
    </dgm:pt>
    <dgm:pt modelId="{37958026-CAEB-4052-8266-9C664D174314}" type="pres">
      <dgm:prSet presAssocID="{E087973D-C6BD-423A-9846-EF46EFA26D58}" presName="horzTwo" presStyleCnt="0"/>
      <dgm:spPr/>
    </dgm:pt>
    <dgm:pt modelId="{14597F58-8C39-4934-B989-D0C0A56D2ECD}" type="pres">
      <dgm:prSet presAssocID="{A332A27C-4461-44A5-A1C3-4ECCDA44DAE9}" presName="sibSpaceTwo" presStyleCnt="0"/>
      <dgm:spPr/>
    </dgm:pt>
    <dgm:pt modelId="{E967F5D0-D8AC-4B3A-9C10-E5E284719FA8}" type="pres">
      <dgm:prSet presAssocID="{9657FF6F-03CD-4949-8F90-35F533255C9C}" presName="vertTwo" presStyleCnt="0"/>
      <dgm:spPr/>
    </dgm:pt>
    <dgm:pt modelId="{6DBCF25F-E962-4989-B9FC-05A2BC041C7D}" type="pres">
      <dgm:prSet presAssocID="{9657FF6F-03CD-4949-8F90-35F533255C9C}" presName="txTwo" presStyleLbl="node2" presStyleIdx="2" presStyleCnt="4">
        <dgm:presLayoutVars>
          <dgm:chPref val="3"/>
        </dgm:presLayoutVars>
      </dgm:prSet>
      <dgm:spPr/>
    </dgm:pt>
    <dgm:pt modelId="{E44E1AC8-4F7A-4FDF-8151-03F4A1EDBC5F}" type="pres">
      <dgm:prSet presAssocID="{9657FF6F-03CD-4949-8F90-35F533255C9C}" presName="horzTwo" presStyleCnt="0"/>
      <dgm:spPr/>
    </dgm:pt>
    <dgm:pt modelId="{E28EF57A-EB91-4F7D-954B-E34F191B1277}" type="pres">
      <dgm:prSet presAssocID="{CF09754F-724D-4B59-8BDB-A60B382339BB}" presName="sibSpaceTwo" presStyleCnt="0"/>
      <dgm:spPr/>
    </dgm:pt>
    <dgm:pt modelId="{6CD3AB40-5525-43A7-8A95-9E9ECB0AB86E}" type="pres">
      <dgm:prSet presAssocID="{DF6930A8-2828-4A91-B307-C4078A4B7422}" presName="vertTwo" presStyleCnt="0"/>
      <dgm:spPr/>
    </dgm:pt>
    <dgm:pt modelId="{98D5FA4B-59F3-4322-9BE5-4F285671EE9A}" type="pres">
      <dgm:prSet presAssocID="{DF6930A8-2828-4A91-B307-C4078A4B7422}" presName="txTwo" presStyleLbl="node2" presStyleIdx="3" presStyleCnt="4" custLinFactNeighborX="214" custLinFactNeighborY="17433">
        <dgm:presLayoutVars>
          <dgm:chPref val="3"/>
        </dgm:presLayoutVars>
      </dgm:prSet>
      <dgm:spPr/>
    </dgm:pt>
    <dgm:pt modelId="{F8C7E452-67E0-4280-A98D-4C3D3EB78398}" type="pres">
      <dgm:prSet presAssocID="{DF6930A8-2828-4A91-B307-C4078A4B7422}" presName="horzTwo" presStyleCnt="0"/>
      <dgm:spPr/>
    </dgm:pt>
  </dgm:ptLst>
  <dgm:cxnLst>
    <dgm:cxn modelId="{40416300-7754-4D75-AA7C-4DC4952260F3}" srcId="{870EEFBE-8DD6-4D2B-BF52-0D598FBA345E}" destId="{BA5602FC-4DE3-4FB1-A2A4-B18C2FCAE3DD}" srcOrd="0" destOrd="0" parTransId="{B12DB264-7576-4635-82F2-CF8EF121EDC8}" sibTransId="{3EE8D59D-3CC8-427C-BDFA-AF004EF798A7}"/>
    <dgm:cxn modelId="{44F6C701-8A43-4503-BB50-2423886CC334}" type="presOf" srcId="{BA5602FC-4DE3-4FB1-A2A4-B18C2FCAE3DD}" destId="{C4E10791-F603-411B-B000-52FAEE98F1AA}" srcOrd="0" destOrd="0" presId="urn:microsoft.com/office/officeart/2005/8/layout/hierarchy4"/>
    <dgm:cxn modelId="{ACD11317-1DB6-4D2F-A6A2-F2840FEEFE76}" type="presOf" srcId="{BE647743-A592-4D8B-83D1-C09903022452}" destId="{42D97FE7-C94A-4174-AEA4-871748870B73}" srcOrd="0" destOrd="0" presId="urn:microsoft.com/office/officeart/2005/8/layout/hierarchy4"/>
    <dgm:cxn modelId="{6CBD6628-CF6D-4615-90C2-FD6EE1E7F5C5}" srcId="{870EEFBE-8DD6-4D2B-BF52-0D598FBA345E}" destId="{DF6930A8-2828-4A91-B307-C4078A4B7422}" srcOrd="3" destOrd="0" parTransId="{342163F2-F7C4-4316-BC8E-F1DBEF39FC7F}" sibTransId="{6EF1A7D5-7A9D-409D-926A-544CBA757B6D}"/>
    <dgm:cxn modelId="{D139AB2B-A670-4BBB-B341-959935A2A500}" type="presOf" srcId="{870EEFBE-8DD6-4D2B-BF52-0D598FBA345E}" destId="{94CE21A4-69E4-4B4D-8871-B31082D2FB80}" srcOrd="0" destOrd="0" presId="urn:microsoft.com/office/officeart/2005/8/layout/hierarchy4"/>
    <dgm:cxn modelId="{68057539-A778-4789-89B4-175BEB7958E8}" type="presOf" srcId="{E087973D-C6BD-423A-9846-EF46EFA26D58}" destId="{56BEF86D-B205-4F8F-BFFB-A3AE580B4FD2}" srcOrd="0" destOrd="0" presId="urn:microsoft.com/office/officeart/2005/8/layout/hierarchy4"/>
    <dgm:cxn modelId="{DA7F5639-83F6-47A6-AEB3-E497339A1929}" srcId="{870EEFBE-8DD6-4D2B-BF52-0D598FBA345E}" destId="{E087973D-C6BD-423A-9846-EF46EFA26D58}" srcOrd="1" destOrd="0" parTransId="{34D5B33C-9581-4D8C-9FDE-E8D1DD0E7D9F}" sibTransId="{A332A27C-4461-44A5-A1C3-4ECCDA44DAE9}"/>
    <dgm:cxn modelId="{B38E683D-6D18-4FBC-98BA-30420F01CC45}" srcId="{BE647743-A592-4D8B-83D1-C09903022452}" destId="{870EEFBE-8DD6-4D2B-BF52-0D598FBA345E}" srcOrd="0" destOrd="0" parTransId="{F224B51D-7FB0-4A7B-B375-C9AE8B8A2994}" sibTransId="{E7041A1A-00AB-4AF7-9203-A55A43D7FC39}"/>
    <dgm:cxn modelId="{01C69A46-1E71-478E-9C1C-39D97C5569EC}" type="presOf" srcId="{9657FF6F-03CD-4949-8F90-35F533255C9C}" destId="{6DBCF25F-E962-4989-B9FC-05A2BC041C7D}" srcOrd="0" destOrd="0" presId="urn:microsoft.com/office/officeart/2005/8/layout/hierarchy4"/>
    <dgm:cxn modelId="{063E0C4B-9A6E-42BD-A34E-794F04AB803C}" type="presOf" srcId="{DF6930A8-2828-4A91-B307-C4078A4B7422}" destId="{98D5FA4B-59F3-4322-9BE5-4F285671EE9A}" srcOrd="0" destOrd="0" presId="urn:microsoft.com/office/officeart/2005/8/layout/hierarchy4"/>
    <dgm:cxn modelId="{4ECF9ED4-EC2B-4093-8E32-9BF286E4CEF3}" srcId="{870EEFBE-8DD6-4D2B-BF52-0D598FBA345E}" destId="{9657FF6F-03CD-4949-8F90-35F533255C9C}" srcOrd="2" destOrd="0" parTransId="{0DC6ECB7-4C42-4C94-B0A5-0446887A6308}" sibTransId="{CF09754F-724D-4B59-8BDB-A60B382339BB}"/>
    <dgm:cxn modelId="{A53F70DB-E80B-46DD-917C-AA1F32431E1A}" type="presParOf" srcId="{42D97FE7-C94A-4174-AEA4-871748870B73}" destId="{EB3B0576-8993-42C3-BBC7-C066BDE79D97}" srcOrd="0" destOrd="0" presId="urn:microsoft.com/office/officeart/2005/8/layout/hierarchy4"/>
    <dgm:cxn modelId="{B50E600B-82B6-4A68-A71F-A9D16E74B6F6}" type="presParOf" srcId="{EB3B0576-8993-42C3-BBC7-C066BDE79D97}" destId="{94CE21A4-69E4-4B4D-8871-B31082D2FB80}" srcOrd="0" destOrd="0" presId="urn:microsoft.com/office/officeart/2005/8/layout/hierarchy4"/>
    <dgm:cxn modelId="{123A4C59-7FB0-48BD-B8EA-5A336499D9C2}" type="presParOf" srcId="{EB3B0576-8993-42C3-BBC7-C066BDE79D97}" destId="{567CA0AA-0482-4838-9AD6-3EFD494BB638}" srcOrd="1" destOrd="0" presId="urn:microsoft.com/office/officeart/2005/8/layout/hierarchy4"/>
    <dgm:cxn modelId="{9777C4F4-45DC-4FC4-B1B8-C1B0A2C6E380}" type="presParOf" srcId="{EB3B0576-8993-42C3-BBC7-C066BDE79D97}" destId="{B350053A-8599-490F-B0D8-3CD6FFFC878C}" srcOrd="2" destOrd="0" presId="urn:microsoft.com/office/officeart/2005/8/layout/hierarchy4"/>
    <dgm:cxn modelId="{EAEAFD9D-9AB3-4FA0-9405-C4F5833AA589}" type="presParOf" srcId="{B350053A-8599-490F-B0D8-3CD6FFFC878C}" destId="{8257A6F5-AE11-40F3-909C-C749ACF76DFE}" srcOrd="0" destOrd="0" presId="urn:microsoft.com/office/officeart/2005/8/layout/hierarchy4"/>
    <dgm:cxn modelId="{452DA683-9AE9-4B43-ADC8-4F49EC4D5962}" type="presParOf" srcId="{8257A6F5-AE11-40F3-909C-C749ACF76DFE}" destId="{C4E10791-F603-411B-B000-52FAEE98F1AA}" srcOrd="0" destOrd="0" presId="urn:microsoft.com/office/officeart/2005/8/layout/hierarchy4"/>
    <dgm:cxn modelId="{1C316619-214E-434E-8226-B21FF860F614}" type="presParOf" srcId="{8257A6F5-AE11-40F3-909C-C749ACF76DFE}" destId="{8C72512E-EB3A-42D0-A7D8-5B4A223D84DD}" srcOrd="1" destOrd="0" presId="urn:microsoft.com/office/officeart/2005/8/layout/hierarchy4"/>
    <dgm:cxn modelId="{698144D8-FB34-4F24-8B1A-9CE1038D53C4}" type="presParOf" srcId="{B350053A-8599-490F-B0D8-3CD6FFFC878C}" destId="{D618BBE9-6FB4-42C2-B8FD-889D6C8B7473}" srcOrd="1" destOrd="0" presId="urn:microsoft.com/office/officeart/2005/8/layout/hierarchy4"/>
    <dgm:cxn modelId="{6787394D-1B28-4485-A2F8-39B2784ADC88}" type="presParOf" srcId="{B350053A-8599-490F-B0D8-3CD6FFFC878C}" destId="{F808C1A0-73DD-4C19-9516-ECE66A714B30}" srcOrd="2" destOrd="0" presId="urn:microsoft.com/office/officeart/2005/8/layout/hierarchy4"/>
    <dgm:cxn modelId="{E0E10F56-A565-4B93-815F-769707DB9F5C}" type="presParOf" srcId="{F808C1A0-73DD-4C19-9516-ECE66A714B30}" destId="{56BEF86D-B205-4F8F-BFFB-A3AE580B4FD2}" srcOrd="0" destOrd="0" presId="urn:microsoft.com/office/officeart/2005/8/layout/hierarchy4"/>
    <dgm:cxn modelId="{2E448B05-F8C7-4F9D-B9B9-4DA7B1932386}" type="presParOf" srcId="{F808C1A0-73DD-4C19-9516-ECE66A714B30}" destId="{37958026-CAEB-4052-8266-9C664D174314}" srcOrd="1" destOrd="0" presId="urn:microsoft.com/office/officeart/2005/8/layout/hierarchy4"/>
    <dgm:cxn modelId="{24FFFF2D-4F63-4131-A202-F7E154FDF9DC}" type="presParOf" srcId="{B350053A-8599-490F-B0D8-3CD6FFFC878C}" destId="{14597F58-8C39-4934-B989-D0C0A56D2ECD}" srcOrd="3" destOrd="0" presId="urn:microsoft.com/office/officeart/2005/8/layout/hierarchy4"/>
    <dgm:cxn modelId="{DAB71647-10B7-475C-B337-BA2BB82C35B4}" type="presParOf" srcId="{B350053A-8599-490F-B0D8-3CD6FFFC878C}" destId="{E967F5D0-D8AC-4B3A-9C10-E5E284719FA8}" srcOrd="4" destOrd="0" presId="urn:microsoft.com/office/officeart/2005/8/layout/hierarchy4"/>
    <dgm:cxn modelId="{074AF07B-36E4-4FA0-AD89-F801BA92CED0}" type="presParOf" srcId="{E967F5D0-D8AC-4B3A-9C10-E5E284719FA8}" destId="{6DBCF25F-E962-4989-B9FC-05A2BC041C7D}" srcOrd="0" destOrd="0" presId="urn:microsoft.com/office/officeart/2005/8/layout/hierarchy4"/>
    <dgm:cxn modelId="{C2E05AF1-D8E9-4D57-8592-0E5A4BF95B1A}" type="presParOf" srcId="{E967F5D0-D8AC-4B3A-9C10-E5E284719FA8}" destId="{E44E1AC8-4F7A-4FDF-8151-03F4A1EDBC5F}" srcOrd="1" destOrd="0" presId="urn:microsoft.com/office/officeart/2005/8/layout/hierarchy4"/>
    <dgm:cxn modelId="{65A4A7AC-49E3-4CF4-8A89-41B5C992A3B8}" type="presParOf" srcId="{B350053A-8599-490F-B0D8-3CD6FFFC878C}" destId="{E28EF57A-EB91-4F7D-954B-E34F191B1277}" srcOrd="5" destOrd="0" presId="urn:microsoft.com/office/officeart/2005/8/layout/hierarchy4"/>
    <dgm:cxn modelId="{3FA406FB-4946-4324-BEF7-71105225FE1D}" type="presParOf" srcId="{B350053A-8599-490F-B0D8-3CD6FFFC878C}" destId="{6CD3AB40-5525-43A7-8A95-9E9ECB0AB86E}" srcOrd="6" destOrd="0" presId="urn:microsoft.com/office/officeart/2005/8/layout/hierarchy4"/>
    <dgm:cxn modelId="{500F762E-3E6B-4D49-A1C5-B2DC0ACCF086}" type="presParOf" srcId="{6CD3AB40-5525-43A7-8A95-9E9ECB0AB86E}" destId="{98D5FA4B-59F3-4322-9BE5-4F285671EE9A}" srcOrd="0" destOrd="0" presId="urn:microsoft.com/office/officeart/2005/8/layout/hierarchy4"/>
    <dgm:cxn modelId="{836ACCE0-41A0-4ADD-A470-13EB2403A1A1}" type="presParOf" srcId="{6CD3AB40-5525-43A7-8A95-9E9ECB0AB86E}" destId="{F8C7E452-67E0-4280-A98D-4C3D3EB78398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49CFBB-365C-42D1-A18D-66CD5D947402}">
      <dsp:nvSpPr>
        <dsp:cNvPr id="0" name=""/>
        <dsp:cNvSpPr/>
      </dsp:nvSpPr>
      <dsp:spPr>
        <a:xfrm>
          <a:off x="1107" y="458475"/>
          <a:ext cx="1961518" cy="19615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944167-AC0F-4A79-B432-11DDC953FF2D}">
      <dsp:nvSpPr>
        <dsp:cNvPr id="0" name=""/>
        <dsp:cNvSpPr/>
      </dsp:nvSpPr>
      <dsp:spPr>
        <a:xfrm>
          <a:off x="1107" y="458475"/>
          <a:ext cx="196" cy="3923037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9E7BB08-2A2C-4CDE-8BE9-F562F347AC2B}">
      <dsp:nvSpPr>
        <dsp:cNvPr id="0" name=""/>
        <dsp:cNvSpPr/>
      </dsp:nvSpPr>
      <dsp:spPr>
        <a:xfrm>
          <a:off x="1107" y="2419994"/>
          <a:ext cx="1961518" cy="1961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Complete the basics of the collection early (Get files error free and create snapshots by the middle of October)</a:t>
          </a:r>
        </a:p>
      </dsp:txBody>
      <dsp:txXfrm>
        <a:off x="1107" y="2419994"/>
        <a:ext cx="1961518" cy="1961518"/>
      </dsp:txXfrm>
    </dsp:sp>
    <dsp:sp modelId="{BD48A808-B7CC-4E3D-9736-F81F1C778ACD}">
      <dsp:nvSpPr>
        <dsp:cNvPr id="0" name=""/>
        <dsp:cNvSpPr/>
      </dsp:nvSpPr>
      <dsp:spPr>
        <a:xfrm>
          <a:off x="1963422" y="458475"/>
          <a:ext cx="1961518" cy="19615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33F7AE-32CD-411A-AB79-AC1962525EF5}">
      <dsp:nvSpPr>
        <dsp:cNvPr id="0" name=""/>
        <dsp:cNvSpPr/>
      </dsp:nvSpPr>
      <dsp:spPr>
        <a:xfrm>
          <a:off x="1963422" y="458475"/>
          <a:ext cx="196" cy="3923037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64C7DB-F6C3-4CC4-99D0-0869F98F6632}">
      <dsp:nvSpPr>
        <dsp:cNvPr id="0" name=""/>
        <dsp:cNvSpPr/>
      </dsp:nvSpPr>
      <dsp:spPr>
        <a:xfrm>
          <a:off x="1963422" y="2419994"/>
          <a:ext cx="1961518" cy="1961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An error free snapshot does not guarantee accurately reported data</a:t>
          </a:r>
        </a:p>
      </dsp:txBody>
      <dsp:txXfrm>
        <a:off x="1963422" y="2419994"/>
        <a:ext cx="1961518" cy="1961518"/>
      </dsp:txXfrm>
    </dsp:sp>
    <dsp:sp modelId="{22F61767-5AE5-44FF-B2F9-1BD5342E91F4}">
      <dsp:nvSpPr>
        <dsp:cNvPr id="0" name=""/>
        <dsp:cNvSpPr/>
      </dsp:nvSpPr>
      <dsp:spPr>
        <a:xfrm>
          <a:off x="3925736" y="458475"/>
          <a:ext cx="1961518" cy="19615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861198-6DFB-4754-A81F-0AB475078F3E}">
      <dsp:nvSpPr>
        <dsp:cNvPr id="0" name=""/>
        <dsp:cNvSpPr/>
      </dsp:nvSpPr>
      <dsp:spPr>
        <a:xfrm>
          <a:off x="3925736" y="458475"/>
          <a:ext cx="196" cy="3923037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C492C0-4598-45B5-862C-65EC852812E4}">
      <dsp:nvSpPr>
        <dsp:cNvPr id="0" name=""/>
        <dsp:cNvSpPr/>
      </dsp:nvSpPr>
      <dsp:spPr>
        <a:xfrm>
          <a:off x="3925736" y="2419994"/>
          <a:ext cx="1961518" cy="1961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Review, Review, Review!</a:t>
          </a:r>
        </a:p>
      </dsp:txBody>
      <dsp:txXfrm>
        <a:off x="3925736" y="2419994"/>
        <a:ext cx="1961518" cy="1961518"/>
      </dsp:txXfrm>
    </dsp:sp>
    <dsp:sp modelId="{E31A8082-C7FF-4316-9732-907D1BA44962}">
      <dsp:nvSpPr>
        <dsp:cNvPr id="0" name=""/>
        <dsp:cNvSpPr/>
      </dsp:nvSpPr>
      <dsp:spPr>
        <a:xfrm>
          <a:off x="5888050" y="458475"/>
          <a:ext cx="1961518" cy="19615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rgbClr val="00B0F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AEDF24-C48B-4825-993E-50FD7019197B}">
      <dsp:nvSpPr>
        <dsp:cNvPr id="0" name=""/>
        <dsp:cNvSpPr/>
      </dsp:nvSpPr>
      <dsp:spPr>
        <a:xfrm>
          <a:off x="5888050" y="458475"/>
          <a:ext cx="196" cy="3923037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E99632B-3DD5-4672-8D50-9B6147C0E9B8}">
      <dsp:nvSpPr>
        <dsp:cNvPr id="0" name=""/>
        <dsp:cNvSpPr/>
      </dsp:nvSpPr>
      <dsp:spPr>
        <a:xfrm>
          <a:off x="5888050" y="2419994"/>
          <a:ext cx="1961518" cy="1961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Pull in Subject Matter Experts to assist with verifying data (Finance Department, English Learner Department, Special Education, Registrar)</a:t>
          </a:r>
        </a:p>
      </dsp:txBody>
      <dsp:txXfrm>
        <a:off x="5888050" y="2419994"/>
        <a:ext cx="1961518" cy="1961518"/>
      </dsp:txXfrm>
    </dsp:sp>
    <dsp:sp modelId="{4432B3B3-4977-4F8A-AEF7-2EE58E06D7A9}">
      <dsp:nvSpPr>
        <dsp:cNvPr id="0" name=""/>
        <dsp:cNvSpPr/>
      </dsp:nvSpPr>
      <dsp:spPr>
        <a:xfrm>
          <a:off x="7850365" y="458475"/>
          <a:ext cx="1961518" cy="1961518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8A0007-D7CA-4C3B-90DF-5229C90FBF16}">
      <dsp:nvSpPr>
        <dsp:cNvPr id="0" name=""/>
        <dsp:cNvSpPr/>
      </dsp:nvSpPr>
      <dsp:spPr>
        <a:xfrm>
          <a:off x="7850365" y="458475"/>
          <a:ext cx="196" cy="3923037"/>
        </a:xfrm>
        <a:prstGeom prst="line">
          <a:avLst/>
        </a:pr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1ACAA8-8BAA-4E47-8DEC-25AA75D797B8}">
      <dsp:nvSpPr>
        <dsp:cNvPr id="0" name=""/>
        <dsp:cNvSpPr/>
      </dsp:nvSpPr>
      <dsp:spPr>
        <a:xfrm>
          <a:off x="7850365" y="2419994"/>
          <a:ext cx="1961518" cy="19615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COGNOS Reports for verification</a:t>
          </a:r>
        </a:p>
      </dsp:txBody>
      <dsp:txXfrm>
        <a:off x="7850365" y="2419994"/>
        <a:ext cx="1961518" cy="19615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0C7D39-100D-42E4-AE28-90B701B08CA2}">
      <dsp:nvSpPr>
        <dsp:cNvPr id="0" name=""/>
        <dsp:cNvSpPr/>
      </dsp:nvSpPr>
      <dsp:spPr>
        <a:xfrm>
          <a:off x="0" y="3534976"/>
          <a:ext cx="7527291" cy="138354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Districts will then need to:</a:t>
          </a:r>
        </a:p>
      </dsp:txBody>
      <dsp:txXfrm>
        <a:off x="0" y="3534976"/>
        <a:ext cx="7527291" cy="747112"/>
      </dsp:txXfrm>
    </dsp:sp>
    <dsp:sp modelId="{ECAF00C3-0638-4D2F-82D8-F7C026659B49}">
      <dsp:nvSpPr>
        <dsp:cNvPr id="0" name=""/>
        <dsp:cNvSpPr/>
      </dsp:nvSpPr>
      <dsp:spPr>
        <a:xfrm>
          <a:off x="3675" y="4085586"/>
          <a:ext cx="2506646" cy="823458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21590" rIns="120904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Make the appropriate adjustments to their interchange files </a:t>
          </a:r>
          <a:r>
            <a:rPr lang="en-US" sz="1700" b="1" u="sng" kern="1200" dirty="0"/>
            <a:t>AND</a:t>
          </a:r>
          <a:endParaRPr lang="en-US" sz="1700" kern="1200" dirty="0"/>
        </a:p>
      </dsp:txBody>
      <dsp:txXfrm>
        <a:off x="3675" y="4085586"/>
        <a:ext cx="2506646" cy="823458"/>
      </dsp:txXfrm>
    </dsp:sp>
    <dsp:sp modelId="{56B53722-0A6C-4A8F-A64E-DCC81ABB27DD}">
      <dsp:nvSpPr>
        <dsp:cNvPr id="0" name=""/>
        <dsp:cNvSpPr/>
      </dsp:nvSpPr>
      <dsp:spPr>
        <a:xfrm>
          <a:off x="2510322" y="4085586"/>
          <a:ext cx="2506646" cy="823458"/>
        </a:xfrm>
        <a:prstGeom prst="rect">
          <a:avLst/>
        </a:prstGeom>
        <a:solidFill>
          <a:schemeClr val="accent5">
            <a:tint val="40000"/>
            <a:alpha val="90000"/>
            <a:hueOff val="-2625948"/>
            <a:satOff val="20290"/>
            <a:lumOff val="146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Regenerate their Student October Count Snapshot </a:t>
          </a:r>
          <a:r>
            <a:rPr lang="en-US" sz="1600" b="1" u="sng" kern="1200" dirty="0"/>
            <a:t>AND</a:t>
          </a:r>
          <a:endParaRPr lang="en-US" sz="1600" kern="1200" dirty="0"/>
        </a:p>
      </dsp:txBody>
      <dsp:txXfrm>
        <a:off x="2510322" y="4085586"/>
        <a:ext cx="2506646" cy="823458"/>
      </dsp:txXfrm>
    </dsp:sp>
    <dsp:sp modelId="{6CA7FEBE-5D5D-421E-85D2-96290A3ECF69}">
      <dsp:nvSpPr>
        <dsp:cNvPr id="0" name=""/>
        <dsp:cNvSpPr/>
      </dsp:nvSpPr>
      <dsp:spPr>
        <a:xfrm>
          <a:off x="5016968" y="4085586"/>
          <a:ext cx="2506646" cy="823458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Re-submit their Snapshot</a:t>
          </a:r>
        </a:p>
      </dsp:txBody>
      <dsp:txXfrm>
        <a:off x="5016968" y="4085586"/>
        <a:ext cx="2506646" cy="823458"/>
      </dsp:txXfrm>
    </dsp:sp>
    <dsp:sp modelId="{81152E5A-7F8A-4B48-89E0-99966A456A6D}">
      <dsp:nvSpPr>
        <dsp:cNvPr id="0" name=""/>
        <dsp:cNvSpPr/>
      </dsp:nvSpPr>
      <dsp:spPr>
        <a:xfrm rot="10800000">
          <a:off x="0" y="2115343"/>
          <a:ext cx="7527291" cy="1520761"/>
        </a:xfrm>
        <a:prstGeom prst="upArrowCallout">
          <a:avLst/>
        </a:prstGeom>
        <a:solidFill>
          <a:schemeClr val="accent5">
            <a:hueOff val="-5049166"/>
            <a:satOff val="37972"/>
            <a:lumOff val="8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Data Services will unlock the Snapshot for any district needing to change their data per the duplicate count findings.</a:t>
          </a:r>
        </a:p>
      </dsp:txBody>
      <dsp:txXfrm rot="10800000">
        <a:off x="0" y="2115343"/>
        <a:ext cx="7527291" cy="988145"/>
      </dsp:txXfrm>
    </dsp:sp>
    <dsp:sp modelId="{93E69109-D8C8-44D8-8845-141D8321DD73}">
      <dsp:nvSpPr>
        <dsp:cNvPr id="0" name=""/>
        <dsp:cNvSpPr/>
      </dsp:nvSpPr>
      <dsp:spPr>
        <a:xfrm rot="10800000">
          <a:off x="0" y="128051"/>
          <a:ext cx="7527291" cy="2040107"/>
        </a:xfrm>
        <a:prstGeom prst="upArrowCallout">
          <a:avLst/>
        </a:prstGeom>
        <a:solidFill>
          <a:schemeClr val="accent5">
            <a:hueOff val="-10098333"/>
            <a:satOff val="75945"/>
            <a:lumOff val="178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1"/>
              </a:solidFill>
            </a:rPr>
            <a:t>The School Auditing Office will review all documents for each student to determine who should submit the student for funding, and at what level.</a:t>
          </a:r>
        </a:p>
      </dsp:txBody>
      <dsp:txXfrm rot="-10800000">
        <a:off x="0" y="128051"/>
        <a:ext cx="7527291" cy="716077"/>
      </dsp:txXfrm>
    </dsp:sp>
    <dsp:sp modelId="{8A35F939-562B-4CC0-959E-0DE9CCE980D0}">
      <dsp:nvSpPr>
        <dsp:cNvPr id="0" name=""/>
        <dsp:cNvSpPr/>
      </dsp:nvSpPr>
      <dsp:spPr>
        <a:xfrm>
          <a:off x="0" y="884570"/>
          <a:ext cx="3763645" cy="556972"/>
        </a:xfrm>
        <a:prstGeom prst="rect">
          <a:avLst/>
        </a:prstGeom>
        <a:solidFill>
          <a:schemeClr val="accent6">
            <a:lumMod val="60000"/>
            <a:lumOff val="40000"/>
            <a:alpha val="9000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The School Auditing Office will notify each district of its duplicate count findings. </a:t>
          </a:r>
        </a:p>
      </dsp:txBody>
      <dsp:txXfrm>
        <a:off x="0" y="884570"/>
        <a:ext cx="3763645" cy="556972"/>
      </dsp:txXfrm>
    </dsp:sp>
    <dsp:sp modelId="{EABFA5D1-FC94-4E26-B7DE-D4E1183996ED}">
      <dsp:nvSpPr>
        <dsp:cNvPr id="0" name=""/>
        <dsp:cNvSpPr/>
      </dsp:nvSpPr>
      <dsp:spPr>
        <a:xfrm>
          <a:off x="3763645" y="884570"/>
          <a:ext cx="3763645" cy="556972"/>
        </a:xfrm>
        <a:prstGeom prst="rect">
          <a:avLst/>
        </a:prstGeom>
        <a:solidFill>
          <a:schemeClr val="accent5">
            <a:tint val="40000"/>
            <a:alpha val="90000"/>
            <a:hueOff val="-10503790"/>
            <a:satOff val="81162"/>
            <a:lumOff val="585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Decisions will be uploaded to the district’s Syncplicity “Duplicate Count” subfolder.</a:t>
          </a:r>
        </a:p>
      </dsp:txBody>
      <dsp:txXfrm>
        <a:off x="3763645" y="884570"/>
        <a:ext cx="3763645" cy="55697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A55324-67E4-4D3C-B5BF-5D84BAB46757}">
      <dsp:nvSpPr>
        <dsp:cNvPr id="0" name=""/>
        <dsp:cNvSpPr/>
      </dsp:nvSpPr>
      <dsp:spPr>
        <a:xfrm>
          <a:off x="2250" y="0"/>
          <a:ext cx="6091499" cy="719498"/>
        </a:xfrm>
        <a:prstGeom prst="roundRect">
          <a:avLst>
            <a:gd name="adj" fmla="val 10000"/>
          </a:avLst>
        </a:prstGeom>
        <a:solidFill>
          <a:schemeClr val="accent4">
            <a:shade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tx1"/>
              </a:solidFill>
            </a:rPr>
            <a:t>This includes both:</a:t>
          </a:r>
        </a:p>
      </dsp:txBody>
      <dsp:txXfrm>
        <a:off x="23323" y="21073"/>
        <a:ext cx="6049353" cy="677352"/>
      </dsp:txXfrm>
    </dsp:sp>
    <dsp:sp modelId="{0EE41C5E-0607-495E-876D-3E7981C053EC}">
      <dsp:nvSpPr>
        <dsp:cNvPr id="0" name=""/>
        <dsp:cNvSpPr/>
      </dsp:nvSpPr>
      <dsp:spPr>
        <a:xfrm>
          <a:off x="2250" y="928567"/>
          <a:ext cx="2922984" cy="1450191"/>
        </a:xfrm>
        <a:prstGeom prst="roundRect">
          <a:avLst>
            <a:gd name="adj" fmla="val 10000"/>
          </a:avLst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School- or district-level documentation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>
            <a:solidFill>
              <a:schemeClr val="tx1"/>
            </a:solidFill>
          </a:endParaRPr>
        </a:p>
      </dsp:txBody>
      <dsp:txXfrm>
        <a:off x="44725" y="971042"/>
        <a:ext cx="2838034" cy="1365241"/>
      </dsp:txXfrm>
    </dsp:sp>
    <dsp:sp modelId="{1C797C25-BCA7-4350-962F-788684860BD2}">
      <dsp:nvSpPr>
        <dsp:cNvPr id="0" name=""/>
        <dsp:cNvSpPr/>
      </dsp:nvSpPr>
      <dsp:spPr>
        <a:xfrm>
          <a:off x="3127855" y="903333"/>
          <a:ext cx="2922984" cy="1450191"/>
        </a:xfrm>
        <a:prstGeom prst="roundRect">
          <a:avLst>
            <a:gd name="adj" fmla="val 10000"/>
          </a:avLst>
        </a:prstGeom>
        <a:solidFill>
          <a:schemeClr val="accent4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>
              <a:solidFill>
                <a:schemeClr val="tx1"/>
              </a:solidFill>
              <a:latin typeface="Calibri" panose="020F0502020204030204"/>
              <a:ea typeface="+mn-ea"/>
              <a:cs typeface="+mn-cs"/>
            </a:rPr>
            <a:t>Student-level documentation</a:t>
          </a:r>
        </a:p>
      </dsp:txBody>
      <dsp:txXfrm>
        <a:off x="3170330" y="945808"/>
        <a:ext cx="2838034" cy="13652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CE21A4-69E4-4B4D-8871-B31082D2FB80}">
      <dsp:nvSpPr>
        <dsp:cNvPr id="0" name=""/>
        <dsp:cNvSpPr/>
      </dsp:nvSpPr>
      <dsp:spPr>
        <a:xfrm>
          <a:off x="1367" y="392762"/>
          <a:ext cx="8460328" cy="832364"/>
        </a:xfrm>
        <a:prstGeom prst="roundRect">
          <a:avLst>
            <a:gd name="adj" fmla="val 10000"/>
          </a:avLst>
        </a:prstGeom>
        <a:solidFill>
          <a:schemeClr val="accent3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sysClr val="windowText" lastClr="000000"/>
              </a:solidFill>
            </a:rPr>
            <a:t>If policy or Authorizer Assurances allow, examples of attendance documentation may include, but are not limited to: </a:t>
          </a:r>
        </a:p>
      </dsp:txBody>
      <dsp:txXfrm>
        <a:off x="25746" y="417141"/>
        <a:ext cx="8411570" cy="783606"/>
      </dsp:txXfrm>
    </dsp:sp>
    <dsp:sp modelId="{C4E10791-F603-411B-B000-52FAEE98F1AA}">
      <dsp:nvSpPr>
        <dsp:cNvPr id="0" name=""/>
        <dsp:cNvSpPr/>
      </dsp:nvSpPr>
      <dsp:spPr>
        <a:xfrm>
          <a:off x="1367" y="1095403"/>
          <a:ext cx="1989729" cy="136464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course log-ins </a:t>
          </a:r>
        </a:p>
      </dsp:txBody>
      <dsp:txXfrm>
        <a:off x="41336" y="1135372"/>
        <a:ext cx="1909791" cy="1284705"/>
      </dsp:txXfrm>
    </dsp:sp>
    <dsp:sp modelId="{56BEF86D-B205-4F8F-BFFB-A3AE580B4FD2}">
      <dsp:nvSpPr>
        <dsp:cNvPr id="0" name=""/>
        <dsp:cNvSpPr/>
      </dsp:nvSpPr>
      <dsp:spPr>
        <a:xfrm>
          <a:off x="2158234" y="1095403"/>
          <a:ext cx="1989729" cy="136464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gradebooks showing dates assignments/ tests were submitted </a:t>
          </a:r>
        </a:p>
      </dsp:txBody>
      <dsp:txXfrm>
        <a:off x="2198203" y="1135372"/>
        <a:ext cx="1909791" cy="1284705"/>
      </dsp:txXfrm>
    </dsp:sp>
    <dsp:sp modelId="{6DBCF25F-E962-4989-B9FC-05A2BC041C7D}">
      <dsp:nvSpPr>
        <dsp:cNvPr id="0" name=""/>
        <dsp:cNvSpPr/>
      </dsp:nvSpPr>
      <dsp:spPr>
        <a:xfrm>
          <a:off x="4315100" y="1095403"/>
          <a:ext cx="1989729" cy="136464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dated progress reports </a:t>
          </a:r>
        </a:p>
      </dsp:txBody>
      <dsp:txXfrm>
        <a:off x="4355069" y="1135372"/>
        <a:ext cx="1909791" cy="1284705"/>
      </dsp:txXfrm>
    </dsp:sp>
    <dsp:sp modelId="{98D5FA4B-59F3-4322-9BE5-4F285671EE9A}">
      <dsp:nvSpPr>
        <dsp:cNvPr id="0" name=""/>
        <dsp:cNvSpPr/>
      </dsp:nvSpPr>
      <dsp:spPr>
        <a:xfrm>
          <a:off x="6473334" y="1095559"/>
          <a:ext cx="1989729" cy="136464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etc.</a:t>
          </a:r>
        </a:p>
      </dsp:txBody>
      <dsp:txXfrm>
        <a:off x="6513303" y="1135528"/>
        <a:ext cx="1909791" cy="128470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Lineup">
  <dgm:title val=""/>
  <dgm:desc val=""/>
  <dgm:catLst>
    <dgm:cat type="picture" pri="19000"/>
    <dgm:cat type="pictureconvert" pri="1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  <dgm:cxn modelId="70" srcId="0" destId="40" srcOrd="3" destOrd="0"/>
        <dgm:cxn modelId="42" srcId="30" destId="41" srcOrd="0" destOrd="0"/>
      </dgm:cxnLst>
      <dgm:bg/>
      <dgm:whole/>
    </dgm:dataModel>
  </dgm:clrData>
  <dgm:layoutNode name="Name0">
    <dgm:varLst>
      <dgm:chMax/>
      <dgm:chPref/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 val="65"/>
      <dgm:constr type="primFontSz" for="des" forName="Parent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"/>
      <dgm:constr type="w" for="ch" forName="sibTrans" refType="w" refFor="ch" refForName="composite" op="equ" fact="0.000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5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Image" refType="w" fact="0"/>
              <dgm:constr type="t" for="ch" forName="Image" refType="h" fact="0"/>
              <dgm:constr type="w" for="ch" forName="Image" refType="h" fact="0.5"/>
              <dgm:constr type="h" for="ch" forName="Image" refType="w"/>
              <dgm:constr type="l" for="ch" forName="Accent" refType="w" fact="0"/>
              <dgm:constr type="t" for="ch" forName="Accent" refType="h" fact="0"/>
              <dgm:constr type="w" for="ch" forName="Accent" refType="w" fact="0.0001"/>
              <dgm:constr type="h" for="ch" forName="Accent" refType="h"/>
              <dgm:constr type="l" for="ch" forName="Parent" refType="w" fact="0"/>
              <dgm:constr type="t" for="ch" forName="Parent" refType="h" fact="0.5"/>
              <dgm:constr type="w" for="ch" forName="Parent" refType="w"/>
            </dgm:constrLst>
          </dgm:if>
          <dgm:else name="Name6">
            <dgm:constrLst>
              <dgm:constr type="l" for="ch" forName="Image" refType="w" fact="0"/>
              <dgm:constr type="t" for="ch" forName="Image" refType="h" fact="0"/>
              <dgm:constr type="w" for="ch" forName="Image" refType="h" fact="0.5"/>
              <dgm:constr type="h" for="ch" forName="Image" refType="w"/>
              <dgm:constr type="r" for="ch" forName="Accent" refType="w"/>
              <dgm:constr type="t" for="ch" forName="Accent" refType="h" fact="0"/>
              <dgm:constr type="w" for="ch" forName="Accent" refType="w" fact="0.0001"/>
              <dgm:constr type="h" for="ch" forName="Accent" refType="h"/>
              <dgm:constr type="l" for="ch" forName="Parent" refType="w" fact="0"/>
              <dgm:constr type="t" for="ch" forName="Parent" refType="h" fact="0.5"/>
              <dgm:constr type="w" for="ch" forName="Parent" refType="w"/>
            </dgm:constrLst>
          </dgm:else>
        </dgm:choose>
        <dgm:layoutNode name="Image" styleLbl="alig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Accent" styleLbl="parChTrans1D1">
          <dgm:alg type="sp"/>
          <dgm:shape xmlns:r="http://schemas.openxmlformats.org/officeDocument/2006/relationships" type="line" r:blip="">
            <dgm:adjLst/>
          </dgm:shape>
          <dgm:presOf/>
        </dgm:layoutNode>
        <dgm:layoutNode name="Paren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72E894-E0CE-40CF-8CA0-23F05C6E40C6}" type="datetimeFigureOut">
              <a:rPr lang="en-US" smtClean="0"/>
              <a:t>10/29/2026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C3E97E-4890-4915-A7C2-F3D207C521C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8858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4675241"/>
            <a:ext cx="12192000" cy="2182761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488BC9">
                  <a:alpha val="3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3324170"/>
            <a:ext cx="10402529" cy="973464"/>
          </a:xfrm>
        </p:spPr>
        <p:txBody>
          <a:bodyPr lIns="0" tIns="0" rIns="0" bIns="0" anchor="t" anchorCtr="0">
            <a:normAutofit/>
          </a:bodyPr>
          <a:lstStyle>
            <a:lvl1pPr algn="ctr">
              <a:defRPr sz="4800">
                <a:latin typeface="Museo Slab 500" panose="02000000000000000000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1" y="4675240"/>
            <a:ext cx="10402529" cy="582559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2994" y="632707"/>
            <a:ext cx="2822307" cy="1762383"/>
          </a:xfrm>
          <a:prstGeom prst="rect">
            <a:avLst/>
          </a:prstGeom>
        </p:spPr>
      </p:pic>
      <p:cxnSp>
        <p:nvCxnSpPr>
          <p:cNvPr id="9" name="Straight Connector 8"/>
          <p:cNvCxnSpPr/>
          <p:nvPr userDrawn="1"/>
        </p:nvCxnSpPr>
        <p:spPr>
          <a:xfrm>
            <a:off x="914402" y="2772696"/>
            <a:ext cx="10402529" cy="0"/>
          </a:xfrm>
          <a:prstGeom prst="line">
            <a:avLst/>
          </a:prstGeom>
          <a:ln w="19050">
            <a:solidFill>
              <a:srgbClr val="488B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9288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" y="0"/>
            <a:ext cx="1219198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 lIns="0" tIns="0" rIns="0" bIns="0" anchor="t" anchorCtr="0">
            <a:normAutofit/>
          </a:bodyPr>
          <a:lstStyle>
            <a:lvl1pPr>
              <a:defRPr sz="28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4351338"/>
          </a:xfrm>
        </p:spPr>
        <p:txBody>
          <a:bodyPr lIns="0" tIns="0" rIns="0" b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066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554480"/>
            <a:ext cx="5181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54480"/>
            <a:ext cx="5181600" cy="4351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" y="0"/>
            <a:ext cx="12191987" cy="1219199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 lIns="0" tIns="0" rIns="0" bIns="0" anchor="t" anchorCtr="0">
            <a:normAutofit/>
          </a:bodyPr>
          <a:lstStyle>
            <a:lvl1pPr>
              <a:defRPr sz="28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564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/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" y="0"/>
            <a:ext cx="12191987" cy="1219199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 lIns="0" tIns="0" rIns="0" bIns="0" anchor="t" anchorCtr="0">
            <a:normAutofit/>
          </a:bodyPr>
          <a:lstStyle>
            <a:lvl1pPr>
              <a:defRPr sz="28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2C3D8EA-D957-3B9A-F41F-8636A51848A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286000"/>
            <a:ext cx="5181600" cy="361981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FC067E4F-601B-BBDE-C137-F40B391891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286000"/>
            <a:ext cx="5181600" cy="361981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ABCCBFA-C414-9C3D-FBCB-E7D52F5253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581408"/>
            <a:ext cx="5181600" cy="561839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Museo Slab 500" panose="02000000000000000000" pitchFamily="50" charset="0"/>
              </a:defRPr>
            </a:lvl1pPr>
            <a:lvl2pPr marL="457200" indent="0">
              <a:buNone/>
              <a:defRPr b="1">
                <a:latin typeface="Museo Slab 500" panose="02000000000000000000" pitchFamily="50" charset="0"/>
              </a:defRPr>
            </a:lvl2pPr>
            <a:lvl3pPr marL="914400" indent="0">
              <a:buNone/>
              <a:defRPr b="1">
                <a:latin typeface="Museo Slab 500" panose="02000000000000000000" pitchFamily="50" charset="0"/>
              </a:defRPr>
            </a:lvl3pPr>
            <a:lvl4pPr marL="1371600" indent="0">
              <a:buNone/>
              <a:defRPr b="1">
                <a:latin typeface="Museo Slab 500" panose="02000000000000000000" pitchFamily="50" charset="0"/>
              </a:defRPr>
            </a:lvl4pPr>
            <a:lvl5pPr marL="1828800" indent="0">
              <a:buNone/>
              <a:defRPr b="1">
                <a:latin typeface="Museo Slab 500" panose="02000000000000000000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D3F63C22-697A-4052-588F-4FE7FB02AB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1618295"/>
            <a:ext cx="5181600" cy="551880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Museo Slab 500" panose="02000000000000000000" pitchFamily="50" charset="0"/>
              </a:defRPr>
            </a:lvl1pPr>
            <a:lvl2pPr marL="457200" indent="0">
              <a:buNone/>
              <a:defRPr b="1">
                <a:latin typeface="Museo Slab 500" panose="02000000000000000000" pitchFamily="50" charset="0"/>
              </a:defRPr>
            </a:lvl2pPr>
            <a:lvl3pPr marL="914400" indent="0">
              <a:buNone/>
              <a:defRPr b="1">
                <a:latin typeface="Museo Slab 500" panose="02000000000000000000" pitchFamily="50" charset="0"/>
              </a:defRPr>
            </a:lvl3pPr>
            <a:lvl4pPr marL="1371600" indent="0">
              <a:buNone/>
              <a:defRPr b="1">
                <a:latin typeface="Museo Slab 500" panose="02000000000000000000" pitchFamily="50" charset="0"/>
              </a:defRPr>
            </a:lvl4pPr>
            <a:lvl5pPr marL="1828800" indent="0">
              <a:buNone/>
              <a:defRPr b="1">
                <a:latin typeface="Museo Slab 500" panose="02000000000000000000" pitchFamily="50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55326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5196EB3-5174-49F1-5220-DF7BFF3ED17C}"/>
              </a:ext>
            </a:extLst>
          </p:cNvPr>
          <p:cNvSpPr/>
          <p:nvPr userDrawn="1"/>
        </p:nvSpPr>
        <p:spPr>
          <a:xfrm rot="16200000">
            <a:off x="5715002" y="380996"/>
            <a:ext cx="6858000" cy="609600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488BC9">
                  <a:alpha val="75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E0DAE1-72F2-85FA-36A5-4F076D2992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" y="0"/>
            <a:ext cx="12191987" cy="12191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 lIns="0" tIns="0" rIns="0" bIns="0" anchor="t" anchorCtr="0">
            <a:normAutofit/>
          </a:bodyPr>
          <a:lstStyle>
            <a:lvl1pPr>
              <a:defRPr sz="28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9BED633-71DA-7A28-29F6-99EA784F71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644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2916D9F-51D7-A833-A716-2FAD3EF16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3952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627" cy="685835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7808D28-DD34-AD62-EC9D-C14DBCA4E7AA}"/>
              </a:ext>
            </a:extLst>
          </p:cNvPr>
          <p:cNvSpPr/>
          <p:nvPr userDrawn="1"/>
        </p:nvSpPr>
        <p:spPr>
          <a:xfrm>
            <a:off x="0" y="1587260"/>
            <a:ext cx="12192000" cy="3657600"/>
          </a:xfrm>
          <a:prstGeom prst="rect">
            <a:avLst/>
          </a:prstGeom>
          <a:solidFill>
            <a:srgbClr val="FFFFFF">
              <a:alpha val="85098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-1" y="1837765"/>
            <a:ext cx="12192627" cy="3182470"/>
          </a:xfrm>
        </p:spPr>
        <p:txBody>
          <a:bodyPr anchor="ctr" anchorCtr="0">
            <a:normAutofit/>
          </a:bodyPr>
          <a:lstStyle>
            <a:lvl1pPr algn="ctr">
              <a:defRPr sz="4000">
                <a:solidFill>
                  <a:schemeClr val="tx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33420" y="6427021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7922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"/>
            <a:ext cx="12191999" cy="6857998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0" y="2595716"/>
            <a:ext cx="12192000" cy="2337620"/>
          </a:xfrm>
        </p:spPr>
        <p:txBody>
          <a:bodyPr anchor="t" anchorCtr="0"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7916" y="6427021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88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rong Found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" y="0"/>
            <a:ext cx="1219198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737" y="356616"/>
            <a:ext cx="7200996" cy="747084"/>
          </a:xfrm>
        </p:spPr>
        <p:txBody>
          <a:bodyPr lIns="0" tIns="0" rIns="0" bIns="0" anchor="t" anchorCtr="0">
            <a:normAutofit/>
          </a:bodyPr>
          <a:lstStyle>
            <a:lvl1pPr>
              <a:defRPr sz="28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4351338"/>
          </a:xfrm>
        </p:spPr>
        <p:txBody>
          <a:bodyPr lIns="0" tIns="0" rIns="0" b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80" y="18288"/>
            <a:ext cx="965179" cy="11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235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ll Means 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" y="0"/>
            <a:ext cx="1219198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737" y="356616"/>
            <a:ext cx="7200996" cy="747084"/>
          </a:xfrm>
        </p:spPr>
        <p:txBody>
          <a:bodyPr lIns="0" tIns="0" rIns="0" bIns="0" anchor="t" anchorCtr="0">
            <a:normAutofit/>
          </a:bodyPr>
          <a:lstStyle>
            <a:lvl1pPr>
              <a:defRPr sz="28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4351338"/>
          </a:xfrm>
        </p:spPr>
        <p:txBody>
          <a:bodyPr lIns="0" tIns="0" rIns="0" b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80" y="18288"/>
            <a:ext cx="965178" cy="110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404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Quality Schoo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" y="0"/>
            <a:ext cx="1219198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737" y="356616"/>
            <a:ext cx="7200996" cy="747084"/>
          </a:xfrm>
        </p:spPr>
        <p:txBody>
          <a:bodyPr lIns="0" tIns="0" rIns="0" bIns="0" anchor="t" anchorCtr="0">
            <a:normAutofit/>
          </a:bodyPr>
          <a:lstStyle>
            <a:lvl1pPr>
              <a:defRPr sz="28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4351338"/>
          </a:xfrm>
        </p:spPr>
        <p:txBody>
          <a:bodyPr lIns="0" tIns="0" rIns="0" b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80" y="18289"/>
            <a:ext cx="965178" cy="110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2406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ore O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" y="0"/>
            <a:ext cx="1219198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737" y="356616"/>
            <a:ext cx="7200996" cy="747084"/>
          </a:xfrm>
        </p:spPr>
        <p:txBody>
          <a:bodyPr lIns="0" tIns="0" rIns="0" bIns="0" anchor="t" anchorCtr="0">
            <a:normAutofit/>
          </a:bodyPr>
          <a:lstStyle>
            <a:lvl1pPr>
              <a:defRPr sz="28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4351338"/>
          </a:xfrm>
        </p:spPr>
        <p:txBody>
          <a:bodyPr lIns="0" tIns="0" rIns="0" b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80" y="18289"/>
            <a:ext cx="965177" cy="1103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6461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ducators Mat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" y="0"/>
            <a:ext cx="1219198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737" y="356616"/>
            <a:ext cx="7200996" cy="747084"/>
          </a:xfrm>
        </p:spPr>
        <p:txBody>
          <a:bodyPr lIns="0" tIns="0" rIns="0" bIns="0" anchor="t" anchorCtr="0">
            <a:normAutofit/>
          </a:bodyPr>
          <a:lstStyle>
            <a:lvl1pPr>
              <a:defRPr sz="28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4351338"/>
          </a:xfrm>
        </p:spPr>
        <p:txBody>
          <a:bodyPr lIns="0" tIns="0" rIns="0" b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80" y="18289"/>
            <a:ext cx="965177" cy="110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8901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Excel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" y="0"/>
            <a:ext cx="12191987" cy="12191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7737" y="356616"/>
            <a:ext cx="7200996" cy="747084"/>
          </a:xfrm>
        </p:spPr>
        <p:txBody>
          <a:bodyPr lIns="0" tIns="0" rIns="0" bIns="0" anchor="t" anchorCtr="0">
            <a:normAutofit/>
          </a:bodyPr>
          <a:lstStyle>
            <a:lvl1pPr>
              <a:defRPr sz="28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4351338"/>
          </a:xfrm>
        </p:spPr>
        <p:txBody>
          <a:bodyPr lIns="0" tIns="0" rIns="0" bIns="0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80" y="18289"/>
            <a:ext cx="965176" cy="1103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6876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914400" y="2595716"/>
            <a:ext cx="10363200" cy="2337620"/>
          </a:xfrm>
        </p:spPr>
        <p:txBody>
          <a:bodyPr anchor="t" anchorCtr="0"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87596" y="6427019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bg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6322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2191999" cy="6857999"/>
          </a:xfrm>
          <a:prstGeom prst="rect">
            <a:avLst/>
          </a:prstGeom>
        </p:spPr>
      </p:pic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914400" y="2595716"/>
            <a:ext cx="10363200" cy="2337620"/>
          </a:xfrm>
        </p:spPr>
        <p:txBody>
          <a:bodyPr anchor="t" anchorCtr="0"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Museo Slab 500" panose="02000000000000000000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97428" y="6427019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600">
                <a:solidFill>
                  <a:schemeClr val="tx1"/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9667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mart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DC6845F-9850-8381-3A98-2CE45E4AD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7091086" y="1757083"/>
            <a:ext cx="6858000" cy="3343834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488BC9">
                  <a:alpha val="30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ABCA13A-BFBD-CE21-F101-EF33928F1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8916" y="5893622"/>
            <a:ext cx="6616681" cy="898524"/>
          </a:xfrm>
        </p:spPr>
        <p:txBody>
          <a:bodyPr lIns="0" tIns="0" rIns="0" bIns="0" anchor="b" anchorCtr="0">
            <a:normAutofit/>
          </a:bodyPr>
          <a:lstStyle>
            <a:lvl1pPr algn="r">
              <a:defRPr sz="2800">
                <a:latin typeface="Museo Slab 500" panose="02000000000000000000" pitchFamily="50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C86F3A1B-177F-10D9-C017-09B3705C2D7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27916" y="228600"/>
            <a:ext cx="11736168" cy="5522976"/>
          </a:xfrm>
        </p:spPr>
        <p:txBody>
          <a:bodyPr lIns="0" tIns="0" rIns="0" bIns="0"/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/>
              <a:t>Insert Image or Smart Art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2916D9F-51D7-A833-A716-2FAD3EF16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>
            <a:lvl1pPr algn="l">
              <a:defRPr sz="16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C2C3F48-008E-F77B-912F-6301136FBD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2272" y="6172202"/>
            <a:ext cx="1143055" cy="48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399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DCBF6-49E3-4515-B284-83B33249404E}" type="datetime1">
              <a:rPr lang="en-US" smtClean="0"/>
              <a:t>10/29/2026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9D5F6-EDCB-402A-AC08-4943A1820E8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711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80" r:id="rId3"/>
    <p:sldLayoutId id="2147483697" r:id="rId4"/>
    <p:sldLayoutId id="2147483682" r:id="rId5"/>
    <p:sldLayoutId id="2147483698" r:id="rId6"/>
    <p:sldLayoutId id="2147483696" r:id="rId7"/>
    <p:sldLayoutId id="2147483668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9" r:id="rId15"/>
    <p:sldLayoutId id="2147483700" r:id="rId16"/>
    <p:sldLayoutId id="2147483701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StudentOctober@cde.state.co.u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sv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sv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hyperlink" Target="mailto:audit@cde.state.co.us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diagramLayout" Target="../diagrams/layout3.xml"/><Relationship Id="rId7" Type="http://schemas.openxmlformats.org/officeDocument/2006/relationships/image" Target="../media/image33.sv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Relationship Id="rId9" Type="http://schemas.openxmlformats.org/officeDocument/2006/relationships/image" Target="../media/image35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hyperlink" Target="https://ed.cde.state.co.us/fs/resource-manager/view/5cf4d8e7-0d5b-4575-93a3-220bf18cfe33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svg"/><Relationship Id="rId4" Type="http://schemas.openxmlformats.org/officeDocument/2006/relationships/image" Target="../media/image37.sv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svg"/><Relationship Id="rId2" Type="http://schemas.openxmlformats.org/officeDocument/2006/relationships/hyperlink" Target="https://resources.finalsite.net/images/v1782939541/cdestatecous/ao1vrhnsufzwaswvrtij/2026StudentOctoberCountAuditResourceGuide_FINAL.pdf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https://ed.cde.state.co.us/fs/resource-manager/view/acfcc721-4d53-428a-a7ca-15b199f6ee79" TargetMode="External"/><Relationship Id="rId2" Type="http://schemas.openxmlformats.org/officeDocument/2006/relationships/hyperlink" Target="https://ed.cde.state.co.us/fs/resource-manager/view/4c893e8f-a550-400d-907b-67d4acbf0355" TargetMode="Externa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sv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sv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4.sv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sv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svg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slideLayout" Target="../slideLayouts/slideLayout15.xml"/><Relationship Id="rId1" Type="http://schemas.openxmlformats.org/officeDocument/2006/relationships/themeOverride" Target="../theme/themeOverride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sv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sv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sv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sv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sv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sv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sv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svg"/><Relationship Id="rId2" Type="http://schemas.openxmlformats.org/officeDocument/2006/relationships/image" Target="../media/image53.svg"/><Relationship Id="rId1" Type="http://schemas.openxmlformats.org/officeDocument/2006/relationships/slideLayout" Target="../slideLayouts/slideLayout1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sv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2" Type="http://schemas.openxmlformats.org/officeDocument/2006/relationships/image" Target="../media/image55.sv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svg"/><Relationship Id="rId1" Type="http://schemas.openxmlformats.org/officeDocument/2006/relationships/slideLayout" Target="../slideLayouts/slideLayout15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events.teams.microsoft.com/event/ea702bf4-d424-4def-a38f-a9a046753835@a751cfc8-1f9a-4edb-8370-9f1c6d4bea5a" TargetMode="External"/><Relationship Id="rId2" Type="http://schemas.openxmlformats.org/officeDocument/2006/relationships/hyperlink" Target="https://ed.cde.state.co.us/cdefinance/auditunit/training-and-office-hours#fs-panel-82437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jp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de.state.co.us/idm" TargetMode="External"/><Relationship Id="rId3" Type="http://schemas.openxmlformats.org/officeDocument/2006/relationships/hyperlink" Target="mailto:mcree_r@cde.state.co.us" TargetMode="External"/><Relationship Id="rId7" Type="http://schemas.openxmlformats.org/officeDocument/2006/relationships/hyperlink" Target="https://ed.cde.state.co.us/datapipeline/train-trainings" TargetMode="External"/><Relationship Id="rId2" Type="http://schemas.openxmlformats.org/officeDocument/2006/relationships/hyperlink" Target="mailto:audit@cde.state.co.us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cde.state.co.us/cdefinance/auditunit_pupilcount" TargetMode="External"/><Relationship Id="rId11" Type="http://schemas.openxmlformats.org/officeDocument/2006/relationships/hyperlink" Target="https://my.syncplicity.com/" TargetMode="External"/><Relationship Id="rId5" Type="http://schemas.openxmlformats.org/officeDocument/2006/relationships/hyperlink" Target="http://www.cde.state.co.us/cdefinance/auditunit_trainings" TargetMode="External"/><Relationship Id="rId10" Type="http://schemas.openxmlformats.org/officeDocument/2006/relationships/hyperlink" Target="https://www.cde.state.co.us/datapipeline/snap_studentoctober" TargetMode="External"/><Relationship Id="rId4" Type="http://schemas.openxmlformats.org/officeDocument/2006/relationships/hyperlink" Target="mailto:StudentOctober@cde.state.co.us" TargetMode="External"/><Relationship Id="rId9" Type="http://schemas.openxmlformats.org/officeDocument/2006/relationships/hyperlink" Target="https://www.cde.state.co.us/datapipeline/inter_studen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latin typeface="Museo Slab 500"/>
              </a:rPr>
              <a:t>Student October Duplicate Process Training 2026-2027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A62D87-A49E-B0F3-7C2B-EC12CA53317E}"/>
              </a:ext>
            </a:extLst>
          </p:cNvPr>
          <p:cNvSpPr txBox="1">
            <a:spLocks/>
          </p:cNvSpPr>
          <p:nvPr/>
        </p:nvSpPr>
        <p:spPr>
          <a:xfrm>
            <a:off x="914400" y="4921045"/>
            <a:ext cx="10363200" cy="12183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ea typeface="+mn-lt"/>
              <a:cs typeface="+mn-lt"/>
            </a:endParaRPr>
          </a:p>
          <a:p>
            <a:r>
              <a:rPr lang="en-US" dirty="0">
                <a:ea typeface="+mn-lt"/>
                <a:cs typeface="+mn-lt"/>
              </a:rPr>
              <a:t>Collin Slutzky</a:t>
            </a:r>
            <a:br>
              <a:rPr lang="en-US" dirty="0">
                <a:ea typeface="+mn-lt"/>
                <a:cs typeface="+mn-lt"/>
              </a:rPr>
            </a:br>
            <a:r>
              <a:rPr lang="en-US" dirty="0">
                <a:ea typeface="+mn-lt"/>
                <a:cs typeface="+mn-lt"/>
                <a:hlinkClick r:id="rId2"/>
              </a:rPr>
              <a:t>StudentOctober@cde.state.co.us</a:t>
            </a:r>
            <a:r>
              <a:rPr lang="en-US" dirty="0">
                <a:ea typeface="+mn-lt"/>
                <a:cs typeface="+mn-lt"/>
              </a:rPr>
              <a:t>  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3087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32CB49A5-DB2F-45E6-8AAA-08C282AE4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873" y="254000"/>
            <a:ext cx="7294660" cy="757238"/>
          </a:xfrm>
        </p:spPr>
        <p:txBody>
          <a:bodyPr anchor="ctr"/>
          <a:lstStyle/>
          <a:p>
            <a:r>
              <a:rPr lang="en-US" dirty="0"/>
              <a:t>Agenda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D52A25-6BF6-436F-4D7E-257BD6B91157}"/>
              </a:ext>
            </a:extLst>
          </p:cNvPr>
          <p:cNvSpPr txBox="1"/>
          <p:nvPr/>
        </p:nvSpPr>
        <p:spPr>
          <a:xfrm>
            <a:off x="857624" y="1663429"/>
            <a:ext cx="624515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- Timeline</a:t>
            </a:r>
          </a:p>
          <a:p>
            <a:r>
              <a:rPr lang="en-US" sz="2800" dirty="0"/>
              <a:t>- Data Accuracy</a:t>
            </a:r>
          </a:p>
          <a:p>
            <a:r>
              <a:rPr lang="en-US" sz="2800" dirty="0"/>
              <a:t>- Overview</a:t>
            </a:r>
          </a:p>
          <a:p>
            <a:r>
              <a:rPr lang="en-US" sz="2800" dirty="0"/>
              <a:t>- Data Pipeline Duplicate Process</a:t>
            </a:r>
          </a:p>
          <a:p>
            <a:r>
              <a:rPr lang="en-US" sz="2800" dirty="0"/>
              <a:t>- Student October Submission</a:t>
            </a:r>
          </a:p>
          <a:p>
            <a:r>
              <a:rPr lang="en-US" sz="2800" dirty="0"/>
              <a:t>- Funding Allotments</a:t>
            </a:r>
          </a:p>
          <a:p>
            <a:r>
              <a:rPr lang="en-US" sz="2800" dirty="0"/>
              <a:t>- Using Syncplicity for Duplicate Count</a:t>
            </a:r>
          </a:p>
          <a:p>
            <a:r>
              <a:rPr lang="en-US" sz="2800" dirty="0"/>
              <a:t>- Required Documentation</a:t>
            </a:r>
          </a:p>
          <a:p>
            <a:r>
              <a:rPr lang="en-US" sz="2800" dirty="0"/>
              <a:t>- Considerations and Scenarios</a:t>
            </a:r>
          </a:p>
          <a:p>
            <a:r>
              <a:rPr lang="en-US" sz="2800" dirty="0"/>
              <a:t>- 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2355121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0A19E-B9AD-CC31-3A7F-B273076EAD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60190"/>
            <a:ext cx="12192000" cy="2337620"/>
          </a:xfrm>
          <a:solidFill>
            <a:schemeClr val="bg1"/>
          </a:solidFill>
        </p:spPr>
        <p:txBody>
          <a:bodyPr/>
          <a:lstStyle/>
          <a:p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Timeline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A0058D-9FA1-A6B7-4FB6-ACB5834F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668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32CB49A5-DB2F-45E6-8AAA-08C282AE4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Collection and Cleanup Phase Timeline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8D5DE23-6CD0-5E25-9DD0-740766A6AF4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9133029"/>
              </p:ext>
            </p:extLst>
          </p:nvPr>
        </p:nvGraphicFramePr>
        <p:xfrm>
          <a:off x="851695" y="136525"/>
          <a:ext cx="10488609" cy="5640135"/>
        </p:xfrm>
        <a:graphic>
          <a:graphicData uri="http://schemas.openxmlformats.org/drawingml/2006/table">
            <a:tbl>
              <a:tblPr firstRow="1" bandRow="1"/>
              <a:tblGrid>
                <a:gridCol w="1761045">
                  <a:extLst>
                    <a:ext uri="{9D8B030D-6E8A-4147-A177-3AD203B41FA5}">
                      <a16:colId xmlns:a16="http://schemas.microsoft.com/office/drawing/2014/main" val="302580970"/>
                    </a:ext>
                  </a:extLst>
                </a:gridCol>
                <a:gridCol w="1685253">
                  <a:extLst>
                    <a:ext uri="{9D8B030D-6E8A-4147-A177-3AD203B41FA5}">
                      <a16:colId xmlns:a16="http://schemas.microsoft.com/office/drawing/2014/main" val="3489252625"/>
                    </a:ext>
                  </a:extLst>
                </a:gridCol>
                <a:gridCol w="7042311">
                  <a:extLst>
                    <a:ext uri="{9D8B030D-6E8A-4147-A177-3AD203B41FA5}">
                      <a16:colId xmlns:a16="http://schemas.microsoft.com/office/drawing/2014/main" val="890935855"/>
                    </a:ext>
                  </a:extLst>
                </a:gridCol>
              </a:tblGrid>
              <a:tr h="16754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000000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Date</a:t>
                      </a:r>
                      <a:endParaRPr lang="en-US" sz="1400" dirty="0">
                        <a:effectLst/>
                        <a:highlight>
                          <a:srgbClr val="000000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000000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Event</a:t>
                      </a:r>
                      <a:endParaRPr lang="en-US" sz="1400" dirty="0">
                        <a:effectLst/>
                        <a:highlight>
                          <a:srgbClr val="000000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000000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Event Description</a:t>
                      </a:r>
                      <a:endParaRPr lang="en-US" sz="1400" dirty="0">
                        <a:effectLst/>
                        <a:highlight>
                          <a:srgbClr val="000000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9231219"/>
                  </a:ext>
                </a:extLst>
              </a:tr>
              <a:tr h="3991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D2E9F5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07/14/2026</a:t>
                      </a:r>
                      <a:endParaRPr lang="en-US" sz="1400" dirty="0">
                        <a:effectLst/>
                        <a:highlight>
                          <a:srgbClr val="D2E9F5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9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D2E9F5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Open</a:t>
                      </a:r>
                      <a:endParaRPr lang="en-US" sz="1400" dirty="0">
                        <a:effectLst/>
                        <a:highlight>
                          <a:srgbClr val="D2E9F5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9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D2E9F5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Districts may begin uploading Student Interchange Files (Student Demographic and Student School Association).</a:t>
                      </a:r>
                      <a:endParaRPr lang="en-US" sz="1400" dirty="0">
                        <a:effectLst/>
                        <a:highlight>
                          <a:srgbClr val="D2E9F5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91522"/>
                  </a:ext>
                </a:extLst>
              </a:tr>
              <a:tr h="6060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D2E9F5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09/02/2026</a:t>
                      </a:r>
                      <a:endParaRPr lang="en-US" sz="1400" dirty="0">
                        <a:effectLst/>
                        <a:highlight>
                          <a:srgbClr val="D2E9F5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9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D2E9F5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Open</a:t>
                      </a:r>
                      <a:endParaRPr lang="en-US" sz="1400" dirty="0">
                        <a:effectLst/>
                        <a:highlight>
                          <a:srgbClr val="D2E9F5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9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D2E9F5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Districts may begin creating snapshots. Student October Snapshot dependencies are the Student Demographic File, Student School Association File, Title I File (if applicable).</a:t>
                      </a:r>
                      <a:endParaRPr lang="en-US" sz="1400" dirty="0">
                        <a:effectLst/>
                        <a:highlight>
                          <a:srgbClr val="D2E9F5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E9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994161"/>
                  </a:ext>
                </a:extLst>
              </a:tr>
              <a:tr h="1922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09/02/2026</a:t>
                      </a: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Training Event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 Pipeline Training 10-11 a.m.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7068282"/>
                  </a:ext>
                </a:extLst>
              </a:tr>
              <a:tr h="1922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09/08/2026</a:t>
                      </a: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Training Event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New Respondent Training 1-2 p.m.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315662"/>
                  </a:ext>
                </a:extLst>
              </a:tr>
              <a:tr h="1922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09/10/2026</a:t>
                      </a: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Training Event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Multilingual Learner (English Learner) Training 11-12 p.m.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2247275"/>
                  </a:ext>
                </a:extLst>
              </a:tr>
              <a:tr h="1922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09/16/2026</a:t>
                      </a: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Training Event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Veteran Respondent Training 11:30-12:30 p.m.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713512"/>
                  </a:ext>
                </a:extLst>
              </a:tr>
              <a:tr h="1922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09/17/2026</a:t>
                      </a: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Training Event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Postsecondary Program Coding Training 11-12 p.m.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7495799"/>
                  </a:ext>
                </a:extLst>
              </a:tr>
              <a:tr h="1922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09/25/2026</a:t>
                      </a: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Interim Deadline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Upload Student Demographic and Student School Files.  Upload Title I Interchange File (if applicable)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676007"/>
                  </a:ext>
                </a:extLst>
              </a:tr>
              <a:tr h="1922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10/01/2026</a:t>
                      </a: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 Date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Official Count Day 2026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9817088"/>
                  </a:ext>
                </a:extLst>
              </a:tr>
              <a:tr h="1922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10/09/2026</a:t>
                      </a: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Interim Deadline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Error free Student Interchange File uploads (DEM and SSA)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4691684"/>
                  </a:ext>
                </a:extLst>
              </a:tr>
              <a:tr h="1922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10/14/2026</a:t>
                      </a: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Training Event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Mid-Collection Office Hours 1-2 p.m.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5689905"/>
                  </a:ext>
                </a:extLst>
              </a:tr>
              <a:tr h="1922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10/14/2026</a:t>
                      </a: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Interim Deadline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Create an initial Student October Snapshot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70476707"/>
                  </a:ext>
                </a:extLst>
              </a:tr>
              <a:tr h="1922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10/27/2026</a:t>
                      </a: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Interim Deadline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Submit any necessary reporting exceptions for review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744562"/>
                  </a:ext>
                </a:extLst>
              </a:tr>
              <a:tr h="1922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10/27/2026</a:t>
                      </a: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Interim Deadline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Error free Student October Snapshot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2130073"/>
                  </a:ext>
                </a:extLst>
              </a:tr>
              <a:tr h="240728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10/27/2026</a:t>
                      </a: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Training Event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 Validation and Cognos Reports Training 1-2 p.m.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6439046"/>
                  </a:ext>
                </a:extLst>
              </a:tr>
              <a:tr h="1922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10/29/2026</a:t>
                      </a: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Training Event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 Pipeline Duplicate Process and Submission Training 11-12 p.m.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18411737"/>
                  </a:ext>
                </a:extLst>
              </a:tr>
              <a:tr h="19222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11/02/2026</a:t>
                      </a: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Interim Deadline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Snapshot required for WIDA Access Pre-ID</a:t>
                      </a: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2881009"/>
                  </a:ext>
                </a:extLst>
              </a:tr>
              <a:tr h="3991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FFCC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11/02/2026</a:t>
                      </a:r>
                      <a:endParaRPr lang="en-US" sz="1400" dirty="0">
                        <a:effectLst/>
                        <a:highlight>
                          <a:srgbClr val="FFFFCC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FFCC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Report Review</a:t>
                      </a:r>
                      <a:endParaRPr lang="en-US" sz="1400" dirty="0">
                        <a:effectLst/>
                        <a:highlight>
                          <a:srgbClr val="FFFFCC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FFCC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Review Student October Cognos Reports for data validation. Submit Student October Snapshot data as soon as review is complete.</a:t>
                      </a:r>
                      <a:endParaRPr lang="en-US" sz="1400" dirty="0">
                        <a:effectLst/>
                        <a:highlight>
                          <a:srgbClr val="FFFFCC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97166278"/>
                  </a:ext>
                </a:extLst>
              </a:tr>
              <a:tr h="39914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11/10/2026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12:00 p.m.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12" marR="582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State Deadline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12" marR="5821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Submit Student October Snapshot data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212" marR="58212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844408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566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32CB49A5-DB2F-45E6-8AAA-08C282AE4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56" y="263728"/>
            <a:ext cx="7294660" cy="757238"/>
          </a:xfrm>
        </p:spPr>
        <p:txBody>
          <a:bodyPr anchor="ctr"/>
          <a:lstStyle/>
          <a:p>
            <a:r>
              <a:rPr lang="en-US" dirty="0"/>
              <a:t>Duplicate Count Phase Timeline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3E53EBB0-2CE1-F9DC-A8FE-B7270AC5BB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8175730"/>
              </p:ext>
            </p:extLst>
          </p:nvPr>
        </p:nvGraphicFramePr>
        <p:xfrm>
          <a:off x="646546" y="1342649"/>
          <a:ext cx="10538688" cy="2450841"/>
        </p:xfrm>
        <a:graphic>
          <a:graphicData uri="http://schemas.openxmlformats.org/drawingml/2006/table">
            <a:tbl>
              <a:tblPr firstRow="1" bandRow="1"/>
              <a:tblGrid>
                <a:gridCol w="1929000">
                  <a:extLst>
                    <a:ext uri="{9D8B030D-6E8A-4147-A177-3AD203B41FA5}">
                      <a16:colId xmlns:a16="http://schemas.microsoft.com/office/drawing/2014/main" val="358447438"/>
                    </a:ext>
                  </a:extLst>
                </a:gridCol>
                <a:gridCol w="1845980">
                  <a:extLst>
                    <a:ext uri="{9D8B030D-6E8A-4147-A177-3AD203B41FA5}">
                      <a16:colId xmlns:a16="http://schemas.microsoft.com/office/drawing/2014/main" val="58825809"/>
                    </a:ext>
                  </a:extLst>
                </a:gridCol>
                <a:gridCol w="6763708">
                  <a:extLst>
                    <a:ext uri="{9D8B030D-6E8A-4147-A177-3AD203B41FA5}">
                      <a16:colId xmlns:a16="http://schemas.microsoft.com/office/drawing/2014/main" val="1900944899"/>
                    </a:ext>
                  </a:extLst>
                </a:gridCol>
              </a:tblGrid>
              <a:tr h="2095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000000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Date</a:t>
                      </a:r>
                      <a:endParaRPr lang="en-US" sz="1400" dirty="0">
                        <a:effectLst/>
                        <a:highlight>
                          <a:srgbClr val="000000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000000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Event</a:t>
                      </a:r>
                      <a:endParaRPr lang="en-US" sz="1400" dirty="0">
                        <a:effectLst/>
                        <a:highlight>
                          <a:srgbClr val="000000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000000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Event Description</a:t>
                      </a:r>
                      <a:endParaRPr lang="en-US" sz="1400" dirty="0">
                        <a:effectLst/>
                        <a:highlight>
                          <a:srgbClr val="000000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252663"/>
                  </a:ext>
                </a:extLst>
              </a:tr>
              <a:tr h="435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11/13/2026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12:00 p.m.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Deadline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Duplicate count funding documentation due to School Auditing Office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806648"/>
                  </a:ext>
                </a:extLst>
              </a:tr>
              <a:tr h="2095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11/18/2026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5:00 p.m.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 Date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School Auditing Office makes decisions on funding duplicates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4776206"/>
                  </a:ext>
                </a:extLst>
              </a:tr>
              <a:tr h="435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11/25/2026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Deadline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Resubmit Student October Snapshot data to CDE based on decisions from School Auditing Office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268928"/>
                  </a:ext>
                </a:extLst>
              </a:tr>
              <a:tr h="70554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12/04/2026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Deadline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Collection closes 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Secretary of the Board of Education Verification (sign-off) form due. 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 remains embargoed until the official release in January.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474205"/>
                  </a:ext>
                </a:extLst>
              </a:tr>
              <a:tr h="2095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CEF4DA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01/19/2027</a:t>
                      </a:r>
                      <a:endParaRPr lang="en-US" sz="1400" dirty="0">
                        <a:effectLst/>
                        <a:highlight>
                          <a:srgbClr val="CEF4DA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F4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CEF4DA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 Release</a:t>
                      </a:r>
                      <a:endParaRPr lang="en-US" sz="1400" dirty="0">
                        <a:effectLst/>
                        <a:highlight>
                          <a:srgbClr val="CEF4DA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F4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CEF4DA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Official data release</a:t>
                      </a:r>
                      <a:endParaRPr lang="en-US" sz="1400" dirty="0">
                        <a:effectLst/>
                        <a:highlight>
                          <a:srgbClr val="CEF4DA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F4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6089939"/>
                  </a:ext>
                </a:extLst>
              </a:tr>
            </a:tbl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C7764C8-453F-CEAA-A4BD-A1604AFB08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8215" y="3865766"/>
            <a:ext cx="8515350" cy="256125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General Duplicate Count Process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Begins once all districts have submitted their Student October Snapshot to CDE, </a:t>
            </a:r>
            <a:r>
              <a:rPr lang="en-US" b="1" dirty="0">
                <a:solidFill>
                  <a:srgbClr val="7030A0"/>
                </a:solidFill>
              </a:rPr>
              <a:t>Tuesday, November 10</a:t>
            </a:r>
            <a:r>
              <a:rPr lang="en-US" b="1" baseline="30000" dirty="0">
                <a:solidFill>
                  <a:srgbClr val="7030A0"/>
                </a:solidFill>
              </a:rPr>
              <a:t>th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~3 business days after running the duplicate process Duplicate Documentation is due to The CDE School Auditing Office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~4 business days after documentation received decisions will be sent to districts</a:t>
            </a:r>
          </a:p>
          <a:p>
            <a:pPr marL="0" indent="0">
              <a:buNone/>
            </a:pPr>
            <a:r>
              <a:rPr lang="en-US" b="1" dirty="0"/>
              <a:t>Signature Page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Due </a:t>
            </a:r>
            <a:r>
              <a:rPr lang="en-US" b="1" dirty="0">
                <a:solidFill>
                  <a:srgbClr val="7030A0"/>
                </a:solidFill>
              </a:rPr>
              <a:t>Friday, December 4</a:t>
            </a:r>
            <a:r>
              <a:rPr lang="en-US" b="1" baseline="30000" dirty="0">
                <a:solidFill>
                  <a:srgbClr val="7030A0"/>
                </a:solidFill>
              </a:rPr>
              <a:t>th</a:t>
            </a:r>
            <a:r>
              <a:rPr lang="en-US" dirty="0"/>
              <a:t>: Signed by Secretary of Board of Education </a:t>
            </a:r>
            <a:r>
              <a:rPr lang="en-US" b="1" u="sng" dirty="0"/>
              <a:t>AND the Chief Financial Officer </a:t>
            </a:r>
            <a:endParaRPr lang="en-US" dirty="0"/>
          </a:p>
          <a:p>
            <a:pPr lvl="2"/>
            <a:r>
              <a:rPr lang="en-US" dirty="0"/>
              <a:t>If your district needs an extension, please send Student October Collection lead an email with the day when your School Board Secretary will be able to sign the form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693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0A19E-B9AD-CC31-3A7F-B273076EAD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60190"/>
            <a:ext cx="12192000" cy="2337620"/>
          </a:xfrm>
          <a:solidFill>
            <a:schemeClr val="bg1"/>
          </a:solidFill>
        </p:spPr>
        <p:txBody>
          <a:bodyPr/>
          <a:lstStyle/>
          <a:p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Data Accuracy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A0058D-9FA1-A6B7-4FB6-ACB5834F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700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873" y="298153"/>
            <a:ext cx="7903725" cy="756418"/>
          </a:xfrm>
        </p:spPr>
        <p:txBody>
          <a:bodyPr anchor="ctr"/>
          <a:lstStyle/>
          <a:p>
            <a:r>
              <a:rPr lang="en-US" dirty="0"/>
              <a:t>Ensure Accurate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9504" y="5676577"/>
            <a:ext cx="6558370" cy="13595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How to ensure your data is accurate?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5" name="Diagram 4" descr="Chart to ensure accurate data">
            <a:extLst>
              <a:ext uri="{FF2B5EF4-FFF2-40B4-BE49-F238E27FC236}">
                <a16:creationId xmlns:a16="http://schemas.microsoft.com/office/drawing/2014/main" id="{EFCCFBAE-0E76-3C67-A47A-D45426FDDD3A}"/>
              </a:ext>
            </a:extLst>
          </p:cNvPr>
          <p:cNvGraphicFramePr/>
          <p:nvPr/>
        </p:nvGraphicFramePr>
        <p:xfrm>
          <a:off x="1189504" y="907257"/>
          <a:ext cx="9812992" cy="4839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69614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873" y="205424"/>
            <a:ext cx="8065168" cy="898524"/>
          </a:xfrm>
        </p:spPr>
        <p:txBody>
          <a:bodyPr anchor="ctr"/>
          <a:lstStyle/>
          <a:p>
            <a:r>
              <a:rPr lang="en-US" dirty="0"/>
              <a:t>Some More Tips for Accurate Data Reporting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dirty="0"/>
              <a:t>Data respondents should be coordinating with their district/LEA business officials </a:t>
            </a:r>
          </a:p>
          <a:p>
            <a:pPr>
              <a:buClr>
                <a:srgbClr val="FF0000"/>
              </a:buClr>
              <a:buFont typeface="Wingdings" panose="05000000000000000000" pitchFamily="2" charset="2"/>
              <a:buChar char="ü"/>
            </a:pPr>
            <a:r>
              <a:rPr lang="en-US" dirty="0"/>
              <a:t>Prior to finalizing Student October Count data, districts should review, at a minimum, the counts that will be used to determine Total Program funding.  This includes:</a:t>
            </a:r>
          </a:p>
          <a:p>
            <a:pPr lvl="1"/>
            <a:r>
              <a:rPr lang="en-US" dirty="0"/>
              <a:t>FTE counts by grade</a:t>
            </a:r>
          </a:p>
          <a:p>
            <a:pPr lvl="1"/>
            <a:r>
              <a:rPr lang="en-US" dirty="0"/>
              <a:t>Free and Reduced-Price lunch counts for all funded students</a:t>
            </a:r>
          </a:p>
          <a:p>
            <a:pPr lvl="1"/>
            <a:r>
              <a:rPr lang="en-US" dirty="0"/>
              <a:t>English language learner counts (language proficiency of NEP or LEP)</a:t>
            </a:r>
          </a:p>
          <a:p>
            <a:pPr marL="457200" lvl="1" indent="0">
              <a:buNone/>
            </a:pPr>
            <a:endParaRPr lang="en-US" sz="1400" dirty="0"/>
          </a:p>
          <a:p>
            <a:pPr marL="457200" lvl="1" indent="0">
              <a:buNone/>
            </a:pPr>
            <a:endParaRPr lang="en-US" sz="1600" dirty="0"/>
          </a:p>
          <a:p>
            <a:pPr marL="457200" lvl="1" indent="0">
              <a:buNone/>
            </a:pPr>
            <a:endParaRPr lang="en-US" sz="1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195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0A19E-B9AD-CC31-3A7F-B273076EAD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60190"/>
            <a:ext cx="12192000" cy="2337620"/>
          </a:xfrm>
          <a:solidFill>
            <a:schemeClr val="bg1"/>
          </a:solidFill>
        </p:spPr>
        <p:txBody>
          <a:bodyPr/>
          <a:lstStyle/>
          <a:p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Overview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A0058D-9FA1-A6B7-4FB6-ACB5834F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968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year Colorado public school districts and CSI participate in the Student October Count data collection. </a:t>
            </a:r>
          </a:p>
          <a:p>
            <a:r>
              <a:rPr lang="en-US" dirty="0"/>
              <a:t>Information submitted by districts during this data collection is used to determine each district’s Total Program funding</a:t>
            </a:r>
          </a:p>
          <a:p>
            <a:pPr lvl="1"/>
            <a:r>
              <a:rPr lang="en-US" dirty="0"/>
              <a:t>Funded pupil, at-risk and ELL counts</a:t>
            </a:r>
          </a:p>
          <a:p>
            <a:r>
              <a:rPr lang="en-US" dirty="0"/>
              <a:t>Each student has a maximum state-allowable funding level (usually 1.0 FTE)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6259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Duplicate Count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order to ensure no student exceeds the maximum funding level, </a:t>
            </a:r>
            <a:r>
              <a:rPr lang="en-US" b="1" dirty="0"/>
              <a:t>the duplicate count process is run after all districts and CSI have submitted their Student October Snapshots</a:t>
            </a:r>
            <a:endParaRPr lang="en-US" dirty="0"/>
          </a:p>
          <a:p>
            <a:r>
              <a:rPr lang="en-US" dirty="0"/>
              <a:t>Districts will receive an email instructing them to access their Audit Exception report from Cognos if they have students appearing on their report</a:t>
            </a:r>
          </a:p>
          <a:p>
            <a:r>
              <a:rPr lang="en-US" dirty="0"/>
              <a:t>Districts must provide all required audit documentation to the School Auditing Office by uploading it to the district’s audit Syncplicity folder by the deadline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915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Cognos Audit Exception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The Cognos </a:t>
            </a:r>
            <a:r>
              <a:rPr lang="en-US" b="1" u="sng" dirty="0"/>
              <a:t>Audit Exception Report </a:t>
            </a:r>
            <a:r>
              <a:rPr lang="en-US" dirty="0"/>
              <a:t>for each district lists students:</a:t>
            </a:r>
          </a:p>
          <a:p>
            <a:r>
              <a:rPr lang="en-US" dirty="0"/>
              <a:t>Who are being submitted for funding by </a:t>
            </a:r>
          </a:p>
          <a:p>
            <a:pPr lvl="1"/>
            <a:r>
              <a:rPr lang="en-US" dirty="0"/>
              <a:t>At least one other district </a:t>
            </a:r>
          </a:p>
          <a:p>
            <a:pPr lvl="1"/>
            <a:r>
              <a:rPr lang="en-US" dirty="0"/>
              <a:t>Another district and BOCES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</a:t>
            </a:r>
            <a:r>
              <a:rPr lang="en-US" b="1" u="sng" dirty="0"/>
              <a:t>Audit Exception Report </a:t>
            </a:r>
            <a:r>
              <a:rPr lang="en-US" dirty="0"/>
              <a:t>consists of two sections:</a:t>
            </a:r>
          </a:p>
          <a:p>
            <a:r>
              <a:rPr lang="en-US" dirty="0"/>
              <a:t>Summary of Pupils Being Reported by Another District: </a:t>
            </a:r>
            <a:r>
              <a:rPr lang="en-US" b="1" dirty="0"/>
              <a:t>Funding</a:t>
            </a:r>
            <a:r>
              <a:rPr lang="en-US" dirty="0"/>
              <a:t> Duplicates</a:t>
            </a:r>
          </a:p>
          <a:p>
            <a:pPr lvl="1"/>
            <a:r>
              <a:rPr lang="en-US" b="1" u="sng" dirty="0"/>
              <a:t>Do</a:t>
            </a:r>
            <a:r>
              <a:rPr lang="en-US" dirty="0"/>
              <a:t> submit documentation to the School Auditing Office for these students.</a:t>
            </a:r>
          </a:p>
          <a:p>
            <a:pPr lvl="1"/>
            <a:r>
              <a:rPr lang="en-US" dirty="0"/>
              <a:t>If you do not submit documentation, your district will automatically lose funding.</a:t>
            </a:r>
          </a:p>
          <a:p>
            <a:r>
              <a:rPr lang="en-US" dirty="0"/>
              <a:t>Summary of Pupils Being Reported by Another District: PAI Duplicates</a:t>
            </a:r>
          </a:p>
          <a:p>
            <a:pPr lvl="1"/>
            <a:r>
              <a:rPr lang="en-US" b="1" u="sng" dirty="0"/>
              <a:t>Do not </a:t>
            </a:r>
            <a:r>
              <a:rPr lang="en-US" dirty="0"/>
              <a:t>submit documentation to the School Auditing Office for these students.</a:t>
            </a:r>
          </a:p>
          <a:p>
            <a:pPr lvl="1"/>
            <a:r>
              <a:rPr lang="en-US" dirty="0"/>
              <a:t>A student listed in this section has been reported by a district/BOCES with an 01-08 Pupil Attendance Information (PAI) code and by a district/BOCES with an 01-08 code.  You may want to change the student’s PAI code to 31 or 33.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9895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Preparation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The turnaround time for providing duplicate count documentation is very short!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Districts and CSI are encouraged to monitor the “Summary of Pupils Being Reported by Another District” Cognos report </a:t>
            </a:r>
            <a:r>
              <a:rPr lang="en-US" b="1" dirty="0"/>
              <a:t>as soon as they submit a snapshot</a:t>
            </a:r>
            <a:r>
              <a:rPr lang="en-US" dirty="0"/>
              <a:t>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This may include contacting the other district (if appropriate) and beginning to gather electronic documentation evidencing funding eligibility.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5" name="Graphic 4" descr="Hourglass 30% outline">
            <a:extLst>
              <a:ext uri="{FF2B5EF4-FFF2-40B4-BE49-F238E27FC236}">
                <a16:creationId xmlns:a16="http://schemas.microsoft.com/office/drawing/2014/main" id="{97AFCC25-D9E3-4CAA-8E79-C524655E39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52381" y="12120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2066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537BC-23E2-5DEC-A84B-0B8E2553CD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4EECFE68-2F2D-65AB-B2B1-3B5C6D879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56" y="263728"/>
            <a:ext cx="7294660" cy="757238"/>
          </a:xfrm>
        </p:spPr>
        <p:txBody>
          <a:bodyPr/>
          <a:lstStyle/>
          <a:p>
            <a:r>
              <a:rPr lang="en-US" dirty="0"/>
              <a:t>Duplicate Count Phase Timeline (Again)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E41DCC1-59A6-6ACA-237C-15256AD500F9}"/>
              </a:ext>
            </a:extLst>
          </p:cNvPr>
          <p:cNvGraphicFramePr>
            <a:graphicFrameLocks noGrp="1"/>
          </p:cNvGraphicFramePr>
          <p:nvPr/>
        </p:nvGraphicFramePr>
        <p:xfrm>
          <a:off x="646546" y="1342649"/>
          <a:ext cx="10538688" cy="2450841"/>
        </p:xfrm>
        <a:graphic>
          <a:graphicData uri="http://schemas.openxmlformats.org/drawingml/2006/table">
            <a:tbl>
              <a:tblPr firstRow="1" bandRow="1"/>
              <a:tblGrid>
                <a:gridCol w="1929000">
                  <a:extLst>
                    <a:ext uri="{9D8B030D-6E8A-4147-A177-3AD203B41FA5}">
                      <a16:colId xmlns:a16="http://schemas.microsoft.com/office/drawing/2014/main" val="358447438"/>
                    </a:ext>
                  </a:extLst>
                </a:gridCol>
                <a:gridCol w="1845980">
                  <a:extLst>
                    <a:ext uri="{9D8B030D-6E8A-4147-A177-3AD203B41FA5}">
                      <a16:colId xmlns:a16="http://schemas.microsoft.com/office/drawing/2014/main" val="58825809"/>
                    </a:ext>
                  </a:extLst>
                </a:gridCol>
                <a:gridCol w="6763708">
                  <a:extLst>
                    <a:ext uri="{9D8B030D-6E8A-4147-A177-3AD203B41FA5}">
                      <a16:colId xmlns:a16="http://schemas.microsoft.com/office/drawing/2014/main" val="1900944899"/>
                    </a:ext>
                  </a:extLst>
                </a:gridCol>
              </a:tblGrid>
              <a:tr h="2095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000000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Date</a:t>
                      </a:r>
                      <a:endParaRPr lang="en-US" sz="1400" dirty="0">
                        <a:effectLst/>
                        <a:highlight>
                          <a:srgbClr val="000000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000000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Event</a:t>
                      </a:r>
                      <a:endParaRPr lang="en-US" sz="1400" dirty="0">
                        <a:effectLst/>
                        <a:highlight>
                          <a:srgbClr val="000000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000000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Event Description</a:t>
                      </a:r>
                      <a:endParaRPr lang="en-US" sz="1400" dirty="0">
                        <a:effectLst/>
                        <a:highlight>
                          <a:srgbClr val="000000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252663"/>
                  </a:ext>
                </a:extLst>
              </a:tr>
              <a:tr h="435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11/13/2026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12:00 p.m.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Deadline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Duplicate count funding documentation due to School Auditing Office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806648"/>
                  </a:ext>
                </a:extLst>
              </a:tr>
              <a:tr h="2095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11/18/2026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5:00 p.m.</a:t>
                      </a: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Other Date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effectLst/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School Auditing Office makes decisions on funding duplicates</a:t>
                      </a: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4776206"/>
                  </a:ext>
                </a:extLst>
              </a:tr>
              <a:tr h="4350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11/25/2026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Deadline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Resubmit Student October Snapshot data to CDE based on decisions from School Auditing Office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6268928"/>
                  </a:ext>
                </a:extLst>
              </a:tr>
              <a:tr h="70554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12/04/2026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Deadline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Collection closes 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Secretary of the Board of Education Verification (sign-off) form due. 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FF9999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 remains embargoed until the official release in January.</a:t>
                      </a:r>
                      <a:endParaRPr lang="en-US" sz="1400" dirty="0">
                        <a:effectLst/>
                        <a:highlight>
                          <a:srgbClr val="FF9999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2474205"/>
                  </a:ext>
                </a:extLst>
              </a:tr>
              <a:tr h="2095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CEF4DA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01/19/2027</a:t>
                      </a:r>
                      <a:endParaRPr lang="en-US" sz="1400" dirty="0">
                        <a:effectLst/>
                        <a:highlight>
                          <a:srgbClr val="CEF4DA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F4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CEF4DA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Data Release</a:t>
                      </a:r>
                      <a:endParaRPr lang="en-US" sz="1400" dirty="0">
                        <a:effectLst/>
                        <a:highlight>
                          <a:srgbClr val="CEF4DA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F4D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2028825" algn="l"/>
                        </a:tabLst>
                      </a:pPr>
                      <a:r>
                        <a:rPr lang="en-US" sz="1400" dirty="0">
                          <a:solidFill>
                            <a:srgbClr val="000000"/>
                          </a:solidFill>
                          <a:effectLst/>
                          <a:highlight>
                            <a:srgbClr val="CEF4DA"/>
                          </a:highlight>
                          <a:latin typeface="Trebuchet MS" panose="020B0603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Official data release</a:t>
                      </a:r>
                      <a:endParaRPr lang="en-US" sz="1400" dirty="0">
                        <a:effectLst/>
                        <a:highlight>
                          <a:srgbClr val="CEF4DA"/>
                        </a:highlight>
                        <a:latin typeface="Trebuchet MS" panose="020B0603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EF4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6089939"/>
                  </a:ext>
                </a:extLst>
              </a:tr>
            </a:tbl>
          </a:graphicData>
        </a:graphic>
      </p:graphicFrame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23DA42B-E9C5-2567-819F-6AAD83E2B4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8215" y="3865766"/>
            <a:ext cx="8515350" cy="2561253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General Duplicate Count Process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Begins once all districts have submitted their Student October Snapshot to CDE, </a:t>
            </a:r>
            <a:r>
              <a:rPr lang="en-US" b="1" dirty="0">
                <a:solidFill>
                  <a:srgbClr val="7030A0"/>
                </a:solidFill>
              </a:rPr>
              <a:t>Tuesday, November 10</a:t>
            </a:r>
            <a:r>
              <a:rPr lang="en-US" b="1" baseline="30000" dirty="0">
                <a:solidFill>
                  <a:srgbClr val="7030A0"/>
                </a:solidFill>
              </a:rPr>
              <a:t>th</a:t>
            </a:r>
            <a:r>
              <a:rPr lang="en-US" b="1" dirty="0">
                <a:solidFill>
                  <a:srgbClr val="7030A0"/>
                </a:solidFill>
              </a:rPr>
              <a:t>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~3 business days after running the duplicate process Duplicate Documentation is due to The CDE School Auditing Office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~4 business days after documentation received decisions will be sent to districts</a:t>
            </a:r>
          </a:p>
          <a:p>
            <a:pPr marL="0" indent="0">
              <a:buNone/>
            </a:pPr>
            <a:r>
              <a:rPr lang="en-US" b="1" dirty="0"/>
              <a:t>Signature Page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Due </a:t>
            </a:r>
            <a:r>
              <a:rPr lang="en-US" b="1" dirty="0">
                <a:solidFill>
                  <a:srgbClr val="7030A0"/>
                </a:solidFill>
              </a:rPr>
              <a:t>Friday, December 4</a:t>
            </a:r>
            <a:r>
              <a:rPr lang="en-US" b="1" baseline="30000" dirty="0">
                <a:solidFill>
                  <a:srgbClr val="7030A0"/>
                </a:solidFill>
              </a:rPr>
              <a:t>th</a:t>
            </a:r>
            <a:r>
              <a:rPr lang="en-US" dirty="0"/>
              <a:t>: Signed by Secretary of Board of Education </a:t>
            </a:r>
            <a:r>
              <a:rPr lang="en-US" b="1" u="sng" dirty="0"/>
              <a:t>AND the Chief Financial Officer </a:t>
            </a:r>
            <a:endParaRPr lang="en-US" dirty="0"/>
          </a:p>
          <a:p>
            <a:pPr lvl="2"/>
            <a:r>
              <a:rPr lang="en-US" dirty="0"/>
              <a:t>If your district needs an extension, please send Student October Collection lead an email with the day when your School Board Secretary will be able to sign the form</a:t>
            </a:r>
          </a:p>
          <a:p>
            <a:pPr marL="0" indent="0">
              <a:buNone/>
            </a:pP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65B262-A28E-B2E3-306B-EA05D972C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72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Duplicate Count Process High-level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5" name="Graphic 4" descr="Hourglass 30% outline">
            <a:extLst>
              <a:ext uri="{FF2B5EF4-FFF2-40B4-BE49-F238E27FC236}">
                <a16:creationId xmlns:a16="http://schemas.microsoft.com/office/drawing/2014/main" id="{89FD76D1-7470-411C-B59F-CF10672CAF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142654" y="96532"/>
            <a:ext cx="914400" cy="914400"/>
          </a:xfrm>
          <a:prstGeom prst="rect">
            <a:avLst/>
          </a:prstGeom>
        </p:spPr>
      </p:pic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DD8B3001-BB54-4F63-ACAB-17044AF9D8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8756623"/>
              </p:ext>
            </p:extLst>
          </p:nvPr>
        </p:nvGraphicFramePr>
        <p:xfrm>
          <a:off x="2438317" y="1191337"/>
          <a:ext cx="7527291" cy="49185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87468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0A19E-B9AD-CC31-3A7F-B273076EAD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60190"/>
            <a:ext cx="12192000" cy="2337620"/>
          </a:xfrm>
          <a:solidFill>
            <a:schemeClr val="bg1"/>
          </a:solidFill>
        </p:spPr>
        <p:txBody>
          <a:bodyPr/>
          <a:lstStyle/>
          <a:p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Data Pipeline Duplicate Process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A0058D-9FA1-A6B7-4FB6-ACB5834F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329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873" y="301225"/>
            <a:ext cx="7688074" cy="756418"/>
          </a:xfrm>
        </p:spPr>
        <p:txBody>
          <a:bodyPr anchor="ctr"/>
          <a:lstStyle/>
          <a:p>
            <a:r>
              <a:rPr lang="en-US" dirty="0"/>
              <a:t>Waiting for all Districts to Submit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6828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All districts must have Overall Status = ‘S’ and Data Locked = ‘N’</a:t>
            </a:r>
          </a:p>
          <a:p>
            <a:pPr lvl="1"/>
            <a:r>
              <a:rPr lang="en-US" dirty="0"/>
              <a:t>Submitting your data will change these flags in the system</a:t>
            </a:r>
          </a:p>
        </p:txBody>
      </p:sp>
      <p:pic>
        <p:nvPicPr>
          <p:cNvPr id="10" name="Picture 9" descr="Screenshot of Status Dashboard screen for CDE Admin and what Data Collection Lead is looking for on November 10th.">
            <a:extLst>
              <a:ext uri="{FF2B5EF4-FFF2-40B4-BE49-F238E27FC236}">
                <a16:creationId xmlns:a16="http://schemas.microsoft.com/office/drawing/2014/main" id="{397CFBF6-E890-1543-B753-96D035C85B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953" y="2384281"/>
            <a:ext cx="10625847" cy="3972069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273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09600"/>
            <a:ext cx="3739341" cy="1330839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Run Cross LEA – Email is sent upon completion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2366" y="2194102"/>
            <a:ext cx="3427001" cy="39085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- You will receive an “URGENT” Email if one or more students are pulled into the Duplicate Phase.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- Instructions are within the email (last year’s email shown on the right)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- Don’t receive the email? Double check Audit Exception Report CEDAR Report (next slide)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Screenshot of URGENT email that is sent from Data Pipeline after Duplicate is run.">
            <a:extLst>
              <a:ext uri="{FF2B5EF4-FFF2-40B4-BE49-F238E27FC236}">
                <a16:creationId xmlns:a16="http://schemas.microsoft.com/office/drawing/2014/main" id="{C162C979-75C4-C6EF-CC69-71F339B023D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36"/>
          <a:stretch/>
        </p:blipFill>
        <p:spPr>
          <a:xfrm>
            <a:off x="5227981" y="319087"/>
            <a:ext cx="6765238" cy="621982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C479D5F6-EDCB-402A-AC08-4943A1820E8F}" type="slidenum">
              <a:rPr lang="en-US" sz="10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18</a:t>
            </a:fld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203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872" y="301225"/>
            <a:ext cx="8081553" cy="756418"/>
          </a:xfrm>
        </p:spPr>
        <p:txBody>
          <a:bodyPr>
            <a:normAutofit fontScale="90000"/>
          </a:bodyPr>
          <a:lstStyle/>
          <a:p>
            <a:r>
              <a:rPr lang="en-US" dirty="0"/>
              <a:t>Audit Exception Report (under Student October Reports)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284051"/>
            <a:ext cx="10515600" cy="2172609"/>
          </a:xfrm>
        </p:spPr>
        <p:txBody>
          <a:bodyPr>
            <a:normAutofit fontScale="92500" lnSpcReduction="10000"/>
          </a:bodyPr>
          <a:lstStyle/>
          <a:p>
            <a:pPr marL="513715" marR="515620" indent="-285750">
              <a:lnSpc>
                <a:spcPct val="107000"/>
              </a:lnSpc>
              <a:spcBef>
                <a:spcPts val="100"/>
              </a:spcBef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Summary of pupils being reported by another district: Funding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D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uplicates*</a:t>
            </a:r>
          </a:p>
          <a:p>
            <a:pPr marL="513715" marR="515620" indent="-285750">
              <a:lnSpc>
                <a:spcPct val="107000"/>
              </a:lnSpc>
              <a:spcBef>
                <a:spcPts val="100"/>
              </a:spcBef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</a:rPr>
              <a:t>S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ummary of pupils being reported by another district: PAI Duplicates</a:t>
            </a:r>
          </a:p>
          <a:p>
            <a:pPr marL="513715" marR="515620" indent="-285750">
              <a:lnSpc>
                <a:spcPct val="107000"/>
              </a:lnSpc>
              <a:spcBef>
                <a:spcPts val="100"/>
              </a:spcBef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Will not populate until after Cross LEA has been run</a:t>
            </a:r>
          </a:p>
          <a:p>
            <a:pPr marL="513715" marR="515620" indent="-285750">
              <a:lnSpc>
                <a:spcPct val="107000"/>
              </a:lnSpc>
              <a:spcBef>
                <a:spcPts val="100"/>
              </a:spcBef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The information that your district is reporting is always Organization A (red) and will display students that are being submitted by at least one other district and whose total funding exceeds the state’s maximum allowable level.</a:t>
            </a:r>
          </a:p>
        </p:txBody>
      </p:sp>
      <p:pic>
        <p:nvPicPr>
          <p:cNvPr id="5" name="Picture 4" descr="Summary of Pupils Being Reported by Another District: Funding Duplicates screenshot of report in Cognos.">
            <a:extLst>
              <a:ext uri="{FF2B5EF4-FFF2-40B4-BE49-F238E27FC236}">
                <a16:creationId xmlns:a16="http://schemas.microsoft.com/office/drawing/2014/main" id="{4607F092-53E6-0C9E-4C2D-FEFFB0E850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298" y="3552050"/>
            <a:ext cx="10699574" cy="2708910"/>
          </a:xfrm>
          <a:prstGeom prst="rect">
            <a:avLst/>
          </a:prstGeom>
          <a:ln w="6350">
            <a:solidFill>
              <a:schemeClr val="tx1"/>
            </a:solidFill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4140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0A19E-B9AD-CC31-3A7F-B273076EAD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60190"/>
            <a:ext cx="12192000" cy="2337620"/>
          </a:xfrm>
          <a:solidFill>
            <a:schemeClr val="bg1"/>
          </a:solidFill>
        </p:spPr>
        <p:txBody>
          <a:bodyPr/>
          <a:lstStyle/>
          <a:p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Student October Submission to CDE 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(for the second time)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A0058D-9FA1-A6B7-4FB6-ACB5834F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7382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873" y="301225"/>
            <a:ext cx="7688074" cy="756418"/>
          </a:xfrm>
        </p:spPr>
        <p:txBody>
          <a:bodyPr anchor="ctr"/>
          <a:lstStyle/>
          <a:p>
            <a:r>
              <a:rPr lang="en-US" dirty="0"/>
              <a:t>Update Data/Ready to Submit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Make changes to Student Interchange Files, Take a New Snapshot, Verify Data</a:t>
            </a:r>
          </a:p>
          <a:p>
            <a:pPr marL="0" indent="0">
              <a:buNone/>
            </a:pPr>
            <a:r>
              <a:rPr lang="en-US" b="1" dirty="0"/>
              <a:t>Submit the snapshot to CDE</a:t>
            </a:r>
          </a:p>
          <a:p>
            <a:pPr marL="457200" lvl="1" indent="0">
              <a:buNone/>
            </a:pPr>
            <a:r>
              <a:rPr lang="en-US" sz="1800" dirty="0"/>
              <a:t>Student Profile -&gt; Status Dashboard and click ‘Submit to CDE’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dirty="0"/>
              <a:t>Must have </a:t>
            </a:r>
            <a:r>
              <a:rPr lang="en-US" b="1" dirty="0"/>
              <a:t>OCT~LEAAPPROVER </a:t>
            </a:r>
            <a:r>
              <a:rPr lang="en-US" dirty="0"/>
              <a:t>role in IDM to complete this step</a:t>
            </a:r>
          </a:p>
          <a:p>
            <a:pPr marL="0" indent="0">
              <a:buNone/>
            </a:pPr>
            <a:endParaRPr lang="en-US" dirty="0"/>
          </a:p>
        </p:txBody>
      </p:sp>
      <p:grpSp>
        <p:nvGrpSpPr>
          <p:cNvPr id="5" name="Group 4" descr="Status Dashboard screen in Data Pipeline -Where you will submit OCT data to CDE"/>
          <p:cNvGrpSpPr/>
          <p:nvPr/>
        </p:nvGrpSpPr>
        <p:grpSpPr>
          <a:xfrm>
            <a:off x="1094232" y="3090672"/>
            <a:ext cx="10003536" cy="3630803"/>
            <a:chOff x="374444" y="3891682"/>
            <a:chExt cx="8769556" cy="2865586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444" y="3891682"/>
              <a:ext cx="8769556" cy="2865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468332" y="4554186"/>
              <a:ext cx="932955" cy="249381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4432711" y="6293252"/>
              <a:ext cx="932955" cy="249381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609138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0A19E-B9AD-CC31-3A7F-B273076EAD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60190"/>
            <a:ext cx="12192000" cy="2337620"/>
          </a:xfrm>
          <a:solidFill>
            <a:schemeClr val="bg1"/>
          </a:solidFill>
        </p:spPr>
        <p:txBody>
          <a:bodyPr anchor="ctr"/>
          <a:lstStyle/>
          <a:p>
            <a:r>
              <a:rPr lang="en-US" dirty="0">
                <a:solidFill>
                  <a:schemeClr val="tx1"/>
                </a:solidFill>
              </a:rPr>
              <a:t>Funding Allotments</a:t>
            </a:r>
          </a:p>
        </p:txBody>
      </p:sp>
      <p:pic>
        <p:nvPicPr>
          <p:cNvPr id="4" name="Graphic 3" descr="Pie chart with solid fill">
            <a:extLst>
              <a:ext uri="{FF2B5EF4-FFF2-40B4-BE49-F238E27FC236}">
                <a16:creationId xmlns:a16="http://schemas.microsoft.com/office/drawing/2014/main" id="{FD9DD9EF-7891-3742-C9A7-7C39A2714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61956" y="4597810"/>
            <a:ext cx="2068087" cy="206808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A0058D-9FA1-A6B7-4FB6-ACB5834F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806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 anchor="ctr"/>
          <a:lstStyle/>
          <a:p>
            <a:r>
              <a:rPr lang="en-US" dirty="0"/>
              <a:t>Total Funding Allotment Acceptable Codes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Edit checks are in place to ensure that a given district does not submit an individual student for a funding level that is not allowed, per statute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E266CCF5-83CC-4CC9-9F93-EEC45C4800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6370776"/>
              </p:ext>
            </p:extLst>
          </p:nvPr>
        </p:nvGraphicFramePr>
        <p:xfrm>
          <a:off x="2698376" y="3065224"/>
          <a:ext cx="6157613" cy="22817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3109613">
                  <a:extLst>
                    <a:ext uri="{9D8B030D-6E8A-4147-A177-3AD203B41FA5}">
                      <a16:colId xmlns:a16="http://schemas.microsoft.com/office/drawing/2014/main" val="2289300047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147994599"/>
                    </a:ext>
                  </a:extLst>
                </a:gridCol>
              </a:tblGrid>
              <a:tr h="5704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Funding Level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Funding Codes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532398"/>
                  </a:ext>
                </a:extLst>
              </a:tr>
              <a:tr h="5704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Full-time funding (1.0 FTE)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0" dirty="0"/>
                        <a:t>80, 91 and 92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42741651"/>
                  </a:ext>
                </a:extLst>
              </a:tr>
              <a:tr h="5704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Part-time funding (0.5 FTE)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82, 85, 94 and 95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8611964"/>
                  </a:ext>
                </a:extLst>
              </a:tr>
              <a:tr h="57044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No funding (0.0 FTE)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86, 87, and 96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92300436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50E7F26-C23B-D14A-2969-38C9C9242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96600" y="20517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5872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 anchor="ctr"/>
          <a:lstStyle/>
          <a:p>
            <a:r>
              <a:rPr lang="en-US" dirty="0"/>
              <a:t>Total Funding Allotment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554163"/>
            <a:ext cx="6534150" cy="4351337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800" dirty="0"/>
              <a:t>In general, the following rules apply:</a:t>
            </a:r>
          </a:p>
          <a:p>
            <a:r>
              <a:rPr lang="en-US" sz="2800" dirty="0"/>
              <a:t>Students in grades K-12 cannot exceed a total of 1.0 FTE</a:t>
            </a:r>
          </a:p>
          <a:p>
            <a:r>
              <a:rPr lang="en-US" sz="2800" dirty="0"/>
              <a:t>Homeschool students cannot exceed a total of 0.5 FTE</a:t>
            </a:r>
          </a:p>
          <a:p>
            <a:endParaRPr lang="en-US" sz="28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E395782-2409-8773-2591-22ECA010C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9" r="36489"/>
          <a:stretch>
            <a:fillRect/>
          </a:stretch>
        </p:blipFill>
        <p:spPr>
          <a:xfrm>
            <a:off x="8189751" y="0"/>
            <a:ext cx="4002249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2213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Edit Checks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480"/>
            <a:ext cx="10614434" cy="4351338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 algn="l" rtl="0" fontAlgn="base">
              <a:buNone/>
            </a:pPr>
            <a:r>
              <a:rPr lang="en-US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following criteria/edit checks will result in a student being included in the Duplicate Count process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: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marL="457200" indent="-457200" algn="l" rtl="0" fontAlgn="base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Students in any grade level who are submitted for more than a total of 1.0 FTE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457200" indent="-457200" algn="l" rtl="0" fontAlgn="base">
              <a:buFont typeface="+mj-lt"/>
              <a:buAutoNum type="arabicPeriod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Homeschool students who are submitted for more than a total of 0.5 FTE </a:t>
            </a:r>
            <a: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914400" lvl="1" indent="-457200" fontAlgn="base">
              <a:buFont typeface="+mj-lt"/>
              <a:buAutoNum type="alphaLcParenR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Home-Based Education Flag value of “1”, and/or Funding code of “85”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914400" lvl="1" indent="-457200" fontAlgn="base">
              <a:buFont typeface="+mj-lt"/>
              <a:buAutoNum type="alphaLcParenR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If a district submits a student with a funding code of "86" and home-based education flag of "1“:</a:t>
            </a:r>
          </a:p>
          <a:p>
            <a:pPr lvl="2" fontAlgn="base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district using funding code “86” </a:t>
            </a:r>
            <a:r>
              <a:rPr lang="en-US" sz="2400" b="0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does not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have to upload documentation.  </a:t>
            </a:r>
          </a:p>
          <a:p>
            <a:pPr lvl="2" fontAlgn="base"/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However, the district submitting the student for funding </a:t>
            </a:r>
            <a:r>
              <a:rPr lang="en-US" sz="2400" b="0" i="0" u="sng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does</a:t>
            </a: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have to upload documentation.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  <a:endParaRPr lang="en-US" sz="24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marL="0" indent="0" algn="l" rtl="0" fontAlgn="base">
              <a:buNone/>
            </a:pPr>
            <a:endParaRPr lang="en-US" b="0" i="0" dirty="0">
              <a:solidFill>
                <a:srgbClr val="000000"/>
              </a:solidFill>
              <a:effectLst/>
              <a:latin typeface="Calibri"/>
              <a:ea typeface="Calibri"/>
              <a:cs typeface="Calibri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AC45591-C8BC-0A2E-3A99-EBEF4FF17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96600" y="205176"/>
            <a:ext cx="914400" cy="9144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84372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Edit Checks Continued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554480"/>
            <a:ext cx="6748604" cy="4351338"/>
          </a:xfrm>
        </p:spPr>
        <p:txBody>
          <a:bodyPr>
            <a:normAutofit/>
          </a:bodyPr>
          <a:lstStyle/>
          <a:p>
            <a:pPr marL="457200" indent="-457200" fontAlgn="base">
              <a:buFont typeface="+mj-lt"/>
              <a:buAutoNum type="arabicPeriod" startAt="3"/>
            </a:pP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  <a:t>Students who are submitted for 0.5 FTE in more than one district​.</a:t>
            </a:r>
          </a:p>
          <a:p>
            <a:pPr marL="914400" lvl="2" indent="-457200" fontAlgn="base">
              <a:spcBef>
                <a:spcPts val="1000"/>
              </a:spcBef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This will allow the School Auditing Office to verify the students aren’t homeschool students.​</a:t>
            </a:r>
          </a:p>
          <a:p>
            <a:pPr marL="914400" lvl="2" indent="-457200" fontAlgn="base">
              <a:spcBef>
                <a:spcPts val="1000"/>
              </a:spcBef>
            </a:pPr>
            <a:r>
              <a:rPr lang="en-US" sz="2200" dirty="0">
                <a:solidFill>
                  <a:srgbClr val="000000"/>
                </a:solidFill>
                <a:latin typeface="Calibri" panose="020F0502020204030204" pitchFamily="34" charset="0"/>
              </a:rPr>
              <a:t>This may or may not result in funding changes.​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C8FA50B-BAE1-87C7-107D-06C89B4B3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8" t="16094" r="23333" b="18640"/>
          <a:stretch>
            <a:fillRect/>
          </a:stretch>
        </p:blipFill>
        <p:spPr>
          <a:xfrm>
            <a:off x="8131913" y="0"/>
            <a:ext cx="4060087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5497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0A19E-B9AD-CC31-3A7F-B273076EAD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60190"/>
            <a:ext cx="12192000" cy="2337620"/>
          </a:xfrm>
          <a:solidFill>
            <a:schemeClr val="bg1"/>
          </a:solidFill>
        </p:spPr>
        <p:txBody>
          <a:bodyPr anchor="ctr"/>
          <a:lstStyle/>
          <a:p>
            <a:r>
              <a:rPr lang="en-US" dirty="0">
                <a:solidFill>
                  <a:schemeClr val="tx1"/>
                </a:solidFill>
              </a:rPr>
              <a:t>Using Syncplicity for Duplicate Count</a:t>
            </a:r>
          </a:p>
        </p:txBody>
      </p:sp>
      <p:pic>
        <p:nvPicPr>
          <p:cNvPr id="4" name="Graphic 3" descr="Open folder with solid fill">
            <a:extLst>
              <a:ext uri="{FF2B5EF4-FFF2-40B4-BE49-F238E27FC236}">
                <a16:creationId xmlns:a16="http://schemas.microsoft.com/office/drawing/2014/main" id="{FA7577E1-8E89-3355-6F16-942B3EA75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235102" y="4597810"/>
            <a:ext cx="1721796" cy="172179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A0058D-9FA1-A6B7-4FB6-ACB5834F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5058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Audit Syncplicity Folder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An audit Syncplicity folder has been created for each district and CSI</a:t>
            </a:r>
          </a:p>
          <a:p>
            <a:r>
              <a:rPr lang="en-US" dirty="0"/>
              <a:t>The naming convention for these Syncplicity folders is as follows:</a:t>
            </a:r>
          </a:p>
          <a:p>
            <a:pPr lvl="1"/>
            <a:r>
              <a:rPr lang="en-US" sz="2400" dirty="0"/>
              <a:t>District Number_District Name_Audit_FAST</a:t>
            </a:r>
          </a:p>
          <a:p>
            <a:pPr lvl="1"/>
            <a:r>
              <a:rPr lang="en-US" sz="2400" dirty="0"/>
              <a:t>For example:  </a:t>
            </a:r>
            <a:r>
              <a:rPr lang="en-US" sz="2400" b="1" dirty="0"/>
              <a:t>0010_Mapleton 1_Audit_FAST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2BE6226-3640-4B4D-AD9B-E63822B51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96600" y="37782"/>
            <a:ext cx="914400" cy="914400"/>
          </a:xfrm>
          <a:prstGeom prst="rect">
            <a:avLst/>
          </a:prstGeom>
        </p:spPr>
      </p:pic>
      <p:pic>
        <p:nvPicPr>
          <p:cNvPr id="7" name="Picture 4" descr="Screenshot of Audit Fast Folder in Syncplicity">
            <a:extLst>
              <a:ext uri="{FF2B5EF4-FFF2-40B4-BE49-F238E27FC236}">
                <a16:creationId xmlns:a16="http://schemas.microsoft.com/office/drawing/2014/main" id="{B9D2CF7A-2D14-9D6A-A289-05D6EF4386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1294" y="3540761"/>
            <a:ext cx="6129412" cy="864650"/>
          </a:xfrm>
          <a:prstGeom prst="rect">
            <a:avLst/>
          </a:prstGeom>
          <a:noFill/>
          <a:ln>
            <a:solidFill>
              <a:schemeClr val="accent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8799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 anchor="ctr"/>
          <a:lstStyle/>
          <a:p>
            <a:r>
              <a:rPr lang="en-US" dirty="0"/>
              <a:t>Audit Syncplicity Folder Structure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28D71BC-BC7F-42F2-8C33-D23952C74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4164"/>
            <a:ext cx="10515600" cy="1350402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Do not change or delete these folders!</a:t>
            </a:r>
          </a:p>
        </p:txBody>
      </p:sp>
      <p:pic>
        <p:nvPicPr>
          <p:cNvPr id="3" name="Picture 2" descr="Screenshot of the Audit Syncplicity folder file structure, highlighting the Duplicate Count sub-folder directly inside the district's Audit_FAST folder.">
            <a:extLst>
              <a:ext uri="{FF2B5EF4-FFF2-40B4-BE49-F238E27FC236}">
                <a16:creationId xmlns:a16="http://schemas.microsoft.com/office/drawing/2014/main" id="{669DD591-EA11-D4C5-3C72-EC42D55321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345" y="2516393"/>
            <a:ext cx="5909310" cy="3322320"/>
          </a:xfrm>
          <a:prstGeom prst="rect">
            <a:avLst/>
          </a:prstGeom>
          <a:ln>
            <a:solidFill>
              <a:srgbClr val="4472C4"/>
            </a:solidFill>
          </a:ln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7BAC1EF8-4264-48F7-8FA5-142BA7A342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6600" y="147827"/>
            <a:ext cx="914400" cy="9144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D7A3441B-F0DB-4CB6-AE0B-3334C0079B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668555" y="4177553"/>
            <a:ext cx="2669333" cy="490195"/>
          </a:xfrm>
          <a:prstGeom prst="ellipse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35197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Audit Syncplicity Folder – Uploading Documents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fontAlgn="base"/>
            <a:r>
              <a:rPr lang="en-US" dirty="0">
                <a:solidFill>
                  <a:srgbClr val="000000"/>
                </a:solidFill>
              </a:rPr>
              <a:t>Check whether you have access to your district’s audit Syncplicity folder!​</a:t>
            </a:r>
          </a:p>
          <a:p>
            <a:pPr lvl="1" fontAlgn="base"/>
            <a:r>
              <a:rPr lang="en-US" sz="2400" dirty="0">
                <a:solidFill>
                  <a:srgbClr val="000000"/>
                </a:solidFill>
              </a:rPr>
              <a:t>If not, email the School Auditing Office at </a:t>
            </a:r>
            <a:r>
              <a:rPr lang="en-US" sz="2400" u="sng" dirty="0">
                <a:solidFill>
                  <a:srgbClr val="0563C1"/>
                </a:solidFill>
                <a:hlinkClick r:id="rId2"/>
              </a:rPr>
              <a:t>audit@cde.state.co.us</a:t>
            </a:r>
            <a:r>
              <a:rPr lang="en-US" sz="2400" dirty="0">
                <a:solidFill>
                  <a:srgbClr val="000000"/>
                </a:solidFill>
              </a:rPr>
              <a:t>​</a:t>
            </a:r>
          </a:p>
          <a:p>
            <a:pPr lvl="1" fontAlgn="base"/>
            <a:r>
              <a:rPr lang="en-US" sz="2400" dirty="0">
                <a:solidFill>
                  <a:srgbClr val="000000"/>
                </a:solidFill>
              </a:rPr>
              <a:t>In the subject line of the email, please include your district number, district name and “Duplicate Count Contact”​</a:t>
            </a:r>
          </a:p>
          <a:p>
            <a:pPr lvl="2" fontAlgn="base"/>
            <a:r>
              <a:rPr lang="en-US" sz="2400" dirty="0">
                <a:solidFill>
                  <a:srgbClr val="000000"/>
                </a:solidFill>
              </a:rPr>
              <a:t>For example: “0010_Mapleton 1_Duplicate Count Contact”</a:t>
            </a:r>
          </a:p>
          <a:p>
            <a:r>
              <a:rPr lang="en-US" dirty="0"/>
              <a:t>All duplicate count audit documentation </a:t>
            </a:r>
            <a:r>
              <a:rPr lang="en-US" u="sng" dirty="0"/>
              <a:t>must</a:t>
            </a:r>
            <a:r>
              <a:rPr lang="en-US" dirty="0"/>
              <a:t> be uploaded to the “Duplicate Count” subfolder found within the district’s audit Syncplicity folder.</a:t>
            </a:r>
          </a:p>
          <a:p>
            <a:pPr lvl="1"/>
            <a:r>
              <a:rPr lang="en-US" sz="2400" dirty="0"/>
              <a:t>Document Upload Deadline: </a:t>
            </a:r>
            <a:r>
              <a:rPr lang="en-US" sz="2400" b="1" u="sng" dirty="0">
                <a:solidFill>
                  <a:srgbClr val="C00000"/>
                </a:solidFill>
              </a:rPr>
              <a:t>Friday, November 13, 2026 </a:t>
            </a:r>
            <a:r>
              <a:rPr lang="en-US" sz="2400" dirty="0"/>
              <a:t>at noon</a:t>
            </a:r>
          </a:p>
          <a:p>
            <a:pPr lvl="1"/>
            <a:r>
              <a:rPr lang="en-US" sz="2400" b="1" i="1" dirty="0">
                <a:solidFill>
                  <a:srgbClr val="C00000"/>
                </a:solidFill>
              </a:rPr>
              <a:t>Uploading sooner benefits everyone!!!!!!!!!!!!!!!!!!</a:t>
            </a:r>
          </a:p>
          <a:p>
            <a:pPr lvl="1"/>
            <a:r>
              <a:rPr lang="en-US" sz="2400" dirty="0"/>
              <a:t>Data Services will send out an email if this deadline is adjusted for any reason.</a:t>
            </a:r>
          </a:p>
          <a:p>
            <a:pPr lvl="2"/>
            <a:endParaRPr lang="en-US" sz="2400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B2E53B72-8964-4B9F-AC61-2E1DD2CB30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6600" y="189300"/>
            <a:ext cx="914400" cy="9144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7053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0A19E-B9AD-CC31-3A7F-B273076EAD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60190"/>
            <a:ext cx="12192000" cy="2337620"/>
          </a:xfrm>
          <a:solidFill>
            <a:schemeClr val="bg1"/>
          </a:solidFill>
        </p:spPr>
        <p:txBody>
          <a:bodyPr anchor="ctr"/>
          <a:lstStyle/>
          <a:p>
            <a:r>
              <a:rPr lang="en-US" dirty="0">
                <a:solidFill>
                  <a:schemeClr val="tx1"/>
                </a:solidFill>
              </a:rPr>
              <a:t>Required Documentation</a:t>
            </a:r>
          </a:p>
        </p:txBody>
      </p:sp>
      <p:pic>
        <p:nvPicPr>
          <p:cNvPr id="4" name="Graphic 3" descr="Document with solid fill">
            <a:extLst>
              <a:ext uri="{FF2B5EF4-FFF2-40B4-BE49-F238E27FC236}">
                <a16:creationId xmlns:a16="http://schemas.microsoft.com/office/drawing/2014/main" id="{649092FA-1AA9-7D71-B014-B761141D8F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057250" y="4597810"/>
            <a:ext cx="2077500" cy="20775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A0058D-9FA1-A6B7-4FB6-ACB5834F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581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873" y="254514"/>
            <a:ext cx="8270157" cy="756418"/>
          </a:xfrm>
        </p:spPr>
        <p:txBody>
          <a:bodyPr anchor="ctr"/>
          <a:lstStyle/>
          <a:p>
            <a:r>
              <a:rPr lang="en-US" dirty="0"/>
              <a:t>Duplicate Count Documentation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/>
              <a:t>Districts must upload all required audit documentation to the “Duplicate Count” subfolder for </a:t>
            </a:r>
            <a:r>
              <a:rPr lang="en-US" sz="2800" b="1" dirty="0"/>
              <a:t>all students </a:t>
            </a:r>
            <a:r>
              <a:rPr lang="en-US" sz="2800" dirty="0"/>
              <a:t>included on the “Audit Exception Report” (except students with an “86” funding code).  </a:t>
            </a:r>
          </a:p>
        </p:txBody>
      </p:sp>
      <p:graphicFrame>
        <p:nvGraphicFramePr>
          <p:cNvPr id="7" name="Diagram 6" descr="This includes both school or district-level documentation and student-level documentation.">
            <a:extLst>
              <a:ext uri="{FF2B5EF4-FFF2-40B4-BE49-F238E27FC236}">
                <a16:creationId xmlns:a16="http://schemas.microsoft.com/office/drawing/2014/main" id="{0C8B5C02-C0D9-4CE7-A981-42D6AF81AF9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2035354"/>
              </p:ext>
            </p:extLst>
          </p:nvPr>
        </p:nvGraphicFramePr>
        <p:xfrm>
          <a:off x="2856271" y="3116679"/>
          <a:ext cx="6096000" cy="23798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Graphic 9">
            <a:extLst>
              <a:ext uri="{FF2B5EF4-FFF2-40B4-BE49-F238E27FC236}">
                <a16:creationId xmlns:a16="http://schemas.microsoft.com/office/drawing/2014/main" id="{49395D8C-1BA4-4E38-8B09-70A69989A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779005" y="4657342"/>
            <a:ext cx="914400" cy="9144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4FEBE1FA-625D-4818-BA22-D36FA3524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09202" y="4657342"/>
            <a:ext cx="914400" cy="914400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F90F0BD-4BA8-4D71-9173-8B6165F3C4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896600" y="96532"/>
            <a:ext cx="914400" cy="9144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7961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64A732-4EB6-4474-A308-170BCFA098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872" y="194587"/>
            <a:ext cx="7536119" cy="756418"/>
          </a:xfrm>
        </p:spPr>
        <p:txBody>
          <a:bodyPr>
            <a:normAutofit fontScale="90000"/>
          </a:bodyPr>
          <a:lstStyle/>
          <a:p>
            <a:r>
              <a:rPr lang="en-US" dirty="0"/>
              <a:t>Documentation: District/School/Program-level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CE3711-F811-412F-AD9D-EFE652D0E8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4801870"/>
          </a:xfrm>
        </p:spPr>
        <p:txBody>
          <a:bodyPr vert="horz" lIns="0" tIns="0" rIns="0" bIns="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These documents describe programs and services, provide context for interpreting student schedules and attendance, and allow for bell schedule calculations</a:t>
            </a:r>
          </a:p>
          <a:p>
            <a:r>
              <a:rPr lang="en-US" dirty="0"/>
              <a:t>District/school/program calendar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District/school/program bell schedule </a:t>
            </a:r>
          </a:p>
          <a:p>
            <a:r>
              <a:rPr lang="en-US" dirty="0"/>
              <a:t>District/school/program handbook &amp; course catalog </a:t>
            </a:r>
          </a:p>
          <a:p>
            <a:pPr lvl="1"/>
            <a:r>
              <a:rPr lang="en-US" sz="2400" dirty="0"/>
              <a:t>For secondary schools and all district-run programs, including part-time programs for homeschool students</a:t>
            </a:r>
            <a:endParaRPr lang="en-US" sz="2400" dirty="0">
              <a:ea typeface="Calibri"/>
              <a:cs typeface="Calibri"/>
            </a:endParaRPr>
          </a:p>
          <a:p>
            <a:pPr lvl="1"/>
            <a:r>
              <a:rPr lang="en-US" sz="2400" dirty="0">
                <a:cs typeface="Calibri"/>
              </a:rPr>
              <a:t>Link to Catalog of Courses using Alternative Instruction, if applicable</a:t>
            </a:r>
          </a:p>
          <a:p>
            <a:r>
              <a:rPr lang="en-US" dirty="0"/>
              <a:t>Online Schools and Programs</a:t>
            </a:r>
          </a:p>
          <a:p>
            <a:pPr lvl="1"/>
            <a:r>
              <a:rPr lang="en-US" sz="2400" dirty="0"/>
              <a:t>Authorizer Assurances (with sample attendance documents)</a:t>
            </a:r>
          </a:p>
          <a:p>
            <a:pPr lvl="1"/>
            <a:r>
              <a:rPr lang="en-US" sz="2400" dirty="0"/>
              <a:t>Instructional time equivalency statement, including the school used as a basis</a:t>
            </a:r>
          </a:p>
          <a:p>
            <a:r>
              <a:rPr lang="en-US" dirty="0">
                <a:cs typeface="Calibri" panose="020F0502020204030204"/>
              </a:rPr>
              <a:t>Contractual Education</a:t>
            </a:r>
          </a:p>
          <a:p>
            <a:pPr lvl="1"/>
            <a:r>
              <a:rPr lang="en-US" sz="2400" dirty="0">
                <a:cs typeface="Calibri" panose="020F0502020204030204"/>
              </a:rPr>
              <a:t>The calendar, bell schedule, handbook, etc. must be from the contractor</a:t>
            </a:r>
          </a:p>
          <a:p>
            <a:pPr lvl="1"/>
            <a:r>
              <a:rPr lang="en-US" sz="2400" dirty="0">
                <a:cs typeface="Calibri" panose="020F0502020204030204"/>
              </a:rPr>
              <a:t>AUD-108 </a:t>
            </a:r>
            <a:r>
              <a:rPr lang="en-US" sz="2400" dirty="0">
                <a:hlinkClick r:id="rId2"/>
              </a:rPr>
              <a:t>Compliance Assurances for Contracted Services</a:t>
            </a:r>
            <a:endParaRPr lang="en-US" sz="2400" dirty="0"/>
          </a:p>
          <a:p>
            <a:pPr lvl="2"/>
            <a:r>
              <a:rPr lang="en-US" sz="2200" dirty="0"/>
              <a:t>Not required for Colorado Public IHEs</a:t>
            </a:r>
          </a:p>
          <a:p>
            <a:pPr lvl="1"/>
            <a:endParaRPr lang="en-US" sz="2400" dirty="0">
              <a:cs typeface="Calibri" panose="020F0502020204030204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403377C-E858-4EB7-905C-B8328F2B6A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6600" y="37782"/>
            <a:ext cx="914400" cy="914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158EC6-8340-457D-838D-338C4F55A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5723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361" y="254514"/>
            <a:ext cx="8270157" cy="756418"/>
          </a:xfrm>
        </p:spPr>
        <p:txBody>
          <a:bodyPr anchor="ctr"/>
          <a:lstStyle/>
          <a:p>
            <a:r>
              <a:rPr lang="en-US" dirty="0"/>
              <a:t>Documentation: Student-level Considerations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0FE0C4FF-DAE4-4964-8AFA-25B10CD864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21641" y="96532"/>
            <a:ext cx="914400" cy="914400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5E7C4C3-B0A3-1AAB-9B7A-1CAF09EE2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32978" y="1587635"/>
            <a:ext cx="4658649" cy="1304421"/>
            <a:chOff x="1085172" y="2147229"/>
            <a:chExt cx="4658649" cy="1304421"/>
          </a:xfrm>
        </p:grpSpPr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E988B65D-F710-7CC8-C8DA-7F2159F5B7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85172" y="2147229"/>
              <a:ext cx="1304421" cy="1304421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7" name="Rectangle 6" descr="Abstract file structure">
              <a:extLst>
                <a:ext uri="{FF2B5EF4-FFF2-40B4-BE49-F238E27FC236}">
                  <a16:creationId xmlns:a16="http://schemas.microsoft.com/office/drawing/2014/main" id="{EFFFA652-EF59-8887-0B5D-174D99B0EDD9}"/>
                </a:ext>
              </a:extLst>
            </p:cNvPr>
            <p:cNvSpPr/>
            <p:nvPr/>
          </p:nvSpPr>
          <p:spPr>
            <a:xfrm>
              <a:off x="1359101" y="2421158"/>
              <a:ext cx="756564" cy="756564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8" name="Freeform: Shape 7" descr="Upload documentation to the “Duplicate Count” subfolder for all students included on the “Audit Exception Report.” &#10;">
              <a:extLst>
                <a:ext uri="{FF2B5EF4-FFF2-40B4-BE49-F238E27FC236}">
                  <a16:creationId xmlns:a16="http://schemas.microsoft.com/office/drawing/2014/main" id="{63F56338-80A6-E88B-0B8C-20E7F1B79DC6}"/>
                </a:ext>
              </a:extLst>
            </p:cNvPr>
            <p:cNvSpPr/>
            <p:nvPr/>
          </p:nvSpPr>
          <p:spPr>
            <a:xfrm>
              <a:off x="2669113" y="2147229"/>
              <a:ext cx="3074708" cy="1304421"/>
            </a:xfrm>
            <a:custGeom>
              <a:avLst/>
              <a:gdLst>
                <a:gd name="csX0" fmla="*/ 0 w 3074708"/>
                <a:gd name="csY0" fmla="*/ 0 h 1304421"/>
                <a:gd name="csX1" fmla="*/ 3074708 w 3074708"/>
                <a:gd name="csY1" fmla="*/ 0 h 1304421"/>
                <a:gd name="csX2" fmla="*/ 3074708 w 3074708"/>
                <a:gd name="csY2" fmla="*/ 1304421 h 1304421"/>
                <a:gd name="csX3" fmla="*/ 0 w 3074708"/>
                <a:gd name="csY3" fmla="*/ 1304421 h 1304421"/>
                <a:gd name="csX4" fmla="*/ 0 w 3074708"/>
                <a:gd name="csY4" fmla="*/ 0 h 13044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74708" h="1304421">
                  <a:moveTo>
                    <a:pt x="0" y="0"/>
                  </a:moveTo>
                  <a:lnTo>
                    <a:pt x="3074708" y="0"/>
                  </a:lnTo>
                  <a:lnTo>
                    <a:pt x="3074708" y="1304421"/>
                  </a:lnTo>
                  <a:lnTo>
                    <a:pt x="0" y="130442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i="0" kern="1200" dirty="0"/>
                <a:t>Upload documentation to the “Duplicate Count” subfolder for all students included on the “Audit Exception Report.”  ​</a:t>
              </a:r>
              <a:endParaRPr lang="en-US" sz="1800" kern="1200" dirty="0"/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E019829-2E6F-2BBF-68F2-18BA415CC0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577973" y="2239845"/>
            <a:ext cx="4658648" cy="1304421"/>
            <a:chOff x="6279566" y="2147229"/>
            <a:chExt cx="4658648" cy="1304421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3D27B388-D2BA-86A5-853C-F2C23393F6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79566" y="2147229"/>
              <a:ext cx="1304421" cy="1304421"/>
            </a:xfrm>
            <a:prstGeom prst="ellipse">
              <a:avLst/>
            </a:prstGeom>
            <a:solidFill>
              <a:schemeClr val="accent3">
                <a:lumMod val="50000"/>
              </a:schemeClr>
            </a:solidFill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0" name="Rectangle 9" descr="Magnifying glass">
              <a:extLst>
                <a:ext uri="{FF2B5EF4-FFF2-40B4-BE49-F238E27FC236}">
                  <a16:creationId xmlns:a16="http://schemas.microsoft.com/office/drawing/2014/main" id="{BEF11F49-C03C-1A64-3E82-A2EDE98E6814}"/>
                </a:ext>
              </a:extLst>
            </p:cNvPr>
            <p:cNvSpPr/>
            <p:nvPr/>
          </p:nvSpPr>
          <p:spPr>
            <a:xfrm>
              <a:off x="6553494" y="2421158"/>
              <a:ext cx="756564" cy="756564"/>
            </a:xfrm>
            <a:prstGeom prst="rect">
              <a:avLst/>
            </a:pr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1" name="Freeform: Shape 10" descr="The level of detail required for student-level documentation during Duplicate Count may exceed what is required for normal auditing purposes.  ​&#10;">
              <a:extLst>
                <a:ext uri="{FF2B5EF4-FFF2-40B4-BE49-F238E27FC236}">
                  <a16:creationId xmlns:a16="http://schemas.microsoft.com/office/drawing/2014/main" id="{49E84266-FA1D-5C38-DB3B-CE704F88837C}"/>
                </a:ext>
              </a:extLst>
            </p:cNvPr>
            <p:cNvSpPr/>
            <p:nvPr/>
          </p:nvSpPr>
          <p:spPr>
            <a:xfrm>
              <a:off x="7863506" y="2147229"/>
              <a:ext cx="3074708" cy="1304421"/>
            </a:xfrm>
            <a:custGeom>
              <a:avLst/>
              <a:gdLst>
                <a:gd name="csX0" fmla="*/ 0 w 3074708"/>
                <a:gd name="csY0" fmla="*/ 0 h 1304421"/>
                <a:gd name="csX1" fmla="*/ 3074708 w 3074708"/>
                <a:gd name="csY1" fmla="*/ 0 h 1304421"/>
                <a:gd name="csX2" fmla="*/ 3074708 w 3074708"/>
                <a:gd name="csY2" fmla="*/ 1304421 h 1304421"/>
                <a:gd name="csX3" fmla="*/ 0 w 3074708"/>
                <a:gd name="csY3" fmla="*/ 1304421 h 1304421"/>
                <a:gd name="csX4" fmla="*/ 0 w 3074708"/>
                <a:gd name="csY4" fmla="*/ 0 h 13044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74708" h="1304421">
                  <a:moveTo>
                    <a:pt x="0" y="0"/>
                  </a:moveTo>
                  <a:lnTo>
                    <a:pt x="3074708" y="0"/>
                  </a:lnTo>
                  <a:lnTo>
                    <a:pt x="3074708" y="1304421"/>
                  </a:lnTo>
                  <a:lnTo>
                    <a:pt x="0" y="130442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0" i="0" kern="1200" dirty="0"/>
                <a:t>The level of detail required for student-level documentation during Duplicate Count may</a:t>
              </a:r>
              <a:r>
                <a:rPr lang="en-US" sz="1800" b="0" i="0" u="none" kern="1200" dirty="0"/>
                <a:t> </a:t>
              </a:r>
              <a:r>
                <a:rPr lang="en-US" sz="1800" b="1" i="0" u="sng" kern="1200" dirty="0"/>
                <a:t>exceed</a:t>
              </a:r>
              <a:r>
                <a:rPr lang="en-US" sz="1800" b="0" i="0" u="none" kern="1200" dirty="0"/>
                <a:t> </a:t>
              </a:r>
              <a:r>
                <a:rPr lang="en-US" sz="1800" b="0" i="0" kern="1200" dirty="0"/>
                <a:t>what is required for normal auditing purposes.  ​</a:t>
              </a:r>
              <a:endParaRPr lang="en-US" sz="1800" kern="1200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AF51FB7-656C-0013-401F-F12247969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209995" y="4120969"/>
            <a:ext cx="4658649" cy="1304421"/>
            <a:chOff x="1085172" y="4295751"/>
            <a:chExt cx="4658649" cy="1304421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47B7059-A9D6-B546-4EA7-F50573AD3F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1085172" y="4295751"/>
              <a:ext cx="1304421" cy="1304421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3" name="Rectangle 12" descr="Scales of justice">
              <a:extLst>
                <a:ext uri="{FF2B5EF4-FFF2-40B4-BE49-F238E27FC236}">
                  <a16:creationId xmlns:a16="http://schemas.microsoft.com/office/drawing/2014/main" id="{80BD4CDE-B898-4652-E6D8-661FB626844D}"/>
                </a:ext>
              </a:extLst>
            </p:cNvPr>
            <p:cNvSpPr/>
            <p:nvPr/>
          </p:nvSpPr>
          <p:spPr>
            <a:xfrm>
              <a:off x="1359101" y="4569680"/>
              <a:ext cx="756564" cy="756564"/>
            </a:xfrm>
            <a:prstGeom prst="rect">
              <a:avLst/>
            </a:prstGeom>
            <a:blipFill>
              <a:blip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: Shape 13" descr="The School Auditing Office must sometimes make funding determinations between districts with very similar documentation and grounds for funding, so upload an expanded body of documents for contested students.  ​&#10;">
              <a:extLst>
                <a:ext uri="{FF2B5EF4-FFF2-40B4-BE49-F238E27FC236}">
                  <a16:creationId xmlns:a16="http://schemas.microsoft.com/office/drawing/2014/main" id="{219D7926-766F-8D3B-5792-483A4853F0C9}"/>
                </a:ext>
              </a:extLst>
            </p:cNvPr>
            <p:cNvSpPr/>
            <p:nvPr/>
          </p:nvSpPr>
          <p:spPr>
            <a:xfrm>
              <a:off x="2669113" y="4295751"/>
              <a:ext cx="3074708" cy="1304421"/>
            </a:xfrm>
            <a:custGeom>
              <a:avLst/>
              <a:gdLst>
                <a:gd name="csX0" fmla="*/ 0 w 3074708"/>
                <a:gd name="csY0" fmla="*/ 0 h 1304421"/>
                <a:gd name="csX1" fmla="*/ 3074708 w 3074708"/>
                <a:gd name="csY1" fmla="*/ 0 h 1304421"/>
                <a:gd name="csX2" fmla="*/ 3074708 w 3074708"/>
                <a:gd name="csY2" fmla="*/ 1304421 h 1304421"/>
                <a:gd name="csX3" fmla="*/ 0 w 3074708"/>
                <a:gd name="csY3" fmla="*/ 1304421 h 1304421"/>
                <a:gd name="csX4" fmla="*/ 0 w 3074708"/>
                <a:gd name="csY4" fmla="*/ 0 h 13044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74708" h="1304421">
                  <a:moveTo>
                    <a:pt x="0" y="0"/>
                  </a:moveTo>
                  <a:lnTo>
                    <a:pt x="3074708" y="0"/>
                  </a:lnTo>
                  <a:lnTo>
                    <a:pt x="3074708" y="1304421"/>
                  </a:lnTo>
                  <a:lnTo>
                    <a:pt x="0" y="130442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0" i="0" kern="1200" dirty="0"/>
                <a:t>The School Auditing Office must sometimes make funding determinations between districts with very similar documentation and grounds for funding, so upload an </a:t>
              </a:r>
              <a:r>
                <a:rPr lang="en-US" sz="1800" b="1" i="0" u="sng" kern="1200" dirty="0"/>
                <a:t>expanded body of documents</a:t>
              </a:r>
              <a:r>
                <a:rPr lang="en-US" sz="1800" b="0" i="0" u="sng" kern="1200" dirty="0"/>
                <a:t> </a:t>
              </a:r>
              <a:r>
                <a:rPr lang="en-US" sz="1800" b="0" i="0" kern="1200" dirty="0"/>
                <a:t>for contested students.  ​</a:t>
              </a:r>
              <a:endParaRPr lang="en-US" sz="1800" kern="1200" dirty="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6289227C-8D8A-A8D1-86A1-5EBCFC602C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323357" y="4952722"/>
            <a:ext cx="4658648" cy="1304421"/>
            <a:chOff x="6279566" y="4295751"/>
            <a:chExt cx="4658648" cy="1304421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52163CAC-033E-121E-595E-1807864BBE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6279566" y="4295751"/>
              <a:ext cx="1304421" cy="1304421"/>
            </a:xfrm>
            <a:prstGeom prst="ellipse">
              <a:avLst/>
            </a:prstGeom>
          </p:spPr>
          <p:style>
            <a:lnRef idx="0">
              <a:schemeClr val="lt1">
                <a:alpha val="0"/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/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6" name="Rectangle 15" descr="In-person classroom with teacher and students">
              <a:extLst>
                <a:ext uri="{FF2B5EF4-FFF2-40B4-BE49-F238E27FC236}">
                  <a16:creationId xmlns:a16="http://schemas.microsoft.com/office/drawing/2014/main" id="{5CAE859A-E2A0-2169-6F75-661DB25475F5}"/>
                </a:ext>
              </a:extLst>
            </p:cNvPr>
            <p:cNvSpPr/>
            <p:nvPr/>
          </p:nvSpPr>
          <p:spPr>
            <a:xfrm>
              <a:off x="6553494" y="4569680"/>
              <a:ext cx="756564" cy="756564"/>
            </a:xfrm>
            <a:prstGeom prst="rect">
              <a:avLst/>
            </a:prstGeom>
            <a:blipFill>
              <a:blip r:embed="rId6"/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bg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US" dirty="0"/>
            </a:p>
          </p:txBody>
        </p:sp>
        <p:sp>
          <p:nvSpPr>
            <p:cNvPr id="17" name="Freeform: Shape 16" descr="Whenever possible, include additional proof of attendance and participation in courses, especially for students receiving instruction off-site through digital means and/or students with sparse attendance">
              <a:extLst>
                <a:ext uri="{FF2B5EF4-FFF2-40B4-BE49-F238E27FC236}">
                  <a16:creationId xmlns:a16="http://schemas.microsoft.com/office/drawing/2014/main" id="{D7B86B4A-5EA4-923F-C94E-198FBB975A85}"/>
                </a:ext>
              </a:extLst>
            </p:cNvPr>
            <p:cNvSpPr/>
            <p:nvPr/>
          </p:nvSpPr>
          <p:spPr>
            <a:xfrm>
              <a:off x="7863506" y="4295751"/>
              <a:ext cx="3074708" cy="1304421"/>
            </a:xfrm>
            <a:custGeom>
              <a:avLst/>
              <a:gdLst>
                <a:gd name="csX0" fmla="*/ 0 w 3074708"/>
                <a:gd name="csY0" fmla="*/ 0 h 1304421"/>
                <a:gd name="csX1" fmla="*/ 3074708 w 3074708"/>
                <a:gd name="csY1" fmla="*/ 0 h 1304421"/>
                <a:gd name="csX2" fmla="*/ 3074708 w 3074708"/>
                <a:gd name="csY2" fmla="*/ 1304421 h 1304421"/>
                <a:gd name="csX3" fmla="*/ 0 w 3074708"/>
                <a:gd name="csY3" fmla="*/ 1304421 h 1304421"/>
                <a:gd name="csX4" fmla="*/ 0 w 3074708"/>
                <a:gd name="csY4" fmla="*/ 0 h 130442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074708" h="1304421">
                  <a:moveTo>
                    <a:pt x="0" y="0"/>
                  </a:moveTo>
                  <a:lnTo>
                    <a:pt x="3074708" y="0"/>
                  </a:lnTo>
                  <a:lnTo>
                    <a:pt x="3074708" y="1304421"/>
                  </a:lnTo>
                  <a:lnTo>
                    <a:pt x="0" y="130442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0" lvl="0" indent="0" algn="l" defTabSz="8001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800" b="0" i="0" kern="1200" dirty="0"/>
                <a:t>Whenever possible, </a:t>
              </a:r>
              <a:r>
                <a:rPr lang="en-US" sz="1800" b="1" i="0" kern="1200" dirty="0"/>
                <a:t>include additional proof of attendance and participation in courses</a:t>
              </a:r>
              <a:r>
                <a:rPr lang="en-US" sz="1800" b="0" i="0" kern="1200" dirty="0"/>
                <a:t>, especially for students receiving instruction off-site through digital means and/or students with sparse attendance</a:t>
              </a:r>
              <a:endParaRPr lang="en-US" sz="1800" kern="1200" dirty="0"/>
            </a:p>
          </p:txBody>
        </p: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519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Documentation: Student-level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479"/>
            <a:ext cx="10515600" cy="4801871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Household demographic printout (from SIS)</a:t>
            </a:r>
          </a:p>
          <a:p>
            <a:r>
              <a:rPr lang="en-US" dirty="0"/>
              <a:t>Full enrollment history with the district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*NEW* </a:t>
            </a:r>
            <a:r>
              <a:rPr lang="en-US" dirty="0"/>
              <a:t>For homeschool students, Notice of Intent to Homeschool for the current year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Student schedule (additional considerations on next slides)</a:t>
            </a:r>
          </a:p>
          <a:p>
            <a:r>
              <a:rPr lang="en-US" dirty="0"/>
              <a:t>Attendance verification (additional considerations on next slides)</a:t>
            </a:r>
          </a:p>
          <a:p>
            <a:r>
              <a:rPr lang="en-US" dirty="0"/>
              <a:t>Additional documentation as needed </a:t>
            </a:r>
            <a:endParaRPr lang="en-US" dirty="0">
              <a:ea typeface="Calibri"/>
              <a:cs typeface="Calibri"/>
            </a:endParaRPr>
          </a:p>
          <a:p>
            <a:pPr lvl="1"/>
            <a:r>
              <a:rPr lang="en-US" sz="2400" dirty="0"/>
              <a:t>i.e., documents for unique student/course/school/program type per the </a:t>
            </a:r>
            <a:r>
              <a:rPr lang="en-US" sz="2400" dirty="0">
                <a:hlinkClick r:id="rId2"/>
              </a:rPr>
              <a:t>2026 Student October Count Audit Resource Guide</a:t>
            </a:r>
            <a:r>
              <a:rPr lang="en-US" sz="2400" dirty="0"/>
              <a:t>.</a:t>
            </a:r>
          </a:p>
          <a:p>
            <a:pPr lvl="1"/>
            <a:r>
              <a:rPr lang="en-US" sz="2400" dirty="0"/>
              <a:t>A short narrative may be useful to provide context regarding unique student circumstances not made clear by other documentation (optional).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5BF3AE7-2DCC-42AE-8600-85D45CFAA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6600" y="189300"/>
            <a:ext cx="914400" cy="9144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72724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B767C5-7257-C0BB-C143-EBAE62C82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Documentation: Student-Level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B10007-A5CA-AED7-05C6-738DA6D619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4479"/>
            <a:ext cx="10515600" cy="4910115"/>
          </a:xfrm>
        </p:spPr>
        <p:txBody>
          <a:bodyPr>
            <a:normAutofit lnSpcReduction="10000"/>
          </a:bodyPr>
          <a:lstStyle/>
          <a:p>
            <a:r>
              <a:rPr lang="en-US" dirty="0">
                <a:ea typeface="Calibri"/>
                <a:cs typeface="Calibri"/>
              </a:rPr>
              <a:t>Student schedule (regardless of grade level) for all of Fall semester</a:t>
            </a:r>
          </a:p>
          <a:p>
            <a:pPr lvl="1"/>
            <a:r>
              <a:rPr lang="en-US" dirty="0"/>
              <a:t>Semester 1, Quarters 1 &amp; 2, Hexters 1, 2 &amp; 3, etc.</a:t>
            </a:r>
            <a:endParaRPr lang="en-US" dirty="0">
              <a:ea typeface="Calibri"/>
              <a:cs typeface="Calibri"/>
            </a:endParaRPr>
          </a:p>
          <a:p>
            <a:pPr lvl="1"/>
            <a:r>
              <a:rPr lang="en-US" dirty="0">
                <a:cs typeface="Calibri"/>
              </a:rPr>
              <a:t>Identify which courses are alternative instruction courses, if applicable</a:t>
            </a:r>
          </a:p>
          <a:p>
            <a:pPr lvl="1"/>
            <a:r>
              <a:rPr lang="en-US" b="1" dirty="0">
                <a:solidFill>
                  <a:srgbClr val="C00000"/>
                </a:solidFill>
                <a:cs typeface="Calibri"/>
              </a:rPr>
              <a:t>*NEW* </a:t>
            </a:r>
            <a:r>
              <a:rPr lang="en-US" dirty="0">
                <a:cs typeface="Calibri"/>
              </a:rPr>
              <a:t>starting 2026/2027, schedule must include </a:t>
            </a:r>
            <a:r>
              <a:rPr lang="en-US" b="1" dirty="0">
                <a:cs typeface="Calibri"/>
              </a:rPr>
              <a:t>location + instructor</a:t>
            </a:r>
            <a:r>
              <a:rPr lang="en-US" dirty="0">
                <a:cs typeface="Calibri"/>
              </a:rPr>
              <a:t> for each course! </a:t>
            </a:r>
          </a:p>
          <a:p>
            <a:pPr lvl="2"/>
            <a:r>
              <a:rPr lang="en-US" dirty="0"/>
              <a:t>Most students take all courses at a single district building/campus. If the schedule includes the school, that is sufficient.​</a:t>
            </a:r>
          </a:p>
          <a:p>
            <a:pPr lvl="2"/>
            <a:r>
              <a:rPr lang="en-US" dirty="0"/>
              <a:t>If a course takes place away from the student’s main location, document the address where the course physically takes place.​ (Or “online” if there is no in-person component.)</a:t>
            </a:r>
          </a:p>
          <a:p>
            <a:pPr lvl="2"/>
            <a:r>
              <a:rPr lang="en-US" dirty="0"/>
              <a:t>You can present the information in another format – a spreadsheet, Word doc, etc. if needed.</a:t>
            </a:r>
            <a:endParaRPr lang="en-US" dirty="0">
              <a:cs typeface="Calibri"/>
            </a:endParaRPr>
          </a:p>
          <a:p>
            <a:pPr lvl="2"/>
            <a:r>
              <a:rPr lang="en-US" dirty="0">
                <a:cs typeface="Calibri"/>
              </a:rPr>
              <a:t>For college courses, the instructor and address are not required, just whether the course takes place in-person or online.</a:t>
            </a:r>
          </a:p>
          <a:p>
            <a:r>
              <a:rPr lang="en-US" dirty="0"/>
              <a:t>For homeschool students: 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*NEW* </a:t>
            </a:r>
            <a:r>
              <a:rPr lang="en-US" dirty="0">
                <a:hlinkClick r:id="rId2"/>
              </a:rPr>
              <a:t>AUD-111a_Part-Time Homeschool Programming Location Grid</a:t>
            </a:r>
            <a:r>
              <a:rPr lang="en-US" dirty="0"/>
              <a:t> </a:t>
            </a:r>
          </a:p>
          <a:p>
            <a:r>
              <a:rPr lang="en-US" dirty="0">
                <a:ea typeface="Calibri"/>
                <a:cs typeface="Calibri"/>
              </a:rPr>
              <a:t>For part-time students who are </a:t>
            </a:r>
            <a:r>
              <a:rPr lang="en-US" b="1" dirty="0">
                <a:ea typeface="Calibri"/>
                <a:cs typeface="Calibri"/>
              </a:rPr>
              <a:t>not</a:t>
            </a:r>
            <a:r>
              <a:rPr lang="en-US" dirty="0">
                <a:ea typeface="Calibri"/>
                <a:cs typeface="Calibri"/>
              </a:rPr>
              <a:t> homeschool:</a:t>
            </a:r>
          </a:p>
          <a:p>
            <a:pPr lvl="1"/>
            <a:r>
              <a:rPr lang="en-US" dirty="0">
                <a:ea typeface="Calibri"/>
                <a:cs typeface="Calibri"/>
              </a:rPr>
              <a:t>AUD-109 </a:t>
            </a:r>
            <a:r>
              <a:rPr lang="en-US" dirty="0">
                <a:hlinkClick r:id="rId3"/>
              </a:rPr>
              <a:t>Confirmation of Part-Time Funding Eligibility </a:t>
            </a:r>
            <a:r>
              <a:rPr lang="en-US" dirty="0"/>
              <a:t>(as needed)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D12D0-BE3F-0F24-B711-57A0A6996A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3987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/>
          <a:lstStyle/>
          <a:p>
            <a:r>
              <a:rPr lang="en-US" dirty="0"/>
              <a:t>Documentation: Student-Level Attendance Verification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479"/>
            <a:ext cx="10515600" cy="4601621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2200" b="1" dirty="0"/>
              <a:t>Expanded Attendance verification </a:t>
            </a:r>
            <a:r>
              <a:rPr lang="en-US" sz="2200" dirty="0"/>
              <a:t>​</a:t>
            </a:r>
          </a:p>
          <a:p>
            <a:r>
              <a:rPr lang="en-US" sz="2200" dirty="0"/>
              <a:t>Include attendance from the </a:t>
            </a:r>
            <a:r>
              <a:rPr lang="en-US" sz="2200" b="1" dirty="0"/>
              <a:t>beginning</a:t>
            </a:r>
            <a:r>
              <a:rPr lang="en-US" sz="2200" dirty="0"/>
              <a:t> of the year through the </a:t>
            </a:r>
            <a:r>
              <a:rPr lang="en-US" sz="2200" b="1" dirty="0"/>
              <a:t>end</a:t>
            </a:r>
            <a:r>
              <a:rPr lang="en-US" sz="2200" dirty="0"/>
              <a:t> of October.</a:t>
            </a:r>
          </a:p>
          <a:p>
            <a:r>
              <a:rPr lang="en-US" sz="2200" dirty="0"/>
              <a:t>Attendance reports generated out of student information systems (SIS) can be used to verify scheduled direct in-person or synchronous learning.​</a:t>
            </a:r>
          </a:p>
          <a:p>
            <a:pPr lvl="1"/>
            <a:r>
              <a:rPr lang="en-US" dirty="0"/>
              <a:t>For students with limited attendance, include detailed period attendance and attendance monitor reports.</a:t>
            </a:r>
          </a:p>
          <a:p>
            <a:r>
              <a:rPr lang="en-US" sz="2200" dirty="0"/>
              <a:t>SIS reports alone will not be sufficient to evidence attendance for off-site/alternative instruction courses</a:t>
            </a:r>
          </a:p>
          <a:p>
            <a:pPr lvl="1"/>
            <a:r>
              <a:rPr lang="en-US" dirty="0"/>
              <a:t>Documentation must include course-level attendance.</a:t>
            </a:r>
          </a:p>
          <a:p>
            <a:pPr lvl="1"/>
            <a:r>
              <a:rPr lang="en-US" dirty="0"/>
              <a:t>Documentation must evidence actual off-site participation/attendance.</a:t>
            </a:r>
          </a:p>
          <a:p>
            <a:pPr lvl="1"/>
            <a:r>
              <a:rPr lang="en-US" dirty="0"/>
              <a:t>Online attendance must be documented per district, school, or program policies and/or Authorizer Assurances.</a:t>
            </a:r>
          </a:p>
          <a:p>
            <a:r>
              <a:rPr lang="en-US" sz="2200" dirty="0"/>
              <a:t>Contractual education attendance must be the original documentation kept by the contractor – not a summary/data entry prepared by the school/district.</a:t>
            </a:r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5BF3AE7-2DCC-42AE-8600-85D45CFAA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34035" y="189300"/>
            <a:ext cx="914400" cy="9144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252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00B92-F065-E737-A773-EF2CDE1B1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/>
          <a:lstStyle/>
          <a:p>
            <a:r>
              <a:rPr lang="en-US" dirty="0"/>
              <a:t>Documentation: Alternative Instruction Course Attendance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289A2-6AD6-5779-26EB-2161B8C5E3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4351338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Review the student's schedule before deciding what attendance documentation to provide! </a:t>
            </a:r>
          </a:p>
          <a:p>
            <a:r>
              <a:rPr lang="en-US" sz="2200" dirty="0"/>
              <a:t>The only acceptable forms of documentation evidencing attendance for alternative instruction courses are:</a:t>
            </a:r>
          </a:p>
          <a:p>
            <a:pPr lvl="1"/>
            <a:r>
              <a:rPr lang="en-US" sz="2200" dirty="0"/>
              <a:t>Evidence of attendance in direct instruction content</a:t>
            </a:r>
          </a:p>
          <a:p>
            <a:pPr lvl="1"/>
            <a:r>
              <a:rPr lang="en-US" sz="2200" dirty="0"/>
              <a:t>Logins into course content for digitally-delivered instruction</a:t>
            </a:r>
          </a:p>
          <a:p>
            <a:pPr lvl="1"/>
            <a:r>
              <a:rPr lang="en-US" sz="2200" dirty="0"/>
              <a:t>For work-based learning courses, documentation from an employer (e.g., timesheets, paystubs, etc.) that lists a student’s name and dates worked</a:t>
            </a:r>
          </a:p>
          <a:p>
            <a:r>
              <a:rPr lang="en-US" sz="2200" dirty="0"/>
              <a:t>For Independent Study courses, districts would have had to submit a request for alternative attendance documentation by September 15 (only 2 districts made this request).</a:t>
            </a:r>
          </a:p>
          <a:p>
            <a:endParaRPr lang="en-US" sz="2200" dirty="0"/>
          </a:p>
          <a:p>
            <a:pPr lvl="1"/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8A4270-A8D6-6E91-C2C4-5C3ED4CF8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18BDD16-67ED-282E-66A3-801EBB5ECE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34035" y="1893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212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/>
          <a:lstStyle/>
          <a:p>
            <a:r>
              <a:rPr lang="en-US" dirty="0"/>
              <a:t>Documentation: Online School and Program Attendance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4351338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For online school and program attendance, school or program policies and/or Authorizer Assurances determine appropriate documentation.</a:t>
            </a:r>
          </a:p>
          <a:p>
            <a:r>
              <a:rPr lang="en-US" dirty="0"/>
              <a:t>Provide documentation evidencing actual off-site participation/attendance, generally at the course level.</a:t>
            </a:r>
          </a:p>
          <a:p>
            <a:pPr lvl="1"/>
            <a:r>
              <a:rPr lang="en-US" sz="2400" dirty="0"/>
              <a:t>For duplicate count purposes, evidence of participation in multiple courses is encouraged.</a:t>
            </a:r>
          </a:p>
          <a:p>
            <a:r>
              <a:rPr lang="en-US" dirty="0"/>
              <a:t>Provide multiple types of documents, if available, to show the best possible evidence of student engagement during the semester.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39</a:t>
            </a:fld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5BF3AE7-2DCC-42AE-8600-85D45CFAAD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24567" y="189300"/>
            <a:ext cx="914400" cy="914400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801D61F5-A8A5-4A13-AA17-D1293D7A81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54159892"/>
              </p:ext>
            </p:extLst>
          </p:nvPr>
        </p:nvGraphicFramePr>
        <p:xfrm>
          <a:off x="1864468" y="4193009"/>
          <a:ext cx="8463064" cy="2460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700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917"/>
    </mc:Choice>
    <mc:Fallback xmlns="">
      <p:transition spd="slow" advTm="409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  <p:extLst>
    <p:ext uri="{E180D4A7-C9FB-4DFB-919C-405C955672EB}">
      <p14:showEvtLst xmlns:p14="http://schemas.microsoft.com/office/powerpoint/2010/main">
        <p14:playEvt time="0" objId="7"/>
        <p14:stopEvt time="40614" objId="7"/>
      </p14:showEvtLst>
    </p:ext>
  </p:extLs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Documentation:  Labeling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2532981"/>
          </a:xfrm>
        </p:spPr>
        <p:txBody>
          <a:bodyPr vert="horz" lIns="0" tIns="0" rIns="0" bIns="0" rtlCol="0" anchor="t">
            <a:normAutofit/>
          </a:bodyPr>
          <a:lstStyle/>
          <a:p>
            <a:r>
              <a:rPr lang="en-US" sz="2200" dirty="0"/>
              <a:t>For each student, please upload </a:t>
            </a:r>
            <a:r>
              <a:rPr lang="en-US" sz="2200" u="sng" dirty="0"/>
              <a:t>one</a:t>
            </a:r>
            <a:r>
              <a:rPr lang="en-US" sz="2200" dirty="0"/>
              <a:t> assembled document that contains all required audit documents necessary to support funding.</a:t>
            </a:r>
          </a:p>
          <a:p>
            <a:r>
              <a:rPr lang="en-US" sz="2200" dirty="0"/>
              <a:t>Use the following naming convention:</a:t>
            </a:r>
          </a:p>
          <a:p>
            <a:pPr lvl="1"/>
            <a:r>
              <a:rPr lang="en-US" sz="2200" b="1" dirty="0"/>
              <a:t>District Number_SASID_Student Last Name_Student First Name</a:t>
            </a:r>
          </a:p>
          <a:p>
            <a:pPr lvl="2"/>
            <a:r>
              <a:rPr lang="en-US" sz="2200" dirty="0"/>
              <a:t>For example: 0010_9999999991_Smith_John.pdf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40</a:t>
            </a:fld>
            <a:endParaRPr lang="en-US" dirty="0"/>
          </a:p>
        </p:txBody>
      </p:sp>
      <p:pic>
        <p:nvPicPr>
          <p:cNvPr id="5" name="Picture 4" descr="PDF example for labeling: 0010_99999999991_Smith_John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4087" y="3924652"/>
            <a:ext cx="6243825" cy="769441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99C6B93-3B91-4DFB-BD0A-7765C1A66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6600" y="115987"/>
            <a:ext cx="914400" cy="914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A26A96-1177-706C-0569-B883CED90624}"/>
              </a:ext>
            </a:extLst>
          </p:cNvPr>
          <p:cNvSpPr txBox="1"/>
          <p:nvPr/>
        </p:nvSpPr>
        <p:spPr>
          <a:xfrm>
            <a:off x="838200" y="5143086"/>
            <a:ext cx="102287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dirty="0"/>
              <a:t>If necessary, a single folder or zip file for each student may be used.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08223878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Documentation for Conceded Students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If your district is conceding funding for a student (i.e., your district submitted the student for funding in error), you must still upload a document for the student!</a:t>
            </a:r>
          </a:p>
          <a:p>
            <a:r>
              <a:rPr lang="en-US" sz="2200" dirty="0"/>
              <a:t>This document can be blank.</a:t>
            </a:r>
          </a:p>
          <a:p>
            <a:r>
              <a:rPr lang="en-US" sz="2200" dirty="0"/>
              <a:t>Use the following naming convention:</a:t>
            </a:r>
          </a:p>
          <a:p>
            <a:pPr lvl="1"/>
            <a:r>
              <a:rPr lang="en-US" sz="2200" dirty="0"/>
              <a:t>District Number_SASID_Student Last Name_Student First Name_</a:t>
            </a:r>
            <a:r>
              <a:rPr lang="en-US" sz="2200" b="1" dirty="0"/>
              <a:t>Concede</a:t>
            </a:r>
          </a:p>
          <a:p>
            <a:pPr lvl="2"/>
            <a:r>
              <a:rPr lang="en-US" sz="2200" dirty="0"/>
              <a:t>For example:  0010_9999999991_Smith_Jane_</a:t>
            </a:r>
            <a:r>
              <a:rPr lang="en-US" sz="2200" b="1" dirty="0">
                <a:solidFill>
                  <a:srgbClr val="C00000"/>
                </a:solidFill>
              </a:rPr>
              <a:t>Concede</a:t>
            </a:r>
            <a:r>
              <a:rPr lang="en-US" sz="2200" dirty="0"/>
              <a:t>.pdf</a:t>
            </a:r>
          </a:p>
          <a:p>
            <a:endParaRPr lang="en-US" sz="2200" dirty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sz="2200" dirty="0"/>
          </a:p>
        </p:txBody>
      </p:sp>
      <p:pic>
        <p:nvPicPr>
          <p:cNvPr id="5" name="Picture 4" descr="PDF example labeling: 0010_9999999992_Smith_Jane_Conced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1907" y="4441682"/>
            <a:ext cx="5458307" cy="861838"/>
          </a:xfrm>
          <a:prstGeom prst="rect">
            <a:avLst/>
          </a:prstGeom>
          <a:ln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E969D168-AADB-49A1-8328-DEB5AF6237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96600" y="106260"/>
            <a:ext cx="914400" cy="9144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6393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0A19E-B9AD-CC31-3A7F-B273076EAD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260190"/>
            <a:ext cx="12192000" cy="2337620"/>
          </a:xfrm>
          <a:solidFill>
            <a:schemeClr val="bg1"/>
          </a:solidFill>
        </p:spPr>
        <p:txBody>
          <a:bodyPr anchor="ctr"/>
          <a:lstStyle/>
          <a:p>
            <a:r>
              <a:rPr lang="en-US" dirty="0">
                <a:solidFill>
                  <a:schemeClr val="tx1"/>
                </a:solidFill>
              </a:rPr>
              <a:t>Considerations and Scenarios</a:t>
            </a:r>
          </a:p>
        </p:txBody>
      </p:sp>
      <p:pic>
        <p:nvPicPr>
          <p:cNvPr id="4" name="Graphic 3" descr="Good Idea with solid fill">
            <a:extLst>
              <a:ext uri="{FF2B5EF4-FFF2-40B4-BE49-F238E27FC236}">
                <a16:creationId xmlns:a16="http://schemas.microsoft.com/office/drawing/2014/main" id="{F9FFF7A8-B230-B3DF-9B4B-90F0F02A5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283740" y="4700155"/>
            <a:ext cx="1624519" cy="162451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A0058D-9FA1-A6B7-4FB6-ACB5834F1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693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 anchor="ctr"/>
          <a:lstStyle/>
          <a:p>
            <a:r>
              <a:rPr lang="en-US" dirty="0"/>
              <a:t>General Principles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4351338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dirty="0"/>
              <a:t>Under most circumstances, the following general principles are considered in combination with the total picture provided by the supporting documentation:</a:t>
            </a:r>
          </a:p>
          <a:p>
            <a:pPr lvl="1"/>
            <a:r>
              <a:rPr lang="en-US" sz="2200" dirty="0"/>
              <a:t>A district using the official count date takes precedence over a district using an alternative count date. </a:t>
            </a:r>
          </a:p>
          <a:p>
            <a:pPr lvl="1"/>
            <a:r>
              <a:rPr lang="en-US" sz="2200" dirty="0"/>
              <a:t>A district providing a full-time program of services to a student takes precedence over a district providing a part-time program of services .</a:t>
            </a:r>
          </a:p>
          <a:p>
            <a:pPr lvl="1"/>
            <a:r>
              <a:rPr lang="en-US" sz="2200" dirty="0"/>
              <a:t>If a student meets the attendance criteria on the count date at multiple districts (which use the same count date), the receiving district generally takes precedence.</a:t>
            </a:r>
          </a:p>
          <a:p>
            <a:pPr lvl="1"/>
            <a:r>
              <a:rPr lang="en-US" sz="2200" dirty="0"/>
              <a:t>Homeschool students can only be funded in a single district (funding cannot be split).</a:t>
            </a:r>
          </a:p>
          <a:p>
            <a:pPr lvl="2"/>
            <a:r>
              <a:rPr lang="en-US" sz="2000" dirty="0"/>
              <a:t>For these students, the district of residence generally takes precedence over other districts.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43</a:t>
            </a:fld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590CC49-6280-4674-88F3-114D6FF2F2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82527" y="15444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60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331"/>
    </mc:Choice>
    <mc:Fallback xmlns="">
      <p:transition spd="slow" advTm="57331"/>
    </mc:Fallback>
  </mc:AlternateContent>
  <p:extLst>
    <p:ext uri="{E180D4A7-C9FB-4DFB-919C-405C955672EB}">
      <p14:showEvtLst xmlns:p14="http://schemas.microsoft.com/office/powerpoint/2010/main">
        <p14:playEvt time="0" objId="5"/>
        <p14:stopEvt time="56919" objId="5"/>
      </p14:showEvtLst>
    </p:ext>
  </p:extLs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E2A6E-35B6-4391-9C12-3137701AB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 anchor="ctr"/>
          <a:lstStyle/>
          <a:p>
            <a:r>
              <a:rPr lang="en-US" dirty="0"/>
              <a:t>Scenarios and Considerations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2C43D-3CA0-426A-975C-E183103153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4480"/>
            <a:ext cx="6372225" cy="4351338"/>
          </a:xfrm>
        </p:spPr>
        <p:txBody>
          <a:bodyPr>
            <a:normAutofit/>
          </a:bodyPr>
          <a:lstStyle/>
          <a:p>
            <a:r>
              <a:rPr lang="en-US" sz="2200" dirty="0"/>
              <a:t>The following slides cover some common scenarios that frequently arise during the duplicate count.</a:t>
            </a:r>
          </a:p>
          <a:p>
            <a:r>
              <a:rPr lang="en-US" sz="2200" dirty="0"/>
              <a:t>The specific circumstances surrounding a given student will determine funding decisions.</a:t>
            </a:r>
          </a:p>
          <a:p>
            <a:r>
              <a:rPr lang="en-US" sz="2200" dirty="0"/>
              <a:t>Whenever possible, districts should try to resolve duplicate count issues related to count date/enrollment prior to the duplicate count process.</a:t>
            </a:r>
          </a:p>
          <a:p>
            <a:r>
              <a:rPr lang="en-US" sz="2200" dirty="0"/>
              <a:t>Districts are encouraged to upload an expanded body of documents for contested students.</a:t>
            </a:r>
          </a:p>
          <a:p>
            <a:endParaRPr lang="en-US" sz="2200" dirty="0"/>
          </a:p>
          <a:p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5B123-1C32-4A97-8CE5-35EE28BE7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44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D3BDE8-1D94-9C77-6142-2F4AE5FAF1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61" t="19305" r="7283"/>
          <a:stretch>
            <a:fillRect/>
          </a:stretch>
        </p:blipFill>
        <p:spPr>
          <a:xfrm>
            <a:off x="7715249" y="1"/>
            <a:ext cx="4482181" cy="687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1108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0A642-9D00-45FE-8E2C-C28CEC9304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dirty="0"/>
              <a:t>Alternate Count Date </a:t>
            </a:r>
            <a:br>
              <a:rPr lang="en-US" dirty="0"/>
            </a:br>
            <a:r>
              <a:rPr lang="en-US" dirty="0"/>
              <a:t>Scenarios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060DC9-C5E5-4683-8872-47FD42EA5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45</a:t>
            </a:fld>
            <a:endParaRPr lang="en-US" dirty="0"/>
          </a:p>
        </p:txBody>
      </p:sp>
      <p:pic>
        <p:nvPicPr>
          <p:cNvPr id="5" name="Graphic 4" descr="Monthly calendar with solid fill">
            <a:extLst>
              <a:ext uri="{FF2B5EF4-FFF2-40B4-BE49-F238E27FC236}">
                <a16:creationId xmlns:a16="http://schemas.microsoft.com/office/drawing/2014/main" id="{339DB038-AD87-4218-857B-0E32D15DEC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379395" y="4416544"/>
            <a:ext cx="1433209" cy="1433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885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 anchor="ctr"/>
          <a:lstStyle/>
          <a:p>
            <a:r>
              <a:rPr lang="en-US" dirty="0"/>
              <a:t>Alternate Count Dates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When a student meets the funding criteria at multiple districts because each district is using a different count date, the following is the general count date “hierarchy” that determines which district can submit the student for funding.</a:t>
            </a:r>
          </a:p>
          <a:p>
            <a:pPr marL="0" indent="0">
              <a:buNone/>
            </a:pPr>
            <a:r>
              <a:rPr lang="en-US" sz="2000" dirty="0"/>
              <a:t>Scenarios higher on the list take precedence:</a:t>
            </a:r>
          </a:p>
          <a:p>
            <a:endParaRPr lang="en-US" sz="2000" dirty="0"/>
          </a:p>
          <a:p>
            <a:endParaRPr lang="en-US" sz="2000" dirty="0"/>
          </a:p>
          <a:p>
            <a:pPr lvl="1"/>
            <a:endParaRPr lang="en-US" dirty="0"/>
          </a:p>
          <a:p>
            <a:endParaRPr lang="en-US" sz="2000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DCC0BEF-A576-41A6-AF82-D442F74578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31571" y="125779"/>
            <a:ext cx="914400" cy="914400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EDC854B-D3EA-B00F-CDA8-8A07ACD37E29}"/>
              </a:ext>
            </a:extLst>
          </p:cNvPr>
          <p:cNvSpPr/>
          <p:nvPr/>
        </p:nvSpPr>
        <p:spPr>
          <a:xfrm>
            <a:off x="1629382" y="3280150"/>
            <a:ext cx="8933236" cy="190051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lvl="0"/>
            <a:r>
              <a:rPr lang="en-US" sz="2000" dirty="0">
                <a:solidFill>
                  <a:sysClr val="windowText" lastClr="000000"/>
                </a:solidFill>
              </a:rPr>
              <a:t>Student met the funding requirements </a:t>
            </a:r>
            <a:r>
              <a:rPr lang="en-US" sz="2000" i="1" dirty="0">
                <a:solidFill>
                  <a:sysClr val="windowText" lastClr="000000"/>
                </a:solidFill>
              </a:rPr>
              <a:t>on </a:t>
            </a:r>
            <a:r>
              <a:rPr lang="en-US" sz="2000" dirty="0">
                <a:solidFill>
                  <a:sysClr val="windowText" lastClr="000000"/>
                </a:solidFill>
              </a:rPr>
              <a:t>count day:</a:t>
            </a:r>
            <a:endParaRPr lang="en-US" sz="2000" dirty="0">
              <a:solidFill>
                <a:sysClr val="windowText" lastClr="000000"/>
              </a:solidFill>
              <a:cs typeface="Calibri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solidFill>
                  <a:sysClr val="windowText" lastClr="000000"/>
                </a:solidFill>
              </a:rPr>
              <a:t>At a district using the official pupil enrollment count date (10/1).</a:t>
            </a:r>
            <a:endParaRPr lang="en-US" sz="2000" dirty="0">
              <a:solidFill>
                <a:sysClr val="windowText" lastClr="000000"/>
              </a:solidFill>
              <a:ea typeface="Calibri"/>
              <a:cs typeface="Calibri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solidFill>
                  <a:sysClr val="windowText" lastClr="000000"/>
                </a:solidFill>
              </a:rPr>
              <a:t>At a district using an approved alternative count date (either before or after the official pupil enrollment count date).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000" dirty="0">
                <a:solidFill>
                  <a:sysClr val="windowText" lastClr="000000"/>
                </a:solidFill>
              </a:rPr>
              <a:t>At two districts who each have an alternative count date, then</a:t>
            </a:r>
            <a:r>
              <a:rPr lang="en-US" sz="2000" dirty="0">
                <a:solidFill>
                  <a:sysClr val="windowText" lastClr="000000"/>
                </a:solidFill>
                <a:sym typeface="Wingdings" panose="05000000000000000000" pitchFamily="2" charset="2"/>
              </a:rPr>
              <a:t> the receiving district (the later count date).</a:t>
            </a:r>
            <a:endParaRPr lang="en-US" sz="2000" dirty="0">
              <a:solidFill>
                <a:sysClr val="windowText" lastClr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05966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 anchor="ctr"/>
          <a:lstStyle/>
          <a:p>
            <a:r>
              <a:rPr lang="en-US" dirty="0"/>
              <a:t>Official Count Date Takes Precedence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163"/>
            <a:ext cx="10515600" cy="3818239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dirty="0"/>
              <a:t>Districts using the pupil enrollment count date (10/1) have precedence over those using an alternative count date.</a:t>
            </a:r>
          </a:p>
          <a:p>
            <a:pPr marL="0" indent="0">
              <a:buNone/>
            </a:pPr>
            <a:r>
              <a:rPr lang="en-US" sz="2000" dirty="0"/>
              <a:t>This is true whether the alternative count date comes before or after the pupil enrollment count date.</a:t>
            </a:r>
          </a:p>
          <a:p>
            <a:endParaRPr lang="en-US" sz="2000" dirty="0"/>
          </a:p>
          <a:p>
            <a:pPr marL="0" indent="0">
              <a:buNone/>
            </a:pPr>
            <a:r>
              <a:rPr lang="en-US" sz="2000" b="1" dirty="0"/>
              <a:t>Example:  </a:t>
            </a:r>
          </a:p>
          <a:p>
            <a:r>
              <a:rPr lang="en-US" sz="2000" b="1" dirty="0">
                <a:solidFill>
                  <a:schemeClr val="tx2"/>
                </a:solidFill>
              </a:rPr>
              <a:t>District A </a:t>
            </a:r>
            <a:r>
              <a:rPr lang="en-US" sz="2000" dirty="0"/>
              <a:t>used the pupil enrollment count date of 10/1 </a:t>
            </a:r>
          </a:p>
          <a:p>
            <a:r>
              <a:rPr lang="en-US" sz="2000" b="1" dirty="0">
                <a:solidFill>
                  <a:schemeClr val="accent2"/>
                </a:solidFill>
              </a:rPr>
              <a:t>District B </a:t>
            </a:r>
            <a:r>
              <a:rPr lang="en-US" sz="2000" dirty="0"/>
              <a:t>used an alternative count date of 10/6</a:t>
            </a:r>
          </a:p>
          <a:p>
            <a:r>
              <a:rPr lang="en-US" sz="2000" dirty="0"/>
              <a:t>The student met the funding requirement at </a:t>
            </a:r>
            <a:r>
              <a:rPr lang="en-US" sz="2000" b="1" dirty="0">
                <a:solidFill>
                  <a:srgbClr val="7030A0"/>
                </a:solidFill>
              </a:rPr>
              <a:t>District A</a:t>
            </a:r>
            <a:r>
              <a:rPr lang="en-US" sz="2000" dirty="0"/>
              <a:t> before transferring to </a:t>
            </a:r>
            <a:r>
              <a:rPr lang="en-US" sz="2000" b="1" dirty="0">
                <a:solidFill>
                  <a:schemeClr val="accent2"/>
                </a:solidFill>
              </a:rPr>
              <a:t>District B</a:t>
            </a:r>
            <a:r>
              <a:rPr lang="en-US" sz="2000" dirty="0"/>
              <a:t> on 10/3 and meeting requirements there.	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47</a:t>
            </a:fld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748B750-99B3-4139-955C-72221BF0711B}"/>
              </a:ext>
            </a:extLst>
          </p:cNvPr>
          <p:cNvSpPr/>
          <p:nvPr/>
        </p:nvSpPr>
        <p:spPr>
          <a:xfrm>
            <a:off x="2775870" y="5372402"/>
            <a:ext cx="6640260" cy="61882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45720" indent="0" algn="ctr">
              <a:buNone/>
            </a:pPr>
            <a:r>
              <a:rPr lang="en-US" sz="2000" b="1" dirty="0">
                <a:solidFill>
                  <a:srgbClr val="7030A0"/>
                </a:solidFill>
              </a:rPr>
              <a:t>District A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sz="2000" dirty="0">
                <a:solidFill>
                  <a:schemeClr val="tx1"/>
                </a:solidFill>
              </a:rPr>
              <a:t>can submit the student for funding.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B9757024-44A7-458A-BFE1-B52D621C3A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05111" y="11598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527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>
            <a:normAutofit/>
          </a:bodyPr>
          <a:lstStyle/>
          <a:p>
            <a:r>
              <a:rPr lang="en-US" dirty="0"/>
              <a:t>Two Districts with Approved Alternative Count Dates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164"/>
            <a:ext cx="10515600" cy="767348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dirty="0"/>
              <a:t>If a student meets all funding requirements at two different districts and both had an approved alternative count date:</a:t>
            </a:r>
          </a:p>
          <a:p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3674CE3F-D85A-4FB4-94DE-794C54C892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70482" y="96532"/>
            <a:ext cx="914400" cy="914400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4141557-2A5E-492E-A84A-894582BD9C3B}"/>
              </a:ext>
            </a:extLst>
          </p:cNvPr>
          <p:cNvSpPr/>
          <p:nvPr/>
        </p:nvSpPr>
        <p:spPr>
          <a:xfrm>
            <a:off x="2152650" y="2321512"/>
            <a:ext cx="7886700" cy="65044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45720" indent="0" algn="ctr">
              <a:buNone/>
            </a:pPr>
            <a:r>
              <a:rPr lang="en-US" sz="2000" dirty="0"/>
              <a:t>The </a:t>
            </a:r>
            <a:r>
              <a:rPr lang="en-US" sz="2000" u="sng" dirty="0"/>
              <a:t>receiving</a:t>
            </a:r>
            <a:r>
              <a:rPr lang="en-US" sz="2000" dirty="0"/>
              <a:t> district (with the later count date) can submit the student for funding.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1EEEF53-9C25-4EB8-B77A-5FE175DE012C}"/>
              </a:ext>
            </a:extLst>
          </p:cNvPr>
          <p:cNvSpPr/>
          <p:nvPr/>
        </p:nvSpPr>
        <p:spPr>
          <a:xfrm>
            <a:off x="1864388" y="5226450"/>
            <a:ext cx="8463224" cy="9552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45720" indent="0" algn="ctr">
              <a:buNone/>
            </a:pPr>
            <a:r>
              <a:rPr lang="en-US" sz="2000" b="1" dirty="0">
                <a:solidFill>
                  <a:schemeClr val="accent2"/>
                </a:solidFill>
              </a:rPr>
              <a:t>District B</a:t>
            </a:r>
            <a:r>
              <a:rPr lang="en-US" sz="2000" dirty="0"/>
              <a:t> (the receiving district) can submit the student for funding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3371A7B-4F7B-CAD4-7BB3-E2F34BD2AF5A}"/>
              </a:ext>
            </a:extLst>
          </p:cNvPr>
          <p:cNvSpPr txBox="1">
            <a:spLocks/>
          </p:cNvSpPr>
          <p:nvPr/>
        </p:nvSpPr>
        <p:spPr>
          <a:xfrm>
            <a:off x="838200" y="3146612"/>
            <a:ext cx="10515600" cy="433289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/>
              <a:t>Example</a:t>
            </a:r>
            <a:r>
              <a:rPr lang="en-US" sz="2000" dirty="0"/>
              <a:t>: </a:t>
            </a:r>
          </a:p>
          <a:p>
            <a:r>
              <a:rPr lang="en-US" sz="2000" b="1" dirty="0">
                <a:solidFill>
                  <a:srgbClr val="7030A0"/>
                </a:solidFill>
              </a:rPr>
              <a:t>District A</a:t>
            </a:r>
            <a:r>
              <a:rPr lang="en-US" sz="2000" b="1" dirty="0">
                <a:solidFill>
                  <a:schemeClr val="tx2"/>
                </a:solidFill>
              </a:rPr>
              <a:t> </a:t>
            </a:r>
            <a:r>
              <a:rPr lang="en-US" sz="2000" dirty="0"/>
              <a:t>had an approved alternative count date of 9/22.</a:t>
            </a:r>
          </a:p>
          <a:p>
            <a:r>
              <a:rPr lang="en-US" sz="2000" b="1" dirty="0">
                <a:solidFill>
                  <a:schemeClr val="accent2"/>
                </a:solidFill>
              </a:rPr>
              <a:t>District B</a:t>
            </a:r>
            <a:r>
              <a:rPr lang="en-US" sz="2000" dirty="0"/>
              <a:t> had an approved alternative count date of 10/6.  </a:t>
            </a:r>
          </a:p>
          <a:p>
            <a:r>
              <a:rPr lang="en-US" sz="2000" dirty="0"/>
              <a:t>Student was enrolled at </a:t>
            </a:r>
            <a:r>
              <a:rPr lang="en-US" sz="2000" b="1" dirty="0">
                <a:solidFill>
                  <a:srgbClr val="7030A0"/>
                </a:solidFill>
              </a:rPr>
              <a:t>District A</a:t>
            </a:r>
            <a:r>
              <a:rPr lang="en-US" sz="2000" dirty="0"/>
              <a:t> until 9/26, then the student transferred to </a:t>
            </a:r>
            <a:r>
              <a:rPr lang="en-US" sz="2000" b="1" dirty="0">
                <a:solidFill>
                  <a:schemeClr val="accent2"/>
                </a:solidFill>
              </a:rPr>
              <a:t>District B</a:t>
            </a:r>
            <a:r>
              <a:rPr lang="en-US" sz="2000" dirty="0"/>
              <a:t> and began attending on 10/2. The student met funding criteria at both districts.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97411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0A642-9D00-45FE-8E2C-C28CEC9304A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dirty="0"/>
              <a:t>Simultaneous Enrollment Scenarios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060DC9-C5E5-4683-8872-47FD42EA5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49</a:t>
            </a:fld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2D9AAE74-8C03-4AED-B8F2-909A78F271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49402" y="4186738"/>
            <a:ext cx="1493196" cy="1493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6089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873" y="254514"/>
            <a:ext cx="8270157" cy="756418"/>
          </a:xfrm>
        </p:spPr>
        <p:txBody>
          <a:bodyPr>
            <a:normAutofit fontScale="90000"/>
          </a:bodyPr>
          <a:lstStyle/>
          <a:p>
            <a:r>
              <a:rPr lang="en-US" dirty="0"/>
              <a:t>Enrolled in both a Full-Time and a Part-Time School/Program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1376979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dirty="0"/>
              <a:t>If a student is : </a:t>
            </a:r>
          </a:p>
          <a:p>
            <a:r>
              <a:rPr lang="en-US" sz="2000" dirty="0"/>
              <a:t>enrolled in both a </a:t>
            </a:r>
            <a:r>
              <a:rPr lang="en-US" sz="2000" u="sng" dirty="0"/>
              <a:t>full-time</a:t>
            </a:r>
            <a:r>
              <a:rPr lang="en-US" sz="2000" dirty="0"/>
              <a:t> Colorado public school or program </a:t>
            </a:r>
            <a:r>
              <a:rPr lang="en-US" sz="2000" i="1" dirty="0"/>
              <a:t>and</a:t>
            </a:r>
            <a:r>
              <a:rPr lang="en-US" sz="2000" dirty="0"/>
              <a:t> a </a:t>
            </a:r>
            <a:r>
              <a:rPr lang="en-US" sz="2000" u="sng" dirty="0"/>
              <a:t>part-time</a:t>
            </a:r>
            <a:r>
              <a:rPr lang="en-US" sz="2000" dirty="0"/>
              <a:t> school or program in another Colorado district</a:t>
            </a:r>
          </a:p>
          <a:p>
            <a:r>
              <a:rPr lang="en-US" sz="2000" dirty="0"/>
              <a:t>AND the student meets schedule and attendance requirements in both districts</a:t>
            </a:r>
            <a:endParaRPr lang="en-US" sz="2000" dirty="0">
              <a:ea typeface="Calibri"/>
              <a:cs typeface="Calibri"/>
            </a:endParaRP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i="1" dirty="0"/>
          </a:p>
          <a:p>
            <a:pPr lvl="1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3E5098C-5A18-49CA-BA83-FC1C1644E37D}"/>
              </a:ext>
            </a:extLst>
          </p:cNvPr>
          <p:cNvSpPr/>
          <p:nvPr/>
        </p:nvSpPr>
        <p:spPr>
          <a:xfrm>
            <a:off x="1807565" y="3247077"/>
            <a:ext cx="8306793" cy="112505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/>
              <a:t>The </a:t>
            </a:r>
            <a:r>
              <a:rPr lang="en-US" u="sng" dirty="0"/>
              <a:t>full-time</a:t>
            </a:r>
            <a:r>
              <a:rPr lang="en-US" dirty="0"/>
              <a:t> school or program can submit the student for full-time funding.</a:t>
            </a:r>
          </a:p>
          <a:p>
            <a:pPr marL="0" indent="0" algn="ctr">
              <a:buNone/>
            </a:pPr>
            <a:r>
              <a:rPr lang="en-US" dirty="0"/>
              <a:t>The </a:t>
            </a:r>
            <a:r>
              <a:rPr lang="en-US" u="sng" dirty="0"/>
              <a:t>part-time</a:t>
            </a:r>
            <a:r>
              <a:rPr lang="en-US" dirty="0"/>
              <a:t> enrollment will not receive any funding.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0CF0F88-33FB-4514-954F-81714ADC3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96600" y="96532"/>
            <a:ext cx="914400" cy="9144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1BFA568-C40F-E960-AF32-F787DC205344}"/>
              </a:ext>
            </a:extLst>
          </p:cNvPr>
          <p:cNvSpPr txBox="1">
            <a:spLocks/>
          </p:cNvSpPr>
          <p:nvPr/>
        </p:nvSpPr>
        <p:spPr>
          <a:xfrm>
            <a:off x="838200" y="4687749"/>
            <a:ext cx="10515600" cy="82722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When in doubt, both districts are encouraged to submit audit documentation during the duplicate count!</a:t>
            </a:r>
            <a:endParaRPr lang="en-US" sz="2000" dirty="0">
              <a:ea typeface="Calibri"/>
              <a:cs typeface="Calibri"/>
            </a:endParaRP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93133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3" y="204788"/>
            <a:ext cx="9983040" cy="898525"/>
          </a:xfrm>
        </p:spPr>
        <p:txBody>
          <a:bodyPr>
            <a:normAutofit/>
          </a:bodyPr>
          <a:lstStyle/>
          <a:p>
            <a:r>
              <a:rPr lang="en-US" dirty="0"/>
              <a:t>Enrolled Full-Time at a Colorado public Online School or Program and Part-Time at a Brick-and-Mortar 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163"/>
            <a:ext cx="10515600" cy="687533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000" dirty="0"/>
              <a:t>If an online school or program is providing a full-time educational program and a brick-and-mortar school in another district is providing a part-time program:</a:t>
            </a: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lvl="1"/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EB10E19-83A3-4C8B-A07E-470757787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896600" y="96532"/>
            <a:ext cx="914400" cy="914400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EA1E483-30A4-4F2F-9C49-7FC91D8F5923}"/>
              </a:ext>
            </a:extLst>
          </p:cNvPr>
          <p:cNvSpPr/>
          <p:nvPr/>
        </p:nvSpPr>
        <p:spPr>
          <a:xfrm>
            <a:off x="1172695" y="2241696"/>
            <a:ext cx="9985562" cy="99904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indent="0" algn="ctr">
              <a:buNone/>
            </a:pPr>
            <a:r>
              <a:rPr lang="en-US" sz="2000" dirty="0"/>
              <a:t>The </a:t>
            </a:r>
            <a:r>
              <a:rPr lang="en-US" sz="2000" u="sng" dirty="0"/>
              <a:t>full-time</a:t>
            </a:r>
            <a:r>
              <a:rPr lang="en-US" sz="2000" dirty="0"/>
              <a:t> (online) school or program can submit the student for full-time funding.</a:t>
            </a:r>
          </a:p>
          <a:p>
            <a:pPr marL="0" indent="0" algn="ctr">
              <a:buNone/>
            </a:pPr>
            <a:r>
              <a:rPr lang="en-US" sz="2000" dirty="0"/>
              <a:t>The </a:t>
            </a:r>
            <a:r>
              <a:rPr lang="en-US" sz="2000" u="sng" dirty="0"/>
              <a:t>part-time</a:t>
            </a:r>
            <a:r>
              <a:rPr lang="en-US" sz="2000" dirty="0"/>
              <a:t> (brick-and-mortar) enrollment will not receive any funding.</a:t>
            </a:r>
            <a:endParaRPr lang="en-US" sz="20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EAF74C2-F6B0-523B-9C12-9236E160F40C}"/>
              </a:ext>
            </a:extLst>
          </p:cNvPr>
          <p:cNvSpPr txBox="1">
            <a:spLocks/>
          </p:cNvSpPr>
          <p:nvPr/>
        </p:nvSpPr>
        <p:spPr>
          <a:xfrm>
            <a:off x="838200" y="3617259"/>
            <a:ext cx="10654553" cy="278630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Note: The district of residence is </a:t>
            </a:r>
            <a:r>
              <a:rPr lang="en-US" sz="2000" b="1" dirty="0"/>
              <a:t>not</a:t>
            </a:r>
            <a:r>
              <a:rPr lang="en-US" sz="2000" dirty="0"/>
              <a:t> obligated to provide supplemental educational opportunities to a student enrolled full-time in a Colorado public online school or program</a:t>
            </a:r>
            <a:endParaRPr lang="en-US" sz="2000" dirty="0">
              <a:ea typeface="Calibri"/>
              <a:cs typeface="Calibri"/>
            </a:endParaRPr>
          </a:p>
          <a:p>
            <a:r>
              <a:rPr lang="en-US" sz="2000" dirty="0"/>
              <a:t>Brick-and-mortar schools may consider requiring the online school or program to pay tuition for these students</a:t>
            </a:r>
            <a:endParaRPr lang="en-US" sz="2000" dirty="0">
              <a:ea typeface="Calibri"/>
              <a:cs typeface="Calibri"/>
            </a:endParaRPr>
          </a:p>
          <a:p>
            <a:r>
              <a:rPr lang="en-US" sz="2000" dirty="0"/>
              <a:t>These decisions are left up to each individual district</a:t>
            </a:r>
            <a:endParaRPr lang="en-US" sz="2000" dirty="0">
              <a:ea typeface="Calibri"/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When in doubt, both districts are encouraged to submit audit documentation during the duplicate count.</a:t>
            </a:r>
            <a:endParaRPr lang="en-US" sz="2000" dirty="0">
              <a:ea typeface="Calibri"/>
              <a:cs typeface="Calibri"/>
            </a:endParaRP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6349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48E0D-AD70-D7E3-695E-63D9BE88D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00532-2A5E-ED62-FAD1-3A2C96A34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 anchor="ctr">
            <a:normAutofit/>
          </a:bodyPr>
          <a:lstStyle/>
          <a:p>
            <a:r>
              <a:rPr lang="en-US" dirty="0"/>
              <a:t>Full-time vs. Part-Time Example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97C4D9C-4E9A-8F0B-9018-A1AA7A000361}"/>
              </a:ext>
            </a:extLst>
          </p:cNvPr>
          <p:cNvSpPr txBox="1">
            <a:spLocks/>
          </p:cNvSpPr>
          <p:nvPr/>
        </p:nvSpPr>
        <p:spPr>
          <a:xfrm>
            <a:off x="838200" y="1679681"/>
            <a:ext cx="10515600" cy="4081147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Arial" panose="020B0604020202020204" pitchFamily="34" charset="0"/>
              <a:buNone/>
            </a:pPr>
            <a:r>
              <a:rPr lang="en-US" dirty="0"/>
              <a:t>Example:  </a:t>
            </a:r>
            <a:endParaRPr lang="en-US" dirty="0">
              <a:ea typeface="Calibri"/>
              <a:cs typeface="Calibri"/>
            </a:endParaRPr>
          </a:p>
          <a:p>
            <a:pPr marL="388620" indent="-342900"/>
            <a:r>
              <a:rPr lang="en-US" dirty="0"/>
              <a:t>The student was enrolled and attending at </a:t>
            </a:r>
            <a:r>
              <a:rPr lang="en-US" b="1" dirty="0">
                <a:solidFill>
                  <a:srgbClr val="7030A0"/>
                </a:solidFill>
              </a:rPr>
              <a:t>District A</a:t>
            </a:r>
            <a:r>
              <a:rPr lang="en-US" dirty="0"/>
              <a:t> in a part-time program for homeschool students from the beginning of the year and continued to attend through the end of</a:t>
            </a:r>
            <a:r>
              <a:rPr lang="en-US" b="1" dirty="0"/>
              <a:t> </a:t>
            </a:r>
            <a:r>
              <a:rPr lang="en-US" dirty="0"/>
              <a:t>October.</a:t>
            </a:r>
            <a:endParaRPr lang="en-US" dirty="0">
              <a:ea typeface="Calibri"/>
              <a:cs typeface="Calibri"/>
            </a:endParaRPr>
          </a:p>
          <a:p>
            <a:pPr marL="388620" indent="-342900"/>
            <a:r>
              <a:rPr lang="en-US" dirty="0"/>
              <a:t>The student was also enrolled and attending at </a:t>
            </a:r>
            <a:r>
              <a:rPr lang="en-US" b="1" dirty="0">
                <a:solidFill>
                  <a:schemeClr val="accent2"/>
                </a:solidFill>
              </a:rPr>
              <a:t>District B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dirty="0"/>
              <a:t>full-time in a Multi-District Online School starting 9/15, and continued to attend through the end of</a:t>
            </a:r>
            <a:r>
              <a:rPr lang="en-US" b="1" dirty="0"/>
              <a:t> </a:t>
            </a:r>
            <a:r>
              <a:rPr lang="en-US" dirty="0"/>
              <a:t>October.</a:t>
            </a:r>
            <a:endParaRPr lang="en-US" dirty="0">
              <a:ea typeface="Calibri"/>
              <a:cs typeface="Calibri"/>
            </a:endParaRPr>
          </a:p>
          <a:p>
            <a:pPr marL="388620" indent="-342900"/>
            <a:endParaRPr lang="en-US" sz="2000" dirty="0">
              <a:ea typeface="Calibri"/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CCA7481-3067-D4F7-651C-C7ED0CA39A19}"/>
              </a:ext>
            </a:extLst>
          </p:cNvPr>
          <p:cNvSpPr/>
          <p:nvPr/>
        </p:nvSpPr>
        <p:spPr>
          <a:xfrm>
            <a:off x="1704473" y="4632703"/>
            <a:ext cx="8578515" cy="9656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45720" indent="0" algn="ctr">
              <a:buNone/>
            </a:pPr>
            <a:r>
              <a:rPr lang="en-US" sz="2000" dirty="0"/>
              <a:t>Because </a:t>
            </a:r>
            <a:r>
              <a:rPr lang="en-US" sz="2000" b="1" dirty="0">
                <a:solidFill>
                  <a:schemeClr val="accent2"/>
                </a:solidFill>
              </a:rPr>
              <a:t>District B </a:t>
            </a:r>
            <a:r>
              <a:rPr lang="en-US" sz="2000" dirty="0"/>
              <a:t>provided a full-time program of services, </a:t>
            </a:r>
            <a:r>
              <a:rPr lang="en-US" sz="2000" b="1" dirty="0">
                <a:solidFill>
                  <a:schemeClr val="accent2"/>
                </a:solidFill>
              </a:rPr>
              <a:t>District B</a:t>
            </a:r>
            <a:r>
              <a:rPr lang="en-US" sz="2000" dirty="0"/>
              <a:t> can submit the student for funding. </a:t>
            </a:r>
            <a:r>
              <a:rPr lang="en-US" sz="2000" b="1" dirty="0">
                <a:solidFill>
                  <a:srgbClr val="7030A0"/>
                </a:solidFill>
              </a:rPr>
              <a:t>District A </a:t>
            </a:r>
            <a:r>
              <a:rPr lang="en-US" sz="2000" dirty="0"/>
              <a:t>receives no funding.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741EB8F-83EB-81E1-E4E4-8F16ED6384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96739" y="96532"/>
            <a:ext cx="914400" cy="914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AC5091-0E02-93FC-FF12-0D59E65FA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3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3" y="204788"/>
            <a:ext cx="9238969" cy="898525"/>
          </a:xfrm>
        </p:spPr>
        <p:txBody>
          <a:bodyPr>
            <a:normAutofit/>
          </a:bodyPr>
          <a:lstStyle/>
          <a:p>
            <a:r>
              <a:rPr lang="en-US" dirty="0"/>
              <a:t>Student Reported as Part-time at Two Different Districts but Not Reported as Homeschool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163"/>
            <a:ext cx="10515600" cy="878016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en-US" sz="2000" dirty="0"/>
              <a:t>If two districts are reporting a student for part-time funding and neither district has indicated the student is a homeschool student, ALL of the duplicate count documents will be reviewed to determine whether the student is a homeschool student: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0CF0F88-33FB-4514-954F-81714ADC3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96739" y="96532"/>
            <a:ext cx="914400" cy="91440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3F237AF-9EC3-F753-2B78-B0A823B16A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101781"/>
              </p:ext>
            </p:extLst>
          </p:nvPr>
        </p:nvGraphicFramePr>
        <p:xfrm>
          <a:off x="1683870" y="2500825"/>
          <a:ext cx="8824260" cy="170688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412130">
                  <a:extLst>
                    <a:ext uri="{9D8B030D-6E8A-4147-A177-3AD203B41FA5}">
                      <a16:colId xmlns:a16="http://schemas.microsoft.com/office/drawing/2014/main" val="1561065214"/>
                    </a:ext>
                  </a:extLst>
                </a:gridCol>
                <a:gridCol w="4412130">
                  <a:extLst>
                    <a:ext uri="{9D8B030D-6E8A-4147-A177-3AD203B41FA5}">
                      <a16:colId xmlns:a16="http://schemas.microsoft.com/office/drawing/2014/main" val="2464573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If YES: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solidFill>
                            <a:schemeClr val="tx1"/>
                          </a:solidFill>
                        </a:rPr>
                        <a:t>If NO: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90972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The student will be treated as a home-based education student enrolled in two districts (as discussed later in the presentation)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Neither district will be asked to change the reported funding code.</a:t>
                      </a:r>
                    </a:p>
                    <a:p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5770565"/>
                  </a:ext>
                </a:extLst>
              </a:tr>
            </a:tbl>
          </a:graphicData>
        </a:graphic>
      </p:graphicFrame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F967D04-FA0A-ACD1-8A22-287279402604}"/>
              </a:ext>
            </a:extLst>
          </p:cNvPr>
          <p:cNvSpPr txBox="1">
            <a:spLocks/>
          </p:cNvSpPr>
          <p:nvPr/>
        </p:nvSpPr>
        <p:spPr>
          <a:xfrm>
            <a:off x="838200" y="4357175"/>
            <a:ext cx="10515600" cy="166043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/>
              <a:t>Generally, if a student is receiving educational services by multiple districts, one district has taken on the primary responsibility for the student’s education (i.e., the district from which the student will graduate)</a:t>
            </a:r>
          </a:p>
          <a:p>
            <a:r>
              <a:rPr lang="en-US" sz="2000" dirty="0"/>
              <a:t>The district primarily responsible for the student’s education usually has a contractual agreement with the secondary district to provide services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581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>
            <a:normAutofit/>
          </a:bodyPr>
          <a:lstStyle/>
          <a:p>
            <a:r>
              <a:rPr lang="en-US" dirty="0"/>
              <a:t>Ending Attendance On the Pupil Enrollment Count Date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163"/>
            <a:ext cx="10515600" cy="2036739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dirty="0"/>
              <a:t>If a student meets the attendance criteria ON the count date: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/>
              <a:t>At multiple districts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/>
              <a:t>Who are all using the same count date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b="1" dirty="0"/>
              <a:t>And the student’s last date of attendance at the sending district is ON the count date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/>
              <a:t>And student attends at the receiving district at least 1 additional day in October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4F915E3-70FF-4684-8231-613300755058}"/>
              </a:ext>
            </a:extLst>
          </p:cNvPr>
          <p:cNvSpPr/>
          <p:nvPr/>
        </p:nvSpPr>
        <p:spPr>
          <a:xfrm>
            <a:off x="1806740" y="3424372"/>
            <a:ext cx="8578514" cy="62987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45720" indent="0" algn="ctr">
              <a:buNone/>
            </a:pPr>
            <a:r>
              <a:rPr lang="en-US" sz="1800" dirty="0"/>
              <a:t>The </a:t>
            </a:r>
            <a:r>
              <a:rPr lang="en-US" sz="1800" u="sng" dirty="0"/>
              <a:t>receiving</a:t>
            </a:r>
            <a:r>
              <a:rPr lang="en-US" sz="1800" dirty="0"/>
              <a:t> district </a:t>
            </a:r>
            <a:r>
              <a:rPr lang="en-US" dirty="0"/>
              <a:t>can generally </a:t>
            </a:r>
            <a:r>
              <a:rPr lang="en-US" sz="1800" dirty="0"/>
              <a:t>submit the student for funding.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17F5CD2-61B3-3B5A-08BA-2EC57A78A635}"/>
              </a:ext>
            </a:extLst>
          </p:cNvPr>
          <p:cNvSpPr txBox="1">
            <a:spLocks/>
          </p:cNvSpPr>
          <p:nvPr/>
        </p:nvSpPr>
        <p:spPr>
          <a:xfrm>
            <a:off x="838200" y="4128259"/>
            <a:ext cx="10515600" cy="1835523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en-US" sz="2000" b="1" dirty="0"/>
              <a:t>Example:  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Student was enrolled at </a:t>
            </a:r>
            <a:r>
              <a:rPr lang="en-US" sz="1800" b="1" dirty="0">
                <a:solidFill>
                  <a:srgbClr val="7030A0"/>
                </a:solidFill>
              </a:rPr>
              <a:t>District A</a:t>
            </a:r>
            <a:r>
              <a:rPr lang="en-US" sz="1800" dirty="0"/>
              <a:t> and attended for the last time in the morning of the pupil enrollment count date (10/1)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1800" dirty="0"/>
              <a:t>The student then attended </a:t>
            </a:r>
            <a:r>
              <a:rPr lang="en-US" sz="1800" b="1" dirty="0">
                <a:solidFill>
                  <a:schemeClr val="accent2"/>
                </a:solidFill>
              </a:rPr>
              <a:t>District B</a:t>
            </a:r>
            <a:r>
              <a:rPr lang="en-US" sz="1800" dirty="0"/>
              <a:t> in the afternoon on the pupil enrollment count date (10/1) and continues to attend there during the month of October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5E1F229-D27A-4308-84DC-BBC16097D00A}"/>
              </a:ext>
            </a:extLst>
          </p:cNvPr>
          <p:cNvSpPr/>
          <p:nvPr/>
        </p:nvSpPr>
        <p:spPr>
          <a:xfrm>
            <a:off x="1806739" y="5773270"/>
            <a:ext cx="8578515" cy="74201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45720" indent="0" algn="ctr">
              <a:buNone/>
            </a:pPr>
            <a:r>
              <a:rPr lang="en-US" dirty="0"/>
              <a:t>Even though the student met all funding criteria at both districts on the pupil enrollment count date, </a:t>
            </a:r>
            <a:r>
              <a:rPr lang="en-US" b="1" dirty="0">
                <a:solidFill>
                  <a:schemeClr val="accent2"/>
                </a:solidFill>
              </a:rPr>
              <a:t>District B</a:t>
            </a:r>
            <a:r>
              <a:rPr lang="en-US" dirty="0"/>
              <a:t> can submit the student for funding.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1713408-C782-AF21-1DCE-B34A2EAF35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96739" y="96532"/>
            <a:ext cx="914400" cy="9144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22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27C34D-2F79-EE0C-D07D-0A45EC88A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5D59A-54FF-B8C1-640C-86A71F5C7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>
            <a:normAutofit/>
          </a:bodyPr>
          <a:lstStyle/>
          <a:p>
            <a:r>
              <a:rPr lang="en-US" dirty="0"/>
              <a:t>Double Attendance Beyond the Pupil Enrollment Count Date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6FE1C-D16A-C905-B338-3918D8A42F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4164"/>
            <a:ext cx="10515600" cy="1730912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sz="2000" dirty="0"/>
              <a:t>If a student meets the attendance criteria ON the count date: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/>
              <a:t>At multiple districts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/>
              <a:t>Who are using the same count date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/>
              <a:t>With a full-time schedule at both districts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US" sz="2000" dirty="0"/>
              <a:t>And the </a:t>
            </a:r>
            <a:r>
              <a:rPr lang="en-US" sz="2000" b="1" dirty="0"/>
              <a:t>student attends at both districts at least 1 additional day in October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600"/>
              </a:spcBef>
            </a:pPr>
            <a:endParaRPr lang="en-US" sz="200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438C172-267A-3AE0-C168-21638C64727B}"/>
              </a:ext>
            </a:extLst>
          </p:cNvPr>
          <p:cNvSpPr/>
          <p:nvPr/>
        </p:nvSpPr>
        <p:spPr>
          <a:xfrm>
            <a:off x="2152644" y="3447663"/>
            <a:ext cx="7886699" cy="57822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45720" indent="0" algn="ctr">
              <a:buNone/>
            </a:pPr>
            <a:r>
              <a:rPr lang="en-US" sz="1800" dirty="0"/>
              <a:t>Upload all documents for consideration!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C9666E4-9924-CE95-E565-5EFBC94403E6}"/>
              </a:ext>
            </a:extLst>
          </p:cNvPr>
          <p:cNvSpPr txBox="1">
            <a:spLocks/>
          </p:cNvSpPr>
          <p:nvPr/>
        </p:nvSpPr>
        <p:spPr>
          <a:xfrm>
            <a:off x="838200" y="4139242"/>
            <a:ext cx="10515600" cy="1621586"/>
          </a:xfrm>
          <a:prstGeom prst="rect">
            <a:avLst/>
          </a:prstGeom>
        </p:spPr>
        <p:txBody>
          <a:bodyPr vert="horz" lIns="0" tIns="0" rIns="0" bIns="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Font typeface="Arial" panose="020B0604020202020204" pitchFamily="34" charset="0"/>
              <a:buNone/>
            </a:pPr>
            <a:r>
              <a:rPr lang="en-US" sz="2000" dirty="0"/>
              <a:t>Example:  </a:t>
            </a:r>
            <a:endParaRPr lang="en-US" sz="2000" dirty="0">
              <a:ea typeface="Calibri"/>
              <a:cs typeface="Calibri"/>
            </a:endParaRPr>
          </a:p>
          <a:p>
            <a:pPr marL="388620" indent="-342900"/>
            <a:r>
              <a:rPr lang="en-US" sz="2000" dirty="0"/>
              <a:t>Student was enrolled at </a:t>
            </a:r>
            <a:r>
              <a:rPr lang="en-US" sz="2000" b="1" dirty="0">
                <a:solidFill>
                  <a:srgbClr val="7030A0"/>
                </a:solidFill>
              </a:rPr>
              <a:t>District A</a:t>
            </a:r>
            <a:r>
              <a:rPr lang="en-US" sz="2000" dirty="0">
                <a:solidFill>
                  <a:srgbClr val="7030A0"/>
                </a:solidFill>
              </a:rPr>
              <a:t> </a:t>
            </a:r>
            <a:r>
              <a:rPr lang="en-US" sz="2000" dirty="0"/>
              <a:t>from the beginning of the year and attends </a:t>
            </a:r>
            <a:r>
              <a:rPr lang="en-US" sz="2000" b="1" dirty="0"/>
              <a:t>for the last time </a:t>
            </a:r>
            <a:r>
              <a:rPr lang="en-US" sz="2000" dirty="0"/>
              <a:t>on 10/15, after the pupil enrollment count date (10/1)</a:t>
            </a:r>
            <a:endParaRPr lang="en-US" sz="2000" dirty="0">
              <a:ea typeface="Calibri"/>
              <a:cs typeface="Calibri"/>
            </a:endParaRPr>
          </a:p>
          <a:p>
            <a:pPr marL="388620" indent="-342900"/>
            <a:r>
              <a:rPr lang="en-US" sz="2000" dirty="0"/>
              <a:t>The attended </a:t>
            </a:r>
            <a:r>
              <a:rPr lang="en-US" sz="2000" b="1" dirty="0"/>
              <a:t>in the afternoon </a:t>
            </a:r>
            <a:r>
              <a:rPr lang="en-US" sz="2000" dirty="0"/>
              <a:t>at</a:t>
            </a:r>
            <a:r>
              <a:rPr lang="en-US" sz="2000" b="1" dirty="0"/>
              <a:t> </a:t>
            </a:r>
            <a:r>
              <a:rPr lang="en-US" sz="2000" b="1" dirty="0">
                <a:solidFill>
                  <a:schemeClr val="accent2"/>
                </a:solidFill>
              </a:rPr>
              <a:t>District B</a:t>
            </a:r>
            <a:r>
              <a:rPr lang="en-US" sz="2000" b="1" dirty="0">
                <a:solidFill>
                  <a:srgbClr val="C00000"/>
                </a:solidFill>
              </a:rPr>
              <a:t> </a:t>
            </a:r>
            <a:r>
              <a:rPr lang="en-US" sz="2000" dirty="0"/>
              <a:t>on the pupil enrollment count date (10/1) and continues attending there through October and into November</a:t>
            </a:r>
            <a:endParaRPr lang="en-US" sz="2000" dirty="0">
              <a:ea typeface="Calibri"/>
              <a:cs typeface="Calibri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sz="20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27E0613-F258-110E-04B8-296C72AF188E}"/>
              </a:ext>
            </a:extLst>
          </p:cNvPr>
          <p:cNvSpPr/>
          <p:nvPr/>
        </p:nvSpPr>
        <p:spPr>
          <a:xfrm>
            <a:off x="1806737" y="5780369"/>
            <a:ext cx="8578515" cy="6383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45720" indent="0" algn="ctr">
              <a:buNone/>
            </a:pPr>
            <a:r>
              <a:rPr lang="en-US" dirty="0"/>
              <a:t>The specifics of the situation will be evaluated on a case-by-case basis.</a:t>
            </a:r>
            <a:endParaRPr lang="en-US" b="1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44B4F1DD-2BA9-EDFF-D20F-50B811C86D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96739" y="96532"/>
            <a:ext cx="914400" cy="91440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AD5054-8C8B-58FF-6945-068F8DCCB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72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7C4AB-8259-6802-01C2-88AB449E6C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565" y="205176"/>
            <a:ext cx="8530106" cy="898524"/>
          </a:xfrm>
        </p:spPr>
        <p:txBody>
          <a:bodyPr anchor="ctr"/>
          <a:lstStyle/>
          <a:p>
            <a:r>
              <a:rPr lang="en-US" dirty="0"/>
              <a:t>Simplified Timeline Diagrams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EF646B6-9723-74C0-5F70-98ADFC86AB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79085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If a student is submitted for full-time funding at two districts, consider the attendance timeline: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7A543C6-595A-CF2B-6A91-028D048D773F}"/>
              </a:ext>
            </a:extLst>
          </p:cNvPr>
          <p:cNvSpPr txBox="1"/>
          <p:nvPr/>
        </p:nvSpPr>
        <p:spPr>
          <a:xfrm>
            <a:off x="874273" y="2304731"/>
            <a:ext cx="4876800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If last date of attendance at A is before count, and student did not begin attending B until after count, the student is not eligible for funding at either district.</a:t>
            </a:r>
          </a:p>
        </p:txBody>
      </p:sp>
      <p:pic>
        <p:nvPicPr>
          <p:cNvPr id="20" name="Picture 19" descr="Diagram showing the student attends District A one day before count and attends District B one day after count.">
            <a:extLst>
              <a:ext uri="{FF2B5EF4-FFF2-40B4-BE49-F238E27FC236}">
                <a16:creationId xmlns:a16="http://schemas.microsoft.com/office/drawing/2014/main" id="{4DE8FCA0-8D99-1082-B4D6-C72DC2A68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3004249"/>
            <a:ext cx="4876800" cy="693557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4F27AC5-6F84-632B-3676-F8AE188854D3}"/>
              </a:ext>
            </a:extLst>
          </p:cNvPr>
          <p:cNvSpPr txBox="1"/>
          <p:nvPr/>
        </p:nvSpPr>
        <p:spPr>
          <a:xfrm>
            <a:off x="838198" y="3814605"/>
            <a:ext cx="4876800" cy="52322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If last date of attendance at A is on count, and student continues at B at least 1 day after count, funding goes to B.</a:t>
            </a:r>
          </a:p>
        </p:txBody>
      </p:sp>
      <p:pic>
        <p:nvPicPr>
          <p:cNvPr id="24" name="Picture 23" descr="Diagram showing the student attends District A one day before count and on count day, then attends District B on count day and one day after count.">
            <a:extLst>
              <a:ext uri="{FF2B5EF4-FFF2-40B4-BE49-F238E27FC236}">
                <a16:creationId xmlns:a16="http://schemas.microsoft.com/office/drawing/2014/main" id="{A1E5B7D2-984F-B16F-57E4-717F14C6A6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4319001"/>
            <a:ext cx="4876800" cy="677742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384490F1-D4AC-D835-0C6F-C5B58B7AD7C1}"/>
              </a:ext>
            </a:extLst>
          </p:cNvPr>
          <p:cNvSpPr txBox="1"/>
          <p:nvPr/>
        </p:nvSpPr>
        <p:spPr>
          <a:xfrm>
            <a:off x="838198" y="5071698"/>
            <a:ext cx="4876800" cy="80021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If last date of attendance at both districts is on count day, funding is likely split.</a:t>
            </a:r>
          </a:p>
          <a:p>
            <a:endParaRPr lang="en-US" dirty="0"/>
          </a:p>
        </p:txBody>
      </p:sp>
      <p:pic>
        <p:nvPicPr>
          <p:cNvPr id="28" name="Picture 27" descr="Diagram showing the student attends both District A and District B on one day before count and on count day.">
            <a:extLst>
              <a:ext uri="{FF2B5EF4-FFF2-40B4-BE49-F238E27FC236}">
                <a16:creationId xmlns:a16="http://schemas.microsoft.com/office/drawing/2014/main" id="{AB2E6D96-CA2F-9319-2BD8-CE50310C0C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198" y="5544561"/>
            <a:ext cx="4876801" cy="682019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3C7D6CAA-004C-BB08-B3C8-3D894F114410}"/>
              </a:ext>
            </a:extLst>
          </p:cNvPr>
          <p:cNvSpPr txBox="1"/>
          <p:nvPr/>
        </p:nvSpPr>
        <p:spPr>
          <a:xfrm>
            <a:off x="6440927" y="2304731"/>
            <a:ext cx="4876800" cy="73866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If student continued attending both districts after count day, both districts should submit documents for consideration! </a:t>
            </a:r>
          </a:p>
          <a:p>
            <a:r>
              <a:rPr lang="en-US" sz="1400" dirty="0">
                <a:solidFill>
                  <a:srgbClr val="000000"/>
                </a:solidFill>
                <a:latin typeface="Trebuchet MS" panose="020B0603020202020204" pitchFamily="34" charset="0"/>
              </a:rPr>
              <a:t>These will be evaluated on a case-by-case basis.</a:t>
            </a:r>
          </a:p>
        </p:txBody>
      </p:sp>
      <p:pic>
        <p:nvPicPr>
          <p:cNvPr id="30" name="Picture 29" descr="Three potential scenarios in which a student continues attending both districts after the count date. First, a student attends District A from the beginning of the year, on count, and one day after, while starting attendance at District B on count and continuing to attend at District B after they stop at District A. &#10;Second scenario: The student attends once early in the year at District A, then one day before count at District B; is absent on the count date; then attends at District B one day after followed by District A one day after that. &#10;The last scenario: the student attends both districts from the beginning of the year, on count, and continuing after the count date.">
            <a:extLst>
              <a:ext uri="{FF2B5EF4-FFF2-40B4-BE49-F238E27FC236}">
                <a16:creationId xmlns:a16="http://schemas.microsoft.com/office/drawing/2014/main" id="{2F5D9F93-D81F-886A-84CE-6BD53BF485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003" y="3137722"/>
            <a:ext cx="4910178" cy="2400206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0AF269-B82F-2D1F-509F-9010A2BFC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56</a:t>
            </a:fld>
            <a:endParaRPr lang="en-US" dirty="0"/>
          </a:p>
        </p:txBody>
      </p:sp>
      <p:pic>
        <p:nvPicPr>
          <p:cNvPr id="35" name="Graphic 34">
            <a:extLst>
              <a:ext uri="{FF2B5EF4-FFF2-40B4-BE49-F238E27FC236}">
                <a16:creationId xmlns:a16="http://schemas.microsoft.com/office/drawing/2014/main" id="{5DB0E89F-F8E8-5495-62D5-00B28414F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96739" y="96532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56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indefinite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" dur="indefinite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0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1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4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32" grpId="0"/>
      <p:bldP spid="32" grpId="1"/>
      <p:bldP spid="31" grpId="0"/>
      <p:bldP spid="31" grpId="1"/>
      <p:bldP spid="34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68235-C717-4F57-AF27-E662C061B3F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r>
              <a:rPr lang="en-US" dirty="0">
                <a:latin typeface="Museo Slab 500"/>
              </a:rPr>
              <a:t>Homeschool Scenarios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1157F5-F634-4F66-9BAC-53768C97D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57</a:t>
            </a:fld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2985BCA6-5698-64B9-C531-A35F60605A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290643" y="4180656"/>
            <a:ext cx="1610721" cy="1499521"/>
            <a:chOff x="5403033" y="3714505"/>
            <a:chExt cx="1144865" cy="1078332"/>
          </a:xfrm>
        </p:grpSpPr>
        <p:pic>
          <p:nvPicPr>
            <p:cNvPr id="5" name="Graphic 4" descr="Paint brush with solid fill">
              <a:extLst>
                <a:ext uri="{FF2B5EF4-FFF2-40B4-BE49-F238E27FC236}">
                  <a16:creationId xmlns:a16="http://schemas.microsoft.com/office/drawing/2014/main" id="{54A5EAAC-367E-495F-892A-A8A4EFCDEC0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rcRect/>
            <a:stretch/>
          </p:blipFill>
          <p:spPr>
            <a:xfrm>
              <a:off x="5644102" y="3878437"/>
              <a:ext cx="903796" cy="914400"/>
            </a:xfrm>
            <a:prstGeom prst="rect">
              <a:avLst/>
            </a:prstGeom>
          </p:spPr>
        </p:pic>
        <p:pic>
          <p:nvPicPr>
            <p:cNvPr id="7" name="Graphic 6" descr="Pencil with solid fill">
              <a:extLst>
                <a:ext uri="{FF2B5EF4-FFF2-40B4-BE49-F238E27FC236}">
                  <a16:creationId xmlns:a16="http://schemas.microsoft.com/office/drawing/2014/main" id="{54932A44-E9CD-4085-BA4A-4FB4D378950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/>
          </p:blipFill>
          <p:spPr>
            <a:xfrm>
              <a:off x="5403033" y="3714505"/>
              <a:ext cx="903796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3338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>
            <a:normAutofit/>
          </a:bodyPr>
          <a:lstStyle/>
          <a:p>
            <a:r>
              <a:rPr lang="en-US" dirty="0"/>
              <a:t>Homeschool Students Enrolled Simultaneously in Multiple Districts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54480"/>
            <a:ext cx="10515600" cy="1390054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sz="2200" dirty="0"/>
              <a:t>Homeschool students are eligible for a maximum of 0.5 FTE, meaning funding cannot be split for these students.</a:t>
            </a:r>
          </a:p>
          <a:p>
            <a:r>
              <a:rPr lang="en-US" sz="2200" dirty="0"/>
              <a:t>If a homeschool student is participating in two part-time programs simultaneously at two different districts, and both districts are using the same count date: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A07B3A8-18E2-4147-85EB-82734BC515BC}"/>
              </a:ext>
            </a:extLst>
          </p:cNvPr>
          <p:cNvSpPr/>
          <p:nvPr/>
        </p:nvSpPr>
        <p:spPr>
          <a:xfrm>
            <a:off x="1536835" y="3166633"/>
            <a:ext cx="9392835" cy="56466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US" dirty="0"/>
              <a:t>The district of primary residence can submit the student for (part-time) funding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467E47FB-19EF-A9A8-80C7-6CC92BDFF6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952694" y="79390"/>
            <a:ext cx="1061493" cy="954438"/>
            <a:chOff x="10952694" y="79390"/>
            <a:chExt cx="1061493" cy="954438"/>
          </a:xfrm>
        </p:grpSpPr>
        <p:pic>
          <p:nvPicPr>
            <p:cNvPr id="11" name="Graphic 10" descr="Paint brush outline">
              <a:extLst>
                <a:ext uri="{FF2B5EF4-FFF2-40B4-BE49-F238E27FC236}">
                  <a16:creationId xmlns:a16="http://schemas.microsoft.com/office/drawing/2014/main" id="{E9E1E418-BD05-2ED8-B48F-6FAA8FB60A4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1211976" y="231617"/>
              <a:ext cx="802211" cy="802211"/>
            </a:xfrm>
            <a:prstGeom prst="rect">
              <a:avLst/>
            </a:prstGeom>
          </p:spPr>
        </p:pic>
        <p:pic>
          <p:nvPicPr>
            <p:cNvPr id="12" name="Graphic 11" descr="Pencil outline">
              <a:extLst>
                <a:ext uri="{FF2B5EF4-FFF2-40B4-BE49-F238E27FC236}">
                  <a16:creationId xmlns:a16="http://schemas.microsoft.com/office/drawing/2014/main" id="{EE46B8E0-4075-575D-BC52-DF0D68283C7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52694" y="79390"/>
              <a:ext cx="802211" cy="802211"/>
            </a:xfrm>
            <a:prstGeom prst="rect">
              <a:avLst/>
            </a:prstGeom>
          </p:spPr>
        </p:pic>
      </p:grp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F4EF83A-60F9-8752-AF9F-7E0DC55989A0}"/>
              </a:ext>
            </a:extLst>
          </p:cNvPr>
          <p:cNvSpPr txBox="1">
            <a:spLocks/>
          </p:cNvSpPr>
          <p:nvPr/>
        </p:nvSpPr>
        <p:spPr>
          <a:xfrm>
            <a:off x="838200" y="4168588"/>
            <a:ext cx="10916705" cy="188963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dirty="0"/>
              <a:t>If neither district is the district of residence, or if it is not clear which district is the district of residence: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180C336-8C61-4C0F-A9CC-643C807490DE}"/>
              </a:ext>
            </a:extLst>
          </p:cNvPr>
          <p:cNvSpPr/>
          <p:nvPr/>
        </p:nvSpPr>
        <p:spPr>
          <a:xfrm>
            <a:off x="1536835" y="4937717"/>
            <a:ext cx="9392835" cy="100432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indent="0" algn="ctr">
              <a:buNone/>
            </a:pPr>
            <a:r>
              <a:rPr lang="en-US" u="sng" dirty="0"/>
              <a:t>Both</a:t>
            </a:r>
            <a:r>
              <a:rPr lang="en-US" dirty="0"/>
              <a:t> districts should upload  documentation for consideration during the duplicate count process, as additional information (such as history of enrollment with each district) will be considered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/>
          <a:lstStyle/>
          <a:p>
            <a:fld id="{C479D5F6-EDCB-402A-AC08-4943A1820E8F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823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6" grpId="0"/>
      <p:bldP spid="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7095" y="194587"/>
            <a:ext cx="8270157" cy="756418"/>
          </a:xfrm>
        </p:spPr>
        <p:txBody>
          <a:bodyPr>
            <a:normAutofit fontScale="90000"/>
          </a:bodyPr>
          <a:lstStyle/>
          <a:p>
            <a:r>
              <a:rPr lang="en-US" dirty="0"/>
              <a:t>Non-Funded Homeschool Students Enrolled </a:t>
            </a:r>
            <a:br>
              <a:rPr lang="en-US" dirty="0"/>
            </a:br>
            <a:r>
              <a:rPr lang="en-US" dirty="0"/>
              <a:t>Full-Time at Another District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US" dirty="0"/>
              <a:t>If a student is participating in a full-time program at one district, and another district has reported them as a </a:t>
            </a:r>
            <a:r>
              <a:rPr lang="en-US" b="1" u="sng" dirty="0"/>
              <a:t>non-funded</a:t>
            </a:r>
            <a:r>
              <a:rPr lang="en-US" dirty="0"/>
              <a:t> (i.e., funding code '86') homeschool student:</a:t>
            </a:r>
          </a:p>
          <a:p>
            <a:r>
              <a:rPr lang="en-US" dirty="0"/>
              <a:t>The district claiming the student for funding must upload documentation showing the student is eligible for full-time funding.</a:t>
            </a:r>
            <a:endParaRPr lang="en-US" dirty="0">
              <a:cs typeface="Calibri"/>
            </a:endParaRPr>
          </a:p>
          <a:p>
            <a:r>
              <a:rPr lang="en-US" dirty="0"/>
              <a:t>The district who flagged the student as homeschool (funding code '86') is </a:t>
            </a:r>
            <a:r>
              <a:rPr lang="en-US" u="sng" dirty="0"/>
              <a:t>not</a:t>
            </a:r>
            <a:r>
              <a:rPr lang="en-US" dirty="0"/>
              <a:t> required to upload anything.</a:t>
            </a:r>
            <a:endParaRPr lang="en-US" dirty="0">
              <a:cs typeface="Calibri"/>
            </a:endParaRPr>
          </a:p>
          <a:p>
            <a:pPr lvl="1"/>
            <a:r>
              <a:rPr lang="en-US" dirty="0"/>
              <a:t>Depending on the results of the full-time district’s documentation, may be required to remove the home-based education flag from their snapshot.</a:t>
            </a:r>
            <a:endParaRPr lang="en-US" dirty="0">
              <a:cs typeface="Calibri"/>
            </a:endParaRP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59</a:t>
            </a:fld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A353588-2BEB-DB32-B6BF-03179B87D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952694" y="79390"/>
            <a:ext cx="1061493" cy="954438"/>
            <a:chOff x="10952694" y="79390"/>
            <a:chExt cx="1061493" cy="954438"/>
          </a:xfrm>
        </p:grpSpPr>
        <p:pic>
          <p:nvPicPr>
            <p:cNvPr id="8" name="Graphic 7" descr="Paint brush outline">
              <a:extLst>
                <a:ext uri="{FF2B5EF4-FFF2-40B4-BE49-F238E27FC236}">
                  <a16:creationId xmlns:a16="http://schemas.microsoft.com/office/drawing/2014/main" id="{28230E4B-ACC7-29FB-D7D2-57186131982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1211976" y="231617"/>
              <a:ext cx="802211" cy="802211"/>
            </a:xfrm>
            <a:prstGeom prst="rect">
              <a:avLst/>
            </a:prstGeom>
          </p:spPr>
        </p:pic>
        <p:pic>
          <p:nvPicPr>
            <p:cNvPr id="9" name="Graphic 8" descr="Pencil outline">
              <a:extLst>
                <a:ext uri="{FF2B5EF4-FFF2-40B4-BE49-F238E27FC236}">
                  <a16:creationId xmlns:a16="http://schemas.microsoft.com/office/drawing/2014/main" id="{6DD413D7-D791-912D-1A48-87E2D2DAE52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52694" y="79390"/>
              <a:ext cx="802211" cy="802211"/>
            </a:xfrm>
            <a:prstGeom prst="rect">
              <a:avLst/>
            </a:prstGeom>
          </p:spPr>
        </p:pic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17DD623-3A55-7B2A-981D-D549B9AB5D6D}"/>
              </a:ext>
            </a:extLst>
          </p:cNvPr>
          <p:cNvSpPr/>
          <p:nvPr/>
        </p:nvSpPr>
        <p:spPr>
          <a:xfrm>
            <a:off x="1806742" y="4731499"/>
            <a:ext cx="8578515" cy="88731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45720" indent="0" algn="ctr">
              <a:buNone/>
            </a:pPr>
            <a:r>
              <a:rPr lang="en-US" dirty="0"/>
              <a:t>The specifics of the situation will be evaluated on a case-by-case basis.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091622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021785"/>
            <a:ext cx="10363200" cy="2337620"/>
          </a:xfrm>
        </p:spPr>
        <p:txBody>
          <a:bodyPr>
            <a:normAutofit fontScale="90000"/>
          </a:bodyPr>
          <a:lstStyle/>
          <a:p>
            <a:pPr algn="l"/>
            <a:br>
              <a:rPr lang="en-US" sz="2400" dirty="0"/>
            </a:br>
            <a:r>
              <a:rPr lang="en-US" sz="2400" dirty="0"/>
              <a:t>Districts are strongly encouraged to work collaboratively to determine which district should submit each student for funding before the deadline for submitting duplicate count documents.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If districts cannot come to a resolution regarding who is eligible to submit the student for funding, then both districts should submit their expanded body of documentation.</a:t>
            </a:r>
            <a:br>
              <a:rPr lang="en-US" sz="2400" dirty="0"/>
            </a:b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60</a:t>
            </a:fld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F1D655A6-2649-40F9-A5F8-D67FA755B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426826" y="3021057"/>
            <a:ext cx="1338348" cy="1338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59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49"/>
    </mc:Choice>
    <mc:Fallback xmlns="">
      <p:transition spd="slow" advTm="229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4"/>
        <p14:stopEvt time="22448" objId="4"/>
      </p14:showEvtLst>
    </p:ext>
  </p:extLs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A0B17-6DD8-02B7-5432-ABB857C1D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Duplicate Count Office Hours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32011-0A50-26A3-7AE3-908D9B174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554480"/>
            <a:ext cx="5768788" cy="4351338"/>
          </a:xfrm>
        </p:spPr>
        <p:txBody>
          <a:bodyPr/>
          <a:lstStyle/>
          <a:p>
            <a:r>
              <a:rPr lang="en-US" dirty="0"/>
              <a:t>At</a:t>
            </a:r>
            <a:r>
              <a:rPr lang="en-US" dirty="0">
                <a:hlinkClick r:id="rId2"/>
              </a:rPr>
              <a:t> November 5, 1pm, Duplicate Count Office Hours</a:t>
            </a:r>
            <a:r>
              <a:rPr lang="en-US" dirty="0"/>
              <a:t> will be hosted by the School Auditing Office.</a:t>
            </a:r>
          </a:p>
          <a:p>
            <a:r>
              <a:rPr lang="en-US" dirty="0"/>
              <a:t>Please join us if you expect to have duplicates and/or see duplicates appearing already on your Audit Exception Report by 11/5!</a:t>
            </a:r>
          </a:p>
          <a:p>
            <a:r>
              <a:rPr lang="en-US" dirty="0"/>
              <a:t>Remember to </a:t>
            </a:r>
            <a:r>
              <a:rPr lang="en-US" dirty="0">
                <a:hlinkClick r:id="rId3"/>
              </a:rPr>
              <a:t>Register for Duplicate Count Office Hours</a:t>
            </a:r>
            <a:r>
              <a:rPr lang="en-US" dirty="0"/>
              <a:t> in advance!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70585F-0B8B-9B7C-F898-EF44BDF6E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9D5F6-EDCB-402A-AC08-4943A1820E8F}" type="slidenum">
              <a:rPr lang="en-US" smtClean="0"/>
              <a:pPr/>
              <a:t>61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4FD522-38D3-119B-A697-7A7F854A7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26" t="5087" r="15466" b="4925"/>
          <a:stretch>
            <a:fillRect/>
          </a:stretch>
        </p:blipFill>
        <p:spPr>
          <a:xfrm>
            <a:off x="6987479" y="1219201"/>
            <a:ext cx="5204521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36556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233860-C709-47B4-4C62-586622218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565" y="205176"/>
            <a:ext cx="8065168" cy="898524"/>
          </a:xfr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en-US" dirty="0"/>
              <a:t>Contact Information &amp; Resources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7147CD2-F13A-35F4-2C5A-72862E078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4479"/>
            <a:ext cx="10515600" cy="4801871"/>
          </a:xfrm>
        </p:spPr>
        <p:txBody>
          <a:bodyPr numCol="2"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b="1" dirty="0"/>
              <a:t>School Auditing Office</a:t>
            </a:r>
          </a:p>
          <a:p>
            <a:pPr>
              <a:lnSpc>
                <a:spcPct val="120000"/>
              </a:lnSpc>
              <a:spcBef>
                <a:spcPts val="600"/>
              </a:spcBef>
            </a:pPr>
            <a:r>
              <a:rPr lang="en-US" dirty="0">
                <a:hlinkClick r:id="rId2"/>
              </a:rPr>
              <a:t>audit@cde.state.co.us</a:t>
            </a:r>
            <a:r>
              <a:rPr lang="en-US" dirty="0"/>
              <a:t> 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dirty="0"/>
              <a:t>Rebecca McRee</a:t>
            </a:r>
          </a:p>
          <a:p>
            <a:pPr>
              <a:lnSpc>
                <a:spcPct val="120000"/>
              </a:lnSpc>
              <a:spcBef>
                <a:spcPts val="200"/>
              </a:spcBef>
            </a:pPr>
            <a:r>
              <a:rPr lang="en-US" dirty="0">
                <a:hlinkClick r:id="rId3"/>
              </a:rPr>
              <a:t>mcree_r@cde.state.co.us</a:t>
            </a:r>
            <a:r>
              <a:rPr lang="en-US" dirty="0"/>
              <a:t> </a:t>
            </a:r>
          </a:p>
          <a:p>
            <a:pPr>
              <a:lnSpc>
                <a:spcPct val="120000"/>
              </a:lnSpc>
              <a:spcBef>
                <a:spcPts val="200"/>
              </a:spcBef>
            </a:pPr>
            <a:r>
              <a:rPr lang="en-US" dirty="0"/>
              <a:t>303-482-6286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en-US" dirty="0"/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b="1" dirty="0"/>
              <a:t>Data Services</a:t>
            </a: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dirty="0"/>
              <a:t>Collin Slutzky</a:t>
            </a:r>
          </a:p>
          <a:p>
            <a:pPr>
              <a:lnSpc>
                <a:spcPct val="120000"/>
              </a:lnSpc>
              <a:spcBef>
                <a:spcPts val="200"/>
              </a:spcBef>
            </a:pPr>
            <a:r>
              <a:rPr lang="en-US" dirty="0">
                <a:hlinkClick r:id="rId4"/>
              </a:rPr>
              <a:t>StudentOctober@cde.state.co.us</a:t>
            </a:r>
            <a:r>
              <a:rPr lang="en-US" dirty="0"/>
              <a:t> </a:t>
            </a:r>
          </a:p>
          <a:p>
            <a:pPr>
              <a:lnSpc>
                <a:spcPct val="120000"/>
              </a:lnSpc>
              <a:spcBef>
                <a:spcPts val="200"/>
              </a:spcBef>
            </a:pPr>
            <a:r>
              <a:rPr lang="en-US" dirty="0"/>
              <a:t>720-760-3569</a:t>
            </a:r>
            <a:endParaRPr lang="en-US" dirty="0">
              <a:ea typeface="+mn-lt"/>
              <a:cs typeface="+mn-lt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endParaRPr lang="en-US" dirty="0">
              <a:ea typeface="+mn-lt"/>
              <a:cs typeface="+mn-lt"/>
            </a:endParaRPr>
          </a:p>
          <a:p>
            <a:pPr marL="0" indent="0">
              <a:lnSpc>
                <a:spcPct val="120000"/>
              </a:lnSpc>
              <a:spcBef>
                <a:spcPts val="600"/>
              </a:spcBef>
              <a:buNone/>
            </a:pPr>
            <a:r>
              <a:rPr lang="en-US" b="1" dirty="0">
                <a:ea typeface="+mn-lt"/>
                <a:cs typeface="+mn-lt"/>
              </a:rPr>
              <a:t>Resources</a:t>
            </a:r>
          </a:p>
          <a:p>
            <a:pPr marL="285750" indent="-285750">
              <a:lnSpc>
                <a:spcPct val="120000"/>
              </a:lnSpc>
              <a:spcBef>
                <a:spcPts val="200"/>
              </a:spcBef>
            </a:pPr>
            <a:r>
              <a:rPr lang="en-US" dirty="0">
                <a:ea typeface="+mn-lt"/>
                <a:cs typeface="+mn-lt"/>
                <a:hlinkClick r:id="rId5"/>
              </a:rPr>
              <a:t>Auditing Office Training Schedule</a:t>
            </a:r>
            <a:endParaRPr lang="en-US" dirty="0">
              <a:ea typeface="+mn-lt"/>
              <a:cs typeface="+mn-lt"/>
            </a:endParaRPr>
          </a:p>
          <a:p>
            <a:pPr marL="285750" indent="-285750">
              <a:lnSpc>
                <a:spcPct val="120000"/>
              </a:lnSpc>
              <a:spcBef>
                <a:spcPts val="200"/>
              </a:spcBef>
            </a:pPr>
            <a:r>
              <a:rPr lang="en-US" dirty="0">
                <a:ea typeface="+mn-lt"/>
                <a:cs typeface="+mn-lt"/>
                <a:hlinkClick r:id="rId6"/>
              </a:rPr>
              <a:t>Auditing Office’s Pupil Count Website</a:t>
            </a:r>
            <a:endParaRPr lang="en-US" dirty="0">
              <a:ea typeface="+mn-lt"/>
              <a:cs typeface="+mn-lt"/>
            </a:endParaRPr>
          </a:p>
          <a:p>
            <a:pPr marL="285750" indent="-285750">
              <a:lnSpc>
                <a:spcPct val="120000"/>
              </a:lnSpc>
              <a:spcBef>
                <a:spcPts val="200"/>
              </a:spcBef>
            </a:pPr>
            <a:r>
              <a:rPr lang="en-US" dirty="0">
                <a:ea typeface="+mn-lt"/>
                <a:cs typeface="+mn-lt"/>
                <a:hlinkClick r:id="rId7"/>
              </a:rPr>
              <a:t>Data Pipeline Town Halls</a:t>
            </a:r>
            <a:endParaRPr lang="en-US" dirty="0">
              <a:ea typeface="+mn-lt"/>
              <a:cs typeface="+mn-lt"/>
            </a:endParaRPr>
          </a:p>
          <a:p>
            <a:pPr marL="285750" indent="-285750">
              <a:lnSpc>
                <a:spcPct val="120000"/>
              </a:lnSpc>
              <a:spcBef>
                <a:spcPts val="200"/>
              </a:spcBef>
            </a:pPr>
            <a:r>
              <a:rPr lang="en-US" dirty="0">
                <a:ea typeface="+mn-lt"/>
                <a:cs typeface="+mn-lt"/>
                <a:hlinkClick r:id="rId8"/>
              </a:rPr>
              <a:t>Identity Management/Data Pipeline</a:t>
            </a:r>
            <a:br>
              <a:rPr lang="en-US" dirty="0"/>
            </a:br>
            <a:r>
              <a:rPr lang="en-US" dirty="0">
                <a:hlinkClick r:id="rId9"/>
              </a:rPr>
              <a:t>Student Interchange Website</a:t>
            </a:r>
            <a:endParaRPr lang="en-US" dirty="0"/>
          </a:p>
          <a:p>
            <a:pPr marL="285750" indent="-285750">
              <a:lnSpc>
                <a:spcPct val="120000"/>
              </a:lnSpc>
              <a:spcBef>
                <a:spcPts val="200"/>
              </a:spcBef>
            </a:pPr>
            <a:r>
              <a:rPr lang="en-US" dirty="0">
                <a:cs typeface="Calibri"/>
                <a:hlinkClick r:id="rId10"/>
              </a:rPr>
              <a:t>Student October Data Collection Website</a:t>
            </a:r>
            <a:endParaRPr lang="en-US" dirty="0">
              <a:cs typeface="Calibri"/>
            </a:endParaRPr>
          </a:p>
          <a:p>
            <a:pPr marL="285750" indent="-285750">
              <a:lnSpc>
                <a:spcPct val="120000"/>
              </a:lnSpc>
              <a:spcBef>
                <a:spcPts val="200"/>
              </a:spcBef>
            </a:pPr>
            <a:r>
              <a:rPr lang="en-US" dirty="0">
                <a:hlinkClick r:id="rId11"/>
              </a:rPr>
              <a:t>Syncplicity</a:t>
            </a:r>
            <a:endParaRPr lang="en-US" dirty="0"/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sz="2000" dirty="0">
              <a:latin typeface="Museo Slab 50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sz="2000" dirty="0">
              <a:latin typeface="Museo Slab 500"/>
            </a:endParaRPr>
          </a:p>
          <a:p>
            <a:pPr>
              <a:lnSpc>
                <a:spcPct val="120000"/>
              </a:lnSpc>
              <a:spcBef>
                <a:spcPts val="600"/>
              </a:spcBef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32873" y="6356350"/>
            <a:ext cx="2743200" cy="365125"/>
          </a:xfrm>
        </p:spPr>
        <p:txBody>
          <a:bodyPr>
            <a:normAutofit/>
          </a:bodyPr>
          <a:lstStyle/>
          <a:p>
            <a:fld id="{C479D5F6-EDCB-402A-AC08-4943A1820E8F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6562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DE-Blues">
      <a:dk1>
        <a:sysClr val="windowText" lastClr="000000"/>
      </a:dk1>
      <a:lt1>
        <a:sysClr val="window" lastClr="FFFFFF"/>
      </a:lt1>
      <a:dk2>
        <a:srgbClr val="232C67"/>
      </a:dk2>
      <a:lt2>
        <a:srgbClr val="D0D2D3"/>
      </a:lt2>
      <a:accent1>
        <a:srgbClr val="48C3E3"/>
      </a:accent1>
      <a:accent2>
        <a:srgbClr val="077682"/>
      </a:accent2>
      <a:accent3>
        <a:srgbClr val="6EC4E8"/>
      </a:accent3>
      <a:accent4>
        <a:srgbClr val="A3D283"/>
      </a:accent4>
      <a:accent5>
        <a:srgbClr val="7C98AC"/>
      </a:accent5>
      <a:accent6>
        <a:srgbClr val="FECF85"/>
      </a:accent6>
      <a:hlink>
        <a:srgbClr val="488BC9"/>
      </a:hlink>
      <a:folHlink>
        <a:srgbClr val="EC675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DE-Blues">
    <a:dk1>
      <a:sysClr val="windowText" lastClr="000000"/>
    </a:dk1>
    <a:lt1>
      <a:sysClr val="window" lastClr="FFFFFF"/>
    </a:lt1>
    <a:dk2>
      <a:srgbClr val="232C67"/>
    </a:dk2>
    <a:lt2>
      <a:srgbClr val="D0D2D3"/>
    </a:lt2>
    <a:accent1>
      <a:srgbClr val="48C3E3"/>
    </a:accent1>
    <a:accent2>
      <a:srgbClr val="077682"/>
    </a:accent2>
    <a:accent3>
      <a:srgbClr val="6EC4E8"/>
    </a:accent3>
    <a:accent4>
      <a:srgbClr val="A3D283"/>
    </a:accent4>
    <a:accent5>
      <a:srgbClr val="7C98AC"/>
    </a:accent5>
    <a:accent6>
      <a:srgbClr val="FECF85"/>
    </a:accent6>
    <a:hlink>
      <a:srgbClr val="488BC9"/>
    </a:hlink>
    <a:folHlink>
      <a:srgbClr val="EC675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b639f00-c663-4db8-9f2d-5e59e4353b4b">
      <Terms xmlns="http://schemas.microsoft.com/office/infopath/2007/PartnerControls"/>
    </lcf76f155ced4ddcb4097134ff3c332f>
    <TaxCatchAll xmlns="ca9d521c-8764-4bcd-84f1-6f7ce6ca6a96" xsi:nil="true"/>
    <SharedWithUsers xmlns="ca9d521c-8764-4bcd-84f1-6f7ce6ca6a96">
      <UserInfo>
        <DisplayName>McRee, Rebecca</DisplayName>
        <AccountId>56</AccountId>
        <AccountType/>
      </UserInfo>
      <UserInfo>
        <DisplayName>Oxton, Jessica</DisplayName>
        <AccountId>59</AccountId>
        <AccountType/>
      </UserInfo>
    </SharedWithUser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AA584270DE6043A37CBFDFBD606C7E" ma:contentTypeVersion="14" ma:contentTypeDescription="Create a new document." ma:contentTypeScope="" ma:versionID="55e5ff24ef3f7708987483cdeff25fab">
  <xsd:schema xmlns:xsd="http://www.w3.org/2001/XMLSchema" xmlns:xs="http://www.w3.org/2001/XMLSchema" xmlns:p="http://schemas.microsoft.com/office/2006/metadata/properties" xmlns:ns2="9b639f00-c663-4db8-9f2d-5e59e4353b4b" xmlns:ns3="ca9d521c-8764-4bcd-84f1-6f7ce6ca6a96" targetNamespace="http://schemas.microsoft.com/office/2006/metadata/properties" ma:root="true" ma:fieldsID="f26dc7d0880d25fa47988f8e86f45eaa" ns2:_="" ns3:_="">
    <xsd:import namespace="9b639f00-c663-4db8-9f2d-5e59e4353b4b"/>
    <xsd:import namespace="ca9d521c-8764-4bcd-84f1-6f7ce6ca6a9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639f00-c663-4db8-9f2d-5e59e4353b4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3d99294-4495-451a-babc-f01b43cdf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9d521c-8764-4bcd-84f1-6f7ce6ca6a96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56d5c4a-69f5-4293-84ba-d3df6e850d51}" ma:internalName="TaxCatchAll" ma:showField="CatchAllData" ma:web="ca9d521c-8764-4bcd-84f1-6f7ce6ca6a9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B8D346-98B4-4A38-AC1D-9DECB7E942AC}">
  <ds:schemaRefs>
    <ds:schemaRef ds:uri="00f509a9-c32d-4da3-8aae-24aafb2d4278"/>
    <ds:schemaRef ds:uri="4c96849b-d583-4314-bdb6-16a0c6e34719"/>
    <ds:schemaRef ds:uri="658e932f-8c42-4f93-8fc3-67d3de176e61"/>
    <ds:schemaRef ds:uri="6a597bc7-c86c-4892-ad3e-43cc0a7c8044"/>
    <ds:schemaRef ds:uri="8afd8c4a-fe3c-41c6-823e-e35e5abfca68"/>
    <ds:schemaRef ds:uri="bf4c7ac3-0834-42cc-a40e-499caae2d50b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B080972E-D571-4992-96C3-E5252958F70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E7B44E9-17D8-4224-8761-BE05DD0447E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2310</TotalTime>
  <Words>5004</Words>
  <Application>Microsoft Office PowerPoint</Application>
  <PresentationFormat>Widescreen</PresentationFormat>
  <Paragraphs>548</Paragraphs>
  <Slides>62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1" baseType="lpstr">
      <vt:lpstr>Arial</vt:lpstr>
      <vt:lpstr>Calibri</vt:lpstr>
      <vt:lpstr>Calibri Light</vt:lpstr>
      <vt:lpstr>Museo Slab 500</vt:lpstr>
      <vt:lpstr>Segoe UI</vt:lpstr>
      <vt:lpstr>Symbol</vt:lpstr>
      <vt:lpstr>Trebuchet MS</vt:lpstr>
      <vt:lpstr>Wingdings</vt:lpstr>
      <vt:lpstr>Office Theme</vt:lpstr>
      <vt:lpstr>Student October Duplicate Process Training 2026-2027</vt:lpstr>
      <vt:lpstr>Agenda</vt:lpstr>
      <vt:lpstr> Timeline</vt:lpstr>
      <vt:lpstr>Data Collection and Cleanup Phase Timeline</vt:lpstr>
      <vt:lpstr>Duplicate Count Phase Timeline</vt:lpstr>
      <vt:lpstr> Data Accuracy</vt:lpstr>
      <vt:lpstr>Ensure Accurate Data</vt:lpstr>
      <vt:lpstr>Some More Tips for Accurate Data Reporting</vt:lpstr>
      <vt:lpstr> Overview</vt:lpstr>
      <vt:lpstr>Overview</vt:lpstr>
      <vt:lpstr>Duplicate Count Process</vt:lpstr>
      <vt:lpstr>Cognos Audit Exception Report</vt:lpstr>
      <vt:lpstr>Preparation</vt:lpstr>
      <vt:lpstr>Duplicate Count Phase Timeline (Again)</vt:lpstr>
      <vt:lpstr>Duplicate Count Process High-level</vt:lpstr>
      <vt:lpstr> Data Pipeline Duplicate Process</vt:lpstr>
      <vt:lpstr>Waiting for all Districts to Submit</vt:lpstr>
      <vt:lpstr>Run Cross LEA – Email is sent upon completion</vt:lpstr>
      <vt:lpstr>Audit Exception Report (under Student October Reports)</vt:lpstr>
      <vt:lpstr> Student October Submission to CDE  (for the second time)</vt:lpstr>
      <vt:lpstr>Update Data/Ready to Submit</vt:lpstr>
      <vt:lpstr>Funding Allotments</vt:lpstr>
      <vt:lpstr>Total Funding Allotment Acceptable Codes</vt:lpstr>
      <vt:lpstr>Total Funding Allotment</vt:lpstr>
      <vt:lpstr>Edit Checks</vt:lpstr>
      <vt:lpstr>Edit Checks Continued</vt:lpstr>
      <vt:lpstr>Using Syncplicity for Duplicate Count</vt:lpstr>
      <vt:lpstr>Audit Syncplicity Folder</vt:lpstr>
      <vt:lpstr>Audit Syncplicity Folder Structure</vt:lpstr>
      <vt:lpstr>Audit Syncplicity Folder – Uploading Documents</vt:lpstr>
      <vt:lpstr>Required Documentation</vt:lpstr>
      <vt:lpstr>Duplicate Count Documentation</vt:lpstr>
      <vt:lpstr>Documentation: District/School/Program-level</vt:lpstr>
      <vt:lpstr>Documentation: Student-level Considerations</vt:lpstr>
      <vt:lpstr>Documentation: Student-level</vt:lpstr>
      <vt:lpstr>Documentation: Student-Level Schedule</vt:lpstr>
      <vt:lpstr>Documentation: Student-Level Attendance Verification</vt:lpstr>
      <vt:lpstr>Documentation: Alternative Instruction Course Attendance</vt:lpstr>
      <vt:lpstr>Documentation: Online School and Program Attendance</vt:lpstr>
      <vt:lpstr>Documentation:  Labeling</vt:lpstr>
      <vt:lpstr>Documentation for Conceded Students</vt:lpstr>
      <vt:lpstr>Considerations and Scenarios</vt:lpstr>
      <vt:lpstr>General Principles</vt:lpstr>
      <vt:lpstr>Scenarios and Considerations</vt:lpstr>
      <vt:lpstr>Alternate Count Date  Scenarios</vt:lpstr>
      <vt:lpstr>Alternate Count Dates</vt:lpstr>
      <vt:lpstr>Official Count Date Takes Precedence</vt:lpstr>
      <vt:lpstr>Two Districts with Approved Alternative Count Dates</vt:lpstr>
      <vt:lpstr>Simultaneous Enrollment Scenarios</vt:lpstr>
      <vt:lpstr>Enrolled in both a Full-Time and a Part-Time School/Program</vt:lpstr>
      <vt:lpstr>Enrolled Full-Time at a Colorado public Online School or Program and Part-Time at a Brick-and-Mortar School</vt:lpstr>
      <vt:lpstr>Full-time vs. Part-Time Example</vt:lpstr>
      <vt:lpstr>Student Reported as Part-time at Two Different Districts but Not Reported as Homeschool</vt:lpstr>
      <vt:lpstr>Ending Attendance On the Pupil Enrollment Count Date</vt:lpstr>
      <vt:lpstr>Double Attendance Beyond the Pupil Enrollment Count Date</vt:lpstr>
      <vt:lpstr>Simplified Timeline Diagrams</vt:lpstr>
      <vt:lpstr>Homeschool Scenarios</vt:lpstr>
      <vt:lpstr>Homeschool Students Enrolled Simultaneously in Multiple Districts</vt:lpstr>
      <vt:lpstr>Non-Funded Homeschool Students Enrolled  Full-Time at Another District</vt:lpstr>
      <vt:lpstr> Districts are strongly encouraged to work collaboratively to determine which district should submit each student for funding before the deadline for submitting duplicate count documents.    If districts cannot come to a resolution regarding who is eligible to submit the student for funding, then both districts should submit their expanded body of documentation. </vt:lpstr>
      <vt:lpstr>Duplicate Count Office Hours</vt:lpstr>
      <vt:lpstr>Contact Information &amp; Resources</vt:lpstr>
    </vt:vector>
  </TitlesOfParts>
  <Company>Colorado Department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Madorin, Acacia</dc:creator>
  <cp:lastModifiedBy>Slutzky, Collin</cp:lastModifiedBy>
  <cp:revision>42</cp:revision>
  <dcterms:created xsi:type="dcterms:W3CDTF">2019-06-25T17:30:52Z</dcterms:created>
  <dcterms:modified xsi:type="dcterms:W3CDTF">2026-10-29T22:27:10Z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0x01010062AA584270DE6043A37CBFDFBD606C7E</vt:lpwstr>
  </property>
  <property fmtid="{D5CDD505-2E9C-101B-9397-08002B2CF9AE}" pid="3" name="MediaServiceImageTags">
    <vt:lpwstr/>
  </property>
</Properties>
</file>