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69" r:id="rId2"/>
    <p:sldId id="299" r:id="rId3"/>
    <p:sldId id="273" r:id="rId4"/>
    <p:sldId id="277" r:id="rId5"/>
    <p:sldId id="298" r:id="rId6"/>
    <p:sldId id="285" r:id="rId7"/>
    <p:sldId id="292" r:id="rId8"/>
    <p:sldId id="294" r:id="rId9"/>
    <p:sldId id="295" r:id="rId10"/>
    <p:sldId id="296" r:id="rId11"/>
    <p:sldId id="297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6" autoAdjust="0"/>
    <p:restoredTop sz="94660"/>
  </p:normalViewPr>
  <p:slideViewPr>
    <p:cSldViewPr snapToGrid="0">
      <p:cViewPr varScale="1">
        <p:scale>
          <a:sx n="59" d="100"/>
          <a:sy n="59" d="100"/>
        </p:scale>
        <p:origin x="945" y="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US"/>
  <c:roundedCorners val="1"/>
  <c:style val="2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v>Values</c:v>
          </c:tx>
          <c:spPr>
            <a:solidFill>
              <a:srgbClr val="A7ADA9"/>
            </a:solidFill>
            <a:ln>
              <a:noFill/>
            </a:ln>
          </c:spPr>
          <c:invertIfNegative val="1"/>
          <c:dPt>
            <c:idx val="1"/>
            <c:invertIfNegative val="1"/>
            <c:bubble3D val="0"/>
            <c:spPr>
              <a:solidFill>
                <a:srgbClr val="1F6F5C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1-DD4D-4A7B-8D90-B594BBA508FB}"/>
              </c:ext>
            </c:extLst>
          </c:dPt>
          <c:dLbls>
            <c:numFmt formatCode="&quot;$&quot;0.0&quot;M&quot;" sourceLinked="0"/>
            <c:spPr>
              <a:noFill/>
              <a:ln>
                <a:noFill/>
              </a:ln>
              <a:effectLst/>
            </c:spPr>
            <c:txPr>
              <a:bodyPr wrap="none"/>
              <a:lstStyle/>
              <a:p>
                <a:pPr>
                  <a:defRPr sz="1400" b="1">
                    <a:solidFill>
                      <a:srgbClr val="1E2329"/>
                    </a:solidFill>
                    <a:latin typeface="Arial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Lit>
              <c:ptCount val="2"/>
              <c:pt idx="0">
                <c:v>10-year</c:v>
              </c:pt>
              <c:pt idx="1">
                <c:v>20-year</c:v>
              </c:pt>
            </c:strLit>
          </c:cat>
          <c:val>
            <c:numLit>
              <c:formatCode>General</c:formatCode>
              <c:ptCount val="2"/>
              <c:pt idx="0">
                <c:v>13.63</c:v>
              </c:pt>
              <c:pt idx="1">
                <c:v>9.2100000000000009</c:v>
              </c:pt>
            </c:numLit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noFill/>
                  </a:ln>
                </c14:spPr>
              </c14:invertSolidFillFmt>
            </c:ext>
            <c:ext xmlns:c16="http://schemas.microsoft.com/office/drawing/2014/chart" uri="{C3380CC4-5D6E-409C-BE32-E72D297353CC}">
              <c16:uniqueId val="{00000002-DD4D-4A7B-8D90-B594BBA508F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1"/>
        <c:axId val="2"/>
      </c:barChart>
      <c:catAx>
        <c:axId val="1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 w="9525">
            <a:solidFill>
              <a:srgbClr val="C7C8CA"/>
            </a:solidFill>
          </a:ln>
        </c:spPr>
        <c:txPr>
          <a:bodyPr rot="0" vert="horz"/>
          <a:lstStyle/>
          <a:p>
            <a:pPr>
              <a:defRPr sz="1400" b="0">
                <a:solidFill>
                  <a:srgbClr val="1E2329"/>
                </a:solidFill>
                <a:latin typeface="Arial"/>
              </a:defRPr>
            </a:pPr>
            <a:endParaRPr lang="en-US"/>
          </a:p>
        </c:txPr>
        <c:crossAx val="2"/>
        <c:crosses val="autoZero"/>
        <c:auto val="1"/>
        <c:lblAlgn val="ctr"/>
        <c:lblOffset val="100"/>
        <c:noMultiLvlLbl val="1"/>
      </c:catAx>
      <c:valAx>
        <c:axId val="2"/>
        <c:scaling>
          <c:orientation val="minMax"/>
          <c:max val="52"/>
          <c:min val="0"/>
        </c:scaling>
        <c:delete val="1"/>
        <c:axPos val="l"/>
        <c:numFmt formatCode="General" sourceLinked="1"/>
        <c:majorTickMark val="none"/>
        <c:minorTickMark val="none"/>
        <c:tickLblPos val="none"/>
        <c:crossAx val="1"/>
        <c:crosses val="autoZero"/>
        <c:crossBetween val="between"/>
      </c:valAx>
      <c:spPr>
        <a:noFill/>
        <a:ln>
          <a:noFill/>
        </a:ln>
      </c:spPr>
    </c:plotArea>
    <c:plotVisOnly val="1"/>
    <c:dispBlanksAs val="gap"/>
    <c:showDLblsOverMax val="1"/>
  </c:chart>
  <c:spPr>
    <a:noFill/>
    <a:ln>
      <a:noFill/>
    </a:ln>
  </c:spPr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US"/>
  <c:roundedCorners val="1"/>
  <c:style val="2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v>Values</c:v>
          </c:tx>
          <c:spPr>
            <a:solidFill>
              <a:srgbClr val="A7ADA9"/>
            </a:solidFill>
            <a:ln>
              <a:noFill/>
            </a:ln>
          </c:spPr>
          <c:invertIfNegative val="1"/>
          <c:dPt>
            <c:idx val="1"/>
            <c:invertIfNegative val="1"/>
            <c:bubble3D val="0"/>
            <c:spPr>
              <a:solidFill>
                <a:srgbClr val="1F6F5C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1-C8E5-40A0-BFC3-CCDE8A8FB840}"/>
              </c:ext>
            </c:extLst>
          </c:dPt>
          <c:dLbls>
            <c:numFmt formatCode="&quot;$&quot;0.0&quot;M&quot;" sourceLinked="0"/>
            <c:spPr>
              <a:noFill/>
              <a:ln>
                <a:noFill/>
              </a:ln>
              <a:effectLst/>
            </c:spPr>
            <c:txPr>
              <a:bodyPr wrap="none"/>
              <a:lstStyle/>
              <a:p>
                <a:pPr>
                  <a:defRPr sz="1400" b="1">
                    <a:solidFill>
                      <a:srgbClr val="1E2329"/>
                    </a:solidFill>
                    <a:latin typeface="Arial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Lit>
              <c:ptCount val="2"/>
              <c:pt idx="0">
                <c:v>10-year</c:v>
              </c:pt>
              <c:pt idx="1">
                <c:v>20-year</c:v>
              </c:pt>
            </c:strLit>
          </c:cat>
          <c:val>
            <c:numLit>
              <c:formatCode>General</c:formatCode>
              <c:ptCount val="2"/>
              <c:pt idx="0">
                <c:v>20.53</c:v>
              </c:pt>
              <c:pt idx="1">
                <c:v>47.68</c:v>
              </c:pt>
            </c:numLit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noFill/>
                  </a:ln>
                </c14:spPr>
              </c14:invertSolidFillFmt>
            </c:ext>
            <c:ext xmlns:c16="http://schemas.microsoft.com/office/drawing/2014/chart" uri="{C3380CC4-5D6E-409C-BE32-E72D297353CC}">
              <c16:uniqueId val="{00000002-C8E5-40A0-BFC3-CCDE8A8FB84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1"/>
        <c:axId val="2"/>
      </c:barChart>
      <c:catAx>
        <c:axId val="1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 w="9525">
            <a:solidFill>
              <a:srgbClr val="C7C8CA"/>
            </a:solidFill>
          </a:ln>
        </c:spPr>
        <c:txPr>
          <a:bodyPr rot="0" vert="horz"/>
          <a:lstStyle/>
          <a:p>
            <a:pPr>
              <a:defRPr sz="1400" b="0">
                <a:solidFill>
                  <a:srgbClr val="1E2329"/>
                </a:solidFill>
                <a:latin typeface="Arial"/>
              </a:defRPr>
            </a:pPr>
            <a:endParaRPr lang="en-US"/>
          </a:p>
        </c:txPr>
        <c:crossAx val="2"/>
        <c:crosses val="autoZero"/>
        <c:auto val="1"/>
        <c:lblAlgn val="ctr"/>
        <c:lblOffset val="100"/>
        <c:noMultiLvlLbl val="1"/>
      </c:catAx>
      <c:valAx>
        <c:axId val="2"/>
        <c:scaling>
          <c:orientation val="minMax"/>
          <c:max val="52"/>
          <c:min val="0"/>
        </c:scaling>
        <c:delete val="1"/>
        <c:axPos val="l"/>
        <c:numFmt formatCode="General" sourceLinked="1"/>
        <c:majorTickMark val="none"/>
        <c:minorTickMark val="none"/>
        <c:tickLblPos val="none"/>
        <c:crossAx val="1"/>
        <c:crosses val="autoZero"/>
        <c:crossBetween val="between"/>
      </c:valAx>
      <c:spPr>
        <a:noFill/>
        <a:ln>
          <a:noFill/>
        </a:ln>
      </c:spPr>
    </c:plotArea>
    <c:plotVisOnly val="1"/>
    <c:dispBlanksAs val="gap"/>
    <c:showDLblsOverMax val="1"/>
  </c:chart>
  <c:spPr>
    <a:noFill/>
    <a:ln>
      <a:noFill/>
    </a:ln>
  </c:spPr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US"/>
  <c:roundedCorners val="1"/>
  <c:style val="2"/>
  <c:chart>
    <c:autoTitleDeleted val="1"/>
    <c:plotArea>
      <c:layout>
        <c:manualLayout>
          <c:layoutTarget val="inner"/>
          <c:xMode val="edge"/>
          <c:yMode val="edge"/>
          <c:x val="9.2155147273257507E-2"/>
          <c:y val="0.06"/>
          <c:w val="0.80386410032079325"/>
          <c:h val="0.84513234038516272"/>
        </c:manualLayout>
      </c:layout>
      <c:lineChart>
        <c:grouping val="standard"/>
        <c:varyColors val="0"/>
        <c:ser>
          <c:idx val="0"/>
          <c:order val="0"/>
          <c:tx>
            <c:v>10-year</c:v>
          </c:tx>
          <c:spPr>
            <a:ln w="19050">
              <a:solidFill>
                <a:srgbClr val="6B7570"/>
              </a:solidFill>
            </a:ln>
          </c:spPr>
          <c:marker>
            <c:symbol val="none"/>
          </c:marker>
          <c:dPt>
            <c:idx val="0"/>
            <c:marker>
              <c:symbol val="circle"/>
              <c:size val="6"/>
              <c:spPr>
                <a:solidFill>
                  <a:srgbClr val="6B7570"/>
                </a:solidFill>
                <a:ln>
                  <a:noFill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0-252C-48B3-8BB3-6860E6C420A6}"/>
              </c:ext>
            </c:extLst>
          </c:dPt>
          <c:dPt>
            <c:idx val="4"/>
            <c:marker>
              <c:symbol val="circle"/>
              <c:size val="6"/>
              <c:spPr>
                <a:solidFill>
                  <a:srgbClr val="6B7570"/>
                </a:solidFill>
                <a:ln>
                  <a:noFill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1-252C-48B3-8BB3-6860E6C420A6}"/>
              </c:ext>
            </c:extLst>
          </c:dPt>
          <c:dPt>
            <c:idx val="7"/>
            <c:marker>
              <c:symbol val="circle"/>
              <c:size val="6"/>
              <c:spPr>
                <a:solidFill>
                  <a:srgbClr val="6B7570"/>
                </a:solidFill>
                <a:ln>
                  <a:noFill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2-252C-48B3-8BB3-6860E6C420A6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 sz="1400" b="0">
                        <a:solidFill>
                          <a:srgbClr val="6B7570"/>
                        </a:solidFill>
                        <a:latin typeface="Arial"/>
                      </a:rPr>
                      <a:t>$219</a:t>
                    </a:r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252C-48B3-8BB3-6860E6C420A6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en-US" sz="1400" b="0">
                        <a:solidFill>
                          <a:srgbClr val="6B7570"/>
                        </a:solidFill>
                        <a:latin typeface="Arial"/>
                      </a:rPr>
                      <a:t>$1,093</a:t>
                    </a:r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252C-48B3-8BB3-6860E6C420A6}"/>
                </c:ext>
              </c:extLst>
            </c:dLbl>
            <c:dLbl>
              <c:idx val="7"/>
              <c:tx>
                <c:rich>
                  <a:bodyPr/>
                  <a:lstStyle/>
                  <a:p>
                    <a:r>
                      <a:rPr lang="en-US" sz="1400" b="0">
                        <a:solidFill>
                          <a:srgbClr val="6B7570"/>
                        </a:solidFill>
                        <a:latin typeface="Arial"/>
                      </a:rPr>
                      <a:t>$1,748 10-year</a:t>
                    </a:r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252C-48B3-8BB3-6860E6C420A6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Lit>
              <c:ptCount val="8"/>
              <c:pt idx="0">
                <c:v>$20M</c:v>
              </c:pt>
              <c:pt idx="1">
                <c:v>$40M</c:v>
              </c:pt>
              <c:pt idx="2">
                <c:v>$60M</c:v>
              </c:pt>
              <c:pt idx="3">
                <c:v>$80M</c:v>
              </c:pt>
              <c:pt idx="4">
                <c:v>$100M</c:v>
              </c:pt>
              <c:pt idx="5">
                <c:v>$120M</c:v>
              </c:pt>
              <c:pt idx="6">
                <c:v>$140M</c:v>
              </c:pt>
              <c:pt idx="7">
                <c:v>$160M</c:v>
              </c:pt>
            </c:strLit>
          </c:cat>
          <c:val>
            <c:numLit>
              <c:formatCode>General</c:formatCode>
              <c:ptCount val="8"/>
              <c:pt idx="0">
                <c:v>218.53</c:v>
              </c:pt>
              <c:pt idx="1">
                <c:v>437.07</c:v>
              </c:pt>
              <c:pt idx="2">
                <c:v>655.6</c:v>
              </c:pt>
              <c:pt idx="3">
                <c:v>874.14</c:v>
              </c:pt>
              <c:pt idx="4">
                <c:v>1092.67</c:v>
              </c:pt>
              <c:pt idx="5">
                <c:v>1311.2</c:v>
              </c:pt>
              <c:pt idx="6">
                <c:v>1529.74</c:v>
              </c:pt>
              <c:pt idx="7">
                <c:v>1748.27</c:v>
              </c:pt>
            </c:numLit>
          </c:val>
          <c:smooth val="0"/>
          <c:extLst>
            <c:ext xmlns:c16="http://schemas.microsoft.com/office/drawing/2014/chart" uri="{C3380CC4-5D6E-409C-BE32-E72D297353CC}">
              <c16:uniqueId val="{00000003-252C-48B3-8BB3-6860E6C420A6}"/>
            </c:ext>
          </c:extLst>
        </c:ser>
        <c:ser>
          <c:idx val="1"/>
          <c:order val="1"/>
          <c:tx>
            <c:v>20-year</c:v>
          </c:tx>
          <c:spPr>
            <a:ln w="28575">
              <a:solidFill>
                <a:srgbClr val="1F6F5C"/>
              </a:solidFill>
            </a:ln>
          </c:spPr>
          <c:marker>
            <c:symbol val="none"/>
          </c:marker>
          <c:dPt>
            <c:idx val="0"/>
            <c:marker>
              <c:symbol val="circle"/>
              <c:size val="7"/>
              <c:spPr>
                <a:solidFill>
                  <a:srgbClr val="1F6F5C"/>
                </a:solidFill>
                <a:ln>
                  <a:noFill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4-252C-48B3-8BB3-6860E6C420A6}"/>
              </c:ext>
            </c:extLst>
          </c:dPt>
          <c:dPt>
            <c:idx val="4"/>
            <c:marker>
              <c:symbol val="circle"/>
              <c:size val="7"/>
              <c:spPr>
                <a:solidFill>
                  <a:srgbClr val="1F6F5C"/>
                </a:solidFill>
                <a:ln>
                  <a:noFill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5-252C-48B3-8BB3-6860E6C420A6}"/>
              </c:ext>
            </c:extLst>
          </c:dPt>
          <c:dPt>
            <c:idx val="7"/>
            <c:marker>
              <c:symbol val="circle"/>
              <c:size val="7"/>
              <c:spPr>
                <a:solidFill>
                  <a:srgbClr val="1F6F5C"/>
                </a:solidFill>
                <a:ln>
                  <a:noFill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6-252C-48B3-8BB3-6860E6C420A6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 sz="1400" b="1">
                        <a:solidFill>
                          <a:srgbClr val="1F6F5C"/>
                        </a:solidFill>
                        <a:latin typeface="Arial"/>
                      </a:rPr>
                      <a:t>$148</a:t>
                    </a:r>
                  </a:p>
                </c:rich>
              </c:tx>
              <c:dLblPos val="l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4-252C-48B3-8BB3-6860E6C420A6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en-US" sz="1400" b="1">
                        <a:solidFill>
                          <a:srgbClr val="1F6F5C"/>
                        </a:solidFill>
                        <a:latin typeface="Arial"/>
                      </a:rPr>
                      <a:t>$738</a:t>
                    </a:r>
                  </a:p>
                </c:rich>
              </c:tx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252C-48B3-8BB3-6860E6C420A6}"/>
                </c:ext>
              </c:extLst>
            </c:dLbl>
            <c:dLbl>
              <c:idx val="7"/>
              <c:tx>
                <c:rich>
                  <a:bodyPr/>
                  <a:lstStyle/>
                  <a:p>
                    <a:r>
                      <a:rPr lang="en-US" sz="1400" b="1">
                        <a:solidFill>
                          <a:srgbClr val="1F6F5C"/>
                        </a:solidFill>
                        <a:latin typeface="Arial"/>
                      </a:rPr>
                      <a:t>$1,181 20-year</a:t>
                    </a:r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6-252C-48B3-8BB3-6860E6C420A6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Lit>
              <c:ptCount val="8"/>
              <c:pt idx="0">
                <c:v>$20M</c:v>
              </c:pt>
              <c:pt idx="1">
                <c:v>$40M</c:v>
              </c:pt>
              <c:pt idx="2">
                <c:v>$60M</c:v>
              </c:pt>
              <c:pt idx="3">
                <c:v>$80M</c:v>
              </c:pt>
              <c:pt idx="4">
                <c:v>$100M</c:v>
              </c:pt>
              <c:pt idx="5">
                <c:v>$120M</c:v>
              </c:pt>
              <c:pt idx="6">
                <c:v>$140M</c:v>
              </c:pt>
              <c:pt idx="7">
                <c:v>$160M</c:v>
              </c:pt>
            </c:strLit>
          </c:cat>
          <c:val>
            <c:numLit>
              <c:formatCode>General</c:formatCode>
              <c:ptCount val="8"/>
              <c:pt idx="0">
                <c:v>147.65</c:v>
              </c:pt>
              <c:pt idx="1">
                <c:v>295.29000000000002</c:v>
              </c:pt>
              <c:pt idx="2">
                <c:v>442.94</c:v>
              </c:pt>
              <c:pt idx="3">
                <c:v>590.59</c:v>
              </c:pt>
              <c:pt idx="4">
                <c:v>738.23</c:v>
              </c:pt>
              <c:pt idx="5">
                <c:v>885.88</c:v>
              </c:pt>
              <c:pt idx="6">
                <c:v>1033.53</c:v>
              </c:pt>
              <c:pt idx="7">
                <c:v>1181.17</c:v>
              </c:pt>
            </c:numLit>
          </c:val>
          <c:smooth val="0"/>
          <c:extLst>
            <c:ext xmlns:c16="http://schemas.microsoft.com/office/drawing/2014/chart" uri="{C3380CC4-5D6E-409C-BE32-E72D297353CC}">
              <c16:uniqueId val="{00000007-252C-48B3-8BB3-6860E6C420A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"/>
        <c:axId val="2"/>
      </c:lineChart>
      <c:catAx>
        <c:axId val="1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 w="9525">
            <a:solidFill>
              <a:srgbClr val="C7C8CA"/>
            </a:solidFill>
          </a:ln>
        </c:spPr>
        <c:txPr>
          <a:bodyPr rot="0" vert="horz"/>
          <a:lstStyle/>
          <a:p>
            <a:pPr>
              <a:defRPr sz="1400" b="0">
                <a:solidFill>
                  <a:srgbClr val="1E2329"/>
                </a:solidFill>
                <a:latin typeface="Arial"/>
              </a:defRPr>
            </a:pPr>
            <a:endParaRPr lang="en-US"/>
          </a:p>
        </c:txPr>
        <c:crossAx val="2"/>
        <c:crosses val="autoZero"/>
        <c:auto val="1"/>
        <c:lblAlgn val="ctr"/>
        <c:lblOffset val="100"/>
        <c:noMultiLvlLbl val="1"/>
      </c:catAx>
      <c:valAx>
        <c:axId val="2"/>
        <c:scaling>
          <c:orientation val="minMax"/>
          <c:max val="2000"/>
          <c:min val="0"/>
        </c:scaling>
        <c:delete val="0"/>
        <c:axPos val="l"/>
        <c:majorGridlines>
          <c:spPr>
            <a:ln w="9525">
              <a:solidFill>
                <a:srgbClr val="E9E9EA"/>
              </a:solidFill>
            </a:ln>
          </c:spPr>
        </c:majorGridlines>
        <c:numFmt formatCode="&quot;$&quot;#,##0" sourceLinked="0"/>
        <c:majorTickMark val="none"/>
        <c:minorTickMark val="none"/>
        <c:tickLblPos val="nextTo"/>
        <c:spPr>
          <a:ln>
            <a:noFill/>
          </a:ln>
        </c:spPr>
        <c:txPr>
          <a:bodyPr rot="0" vert="horz"/>
          <a:lstStyle/>
          <a:p>
            <a:pPr>
              <a:defRPr sz="1400" b="0">
                <a:solidFill>
                  <a:srgbClr val="5F6B73"/>
                </a:solidFill>
                <a:latin typeface="Arial"/>
              </a:defRPr>
            </a:pPr>
            <a:endParaRPr lang="en-US"/>
          </a:p>
        </c:txPr>
        <c:crossAx val="1"/>
        <c:crosses val="autoZero"/>
        <c:crossBetween val="between"/>
        <c:majorUnit val="500"/>
      </c:valAx>
      <c:spPr>
        <a:noFill/>
        <a:ln>
          <a:noFill/>
        </a:ln>
      </c:spPr>
    </c:plotArea>
    <c:plotVisOnly val="1"/>
    <c:dispBlanksAs val="gap"/>
    <c:showDLblsOverMax val="1"/>
  </c:chart>
  <c:spPr>
    <a:noFill/>
    <a:ln>
      <a:noFill/>
    </a:ln>
  </c:spPr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US"/>
  <c:roundedCorners val="1"/>
  <c:style val="2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v>Values</c:v>
          </c:tx>
          <c:spPr>
            <a:solidFill>
              <a:srgbClr val="A7ADA9"/>
            </a:solidFill>
            <a:ln>
              <a:noFill/>
            </a:ln>
          </c:spPr>
          <c:invertIfNegative val="1"/>
          <c:dPt>
            <c:idx val="3"/>
            <c:invertIfNegative val="1"/>
            <c:bubble3D val="0"/>
            <c:spPr>
              <a:solidFill>
                <a:srgbClr val="1F6F5C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1-28D4-470B-817F-1F672D14F161}"/>
              </c:ext>
            </c:extLst>
          </c:dPt>
          <c:dLbls>
            <c:numFmt formatCode="&quot;$&quot;#,##0" sourceLinked="0"/>
            <c:spPr>
              <a:noFill/>
              <a:ln>
                <a:noFill/>
              </a:ln>
              <a:effectLst/>
            </c:spPr>
            <c:txPr>
              <a:bodyPr wrap="none"/>
              <a:lstStyle/>
              <a:p>
                <a:pPr>
                  <a:defRPr sz="1400" b="1">
                    <a:solidFill>
                      <a:srgbClr val="1E2329"/>
                    </a:solidFill>
                    <a:latin typeface="Arial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Lit>
              <c:ptCount val="4"/>
              <c:pt idx="0">
                <c:v>Harpswell</c:v>
              </c:pt>
              <c:pt idx="1">
                <c:v>Bowdoin</c:v>
              </c:pt>
              <c:pt idx="2">
                <c:v>Bowdoinham</c:v>
              </c:pt>
              <c:pt idx="3">
                <c:v>Topsham</c:v>
              </c:pt>
            </c:strLit>
          </c:cat>
          <c:val>
            <c:numLit>
              <c:formatCode>General</c:formatCode>
              <c:ptCount val="4"/>
              <c:pt idx="0">
                <c:v>1043</c:v>
              </c:pt>
              <c:pt idx="1">
                <c:v>1166</c:v>
              </c:pt>
              <c:pt idx="2">
                <c:v>1244</c:v>
              </c:pt>
              <c:pt idx="3">
                <c:v>1544</c:v>
              </c:pt>
            </c:numLit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noFill/>
                  </a:ln>
                </c14:spPr>
              </c14:invertSolidFillFmt>
            </c:ext>
            <c:ext xmlns:c16="http://schemas.microsoft.com/office/drawing/2014/chart" uri="{C3380CC4-5D6E-409C-BE32-E72D297353CC}">
              <c16:uniqueId val="{00000002-28D4-470B-817F-1F672D14F1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1"/>
        <c:axId val="2"/>
      </c:barChart>
      <c:catAx>
        <c:axId val="1"/>
        <c:scaling>
          <c:orientation val="minMax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ln w="9525">
            <a:solidFill>
              <a:srgbClr val="C7C8CA"/>
            </a:solidFill>
          </a:ln>
        </c:spPr>
        <c:txPr>
          <a:bodyPr rot="0" vert="horz"/>
          <a:lstStyle/>
          <a:p>
            <a:pPr>
              <a:defRPr sz="1400" b="0">
                <a:solidFill>
                  <a:srgbClr val="1E2329"/>
                </a:solidFill>
                <a:latin typeface="Arial"/>
              </a:defRPr>
            </a:pPr>
            <a:endParaRPr lang="en-US"/>
          </a:p>
        </c:txPr>
        <c:crossAx val="2"/>
        <c:crosses val="autoZero"/>
        <c:auto val="1"/>
        <c:lblAlgn val="ctr"/>
        <c:lblOffset val="100"/>
        <c:noMultiLvlLbl val="1"/>
      </c:catAx>
      <c:valAx>
        <c:axId val="2"/>
        <c:scaling>
          <c:orientation val="minMax"/>
          <c:max val="1800"/>
          <c:min val="0"/>
        </c:scaling>
        <c:delete val="1"/>
        <c:axPos val="b"/>
        <c:numFmt formatCode="General" sourceLinked="1"/>
        <c:majorTickMark val="none"/>
        <c:minorTickMark val="none"/>
        <c:tickLblPos val="none"/>
        <c:crossAx val="1"/>
        <c:crosses val="autoZero"/>
        <c:crossBetween val="between"/>
      </c:valAx>
      <c:spPr>
        <a:noFill/>
        <a:ln>
          <a:noFill/>
        </a:ln>
      </c:spPr>
    </c:plotArea>
    <c:plotVisOnly val="1"/>
    <c:dispBlanksAs val="gap"/>
    <c:showDLblsOverMax val="1"/>
  </c:chart>
  <c:spPr>
    <a:noFill/>
    <a:ln>
      <a:noFill/>
    </a:ln>
  </c:spPr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US"/>
  <c:roundedCorners val="1"/>
  <c:style val="2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v>Values</c:v>
          </c:tx>
          <c:spPr>
            <a:solidFill>
              <a:srgbClr val="A7ADA9"/>
            </a:solidFill>
            <a:ln>
              <a:noFill/>
            </a:ln>
          </c:spPr>
          <c:invertIfNegative val="1"/>
          <c:dPt>
            <c:idx val="3"/>
            <c:invertIfNegative val="1"/>
            <c:bubble3D val="0"/>
            <c:spPr>
              <a:solidFill>
                <a:srgbClr val="1F6F5C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1-1F04-4390-87A5-2AE65897FD41}"/>
              </c:ext>
            </c:extLst>
          </c:dPt>
          <c:dLbls>
            <c:numFmt formatCode="&quot;$&quot;#,##0" sourceLinked="0"/>
            <c:spPr>
              <a:noFill/>
              <a:ln>
                <a:noFill/>
              </a:ln>
              <a:effectLst/>
            </c:spPr>
            <c:txPr>
              <a:bodyPr wrap="none"/>
              <a:lstStyle/>
              <a:p>
                <a:pPr>
                  <a:defRPr sz="1400" b="1">
                    <a:solidFill>
                      <a:srgbClr val="1E2329"/>
                    </a:solidFill>
                    <a:latin typeface="Arial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Lit>
              <c:ptCount val="4"/>
              <c:pt idx="0">
                <c:v>Harpswell</c:v>
              </c:pt>
              <c:pt idx="1">
                <c:v>Bowdoin</c:v>
              </c:pt>
              <c:pt idx="2">
                <c:v>Bowdoinham</c:v>
              </c:pt>
              <c:pt idx="3">
                <c:v>Topsham</c:v>
              </c:pt>
            </c:strLit>
          </c:cat>
          <c:val>
            <c:numLit>
              <c:formatCode>General</c:formatCode>
              <c:ptCount val="4"/>
              <c:pt idx="0">
                <c:v>705</c:v>
              </c:pt>
              <c:pt idx="1">
                <c:v>788</c:v>
              </c:pt>
              <c:pt idx="2">
                <c:v>841</c:v>
              </c:pt>
              <c:pt idx="3">
                <c:v>1043</c:v>
              </c:pt>
            </c:numLit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noFill/>
                  </a:ln>
                </c14:spPr>
              </c14:invertSolidFillFmt>
            </c:ext>
            <c:ext xmlns:c16="http://schemas.microsoft.com/office/drawing/2014/chart" uri="{C3380CC4-5D6E-409C-BE32-E72D297353CC}">
              <c16:uniqueId val="{00000002-1F04-4390-87A5-2AE65897FD4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1"/>
        <c:axId val="2"/>
      </c:barChart>
      <c:catAx>
        <c:axId val="1"/>
        <c:scaling>
          <c:orientation val="minMax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ln w="9525">
            <a:solidFill>
              <a:srgbClr val="C7C8CA"/>
            </a:solidFill>
          </a:ln>
        </c:spPr>
        <c:txPr>
          <a:bodyPr rot="0" vert="horz"/>
          <a:lstStyle/>
          <a:p>
            <a:pPr>
              <a:defRPr sz="1400" b="0">
                <a:solidFill>
                  <a:srgbClr val="1E2329"/>
                </a:solidFill>
                <a:latin typeface="Arial"/>
              </a:defRPr>
            </a:pPr>
            <a:endParaRPr lang="en-US"/>
          </a:p>
        </c:txPr>
        <c:crossAx val="2"/>
        <c:crosses val="autoZero"/>
        <c:auto val="1"/>
        <c:lblAlgn val="ctr"/>
        <c:lblOffset val="100"/>
        <c:noMultiLvlLbl val="1"/>
      </c:catAx>
      <c:valAx>
        <c:axId val="2"/>
        <c:scaling>
          <c:orientation val="minMax"/>
          <c:max val="1800"/>
          <c:min val="0"/>
        </c:scaling>
        <c:delete val="1"/>
        <c:axPos val="b"/>
        <c:numFmt formatCode="General" sourceLinked="1"/>
        <c:majorTickMark val="none"/>
        <c:minorTickMark val="none"/>
        <c:tickLblPos val="none"/>
        <c:crossAx val="1"/>
        <c:crosses val="autoZero"/>
        <c:crossBetween val="between"/>
      </c:valAx>
      <c:spPr>
        <a:noFill/>
        <a:ln>
          <a:noFill/>
        </a:ln>
      </c:spPr>
    </c:plotArea>
    <c:plotVisOnly val="1"/>
    <c:dispBlanksAs val="gap"/>
    <c:showDLblsOverMax val="1"/>
  </c:chart>
  <c:spPr>
    <a:noFill/>
    <a:ln>
      <a:noFill/>
    </a:ln>
  </c:spPr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US"/>
  <c:roundedCorners val="1"/>
  <c:style val="2"/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v>FY2027 operating</c:v>
          </c:tx>
          <c:spPr>
            <a:solidFill>
              <a:srgbClr val="A6A6A6"/>
            </a:solidFill>
            <a:ln>
              <a:noFill/>
            </a:ln>
          </c:spPr>
          <c:invertIfNegative val="1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wrap="none"/>
              <a:lstStyle/>
              <a:p>
                <a:pPr>
                  <a:defRPr sz="1400" b="0">
                    <a:solidFill>
                      <a:srgbClr val="1E2329"/>
                    </a:solidFill>
                    <a:latin typeface="Arial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Lit>
              <c:ptCount val="4"/>
              <c:pt idx="0">
                <c:v>Topsham</c:v>
              </c:pt>
              <c:pt idx="1">
                <c:v>Bowdoinham</c:v>
              </c:pt>
              <c:pt idx="2">
                <c:v>Bowdoin</c:v>
              </c:pt>
              <c:pt idx="3">
                <c:v>Harpswell</c:v>
              </c:pt>
            </c:strLit>
          </c:cat>
          <c:val>
            <c:numLit>
              <c:formatCode>General</c:formatCode>
              <c:ptCount val="4"/>
              <c:pt idx="0">
                <c:v>356.93</c:v>
              </c:pt>
              <c:pt idx="1">
                <c:v>305.38</c:v>
              </c:pt>
              <c:pt idx="2">
                <c:v>314.29000000000002</c:v>
              </c:pt>
              <c:pt idx="3">
                <c:v>165.67</c:v>
              </c:pt>
            </c:numLit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noFill/>
                  </a:ln>
                </c14:spPr>
              </c14:invertSolidFillFmt>
            </c:ext>
            <c:ext xmlns:c16="http://schemas.microsoft.com/office/drawing/2014/chart" uri="{C3380CC4-5D6E-409C-BE32-E72D297353CC}">
              <c16:uniqueId val="{00000000-0E53-4BBD-8A08-4EC96858DD5E}"/>
            </c:ext>
          </c:extLst>
        </c:ser>
        <c:ser>
          <c:idx val="1"/>
          <c:order val="1"/>
          <c:tx>
            <c:v>Bond</c:v>
          </c:tx>
          <c:spPr>
            <a:solidFill>
              <a:srgbClr val="1F6F5C"/>
            </a:solidFill>
            <a:ln>
              <a:noFill/>
            </a:ln>
          </c:spPr>
          <c:invertIfNegative val="1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wrap="none"/>
              <a:lstStyle/>
              <a:p>
                <a:pPr>
                  <a:defRPr sz="1400" b="0">
                    <a:solidFill>
                      <a:srgbClr val="FFFFFF"/>
                    </a:solidFill>
                    <a:latin typeface="Arial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Lit>
              <c:ptCount val="4"/>
              <c:pt idx="0">
                <c:v>Topsham</c:v>
              </c:pt>
              <c:pt idx="1">
                <c:v>Bowdoinham</c:v>
              </c:pt>
              <c:pt idx="2">
                <c:v>Bowdoin</c:v>
              </c:pt>
              <c:pt idx="3">
                <c:v>Harpswell</c:v>
              </c:pt>
            </c:strLit>
          </c:cat>
          <c:val>
            <c:numLit>
              <c:formatCode>General</c:formatCode>
              <c:ptCount val="4"/>
              <c:pt idx="0">
                <c:v>1544.28</c:v>
              </c:pt>
              <c:pt idx="1">
                <c:v>1244.08</c:v>
              </c:pt>
              <c:pt idx="2">
                <c:v>1165.98</c:v>
              </c:pt>
              <c:pt idx="3">
                <c:v>1042.8800000000001</c:v>
              </c:pt>
            </c:numLit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noFill/>
                  </a:ln>
                </c14:spPr>
              </c14:invertSolidFillFmt>
            </c:ext>
            <c:ext xmlns:c16="http://schemas.microsoft.com/office/drawing/2014/chart" uri="{C3380CC4-5D6E-409C-BE32-E72D297353CC}">
              <c16:uniqueId val="{00000001-0E53-4BBD-8A08-4EC96858DD5E}"/>
            </c:ext>
          </c:extLst>
        </c:ser>
        <c:ser>
          <c:idx val="2"/>
          <c:order val="2"/>
          <c:tx>
            <c:v>Totals</c:v>
          </c:tx>
          <c:spPr>
            <a:noFill/>
            <a:ln>
              <a:noFill/>
            </a:ln>
          </c:spPr>
          <c:invertIfNegative val="1"/>
          <c:dLbls>
            <c:numFmt formatCode="&quot;$&quot;#,##0" sourceLinked="0"/>
            <c:spPr>
              <a:noFill/>
              <a:ln>
                <a:noFill/>
              </a:ln>
              <a:effectLst/>
            </c:spPr>
            <c:txPr>
              <a:bodyPr wrap="none"/>
              <a:lstStyle/>
              <a:p>
                <a:pPr>
                  <a:defRPr sz="1400" b="1">
                    <a:solidFill>
                      <a:srgbClr val="595959"/>
                    </a:solidFill>
                    <a:latin typeface="Arial"/>
                  </a:defRPr>
                </a:pPr>
                <a:endParaRPr lang="en-US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Lit>
              <c:ptCount val="4"/>
              <c:pt idx="0">
                <c:v>Topsham</c:v>
              </c:pt>
              <c:pt idx="1">
                <c:v>Bowdoinham</c:v>
              </c:pt>
              <c:pt idx="2">
                <c:v>Bowdoin</c:v>
              </c:pt>
              <c:pt idx="3">
                <c:v>Harpswell</c:v>
              </c:pt>
            </c:strLit>
          </c:cat>
          <c:val>
            <c:numLit>
              <c:formatCode>General</c:formatCode>
              <c:ptCount val="4"/>
              <c:pt idx="0">
                <c:v>1901.21</c:v>
              </c:pt>
              <c:pt idx="1">
                <c:v>1549.46</c:v>
              </c:pt>
              <c:pt idx="2">
                <c:v>1480.27</c:v>
              </c:pt>
              <c:pt idx="3">
                <c:v>1208.5500000000002</c:v>
              </c:pt>
            </c:numLit>
          </c:val>
          <c:extLst>
            <c:ext xmlns:c16="http://schemas.microsoft.com/office/drawing/2014/chart" uri="{C3380CC4-5D6E-409C-BE32-E72D297353CC}">
              <c16:uniqueId val="{00000002-0E53-4BBD-8A08-4EC96858DD5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1"/>
        <c:axId val="2"/>
      </c:barChart>
      <c:catAx>
        <c:axId val="1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 w="9525">
            <a:solidFill>
              <a:srgbClr val="C7C8CA"/>
            </a:solidFill>
          </a:ln>
        </c:spPr>
        <c:txPr>
          <a:bodyPr rot="0" vert="horz"/>
          <a:lstStyle/>
          <a:p>
            <a:pPr>
              <a:defRPr sz="1400" b="0">
                <a:solidFill>
                  <a:srgbClr val="1E2329"/>
                </a:solidFill>
                <a:latin typeface="Arial"/>
              </a:defRPr>
            </a:pPr>
            <a:endParaRPr lang="en-US"/>
          </a:p>
        </c:txPr>
        <c:crossAx val="2"/>
        <c:crosses val="autoZero"/>
        <c:auto val="1"/>
        <c:lblAlgn val="ctr"/>
        <c:lblOffset val="100"/>
        <c:noMultiLvlLbl val="1"/>
      </c:catAx>
      <c:valAx>
        <c:axId val="2"/>
        <c:scaling>
          <c:orientation val="minMax"/>
          <c:max val="2100"/>
          <c:min val="0"/>
        </c:scaling>
        <c:delete val="1"/>
        <c:axPos val="l"/>
        <c:numFmt formatCode="General" sourceLinked="1"/>
        <c:majorTickMark val="none"/>
        <c:minorTickMark val="none"/>
        <c:tickLblPos val="none"/>
        <c:crossAx val="1"/>
        <c:crosses val="autoZero"/>
        <c:crossBetween val="between"/>
      </c:valAx>
      <c:spPr>
        <a:noFill/>
        <a:ln>
          <a:noFill/>
        </a:ln>
      </c:spPr>
    </c:plotArea>
    <c:plotVisOnly val="1"/>
    <c:dispBlanksAs val="gap"/>
    <c:showDLblsOverMax val="1"/>
  </c:chart>
  <c:spPr>
    <a:noFill/>
    <a:ln>
      <a:noFill/>
    </a:ln>
  </c:spPr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US"/>
  <c:roundedCorners val="1"/>
  <c:style val="2"/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v>FY2027 operating</c:v>
          </c:tx>
          <c:spPr>
            <a:solidFill>
              <a:srgbClr val="A6A6A6"/>
            </a:solidFill>
            <a:ln>
              <a:noFill/>
            </a:ln>
          </c:spPr>
          <c:invertIfNegative val="1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wrap="none"/>
              <a:lstStyle/>
              <a:p>
                <a:pPr>
                  <a:defRPr sz="1400" b="0">
                    <a:solidFill>
                      <a:srgbClr val="1E2329"/>
                    </a:solidFill>
                    <a:latin typeface="Arial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Lit>
              <c:ptCount val="4"/>
              <c:pt idx="0">
                <c:v>Topsham</c:v>
              </c:pt>
              <c:pt idx="1">
                <c:v>Bowdoinham</c:v>
              </c:pt>
              <c:pt idx="2">
                <c:v>Bowdoin</c:v>
              </c:pt>
              <c:pt idx="3">
                <c:v>Harpswell</c:v>
              </c:pt>
            </c:strLit>
          </c:cat>
          <c:val>
            <c:numLit>
              <c:formatCode>General</c:formatCode>
              <c:ptCount val="4"/>
              <c:pt idx="0">
                <c:v>356.93</c:v>
              </c:pt>
              <c:pt idx="1">
                <c:v>305.38</c:v>
              </c:pt>
              <c:pt idx="2">
                <c:v>314.29000000000002</c:v>
              </c:pt>
              <c:pt idx="3">
                <c:v>165.67</c:v>
              </c:pt>
            </c:numLit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noFill/>
                  </a:ln>
                </c14:spPr>
              </c14:invertSolidFillFmt>
            </c:ext>
            <c:ext xmlns:c16="http://schemas.microsoft.com/office/drawing/2014/chart" uri="{C3380CC4-5D6E-409C-BE32-E72D297353CC}">
              <c16:uniqueId val="{00000000-9473-4762-85FC-0E1E5D540F79}"/>
            </c:ext>
          </c:extLst>
        </c:ser>
        <c:ser>
          <c:idx val="1"/>
          <c:order val="1"/>
          <c:tx>
            <c:v>Bond</c:v>
          </c:tx>
          <c:spPr>
            <a:solidFill>
              <a:srgbClr val="1F6F5C"/>
            </a:solidFill>
            <a:ln>
              <a:noFill/>
            </a:ln>
          </c:spPr>
          <c:invertIfNegative val="1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wrap="none"/>
              <a:lstStyle/>
              <a:p>
                <a:pPr>
                  <a:defRPr sz="1400" b="0">
                    <a:solidFill>
                      <a:srgbClr val="FFFFFF"/>
                    </a:solidFill>
                    <a:latin typeface="Arial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Lit>
              <c:ptCount val="4"/>
              <c:pt idx="0">
                <c:v>Topsham</c:v>
              </c:pt>
              <c:pt idx="1">
                <c:v>Bowdoinham</c:v>
              </c:pt>
              <c:pt idx="2">
                <c:v>Bowdoin</c:v>
              </c:pt>
              <c:pt idx="3">
                <c:v>Harpswell</c:v>
              </c:pt>
            </c:strLit>
          </c:cat>
          <c:val>
            <c:numLit>
              <c:formatCode>General</c:formatCode>
              <c:ptCount val="4"/>
              <c:pt idx="0">
                <c:v>1043.3499999999999</c:v>
              </c:pt>
              <c:pt idx="1">
                <c:v>840.53</c:v>
              </c:pt>
              <c:pt idx="2">
                <c:v>787.76</c:v>
              </c:pt>
              <c:pt idx="3">
                <c:v>704.59</c:v>
              </c:pt>
            </c:numLit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noFill/>
                  </a:ln>
                </c14:spPr>
              </c14:invertSolidFillFmt>
            </c:ext>
            <c:ext xmlns:c16="http://schemas.microsoft.com/office/drawing/2014/chart" uri="{C3380CC4-5D6E-409C-BE32-E72D297353CC}">
              <c16:uniqueId val="{00000001-9473-4762-85FC-0E1E5D540F79}"/>
            </c:ext>
          </c:extLst>
        </c:ser>
        <c:ser>
          <c:idx val="2"/>
          <c:order val="2"/>
          <c:tx>
            <c:v>Totals</c:v>
          </c:tx>
          <c:spPr>
            <a:noFill/>
            <a:ln>
              <a:noFill/>
            </a:ln>
          </c:spPr>
          <c:invertIfNegative val="1"/>
          <c:dLbls>
            <c:numFmt formatCode="&quot;$&quot;#,##0" sourceLinked="0"/>
            <c:spPr>
              <a:noFill/>
              <a:ln>
                <a:noFill/>
              </a:ln>
              <a:effectLst/>
            </c:spPr>
            <c:txPr>
              <a:bodyPr wrap="none"/>
              <a:lstStyle/>
              <a:p>
                <a:pPr>
                  <a:defRPr sz="1400" b="1">
                    <a:solidFill>
                      <a:srgbClr val="595959"/>
                    </a:solidFill>
                    <a:latin typeface="Arial"/>
                  </a:defRPr>
                </a:pPr>
                <a:endParaRPr lang="en-US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Lit>
              <c:ptCount val="4"/>
              <c:pt idx="0">
                <c:v>Topsham</c:v>
              </c:pt>
              <c:pt idx="1">
                <c:v>Bowdoinham</c:v>
              </c:pt>
              <c:pt idx="2">
                <c:v>Bowdoin</c:v>
              </c:pt>
              <c:pt idx="3">
                <c:v>Harpswell</c:v>
              </c:pt>
            </c:strLit>
          </c:cat>
          <c:val>
            <c:numLit>
              <c:formatCode>General</c:formatCode>
              <c:ptCount val="4"/>
              <c:pt idx="0">
                <c:v>1400.28</c:v>
              </c:pt>
              <c:pt idx="1">
                <c:v>1145.9099999999999</c:v>
              </c:pt>
              <c:pt idx="2">
                <c:v>1102.05</c:v>
              </c:pt>
              <c:pt idx="3">
                <c:v>870.26</c:v>
              </c:pt>
            </c:numLit>
          </c:val>
          <c:extLst>
            <c:ext xmlns:c16="http://schemas.microsoft.com/office/drawing/2014/chart" uri="{C3380CC4-5D6E-409C-BE32-E72D297353CC}">
              <c16:uniqueId val="{00000002-9473-4762-85FC-0E1E5D540F7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1"/>
        <c:axId val="2"/>
      </c:barChart>
      <c:catAx>
        <c:axId val="1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 w="9525">
            <a:solidFill>
              <a:srgbClr val="C7C8CA"/>
            </a:solidFill>
          </a:ln>
        </c:spPr>
        <c:txPr>
          <a:bodyPr rot="0" vert="horz"/>
          <a:lstStyle/>
          <a:p>
            <a:pPr>
              <a:defRPr sz="1400" b="0">
                <a:solidFill>
                  <a:srgbClr val="1E2329"/>
                </a:solidFill>
                <a:latin typeface="Arial"/>
              </a:defRPr>
            </a:pPr>
            <a:endParaRPr lang="en-US"/>
          </a:p>
        </c:txPr>
        <c:crossAx val="2"/>
        <c:crosses val="autoZero"/>
        <c:auto val="1"/>
        <c:lblAlgn val="ctr"/>
        <c:lblOffset val="100"/>
        <c:noMultiLvlLbl val="1"/>
      </c:catAx>
      <c:valAx>
        <c:axId val="2"/>
        <c:scaling>
          <c:orientation val="minMax"/>
          <c:max val="2100"/>
          <c:min val="0"/>
        </c:scaling>
        <c:delete val="1"/>
        <c:axPos val="l"/>
        <c:numFmt formatCode="General" sourceLinked="1"/>
        <c:majorTickMark val="none"/>
        <c:minorTickMark val="none"/>
        <c:tickLblPos val="none"/>
        <c:crossAx val="1"/>
        <c:crosses val="autoZero"/>
        <c:crossBetween val="between"/>
      </c:valAx>
      <c:spPr>
        <a:noFill/>
        <a:ln>
          <a:noFill/>
        </a:ln>
      </c:spPr>
    </c:plotArea>
    <c:plotVisOnly val="1"/>
    <c:dispBlanksAs val="gap"/>
    <c:showDLblsOverMax val="1"/>
  </c:chart>
  <c:spPr>
    <a:noFill/>
    <a:ln>
      <a:noFill/>
    </a:ln>
  </c:spPr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9ABC56-1A20-D25A-1C0D-4C35921701C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0A3EAFD-2264-D564-D14F-0E3CF436944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410B0B-C947-B260-AE0B-9ED17F4888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B69A3-BC72-4961-8149-F77862E331AD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E0FAA4-771F-3EB3-431E-2F954E6CDD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22AB6D-F8CC-EDEC-5B60-F5D4C62B58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90DD44-C26F-4A57-ABA7-5B63F9C69C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07640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FACCD4-BDC3-FB6F-AD9A-0984F4E734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465593-77D9-ABC1-57F1-C2F5324AFF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3838F7-32EB-EF9B-6C7D-314810B351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B69A3-BC72-4961-8149-F77862E331AD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1ABBED-532D-22E9-BFFB-8977882C2A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378128-BAC0-4DDD-822A-31ECA9F016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90DD44-C26F-4A57-ABA7-5B63F9C69C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22704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DD168F-47A4-BF09-1285-4D5B6E073A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719A45E-9D13-2CD8-659F-87E3855932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E27845-6619-B7E8-A651-7E283C2A2F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B69A3-BC72-4961-8149-F77862E331AD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9B1DDC-9806-BC0E-571D-5AD2DB4150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1D7A4F-40AA-1AC9-DF53-3CBCCA1D3F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90DD44-C26F-4A57-ABA7-5B63F9C69C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47822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7E91C1-DB95-069F-DC2C-693A88DC58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47FB06-94B5-9E49-1060-9FE141F5644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45D1623-12B7-EA26-DA11-04DAD4D527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7DE3B6-48EF-E509-3328-AC3E4AF9E8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B69A3-BC72-4961-8149-F77862E331AD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CF1172-4D9D-D0E4-FE23-A4A9E1F2CC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7323B8E-61B6-F498-CC1F-8309978F8D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90DD44-C26F-4A57-ABA7-5B63F9C69C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07001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9514B9-88B6-4C76-D6B4-9608217506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B51057-D908-8F17-ED44-B149F442DF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369A99F-80EE-D494-707A-F1CE7E533C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138F509-F25B-BFF4-C0A1-0DE8A930682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D062A47-B8C2-57FB-AC5C-CA9E4964EFA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239BD28-46BF-2893-1303-7440FB835A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B69A3-BC72-4961-8149-F77862E331AD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18BFB52-6357-DBE9-219A-FC703D57E7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2DFA622-1249-96EA-83CC-BA0505FA95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90DD44-C26F-4A57-ABA7-5B63F9C69C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400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1BB9DF-A960-94E5-F546-DAA07469FA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8D22A4F-B4C7-C3F9-D9AA-7BF51A167F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B69A3-BC72-4961-8149-F77862E331AD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AC084E6-7A88-9C3F-6840-F52DB069DE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3EC94AC-A06B-F735-3E3A-C747D2AA5B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90DD44-C26F-4A57-ABA7-5B63F9C69C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19016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F96965D-EDCA-B3EF-48DF-2661F97D5C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B69A3-BC72-4961-8149-F77862E331AD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40157EE-7BF6-F19F-A99E-3FD998FDE5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B6595E0-49D4-1593-5F79-9F1E71DB41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90DD44-C26F-4A57-ABA7-5B63F9C69C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22648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510335-1489-30C5-816A-36A09499E3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8D99A1-0C78-A884-2700-374A664AC4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AC6EDC-65BD-E735-5139-2F891B9B428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FA6A970-E186-3FE8-652F-C6003699E9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B69A3-BC72-4961-8149-F77862E331AD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29DAEC6-F083-CFE2-F720-24C2DEC143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CA5513C-9A24-A89B-0A6C-C0A28FF505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90DD44-C26F-4A57-ABA7-5B63F9C69C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27260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A0992B-F377-9B46-DBFC-E3DDA057E1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55830EC-F3EC-9F80-0669-0E0038387859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C4F6D8-F33A-B8E7-E866-E45291D431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27B4372-FE08-AF1B-FA43-3339BA9D51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B69A3-BC72-4961-8149-F77862E331AD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676F87E-A97E-86F4-5EAC-203706C0C4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2624852-CED5-4F36-2E54-716DC17A57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90DD44-C26F-4A57-ABA7-5B63F9C69C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02838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6DD9F0-A008-BB8F-7ACA-D40A913250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A092550-6B59-B179-1023-97EB84FED5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CB4C6F-DAFC-A37E-089B-CFC1B6BEC1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B69A3-BC72-4961-8149-F77862E331AD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CED4CC-E687-50E7-C401-AF9FCC5169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D8DC12-E1E0-A4D0-758D-34529BDC15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90DD44-C26F-4A57-ABA7-5B63F9C69C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71184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1013DC2-87A4-131E-430B-4D0887C28395}"/>
              </a:ext>
            </a:extLst>
          </p:cNvPr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B8DC3DD-BA3B-452E-1C0D-F96C394BC2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C96106-CBBC-7429-CA70-21A72D4BB1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B69A3-BC72-4961-8149-F77862E331AD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B7DD6F-E77C-04C0-032B-8B17973C98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F675FA-4511-C80B-D750-DECEFBD9AC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90DD44-C26F-4A57-ABA7-5B63F9C69C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8175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4CCF832-B3D7-4D9C-9A5C-D2C5E9162F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42900"/>
            <a:ext cx="10515600" cy="1325563"/>
          </a:xfrm>
          <a:prstGeom prst="rect">
            <a:avLst/>
          </a:prstGeom>
        </p:spPr>
        <p:txBody>
          <a:bodyPr vert="horz" lIns="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6EDBC67-A3F7-C7AB-6538-6774328DF3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515600" cy="4351338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1C92CE-92AA-33A9-CCB2-26FB59FF7D3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C4B69A3-BC72-4961-8149-F77862E331AD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D3265B-2DC8-C964-D26A-C4E0C82CB9A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DDE629-EC5C-0876-EB2C-0E6F3E14DB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090DD44-C26F-4A57-ABA7-5B63F9C69C2E}" type="slidenum">
              <a:rPr lang="en-US" smtClean="0"/>
              <a:t>‹#›</a:t>
            </a:fld>
            <a:endParaRPr lang="en-US"/>
          </a:p>
        </p:txBody>
      </p:sp>
      <p:sp>
        <p:nvSpPr>
          <p:cNvPr id="90" name="Accent Bar"/>
          <p:cNvSpPr/>
          <p:nvPr userDrawn="1"/>
        </p:nvSpPr>
        <p:spPr>
          <a:xfrm>
            <a:off x="0" y="0"/>
            <a:ext cx="12192000" cy="914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8480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5000"/>
        </a:lnSpc>
        <a:spcBef>
          <a:spcPct val="0"/>
        </a:spcBef>
        <a:buNone/>
        <a:defRPr sz="30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8D5056-F11F-DBBF-73FD-67D9B1706A7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4400" dirty="0"/>
              <a:t>MSAD 75 Bond Scenarios</a:t>
            </a:r>
          </a:p>
          <a:p>
            <a:r>
              <a:rPr lang="en-US" sz="4400" dirty="0">
                <a:solidFill>
                  <a:schemeClr val="accent1"/>
                </a:solidFill>
              </a:rPr>
              <a:t>Tax Impact by Town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7A6D9B1-5703-CE7E-9BE7-9CAFC3B5090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Board of Directors briefing</a:t>
            </a:r>
          </a:p>
          <a:p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Preliminary figures · Maine Municipal Bond Bank rates as of September 25, 2026</a:t>
            </a:r>
          </a:p>
        </p:txBody>
      </p:sp>
    </p:spTree>
    <p:extLst>
      <p:ext uri="{BB962C8B-B14F-4D97-AF65-F5344CB8AC3E}">
        <p14:creationId xmlns:p14="http://schemas.microsoft.com/office/powerpoint/2010/main" val="565090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CE931C-CA88-DF73-F37B-5866F5CAE5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42900"/>
            <a:ext cx="10972800" cy="1028700"/>
          </a:xfrm>
        </p:spPr>
        <p:txBody>
          <a:bodyPr/>
          <a:lstStyle/>
          <a:p>
            <a:r>
              <a:rPr lang="en-US" dirty="0"/>
              <a:t>Summary and key assumptions</a:t>
            </a:r>
          </a:p>
        </p:txBody>
      </p:sp>
      <p:sp>
        <p:nvSpPr>
          <p:cNvPr id="10" name="Rule of thumb card"/>
          <p:cNvSpPr/>
          <p:nvPr/>
        </p:nvSpPr>
        <p:spPr>
          <a:xfrm>
            <a:off x="609600" y="1625600"/>
            <a:ext cx="3708400" cy="4597400"/>
          </a:xfrm>
          <a:prstGeom prst="rect">
            <a:avLst/>
          </a:prstGeom>
          <a:solidFill>
            <a:srgbClr val="F3F4F2"/>
          </a:solidFill>
          <a:ln>
            <a:noFill/>
          </a:ln>
        </p:spPr>
        <p:txBody>
          <a:bodyPr wrap="square" lIns="228600" tIns="228600" rIns="228600" bIns="0" anchor="t">
            <a:noAutofit/>
          </a:bodyPr>
          <a:lstStyle/>
          <a:p>
            <a:pPr>
              <a:buNone/>
            </a:pPr>
            <a:r>
              <a:rPr lang="en-US" sz="1300" b="1" dirty="0">
                <a:solidFill>
                  <a:srgbClr val="1F6F5C"/>
                </a:solidFill>
              </a:rPr>
              <a:t>THE $135M BOND</a:t>
            </a:r>
          </a:p>
          <a:p>
            <a:pPr>
              <a:spcBef>
                <a:spcPts val="600"/>
              </a:spcBef>
              <a:buNone/>
            </a:pPr>
            <a:r>
              <a:rPr lang="en-US" sz="1500" dirty="0">
                <a:solidFill>
                  <a:schemeClr val="tx1"/>
                </a:solidFill>
              </a:rPr>
              <a:t>Borrowing $135M adds this much to a typical district home's annual tax bill in the peak year:</a:t>
            </a:r>
          </a:p>
          <a:p>
            <a:pPr>
              <a:spcBef>
                <a:spcPts val="1400"/>
              </a:spcBef>
              <a:buNone/>
            </a:pPr>
            <a:r>
              <a:rPr lang="en-US" sz="4400" b="1" dirty="0">
                <a:solidFill>
                  <a:srgbClr val="1F6F5C"/>
                </a:solidFill>
                <a:latin typeface="Georgia"/>
              </a:rPr>
              <a:t>$1,475</a:t>
            </a:r>
          </a:p>
          <a:p>
            <a:pPr>
              <a:buNone/>
            </a:pPr>
            <a:r>
              <a:rPr lang="en-US" sz="1500" b="1" dirty="0">
                <a:solidFill>
                  <a:schemeClr val="tx1"/>
                </a:solidFill>
              </a:rPr>
              <a:t>10-year bond</a:t>
            </a:r>
          </a:p>
          <a:p>
            <a:pPr>
              <a:spcBef>
                <a:spcPts val="1200"/>
              </a:spcBef>
              <a:buNone/>
            </a:pPr>
            <a:r>
              <a:rPr lang="en-US" sz="4400" b="1" dirty="0">
                <a:solidFill>
                  <a:srgbClr val="1F6F5C"/>
                </a:solidFill>
                <a:latin typeface="Georgia"/>
              </a:rPr>
              <a:t>$997</a:t>
            </a:r>
          </a:p>
          <a:p>
            <a:pPr>
              <a:buNone/>
            </a:pPr>
            <a:r>
              <a:rPr lang="en-US" sz="1500" b="1" dirty="0">
                <a:solidFill>
                  <a:schemeClr val="tx1"/>
                </a:solidFill>
              </a:rPr>
              <a:t>20-year bond</a:t>
            </a:r>
          </a:p>
          <a:p>
            <a:pPr>
              <a:spcBef>
                <a:spcPts val="2400"/>
              </a:spcBef>
              <a:buNone/>
            </a:pPr>
            <a:r>
              <a:rPr lang="en-US" sz="1400" dirty="0">
                <a:solidFill>
                  <a:srgbClr val="4A555C"/>
                </a:solidFill>
              </a:rPr>
              <a:t>Rule of thumb: each $20M borrowed adds $219 a year (10-year) or $148 a year (20-year).</a:t>
            </a:r>
          </a:p>
        </p:txBody>
      </p:sp>
      <p:sp>
        <p:nvSpPr>
          <p:cNvPr id="11" name="Label"/>
          <p:cNvSpPr txBox="1"/>
          <p:nvPr/>
        </p:nvSpPr>
        <p:spPr>
          <a:xfrm>
            <a:off x="4724400" y="1727200"/>
            <a:ext cx="1905000" cy="6159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buNone/>
            </a:pPr>
            <a:r>
              <a:rPr lang="en-US" sz="1500" b="1" dirty="0">
                <a:solidFill>
                  <a:srgbClr val="1F6F5C"/>
                </a:solidFill>
              </a:rPr>
              <a:t>Bond options</a:t>
            </a:r>
          </a:p>
        </p:txBody>
      </p:sp>
      <p:sp>
        <p:nvSpPr>
          <p:cNvPr id="12" name="Detail"/>
          <p:cNvSpPr txBox="1"/>
          <p:nvPr/>
        </p:nvSpPr>
        <p:spPr>
          <a:xfrm>
            <a:off x="6680200" y="1727200"/>
            <a:ext cx="4902200" cy="6159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buNone/>
            </a:pPr>
            <a:r>
              <a:rPr lang="en-US" sz="1400" dirty="0">
                <a:solidFill>
                  <a:schemeClr val="tx1"/>
                </a:solidFill>
              </a:rPr>
              <a:t>10-year at 4.14% or 20-year at 4.75% interest cost (TIC), level principal</a:t>
            </a:r>
          </a:p>
        </p:txBody>
      </p:sp>
      <p:sp>
        <p:nvSpPr>
          <p:cNvPr id="13" name="Label"/>
          <p:cNvSpPr txBox="1"/>
          <p:nvPr/>
        </p:nvSpPr>
        <p:spPr>
          <a:xfrm>
            <a:off x="4724400" y="2495550"/>
            <a:ext cx="1905000" cy="6159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buNone/>
            </a:pPr>
            <a:r>
              <a:rPr lang="en-US" sz="1500" b="1" dirty="0">
                <a:solidFill>
                  <a:srgbClr val="1F6F5C"/>
                </a:solidFill>
              </a:rPr>
              <a:t>Bond sizes</a:t>
            </a:r>
          </a:p>
        </p:txBody>
      </p:sp>
      <p:sp>
        <p:nvSpPr>
          <p:cNvPr id="14" name="Detail"/>
          <p:cNvSpPr txBox="1"/>
          <p:nvPr/>
        </p:nvSpPr>
        <p:spPr>
          <a:xfrm>
            <a:off x="6680200" y="2495550"/>
            <a:ext cx="4902200" cy="6159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buNone/>
            </a:pPr>
            <a:r>
              <a:rPr lang="en-US" sz="1400" dirty="0">
                <a:solidFill>
                  <a:schemeClr val="tx1"/>
                </a:solidFill>
              </a:rPr>
              <a:t>$20M to $160M in $20M steps; costs scale in direct proportion</a:t>
            </a:r>
          </a:p>
        </p:txBody>
      </p:sp>
      <p:cxnSp>
        <p:nvCxnSpPr>
          <p:cNvPr id="15" name="Rule"/>
          <p:cNvCxnSpPr/>
          <p:nvPr/>
        </p:nvCxnSpPr>
        <p:spPr>
          <a:xfrm>
            <a:off x="4724400" y="2393950"/>
            <a:ext cx="6858000" cy="0"/>
          </a:xfrm>
          <a:prstGeom prst="line">
            <a:avLst/>
          </a:prstGeom>
          <a:ln w="9525">
            <a:solidFill>
              <a:srgbClr val="D9DCD6"/>
            </a:solidFill>
          </a:ln>
        </p:spPr>
      </p:cxnSp>
      <p:sp>
        <p:nvSpPr>
          <p:cNvPr id="16" name="Label"/>
          <p:cNvSpPr txBox="1"/>
          <p:nvPr/>
        </p:nvSpPr>
        <p:spPr>
          <a:xfrm>
            <a:off x="4724400" y="3263900"/>
            <a:ext cx="1905000" cy="6159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buNone/>
            </a:pPr>
            <a:r>
              <a:rPr lang="en-US" sz="1500" b="1" dirty="0">
                <a:solidFill>
                  <a:srgbClr val="1F6F5C"/>
                </a:solidFill>
              </a:rPr>
              <a:t>Cost split</a:t>
            </a:r>
          </a:p>
        </p:txBody>
      </p:sp>
      <p:sp>
        <p:nvSpPr>
          <p:cNvPr id="17" name="Detail"/>
          <p:cNvSpPr txBox="1"/>
          <p:nvPr/>
        </p:nvSpPr>
        <p:spPr>
          <a:xfrm>
            <a:off x="6680200" y="3263900"/>
            <a:ext cx="4902200" cy="6159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buNone/>
            </a:pPr>
            <a:r>
              <a:rPr lang="en-US" sz="1400" dirty="0">
                <a:solidFill>
                  <a:schemeClr val="tx1"/>
                </a:solidFill>
              </a:rPr>
              <a:t>Share of 2027 local contribution: Topsham 42%, Harpswell 32%, Bowdoinham 14%, Bowdoin 13%</a:t>
            </a:r>
          </a:p>
        </p:txBody>
      </p:sp>
      <p:cxnSp>
        <p:nvCxnSpPr>
          <p:cNvPr id="18" name="Rule"/>
          <p:cNvCxnSpPr/>
          <p:nvPr/>
        </p:nvCxnSpPr>
        <p:spPr>
          <a:xfrm>
            <a:off x="4724400" y="3162300"/>
            <a:ext cx="6858000" cy="0"/>
          </a:xfrm>
          <a:prstGeom prst="line">
            <a:avLst/>
          </a:prstGeom>
          <a:ln w="9525">
            <a:solidFill>
              <a:srgbClr val="D9DCD6"/>
            </a:solidFill>
          </a:ln>
        </p:spPr>
      </p:cxnSp>
      <p:sp>
        <p:nvSpPr>
          <p:cNvPr id="19" name="Label"/>
          <p:cNvSpPr txBox="1"/>
          <p:nvPr/>
        </p:nvSpPr>
        <p:spPr>
          <a:xfrm>
            <a:off x="4724400" y="4032250"/>
            <a:ext cx="1905000" cy="6159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buNone/>
            </a:pPr>
            <a:r>
              <a:rPr lang="en-US" sz="1500" b="1" dirty="0">
                <a:solidFill>
                  <a:srgbClr val="1F6F5C"/>
                </a:solidFill>
              </a:rPr>
              <a:t>Year shown</a:t>
            </a:r>
          </a:p>
        </p:txBody>
      </p:sp>
      <p:sp>
        <p:nvSpPr>
          <p:cNvPr id="20" name="Detail"/>
          <p:cNvSpPr txBox="1"/>
          <p:nvPr/>
        </p:nvSpPr>
        <p:spPr>
          <a:xfrm>
            <a:off x="6680200" y="4032250"/>
            <a:ext cx="4902200" cy="6159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buNone/>
            </a:pPr>
            <a:r>
              <a:rPr lang="en-US" sz="1400" dirty="0">
                <a:solidFill>
                  <a:schemeClr val="tx1"/>
                </a:solidFill>
              </a:rPr>
              <a:t>Peak payment year: FY2029 (10-year) or FY2030 (20-year); payments decline after</a:t>
            </a:r>
          </a:p>
        </p:txBody>
      </p:sp>
      <p:cxnSp>
        <p:nvCxnSpPr>
          <p:cNvPr id="21" name="Rule"/>
          <p:cNvCxnSpPr/>
          <p:nvPr/>
        </p:nvCxnSpPr>
        <p:spPr>
          <a:xfrm>
            <a:off x="4724400" y="3930650"/>
            <a:ext cx="6858000" cy="0"/>
          </a:xfrm>
          <a:prstGeom prst="line">
            <a:avLst/>
          </a:prstGeom>
          <a:ln w="9525">
            <a:solidFill>
              <a:srgbClr val="D9DCD6"/>
            </a:solidFill>
          </a:ln>
        </p:spPr>
      </p:cxnSp>
      <p:sp>
        <p:nvSpPr>
          <p:cNvPr id="22" name="Label"/>
          <p:cNvSpPr txBox="1"/>
          <p:nvPr/>
        </p:nvSpPr>
        <p:spPr>
          <a:xfrm>
            <a:off x="4724400" y="4800600"/>
            <a:ext cx="1905000" cy="6159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buNone/>
            </a:pPr>
            <a:r>
              <a:rPr lang="en-US" sz="1500" b="1" dirty="0">
                <a:solidFill>
                  <a:srgbClr val="1F6F5C"/>
                </a:solidFill>
              </a:rPr>
              <a:t>Property values</a:t>
            </a:r>
          </a:p>
        </p:txBody>
      </p:sp>
      <p:sp>
        <p:nvSpPr>
          <p:cNvPr id="23" name="Detail"/>
          <p:cNvSpPr txBox="1"/>
          <p:nvPr/>
        </p:nvSpPr>
        <p:spPr>
          <a:xfrm>
            <a:off x="6680200" y="4800600"/>
            <a:ext cx="4902200" cy="6159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buNone/>
            </a:pPr>
            <a:r>
              <a:rPr lang="en-US" sz="1400" dirty="0">
                <a:solidFill>
                  <a:schemeClr val="tx1"/>
                </a:solidFill>
              </a:rPr>
              <a:t>January 2026 valuations, no growth assumed; typical district home $415,950</a:t>
            </a:r>
          </a:p>
        </p:txBody>
      </p:sp>
      <p:cxnSp>
        <p:nvCxnSpPr>
          <p:cNvPr id="24" name="Rule"/>
          <p:cNvCxnSpPr/>
          <p:nvPr/>
        </p:nvCxnSpPr>
        <p:spPr>
          <a:xfrm>
            <a:off x="4724400" y="4699000"/>
            <a:ext cx="6858000" cy="0"/>
          </a:xfrm>
          <a:prstGeom prst="line">
            <a:avLst/>
          </a:prstGeom>
          <a:ln w="9525">
            <a:solidFill>
              <a:srgbClr val="D9DCD6"/>
            </a:solidFill>
          </a:ln>
        </p:spPr>
      </p:cxnSp>
      <p:sp>
        <p:nvSpPr>
          <p:cNvPr id="25" name="Label"/>
          <p:cNvSpPr txBox="1"/>
          <p:nvPr/>
        </p:nvSpPr>
        <p:spPr>
          <a:xfrm>
            <a:off x="4724400" y="5568950"/>
            <a:ext cx="1905000" cy="6159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buNone/>
            </a:pPr>
            <a:r>
              <a:rPr lang="en-US" sz="1500" b="1" dirty="0">
                <a:solidFill>
                  <a:srgbClr val="1F6F5C"/>
                </a:solidFill>
              </a:rPr>
              <a:t>Status</a:t>
            </a:r>
          </a:p>
        </p:txBody>
      </p:sp>
      <p:sp>
        <p:nvSpPr>
          <p:cNvPr id="26" name="Detail"/>
          <p:cNvSpPr txBox="1"/>
          <p:nvPr/>
        </p:nvSpPr>
        <p:spPr>
          <a:xfrm>
            <a:off x="6680200" y="5568950"/>
            <a:ext cx="4902200" cy="6159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buNone/>
            </a:pPr>
            <a:r>
              <a:rPr lang="en-US" sz="1400" dirty="0">
                <a:solidFill>
                  <a:schemeClr val="tx1"/>
                </a:solidFill>
              </a:rPr>
              <a:t>Preliminary Bond Bank figures; actual cost is set by market rates at sale</a:t>
            </a:r>
          </a:p>
        </p:txBody>
      </p:sp>
      <p:cxnSp>
        <p:nvCxnSpPr>
          <p:cNvPr id="27" name="Rule"/>
          <p:cNvCxnSpPr/>
          <p:nvPr/>
        </p:nvCxnSpPr>
        <p:spPr>
          <a:xfrm>
            <a:off x="4724400" y="5467350"/>
            <a:ext cx="6858000" cy="0"/>
          </a:xfrm>
          <a:prstGeom prst="line">
            <a:avLst/>
          </a:prstGeom>
          <a:ln w="9525">
            <a:solidFill>
              <a:srgbClr val="D9DCD6"/>
            </a:solidFill>
          </a:ln>
        </p:spPr>
      </p:cxnSp>
      <p:sp>
        <p:nvSpPr>
          <p:cNvPr id="28" name="Source"/>
          <p:cNvSpPr txBox="1"/>
          <p:nvPr/>
        </p:nvSpPr>
        <p:spPr>
          <a:xfrm>
            <a:off x="609600" y="6375400"/>
            <a:ext cx="10972800" cy="355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buNone/>
            </a:pPr>
            <a:r>
              <a:rPr lang="en-US" sz="1000" dirty="0">
                <a:solidFill>
                  <a:srgbClr val="5F6B73"/>
                </a:solidFill>
              </a:rPr>
              <a:t>Source: Maine Municipal Bond Bank / Hilltop Securities preliminary numbers, September 25, 2026; subject to change. Typical home is the district-wide average of town typical homes.</a:t>
            </a:r>
          </a:p>
        </p:txBody>
      </p:sp>
    </p:spTree>
    <p:extLst>
      <p:ext uri="{BB962C8B-B14F-4D97-AF65-F5344CB8AC3E}">
        <p14:creationId xmlns:p14="http://schemas.microsoft.com/office/powerpoint/2010/main" val="32211995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4FE7A0-9928-F3CE-C08F-9A0331C992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42900"/>
            <a:ext cx="10972800" cy="1028700"/>
          </a:xfrm>
        </p:spPr>
        <p:txBody>
          <a:bodyPr/>
          <a:lstStyle/>
          <a:p>
            <a:r>
              <a:rPr lang="en-US" dirty="0"/>
              <a:t>Topsham pays 42% of district costs; Harpswell's high valuation keeps its tax-rate impact lowest</a:t>
            </a:r>
          </a:p>
        </p:txBody>
      </p:sp>
      <p:graphicFrame>
        <p:nvGraphicFramePr>
          <p:cNvPr id="20" name="Town inputs table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4075080"/>
              </p:ext>
            </p:extLst>
          </p:nvPr>
        </p:nvGraphicFramePr>
        <p:xfrm>
          <a:off x="609600" y="1651000"/>
          <a:ext cx="10972800" cy="4368800"/>
        </p:xfrm>
        <a:graphic>
          <a:graphicData uri="http://schemas.openxmlformats.org/drawingml/2006/table">
            <a:tbl>
              <a:tblPr firstRow="1"/>
              <a:tblGrid>
                <a:gridCol w="4114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58800">
                <a:tc>
                  <a:txBody>
                    <a:bodyPr/>
                    <a:lstStyle/>
                    <a:p>
                      <a:pPr algn="l">
                        <a:buNone/>
                      </a:pPr>
                      <a:endParaRPr/>
                    </a:p>
                  </a:txBody>
                  <a:tcPr marL="0" marR="101600" marT="50800" marB="508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2700">
                      <a:solidFill>
                        <a:srgbClr val="1E2329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500" b="1" dirty="0">
                          <a:solidFill>
                            <a:srgbClr val="1E2329"/>
                          </a:solidFill>
                        </a:rPr>
                        <a:t>Bowdoin</a:t>
                      </a:r>
                    </a:p>
                  </a:txBody>
                  <a:tcPr marL="0" marR="101600" marT="50800" marB="508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2700">
                      <a:solidFill>
                        <a:srgbClr val="1E2329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500" b="1" dirty="0">
                          <a:solidFill>
                            <a:srgbClr val="1E2329"/>
                          </a:solidFill>
                        </a:rPr>
                        <a:t>Bowdoinham</a:t>
                      </a:r>
                    </a:p>
                  </a:txBody>
                  <a:tcPr marL="0" marR="101600" marT="50800" marB="508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2700">
                      <a:solidFill>
                        <a:srgbClr val="1E2329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500" b="1" dirty="0">
                          <a:solidFill>
                            <a:srgbClr val="1E2329"/>
                          </a:solidFill>
                        </a:rPr>
                        <a:t>Harpswell</a:t>
                      </a:r>
                    </a:p>
                  </a:txBody>
                  <a:tcPr marL="0" marR="101600" marT="50800" marB="508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2700">
                      <a:solidFill>
                        <a:srgbClr val="1E2329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500" b="1" dirty="0">
                          <a:solidFill>
                            <a:srgbClr val="1E2329"/>
                          </a:solidFill>
                        </a:rPr>
                        <a:t>Topsham</a:t>
                      </a:r>
                    </a:p>
                  </a:txBody>
                  <a:tcPr marL="0" marR="101600" marT="50800" marB="508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2700">
                      <a:solidFill>
                        <a:srgbClr val="1E2329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500" b="1" dirty="0">
                          <a:solidFill>
                            <a:srgbClr val="1E2329"/>
                          </a:solidFill>
                        </a:rPr>
                        <a:t>District</a:t>
                      </a:r>
                    </a:p>
                  </a:txBody>
                  <a:tcPr marL="0" marR="101600" marT="50800" marB="508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2700">
                      <a:solidFill>
                        <a:srgbClr val="1E2329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500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b="1" dirty="0">
                          <a:solidFill>
                            <a:srgbClr val="1E2329"/>
                          </a:solidFill>
                        </a:rPr>
                        <a:t>Share of district cost</a:t>
                      </a:r>
                    </a:p>
                  </a:txBody>
                  <a:tcPr marL="0" marR="101600" marT="50800" marB="50800" anchor="ctr">
                    <a:lnL w="0">
                      <a:noFill/>
                    </a:lnL>
                    <a:lnR w="0">
                      <a:noFill/>
                    </a:lnR>
                    <a:lnT w="12700" cap="flat" cmpd="sng" algn="ctr">
                      <a:solidFill>
                        <a:srgbClr val="1E23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9DCD6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500" dirty="0">
                          <a:solidFill>
                            <a:srgbClr val="1E2329"/>
                          </a:solidFill>
                        </a:rPr>
                        <a:t>12.7%</a:t>
                      </a:r>
                    </a:p>
                  </a:txBody>
                  <a:tcPr marL="101600" marR="101600" marT="50800" marB="50800" anchor="ctr">
                    <a:lnL w="0">
                      <a:noFill/>
                    </a:lnL>
                    <a:lnR w="0">
                      <a:noFill/>
                    </a:lnR>
                    <a:lnT w="12700" cap="flat" cmpd="sng" algn="ctr">
                      <a:solidFill>
                        <a:srgbClr val="1E23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9DCD6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500" dirty="0">
                          <a:solidFill>
                            <a:srgbClr val="1E2329"/>
                          </a:solidFill>
                        </a:rPr>
                        <a:t>13.7%</a:t>
                      </a:r>
                    </a:p>
                  </a:txBody>
                  <a:tcPr marL="101600" marR="101600" marT="50800" marB="50800" anchor="ctr">
                    <a:lnL w="0">
                      <a:noFill/>
                    </a:lnL>
                    <a:lnR w="0">
                      <a:noFill/>
                    </a:lnR>
                    <a:lnT w="12700" cap="flat" cmpd="sng" algn="ctr">
                      <a:solidFill>
                        <a:srgbClr val="1E23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9DCD6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500" dirty="0">
                          <a:solidFill>
                            <a:srgbClr val="1E2329"/>
                          </a:solidFill>
                        </a:rPr>
                        <a:t>32.1%</a:t>
                      </a:r>
                    </a:p>
                  </a:txBody>
                  <a:tcPr marL="101600" marR="101600" marT="50800" marB="50800" anchor="ctr">
                    <a:lnL w="0">
                      <a:noFill/>
                    </a:lnL>
                    <a:lnR w="0">
                      <a:noFill/>
                    </a:lnR>
                    <a:lnT w="12700" cap="flat" cmpd="sng" algn="ctr">
                      <a:solidFill>
                        <a:srgbClr val="1E23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9DCD6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500" b="1" dirty="0">
                          <a:solidFill>
                            <a:srgbClr val="1F6F5C"/>
                          </a:solidFill>
                        </a:rPr>
                        <a:t>41.6%</a:t>
                      </a:r>
                    </a:p>
                  </a:txBody>
                  <a:tcPr marL="101600" marR="101600" marT="50800" marB="50800" anchor="ctr">
                    <a:lnL w="0">
                      <a:noFill/>
                    </a:lnL>
                    <a:lnR w="0">
                      <a:noFill/>
                    </a:lnR>
                    <a:lnT w="12700" cap="flat" cmpd="sng" algn="ctr">
                      <a:solidFill>
                        <a:srgbClr val="1E23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9DCD6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500" dirty="0">
                          <a:solidFill>
                            <a:srgbClr val="1E2329"/>
                          </a:solidFill>
                        </a:rPr>
                        <a:t>100%</a:t>
                      </a:r>
                    </a:p>
                  </a:txBody>
                  <a:tcPr marL="101600" marR="101600" marT="50800" marB="50800" anchor="ctr">
                    <a:lnL w="0">
                      <a:noFill/>
                    </a:lnL>
                    <a:lnR w="0">
                      <a:noFill/>
                    </a:lnR>
                    <a:lnT w="12700" cap="flat" cmpd="sng" algn="ctr">
                      <a:solidFill>
                        <a:srgbClr val="1E23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9DCD6"/>
                      </a:solidFill>
                    </a:lnB>
                    <a:solidFill>
                      <a:srgbClr val="F3F4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3500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b="1" dirty="0">
                          <a:solidFill>
                            <a:srgbClr val="1E2329"/>
                          </a:solidFill>
                        </a:rPr>
                        <a:t>2027 local contribution</a:t>
                      </a:r>
                    </a:p>
                  </a:txBody>
                  <a:tcPr marL="0" marR="101600" marT="50800" marB="50800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9DC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9DCD6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500" dirty="0">
                          <a:solidFill>
                            <a:srgbClr val="1E2329"/>
                          </a:solidFill>
                        </a:rPr>
                        <a:t>$4.7M</a:t>
                      </a:r>
                    </a:p>
                  </a:txBody>
                  <a:tcPr marL="101600" marR="101600" marT="50800" marB="50800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9DC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9DCD6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500" dirty="0">
                          <a:solidFill>
                            <a:srgbClr val="1E2329"/>
                          </a:solidFill>
                        </a:rPr>
                        <a:t>$5.1M</a:t>
                      </a:r>
                    </a:p>
                  </a:txBody>
                  <a:tcPr marL="101600" marR="101600" marT="50800" marB="50800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9DC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9DCD6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500" dirty="0">
                          <a:solidFill>
                            <a:srgbClr val="1E2329"/>
                          </a:solidFill>
                        </a:rPr>
                        <a:t>$12.0M</a:t>
                      </a:r>
                    </a:p>
                  </a:txBody>
                  <a:tcPr marL="101600" marR="101600" marT="50800" marB="50800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9DC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9DCD6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500" dirty="0">
                          <a:solidFill>
                            <a:srgbClr val="1E2329"/>
                          </a:solidFill>
                        </a:rPr>
                        <a:t>$15.5M</a:t>
                      </a:r>
                    </a:p>
                  </a:txBody>
                  <a:tcPr marL="101600" marR="101600" marT="50800" marB="50800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9DC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9DCD6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500" dirty="0">
                          <a:solidFill>
                            <a:srgbClr val="1E2329"/>
                          </a:solidFill>
                        </a:rPr>
                        <a:t>$37.3M</a:t>
                      </a:r>
                    </a:p>
                  </a:txBody>
                  <a:tcPr marL="101600" marR="101600" marT="50800" marB="50800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9DC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9DCD6"/>
                      </a:solidFill>
                    </a:lnB>
                    <a:solidFill>
                      <a:srgbClr val="F3F4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500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b="1" dirty="0">
                          <a:solidFill>
                            <a:srgbClr val="1E2329"/>
                          </a:solidFill>
                        </a:rPr>
                        <a:t>Town valuation</a:t>
                      </a:r>
                    </a:p>
                  </a:txBody>
                  <a:tcPr marL="0" marR="101600" marT="50800" marB="50800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9DC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9DCD6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500" dirty="0">
                          <a:solidFill>
                            <a:srgbClr val="1E2329"/>
                          </a:solidFill>
                        </a:rPr>
                        <a:t>$464M</a:t>
                      </a:r>
                    </a:p>
                  </a:txBody>
                  <a:tcPr marL="101600" marR="101600" marT="50800" marB="50800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9DC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9DCD6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500" dirty="0">
                          <a:solidFill>
                            <a:srgbClr val="1E2329"/>
                          </a:solidFill>
                        </a:rPr>
                        <a:t>$376M</a:t>
                      </a:r>
                    </a:p>
                  </a:txBody>
                  <a:tcPr marL="101600" marR="101600" marT="50800" marB="50800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9DC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9DCD6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500" b="1" dirty="0">
                          <a:solidFill>
                            <a:srgbClr val="1F6F5C"/>
                          </a:solidFill>
                        </a:rPr>
                        <a:t>$2,514M</a:t>
                      </a:r>
                    </a:p>
                  </a:txBody>
                  <a:tcPr marL="101600" marR="101600" marT="50800" marB="50800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9DC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9DCD6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500" dirty="0">
                          <a:solidFill>
                            <a:srgbClr val="1E2329"/>
                          </a:solidFill>
                        </a:rPr>
                        <a:t>$1,834M</a:t>
                      </a:r>
                    </a:p>
                  </a:txBody>
                  <a:tcPr marL="101600" marR="101600" marT="50800" marB="50800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9DC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9DCD6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500" dirty="0">
                          <a:solidFill>
                            <a:srgbClr val="1E2329"/>
                          </a:solidFill>
                        </a:rPr>
                        <a:t>$5,189M</a:t>
                      </a:r>
                    </a:p>
                  </a:txBody>
                  <a:tcPr marL="101600" marR="101600" marT="50800" marB="50800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9DC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9DCD6"/>
                      </a:solidFill>
                    </a:lnB>
                    <a:solidFill>
                      <a:srgbClr val="F3F4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3500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b="1" dirty="0">
                          <a:solidFill>
                            <a:srgbClr val="1E2329"/>
                          </a:solidFill>
                        </a:rPr>
                        <a:t>Typical home assessment</a:t>
                      </a:r>
                    </a:p>
                  </a:txBody>
                  <a:tcPr marL="0" marR="101600" marT="50800" marB="50800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9DC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9DCD6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500" dirty="0">
                          <a:solidFill>
                            <a:srgbClr val="1E2329"/>
                          </a:solidFill>
                        </a:rPr>
                        <a:t>$313,600</a:t>
                      </a:r>
                    </a:p>
                  </a:txBody>
                  <a:tcPr marL="101600" marR="101600" marT="50800" marB="50800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9DC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9DCD6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500" dirty="0">
                          <a:solidFill>
                            <a:srgbClr val="1E2329"/>
                          </a:solidFill>
                        </a:rPr>
                        <a:t>$250,000</a:t>
                      </a:r>
                    </a:p>
                  </a:txBody>
                  <a:tcPr marL="101600" marR="101600" marT="50800" marB="50800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9DC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9DCD6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500" dirty="0">
                          <a:solidFill>
                            <a:srgbClr val="1E2329"/>
                          </a:solidFill>
                        </a:rPr>
                        <a:t>$600,200</a:t>
                      </a:r>
                    </a:p>
                  </a:txBody>
                  <a:tcPr marL="101600" marR="101600" marT="50800" marB="50800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9DC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9DCD6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500" dirty="0">
                          <a:solidFill>
                            <a:srgbClr val="1E2329"/>
                          </a:solidFill>
                        </a:rPr>
                        <a:t>$500,000</a:t>
                      </a:r>
                    </a:p>
                  </a:txBody>
                  <a:tcPr marL="101600" marR="101600" marT="50800" marB="50800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9DC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9DCD6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500" dirty="0">
                          <a:solidFill>
                            <a:srgbClr val="1E2329"/>
                          </a:solidFill>
                        </a:rPr>
                        <a:t>$415,950</a:t>
                      </a:r>
                    </a:p>
                  </a:txBody>
                  <a:tcPr marL="101600" marR="101600" marT="50800" marB="50800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9DC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9DCD6"/>
                      </a:solidFill>
                    </a:lnB>
                    <a:solidFill>
                      <a:srgbClr val="F3F4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3500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b="1" dirty="0">
                          <a:solidFill>
                            <a:srgbClr val="1E2329"/>
                          </a:solidFill>
                        </a:rPr>
                        <a:t>FY2027 operating mill rate increase</a:t>
                      </a:r>
                    </a:p>
                  </a:txBody>
                  <a:tcPr marL="0" marR="101600" marT="50800" marB="50800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9DC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9DCD6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500" dirty="0">
                          <a:solidFill>
                            <a:srgbClr val="1E2329"/>
                          </a:solidFill>
                        </a:rPr>
                        <a:t>1.00</a:t>
                      </a:r>
                    </a:p>
                  </a:txBody>
                  <a:tcPr marL="101600" marR="101600" marT="50800" marB="50800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9DC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9DCD6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500" dirty="0">
                          <a:solidFill>
                            <a:srgbClr val="1E2329"/>
                          </a:solidFill>
                        </a:rPr>
                        <a:t>1.22</a:t>
                      </a:r>
                    </a:p>
                  </a:txBody>
                  <a:tcPr marL="101600" marR="101600" marT="50800" marB="50800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9DC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9DCD6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500" dirty="0">
                          <a:solidFill>
                            <a:srgbClr val="1E2329"/>
                          </a:solidFill>
                        </a:rPr>
                        <a:t>0.28</a:t>
                      </a:r>
                    </a:p>
                  </a:txBody>
                  <a:tcPr marL="101600" marR="101600" marT="50800" marB="50800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9DC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9DCD6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500" dirty="0">
                          <a:solidFill>
                            <a:srgbClr val="1E2329"/>
                          </a:solidFill>
                        </a:rPr>
                        <a:t>0.71</a:t>
                      </a:r>
                    </a:p>
                  </a:txBody>
                  <a:tcPr marL="101600" marR="101600" marT="50800" marB="50800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9DC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9DCD6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500" dirty="0">
                          <a:solidFill>
                            <a:srgbClr val="1E2329"/>
                          </a:solidFill>
                        </a:rPr>
                        <a:t>0.56</a:t>
                      </a:r>
                    </a:p>
                  </a:txBody>
                  <a:tcPr marL="101600" marR="101600" marT="50800" marB="50800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9DC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9DCD6"/>
                      </a:solidFill>
                    </a:lnB>
                    <a:solidFill>
                      <a:srgbClr val="F3F4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3500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b="1" dirty="0">
                          <a:solidFill>
                            <a:srgbClr val="1E2329"/>
                          </a:solidFill>
                        </a:rPr>
                        <a:t>FY2027 operating tax increase, typical home</a:t>
                      </a:r>
                    </a:p>
                  </a:txBody>
                  <a:tcPr marL="0" marR="101600" marT="50800" marB="50800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9DC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500" dirty="0">
                          <a:solidFill>
                            <a:srgbClr val="1E2329"/>
                          </a:solidFill>
                        </a:rPr>
                        <a:t>$314</a:t>
                      </a:r>
                    </a:p>
                  </a:txBody>
                  <a:tcPr marL="101600" marR="101600" marT="50800" marB="50800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9DC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500" dirty="0">
                          <a:solidFill>
                            <a:srgbClr val="1E2329"/>
                          </a:solidFill>
                        </a:rPr>
                        <a:t>$305</a:t>
                      </a:r>
                    </a:p>
                  </a:txBody>
                  <a:tcPr marL="101600" marR="101600" marT="50800" marB="50800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9DC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500" dirty="0">
                          <a:solidFill>
                            <a:srgbClr val="1E2329"/>
                          </a:solidFill>
                        </a:rPr>
                        <a:t>$166</a:t>
                      </a:r>
                    </a:p>
                  </a:txBody>
                  <a:tcPr marL="101600" marR="101600" marT="50800" marB="50800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9DC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500" dirty="0">
                          <a:solidFill>
                            <a:srgbClr val="1E2329"/>
                          </a:solidFill>
                        </a:rPr>
                        <a:t>$357</a:t>
                      </a:r>
                    </a:p>
                  </a:txBody>
                  <a:tcPr marL="101600" marR="101600" marT="50800" marB="50800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9DC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500" dirty="0">
                          <a:solidFill>
                            <a:srgbClr val="1E2329"/>
                          </a:solidFill>
                        </a:rPr>
                        <a:t>$235</a:t>
                      </a:r>
                    </a:p>
                  </a:txBody>
                  <a:tcPr marL="101600" marR="101600" marT="50800" marB="50800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9DC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>
                      <a:noFill/>
                    </a:lnB>
                    <a:solidFill>
                      <a:srgbClr val="F3F4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21" name="Source"/>
          <p:cNvSpPr txBox="1"/>
          <p:nvPr/>
        </p:nvSpPr>
        <p:spPr>
          <a:xfrm>
            <a:off x="609600" y="6273800"/>
            <a:ext cx="10972800" cy="381000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r>
              <a:rPr lang="en-US" sz="1000" dirty="0">
                <a:solidFill>
                  <a:srgbClr val="5F6B73"/>
                </a:solidFill>
              </a:rPr>
              <a:t>Valuations and typical home assessments as of January 2026. District typical home is the average of the four towns. Source: MSAD 75 town data; Maine Municipal Bond Bank / Hilltop Securities preliminary numbers, September 25, 2026.</a:t>
            </a:r>
          </a:p>
        </p:txBody>
      </p:sp>
    </p:spTree>
    <p:extLst>
      <p:ext uri="{BB962C8B-B14F-4D97-AF65-F5344CB8AC3E}">
        <p14:creationId xmlns:p14="http://schemas.microsoft.com/office/powerpoint/2010/main" val="38552317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F5D7BF-0C47-22C3-BCE7-9751C4F2EF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42900"/>
            <a:ext cx="10972800" cy="1028700"/>
          </a:xfrm>
        </p:spPr>
        <p:txBody>
          <a:bodyPr/>
          <a:lstStyle/>
          <a:p>
            <a:r>
              <a:rPr lang="en-US" dirty="0"/>
              <a:t>A 20-year bond cuts the peak annual payment by a third but more than doubles the interest</a:t>
            </a:r>
          </a:p>
        </p:txBody>
      </p:sp>
      <p:sp>
        <p:nvSpPr>
          <p:cNvPr id="30" name="Chart label L"/>
          <p:cNvSpPr txBox="1"/>
          <p:nvPr/>
        </p:nvSpPr>
        <p:spPr>
          <a:xfrm>
            <a:off x="609600" y="1651000"/>
            <a:ext cx="5207000" cy="279400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r>
              <a:rPr lang="en-US" sz="1600" b="1" dirty="0">
                <a:solidFill>
                  <a:srgbClr val="1E2329"/>
                </a:solidFill>
              </a:rPr>
              <a:t>Peak annual debt service, $100M bond</a:t>
            </a:r>
          </a:p>
        </p:txBody>
      </p:sp>
      <p:sp>
        <p:nvSpPr>
          <p:cNvPr id="31" name="Chart label R"/>
          <p:cNvSpPr txBox="1"/>
          <p:nvPr/>
        </p:nvSpPr>
        <p:spPr>
          <a:xfrm>
            <a:off x="6375400" y="1651000"/>
            <a:ext cx="5207000" cy="279400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r>
              <a:rPr lang="en-US" sz="1600" b="1" dirty="0">
                <a:solidFill>
                  <a:srgbClr val="1E2329"/>
                </a:solidFill>
              </a:rPr>
              <a:t>Total interest over life of bond, $100M bond</a:t>
            </a:r>
          </a:p>
        </p:txBody>
      </p:sp>
      <p:sp>
        <p:nvSpPr>
          <p:cNvPr id="32" name="Source"/>
          <p:cNvSpPr txBox="1"/>
          <p:nvPr/>
        </p:nvSpPr>
        <p:spPr>
          <a:xfrm>
            <a:off x="609600" y="6350000"/>
            <a:ext cx="10972800" cy="355600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r>
              <a:rPr lang="en-US" sz="1000" dirty="0">
                <a:solidFill>
                  <a:srgbClr val="5F6B73"/>
                </a:solidFill>
              </a:rPr>
              <a:t>Scaled from MMBB $135M preliminary schedules; 10-year TIC 4.136%, 20-year TIC 4.748%. Source: Maine Municipal Bond Bank / Hilltop Securities, September 25, 2026.</a:t>
            </a:r>
          </a:p>
        </p:txBody>
      </p:sp>
      <p:graphicFrame>
        <p:nvGraphicFramePr>
          <p:cNvPr id="33" name="Chart"/>
          <p:cNvGraphicFramePr/>
          <p:nvPr/>
        </p:nvGraphicFramePr>
        <p:xfrm>
          <a:off x="609600" y="1993900"/>
          <a:ext cx="5207000" cy="4191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4" name="Chart"/>
          <p:cNvGraphicFramePr/>
          <p:nvPr/>
        </p:nvGraphicFramePr>
        <p:xfrm>
          <a:off x="6375400" y="1993900"/>
          <a:ext cx="5207000" cy="4191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7508462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2AF1FC-4B4A-6BF1-9692-9F76476FE9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42900"/>
            <a:ext cx="10972800" cy="1028700"/>
          </a:xfrm>
        </p:spPr>
        <p:txBody>
          <a:bodyPr/>
          <a:lstStyle/>
          <a:p>
            <a:r>
              <a:rPr lang="en-US" dirty="0"/>
              <a:t>A $100M bond would add $1,093 a year (10-year) or $738 a year (20-year) to a typical home</a:t>
            </a:r>
          </a:p>
        </p:txBody>
      </p:sp>
      <p:sp>
        <p:nvSpPr>
          <p:cNvPr id="30" name="Chart label"/>
          <p:cNvSpPr txBox="1"/>
          <p:nvPr/>
        </p:nvSpPr>
        <p:spPr>
          <a:xfrm>
            <a:off x="609600" y="1651000"/>
            <a:ext cx="10972800" cy="279400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r>
              <a:rPr lang="en-US" sz="1600" b="1" dirty="0">
                <a:solidFill>
                  <a:srgbClr val="1E2329"/>
                </a:solidFill>
              </a:rPr>
              <a:t>Annual tax increase on a typical district home by bond amount, bond only, peak year, $</a:t>
            </a:r>
          </a:p>
        </p:txBody>
      </p:sp>
      <p:sp>
        <p:nvSpPr>
          <p:cNvPr id="31" name="Source"/>
          <p:cNvSpPr txBox="1"/>
          <p:nvPr/>
        </p:nvSpPr>
        <p:spPr>
          <a:xfrm>
            <a:off x="609600" y="6350000"/>
            <a:ext cx="10972800" cy="355600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r>
              <a:rPr lang="en-US" sz="1000" dirty="0">
                <a:solidFill>
                  <a:srgbClr val="5F6B73"/>
                </a:solidFill>
              </a:rPr>
              <a:t>Typical district home assessed at $415,950 (average of the four towns). Peak year is FY2029 (10-year) or FY2030 (20-year). Source: MMBB / Hilltop, Sep 25, 2026.</a:t>
            </a:r>
          </a:p>
        </p:txBody>
      </p:sp>
      <p:graphicFrame>
        <p:nvGraphicFramePr>
          <p:cNvPr id="32" name="Chart"/>
          <p:cNvGraphicFramePr/>
          <p:nvPr/>
        </p:nvGraphicFramePr>
        <p:xfrm>
          <a:off x="609600" y="2032000"/>
          <a:ext cx="10972800" cy="4216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8489915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CCB331-DAA1-73F7-A1E9-6674C7F191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42900"/>
            <a:ext cx="10972800" cy="1028700"/>
          </a:xfrm>
        </p:spPr>
        <p:txBody>
          <a:bodyPr/>
          <a:lstStyle/>
          <a:p>
            <a:r>
              <a:rPr lang="en-US" dirty="0"/>
              <a:t>Topsham's typical home would see the largest increase: $1,544 a year on a $100M, 10-year bond</a:t>
            </a:r>
          </a:p>
        </p:txBody>
      </p:sp>
      <p:sp>
        <p:nvSpPr>
          <p:cNvPr id="30" name="Chart label"/>
          <p:cNvSpPr txBox="1"/>
          <p:nvPr/>
        </p:nvSpPr>
        <p:spPr>
          <a:xfrm>
            <a:off x="609600" y="1651000"/>
            <a:ext cx="10972800" cy="279400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r>
              <a:rPr lang="en-US" sz="1600" b="1" dirty="0">
                <a:solidFill>
                  <a:srgbClr val="1E2329"/>
                </a:solidFill>
              </a:rPr>
              <a:t>Annual tax increase on a typical home by town, $100M bond, bond only, peak year</a:t>
            </a:r>
          </a:p>
        </p:txBody>
      </p:sp>
      <p:sp>
        <p:nvSpPr>
          <p:cNvPr id="31" name="Sub label L"/>
          <p:cNvSpPr txBox="1"/>
          <p:nvPr/>
        </p:nvSpPr>
        <p:spPr>
          <a:xfrm>
            <a:off x="609600" y="2057400"/>
            <a:ext cx="5207000" cy="254000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r>
              <a:rPr lang="en-US" sz="1500" b="1" dirty="0">
                <a:solidFill>
                  <a:srgbClr val="5F6B73"/>
                </a:solidFill>
              </a:rPr>
              <a:t>10-year bond</a:t>
            </a:r>
          </a:p>
        </p:txBody>
      </p:sp>
      <p:sp>
        <p:nvSpPr>
          <p:cNvPr id="32" name="Sub label R"/>
          <p:cNvSpPr txBox="1"/>
          <p:nvPr/>
        </p:nvSpPr>
        <p:spPr>
          <a:xfrm>
            <a:off x="6375400" y="2057400"/>
            <a:ext cx="5207000" cy="254000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r>
              <a:rPr lang="en-US" sz="1500" b="1" dirty="0">
                <a:solidFill>
                  <a:srgbClr val="5F6B73"/>
                </a:solidFill>
              </a:rPr>
              <a:t>20-year bond</a:t>
            </a:r>
          </a:p>
        </p:txBody>
      </p:sp>
      <p:sp>
        <p:nvSpPr>
          <p:cNvPr id="33" name="Source"/>
          <p:cNvSpPr txBox="1"/>
          <p:nvPr/>
        </p:nvSpPr>
        <p:spPr>
          <a:xfrm>
            <a:off x="609600" y="6350000"/>
            <a:ext cx="10972800" cy="355600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r>
              <a:rPr lang="en-US" sz="1000" dirty="0">
                <a:solidFill>
                  <a:srgbClr val="5F6B73"/>
                </a:solidFill>
              </a:rPr>
              <a:t>Typical home assessments: Topsham $500,000, Bowdoinham $250,000, Bowdoin $313,600, Harpswell $600,200. Costs scale in proportion to bond size. Source: MMBB / Hilltop, Sep 25, 2026.</a:t>
            </a:r>
          </a:p>
        </p:txBody>
      </p:sp>
      <p:graphicFrame>
        <p:nvGraphicFramePr>
          <p:cNvPr id="34" name="Chart"/>
          <p:cNvGraphicFramePr/>
          <p:nvPr/>
        </p:nvGraphicFramePr>
        <p:xfrm>
          <a:off x="609600" y="2362200"/>
          <a:ext cx="5207000" cy="3860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5" name="Chart"/>
          <p:cNvGraphicFramePr/>
          <p:nvPr/>
        </p:nvGraphicFramePr>
        <p:xfrm>
          <a:off x="6375400" y="2362200"/>
          <a:ext cx="5207000" cy="3860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4804897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631EBA-01CD-6551-3F97-7D6AFA3510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42900"/>
            <a:ext cx="10972800" cy="1028700"/>
          </a:xfrm>
        </p:spPr>
        <p:txBody>
          <a:bodyPr/>
          <a:lstStyle/>
          <a:p>
            <a:r>
              <a:rPr lang="en-US" dirty="0"/>
              <a:t>With the FY2027 operating increase, a $100M bond adds $870 to $1,901 a year to a typical home</a:t>
            </a:r>
          </a:p>
        </p:txBody>
      </p:sp>
      <p:sp>
        <p:nvSpPr>
          <p:cNvPr id="30" name="Chart label"/>
          <p:cNvSpPr txBox="1"/>
          <p:nvPr/>
        </p:nvSpPr>
        <p:spPr>
          <a:xfrm>
            <a:off x="609600" y="1651000"/>
            <a:ext cx="7112000" cy="279400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r>
              <a:rPr lang="en-US" sz="1600" b="1" dirty="0">
                <a:solidFill>
                  <a:srgbClr val="1E2329"/>
                </a:solidFill>
              </a:rPr>
              <a:t>Total annual tax increase on a typical home, $100M bond</a:t>
            </a:r>
          </a:p>
        </p:txBody>
      </p:sp>
      <p:sp>
        <p:nvSpPr>
          <p:cNvPr id="31" name="Key"/>
          <p:cNvSpPr txBox="1"/>
          <p:nvPr/>
        </p:nvSpPr>
        <p:spPr>
          <a:xfrm>
            <a:off x="7772400" y="1676400"/>
            <a:ext cx="3810000" cy="254000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 algn="r"/>
            <a:r>
              <a:rPr lang="en-US" sz="1400" dirty="0">
                <a:solidFill>
                  <a:srgbClr val="A7ADA9"/>
                </a:solidFill>
              </a:rPr>
              <a:t>■ </a:t>
            </a:r>
            <a:r>
              <a:rPr lang="en-US" sz="1400" dirty="0">
                <a:solidFill>
                  <a:srgbClr val="1E2329"/>
                </a:solidFill>
              </a:rPr>
              <a:t>FY2027 operating   </a:t>
            </a:r>
            <a:r>
              <a:rPr lang="en-US" sz="1400" dirty="0">
                <a:solidFill>
                  <a:srgbClr val="1F6F5C"/>
                </a:solidFill>
              </a:rPr>
              <a:t>■ </a:t>
            </a:r>
            <a:r>
              <a:rPr lang="en-US" sz="1400" dirty="0">
                <a:solidFill>
                  <a:srgbClr val="1E2329"/>
                </a:solidFill>
              </a:rPr>
              <a:t>Bond</a:t>
            </a:r>
          </a:p>
        </p:txBody>
      </p:sp>
      <p:sp>
        <p:nvSpPr>
          <p:cNvPr id="32" name="Sub label L"/>
          <p:cNvSpPr txBox="1"/>
          <p:nvPr/>
        </p:nvSpPr>
        <p:spPr>
          <a:xfrm>
            <a:off x="609600" y="2057400"/>
            <a:ext cx="5207000" cy="254000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r>
              <a:rPr lang="en-US" sz="1500" b="1" dirty="0">
                <a:solidFill>
                  <a:srgbClr val="5F6B73"/>
                </a:solidFill>
              </a:rPr>
              <a:t>10-year bond</a:t>
            </a:r>
          </a:p>
        </p:txBody>
      </p:sp>
      <p:sp>
        <p:nvSpPr>
          <p:cNvPr id="33" name="Sub label R"/>
          <p:cNvSpPr txBox="1"/>
          <p:nvPr/>
        </p:nvSpPr>
        <p:spPr>
          <a:xfrm>
            <a:off x="6375400" y="2057400"/>
            <a:ext cx="5207000" cy="254000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r>
              <a:rPr lang="en-US" sz="1500" b="1" dirty="0">
                <a:solidFill>
                  <a:srgbClr val="5F6B73"/>
                </a:solidFill>
              </a:rPr>
              <a:t>20-year bond</a:t>
            </a:r>
          </a:p>
        </p:txBody>
      </p:sp>
      <p:sp>
        <p:nvSpPr>
          <p:cNvPr id="34" name="Source"/>
          <p:cNvSpPr txBox="1"/>
          <p:nvPr/>
        </p:nvSpPr>
        <p:spPr>
          <a:xfrm>
            <a:off x="609600" y="6350000"/>
            <a:ext cx="10972800" cy="355600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r>
              <a:rPr lang="en-US" sz="1000" dirty="0">
                <a:solidFill>
                  <a:srgbClr val="5F6B73"/>
                </a:solidFill>
              </a:rPr>
              <a:t>Bond amounts are for the peak year (FY2029 for 10-year, FY2030 for 20-year), added to the FY2027 operating increase over FY2026. Source: MSAD 75; MMBB / Hilltop, Sep 25, 2026.</a:t>
            </a:r>
          </a:p>
        </p:txBody>
      </p:sp>
      <p:graphicFrame>
        <p:nvGraphicFramePr>
          <p:cNvPr id="35" name="Chart"/>
          <p:cNvGraphicFramePr/>
          <p:nvPr/>
        </p:nvGraphicFramePr>
        <p:xfrm>
          <a:off x="609600" y="2362200"/>
          <a:ext cx="5207000" cy="3860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6" name="Chart"/>
          <p:cNvGraphicFramePr/>
          <p:nvPr/>
        </p:nvGraphicFramePr>
        <p:xfrm>
          <a:off x="6375400" y="2362200"/>
          <a:ext cx="5207000" cy="3860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418372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606AB3-CE8F-FF38-79F5-7368CEA669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42900"/>
            <a:ext cx="10972800" cy="1028700"/>
          </a:xfrm>
        </p:spPr>
        <p:txBody>
          <a:bodyPr/>
          <a:lstStyle/>
          <a:p>
            <a:r>
              <a:rPr lang="en-US" sz="2600" dirty="0"/>
              <a:t>Appendix A: 10-year bond, annual tax increase on a typical home (bond only)</a:t>
            </a:r>
          </a:p>
        </p:txBody>
      </p:sp>
      <p:graphicFrame>
        <p:nvGraphicFramePr>
          <p:cNvPr id="20" name="Lookup table"/>
          <p:cNvGraphicFramePr>
            <a:graphicFrameLocks noGrp="1"/>
          </p:cNvGraphicFramePr>
          <p:nvPr/>
        </p:nvGraphicFramePr>
        <p:xfrm>
          <a:off x="609600" y="1574800"/>
          <a:ext cx="10972800" cy="4241800"/>
        </p:xfrm>
        <a:graphic>
          <a:graphicData uri="http://schemas.openxmlformats.org/drawingml/2006/table">
            <a:tbl>
              <a:tblPr firstRow="1"/>
              <a:tblGrid>
                <a:gridCol w="2336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27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27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27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272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272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8260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b="1" dirty="0">
                          <a:solidFill>
                            <a:srgbClr val="1E2329"/>
                          </a:solidFill>
                        </a:rPr>
                        <a:t>Bond amount</a:t>
                      </a:r>
                    </a:p>
                  </a:txBody>
                  <a:tcPr marL="76200" marR="127000" marT="38100" marB="381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2700">
                      <a:solidFill>
                        <a:srgbClr val="1E2329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500" b="1" dirty="0">
                          <a:solidFill>
                            <a:srgbClr val="1E2329"/>
                          </a:solidFill>
                        </a:rPr>
                        <a:t>Bowdoin</a:t>
                      </a:r>
                    </a:p>
                  </a:txBody>
                  <a:tcPr marL="101600" marR="127000" marT="38100" marB="381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2700">
                      <a:solidFill>
                        <a:srgbClr val="1E2329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500" b="1" dirty="0">
                          <a:solidFill>
                            <a:srgbClr val="1E2329"/>
                          </a:solidFill>
                        </a:rPr>
                        <a:t>Bowdoinham</a:t>
                      </a:r>
                    </a:p>
                  </a:txBody>
                  <a:tcPr marL="101600" marR="127000" marT="38100" marB="381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2700">
                      <a:solidFill>
                        <a:srgbClr val="1E2329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500" b="1" dirty="0">
                          <a:solidFill>
                            <a:srgbClr val="1E2329"/>
                          </a:solidFill>
                        </a:rPr>
                        <a:t>Harpswell</a:t>
                      </a:r>
                    </a:p>
                  </a:txBody>
                  <a:tcPr marL="101600" marR="127000" marT="38100" marB="381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2700">
                      <a:solidFill>
                        <a:srgbClr val="1E2329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500" b="1" dirty="0">
                          <a:solidFill>
                            <a:srgbClr val="1E2329"/>
                          </a:solidFill>
                        </a:rPr>
                        <a:t>Topsham</a:t>
                      </a:r>
                    </a:p>
                  </a:txBody>
                  <a:tcPr marL="101600" marR="127000" marT="38100" marB="381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2700">
                      <a:solidFill>
                        <a:srgbClr val="1E2329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500" b="1" dirty="0">
                          <a:solidFill>
                            <a:srgbClr val="1E2329"/>
                          </a:solidFill>
                        </a:rPr>
                        <a:t>District</a:t>
                      </a:r>
                    </a:p>
                  </a:txBody>
                  <a:tcPr marL="101600" marR="127000" marT="38100" marB="381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2700">
                      <a:solidFill>
                        <a:srgbClr val="1E2329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990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b="1" dirty="0">
                          <a:solidFill>
                            <a:srgbClr val="1E2329"/>
                          </a:solidFill>
                        </a:rPr>
                        <a:t>$20M</a:t>
                      </a:r>
                    </a:p>
                  </a:txBody>
                  <a:tcPr marL="76200" marR="127000" marT="38100" marB="38100" anchor="ctr">
                    <a:lnL w="0">
                      <a:noFill/>
                    </a:lnL>
                    <a:lnR w="0">
                      <a:noFill/>
                    </a:lnR>
                    <a:lnT w="12700" cap="flat" cmpd="sng" algn="ctr">
                      <a:solidFill>
                        <a:srgbClr val="1E23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9DCD6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500" dirty="0">
                          <a:solidFill>
                            <a:srgbClr val="1E2329"/>
                          </a:solidFill>
                        </a:rPr>
                        <a:t>$233</a:t>
                      </a:r>
                    </a:p>
                  </a:txBody>
                  <a:tcPr marL="101600" marR="127000" marT="38100" marB="38100" anchor="ctr">
                    <a:lnL w="0">
                      <a:noFill/>
                    </a:lnL>
                    <a:lnR w="0">
                      <a:noFill/>
                    </a:lnR>
                    <a:lnT w="12700" cap="flat" cmpd="sng" algn="ctr">
                      <a:solidFill>
                        <a:srgbClr val="1E23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9DCD6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500" dirty="0">
                          <a:solidFill>
                            <a:srgbClr val="1E2329"/>
                          </a:solidFill>
                        </a:rPr>
                        <a:t>$249</a:t>
                      </a:r>
                    </a:p>
                  </a:txBody>
                  <a:tcPr marL="101600" marR="127000" marT="38100" marB="38100" anchor="ctr">
                    <a:lnL w="0">
                      <a:noFill/>
                    </a:lnL>
                    <a:lnR w="0">
                      <a:noFill/>
                    </a:lnR>
                    <a:lnT w="12700" cap="flat" cmpd="sng" algn="ctr">
                      <a:solidFill>
                        <a:srgbClr val="1E23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9DCD6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500" dirty="0">
                          <a:solidFill>
                            <a:srgbClr val="1E2329"/>
                          </a:solidFill>
                        </a:rPr>
                        <a:t>$209</a:t>
                      </a:r>
                    </a:p>
                  </a:txBody>
                  <a:tcPr marL="101600" marR="127000" marT="38100" marB="38100" anchor="ctr">
                    <a:lnL w="0">
                      <a:noFill/>
                    </a:lnL>
                    <a:lnR w="0">
                      <a:noFill/>
                    </a:lnR>
                    <a:lnT w="12700" cap="flat" cmpd="sng" algn="ctr">
                      <a:solidFill>
                        <a:srgbClr val="1E23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9DCD6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500" dirty="0">
                          <a:solidFill>
                            <a:srgbClr val="1E2329"/>
                          </a:solidFill>
                        </a:rPr>
                        <a:t>$309</a:t>
                      </a:r>
                    </a:p>
                  </a:txBody>
                  <a:tcPr marL="101600" marR="127000" marT="38100" marB="38100" anchor="ctr">
                    <a:lnL w="0">
                      <a:noFill/>
                    </a:lnL>
                    <a:lnR w="0">
                      <a:noFill/>
                    </a:lnR>
                    <a:lnT w="12700" cap="flat" cmpd="sng" algn="ctr">
                      <a:solidFill>
                        <a:srgbClr val="1E23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9DCD6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500" dirty="0">
                          <a:solidFill>
                            <a:srgbClr val="1E2329"/>
                          </a:solidFill>
                        </a:rPr>
                        <a:t>$219</a:t>
                      </a:r>
                    </a:p>
                  </a:txBody>
                  <a:tcPr marL="101600" marR="127000" marT="38100" marB="38100" anchor="ctr">
                    <a:lnL w="0">
                      <a:noFill/>
                    </a:lnL>
                    <a:lnR w="0">
                      <a:noFill/>
                    </a:lnR>
                    <a:lnT w="12700" cap="flat" cmpd="sng" algn="ctr">
                      <a:solidFill>
                        <a:srgbClr val="1E23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9DCD6"/>
                      </a:solidFill>
                    </a:lnB>
                    <a:solidFill>
                      <a:srgbClr val="F3F4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990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b="1" dirty="0">
                          <a:solidFill>
                            <a:srgbClr val="1E2329"/>
                          </a:solidFill>
                        </a:rPr>
                        <a:t>$40M</a:t>
                      </a:r>
                    </a:p>
                  </a:txBody>
                  <a:tcPr marL="76200" marR="127000" marT="38100" marB="38100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9DC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9DCD6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500" dirty="0">
                          <a:solidFill>
                            <a:srgbClr val="1E2329"/>
                          </a:solidFill>
                        </a:rPr>
                        <a:t>$466</a:t>
                      </a:r>
                    </a:p>
                  </a:txBody>
                  <a:tcPr marL="101600" marR="127000" marT="38100" marB="38100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9DC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9DCD6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500" dirty="0">
                          <a:solidFill>
                            <a:srgbClr val="1E2329"/>
                          </a:solidFill>
                        </a:rPr>
                        <a:t>$498</a:t>
                      </a:r>
                    </a:p>
                  </a:txBody>
                  <a:tcPr marL="101600" marR="127000" marT="38100" marB="38100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9DC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9DCD6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500" dirty="0">
                          <a:solidFill>
                            <a:srgbClr val="1E2329"/>
                          </a:solidFill>
                        </a:rPr>
                        <a:t>$417</a:t>
                      </a:r>
                    </a:p>
                  </a:txBody>
                  <a:tcPr marL="101600" marR="127000" marT="38100" marB="38100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9DC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9DCD6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500" dirty="0">
                          <a:solidFill>
                            <a:srgbClr val="1E2329"/>
                          </a:solidFill>
                        </a:rPr>
                        <a:t>$618</a:t>
                      </a:r>
                    </a:p>
                  </a:txBody>
                  <a:tcPr marL="101600" marR="127000" marT="38100" marB="38100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9DC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9DCD6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500" dirty="0">
                          <a:solidFill>
                            <a:srgbClr val="1E2329"/>
                          </a:solidFill>
                        </a:rPr>
                        <a:t>$437</a:t>
                      </a:r>
                    </a:p>
                  </a:txBody>
                  <a:tcPr marL="101600" marR="127000" marT="38100" marB="38100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9DC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9DCD6"/>
                      </a:solidFill>
                    </a:lnB>
                    <a:solidFill>
                      <a:srgbClr val="F3F4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990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b="1" dirty="0">
                          <a:solidFill>
                            <a:srgbClr val="1E2329"/>
                          </a:solidFill>
                        </a:rPr>
                        <a:t>$60M</a:t>
                      </a:r>
                    </a:p>
                  </a:txBody>
                  <a:tcPr marL="76200" marR="127000" marT="38100" marB="38100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9DC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9DCD6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500" dirty="0">
                          <a:solidFill>
                            <a:srgbClr val="1E2329"/>
                          </a:solidFill>
                        </a:rPr>
                        <a:t>$700</a:t>
                      </a:r>
                    </a:p>
                  </a:txBody>
                  <a:tcPr marL="101600" marR="127000" marT="38100" marB="38100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9DC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9DCD6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500" dirty="0">
                          <a:solidFill>
                            <a:srgbClr val="1E2329"/>
                          </a:solidFill>
                        </a:rPr>
                        <a:t>$746</a:t>
                      </a:r>
                    </a:p>
                  </a:txBody>
                  <a:tcPr marL="101600" marR="127000" marT="38100" marB="38100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9DC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9DCD6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500" dirty="0">
                          <a:solidFill>
                            <a:srgbClr val="1E2329"/>
                          </a:solidFill>
                        </a:rPr>
                        <a:t>$626</a:t>
                      </a:r>
                    </a:p>
                  </a:txBody>
                  <a:tcPr marL="101600" marR="127000" marT="38100" marB="38100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9DC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9DCD6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500" dirty="0">
                          <a:solidFill>
                            <a:srgbClr val="1E2329"/>
                          </a:solidFill>
                        </a:rPr>
                        <a:t>$927</a:t>
                      </a:r>
                    </a:p>
                  </a:txBody>
                  <a:tcPr marL="101600" marR="127000" marT="38100" marB="38100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9DC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9DCD6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500" dirty="0">
                          <a:solidFill>
                            <a:srgbClr val="1E2329"/>
                          </a:solidFill>
                        </a:rPr>
                        <a:t>$656</a:t>
                      </a:r>
                    </a:p>
                  </a:txBody>
                  <a:tcPr marL="101600" marR="127000" marT="38100" marB="38100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9DC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9DCD6"/>
                      </a:solidFill>
                    </a:lnB>
                    <a:solidFill>
                      <a:srgbClr val="F3F4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990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b="1" dirty="0">
                          <a:solidFill>
                            <a:srgbClr val="1E2329"/>
                          </a:solidFill>
                        </a:rPr>
                        <a:t>$80M</a:t>
                      </a:r>
                    </a:p>
                  </a:txBody>
                  <a:tcPr marL="76200" marR="127000" marT="38100" marB="38100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9DC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9DCD6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500" dirty="0">
                          <a:solidFill>
                            <a:srgbClr val="1E2329"/>
                          </a:solidFill>
                        </a:rPr>
                        <a:t>$933</a:t>
                      </a:r>
                    </a:p>
                  </a:txBody>
                  <a:tcPr marL="101600" marR="127000" marT="38100" marB="38100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9DC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9DCD6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500" dirty="0">
                          <a:solidFill>
                            <a:srgbClr val="1E2329"/>
                          </a:solidFill>
                        </a:rPr>
                        <a:t>$995</a:t>
                      </a:r>
                    </a:p>
                  </a:txBody>
                  <a:tcPr marL="101600" marR="127000" marT="38100" marB="38100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9DC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9DCD6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500" dirty="0">
                          <a:solidFill>
                            <a:srgbClr val="1E2329"/>
                          </a:solidFill>
                        </a:rPr>
                        <a:t>$834</a:t>
                      </a:r>
                    </a:p>
                  </a:txBody>
                  <a:tcPr marL="101600" marR="127000" marT="38100" marB="38100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9DC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9DCD6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500" dirty="0">
                          <a:solidFill>
                            <a:srgbClr val="1E2329"/>
                          </a:solidFill>
                        </a:rPr>
                        <a:t>$1,235</a:t>
                      </a:r>
                    </a:p>
                  </a:txBody>
                  <a:tcPr marL="101600" marR="127000" marT="38100" marB="38100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9DC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9DCD6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500" dirty="0">
                          <a:solidFill>
                            <a:srgbClr val="1E2329"/>
                          </a:solidFill>
                        </a:rPr>
                        <a:t>$874</a:t>
                      </a:r>
                    </a:p>
                  </a:txBody>
                  <a:tcPr marL="101600" marR="127000" marT="38100" marB="38100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9DC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9DCD6"/>
                      </a:solidFill>
                    </a:lnB>
                    <a:solidFill>
                      <a:srgbClr val="F3F4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6990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b="1" dirty="0">
                          <a:solidFill>
                            <a:srgbClr val="1E2329"/>
                          </a:solidFill>
                        </a:rPr>
                        <a:t>$100M</a:t>
                      </a:r>
                    </a:p>
                  </a:txBody>
                  <a:tcPr marL="76200" marR="127000" marT="38100" marB="38100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9DC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9DCD6"/>
                      </a:solidFill>
                    </a:lnB>
                    <a:solidFill>
                      <a:srgbClr val="E3EFEB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500" dirty="0">
                          <a:solidFill>
                            <a:srgbClr val="1E2329"/>
                          </a:solidFill>
                        </a:rPr>
                        <a:t>$1,166</a:t>
                      </a:r>
                    </a:p>
                  </a:txBody>
                  <a:tcPr marL="101600" marR="127000" marT="38100" marB="38100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9DC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9DCD6"/>
                      </a:solidFill>
                    </a:lnB>
                    <a:solidFill>
                      <a:srgbClr val="E3EFEB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500" dirty="0">
                          <a:solidFill>
                            <a:srgbClr val="1E2329"/>
                          </a:solidFill>
                        </a:rPr>
                        <a:t>$1,244</a:t>
                      </a:r>
                    </a:p>
                  </a:txBody>
                  <a:tcPr marL="101600" marR="127000" marT="38100" marB="38100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9DC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9DCD6"/>
                      </a:solidFill>
                    </a:lnB>
                    <a:solidFill>
                      <a:srgbClr val="E3EFEB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500" dirty="0">
                          <a:solidFill>
                            <a:srgbClr val="1E2329"/>
                          </a:solidFill>
                        </a:rPr>
                        <a:t>$1,043</a:t>
                      </a:r>
                    </a:p>
                  </a:txBody>
                  <a:tcPr marL="101600" marR="127000" marT="38100" marB="38100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9DC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9DCD6"/>
                      </a:solidFill>
                    </a:lnB>
                    <a:solidFill>
                      <a:srgbClr val="E3EFEB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500" dirty="0">
                          <a:solidFill>
                            <a:srgbClr val="1E2329"/>
                          </a:solidFill>
                        </a:rPr>
                        <a:t>$1,544</a:t>
                      </a:r>
                    </a:p>
                  </a:txBody>
                  <a:tcPr marL="101600" marR="127000" marT="38100" marB="38100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9DC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9DCD6"/>
                      </a:solidFill>
                    </a:lnB>
                    <a:solidFill>
                      <a:srgbClr val="E3EFEB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500" dirty="0">
                          <a:solidFill>
                            <a:srgbClr val="1E2329"/>
                          </a:solidFill>
                        </a:rPr>
                        <a:t>$1,093</a:t>
                      </a:r>
                    </a:p>
                  </a:txBody>
                  <a:tcPr marL="101600" marR="127000" marT="38100" marB="38100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9DC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9DCD6"/>
                      </a:solidFill>
                    </a:lnB>
                    <a:solidFill>
                      <a:srgbClr val="E3EF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6990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b="1" dirty="0">
                          <a:solidFill>
                            <a:srgbClr val="1E2329"/>
                          </a:solidFill>
                        </a:rPr>
                        <a:t>$120M</a:t>
                      </a:r>
                    </a:p>
                  </a:txBody>
                  <a:tcPr marL="76200" marR="127000" marT="38100" marB="38100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9DC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9DCD6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500" dirty="0">
                          <a:solidFill>
                            <a:srgbClr val="1E2329"/>
                          </a:solidFill>
                        </a:rPr>
                        <a:t>$1,399</a:t>
                      </a:r>
                    </a:p>
                  </a:txBody>
                  <a:tcPr marL="101600" marR="127000" marT="38100" marB="38100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9DC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9DCD6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500" dirty="0">
                          <a:solidFill>
                            <a:srgbClr val="1E2329"/>
                          </a:solidFill>
                        </a:rPr>
                        <a:t>$1,493</a:t>
                      </a:r>
                    </a:p>
                  </a:txBody>
                  <a:tcPr marL="101600" marR="127000" marT="38100" marB="38100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9DC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9DCD6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500" dirty="0">
                          <a:solidFill>
                            <a:srgbClr val="1E2329"/>
                          </a:solidFill>
                        </a:rPr>
                        <a:t>$1,251</a:t>
                      </a:r>
                    </a:p>
                  </a:txBody>
                  <a:tcPr marL="101600" marR="127000" marT="38100" marB="38100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9DC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9DCD6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500" dirty="0">
                          <a:solidFill>
                            <a:srgbClr val="1E2329"/>
                          </a:solidFill>
                        </a:rPr>
                        <a:t>$1,853</a:t>
                      </a:r>
                    </a:p>
                  </a:txBody>
                  <a:tcPr marL="101600" marR="127000" marT="38100" marB="38100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9DC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9DCD6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500" dirty="0">
                          <a:solidFill>
                            <a:srgbClr val="1E2329"/>
                          </a:solidFill>
                        </a:rPr>
                        <a:t>$1,311</a:t>
                      </a:r>
                    </a:p>
                  </a:txBody>
                  <a:tcPr marL="101600" marR="127000" marT="38100" marB="38100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9DC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9DCD6"/>
                      </a:solidFill>
                    </a:lnB>
                    <a:solidFill>
                      <a:srgbClr val="F3F4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6990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b="1" dirty="0">
                          <a:solidFill>
                            <a:srgbClr val="1E2329"/>
                          </a:solidFill>
                        </a:rPr>
                        <a:t>$140M</a:t>
                      </a:r>
                    </a:p>
                  </a:txBody>
                  <a:tcPr marL="76200" marR="127000" marT="38100" marB="38100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9DC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9DCD6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500" dirty="0">
                          <a:solidFill>
                            <a:srgbClr val="1E2329"/>
                          </a:solidFill>
                        </a:rPr>
                        <a:t>$1,632</a:t>
                      </a:r>
                    </a:p>
                  </a:txBody>
                  <a:tcPr marL="101600" marR="127000" marT="38100" marB="38100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9DC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9DCD6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500" dirty="0">
                          <a:solidFill>
                            <a:srgbClr val="1E2329"/>
                          </a:solidFill>
                        </a:rPr>
                        <a:t>$1,742</a:t>
                      </a:r>
                    </a:p>
                  </a:txBody>
                  <a:tcPr marL="101600" marR="127000" marT="38100" marB="38100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9DC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9DCD6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500" dirty="0">
                          <a:solidFill>
                            <a:srgbClr val="1E2329"/>
                          </a:solidFill>
                        </a:rPr>
                        <a:t>$1,460</a:t>
                      </a:r>
                    </a:p>
                  </a:txBody>
                  <a:tcPr marL="101600" marR="127000" marT="38100" marB="38100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9DC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9DCD6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500" dirty="0">
                          <a:solidFill>
                            <a:srgbClr val="1E2329"/>
                          </a:solidFill>
                        </a:rPr>
                        <a:t>$2,162</a:t>
                      </a:r>
                    </a:p>
                  </a:txBody>
                  <a:tcPr marL="101600" marR="127000" marT="38100" marB="38100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9DC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9DCD6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500" dirty="0">
                          <a:solidFill>
                            <a:srgbClr val="1E2329"/>
                          </a:solidFill>
                        </a:rPr>
                        <a:t>$1,530</a:t>
                      </a:r>
                    </a:p>
                  </a:txBody>
                  <a:tcPr marL="101600" marR="127000" marT="38100" marB="38100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9DC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9DCD6"/>
                      </a:solidFill>
                    </a:lnB>
                    <a:solidFill>
                      <a:srgbClr val="F3F4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6990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b="1" dirty="0">
                          <a:solidFill>
                            <a:srgbClr val="1E2329"/>
                          </a:solidFill>
                        </a:rPr>
                        <a:t>$160M</a:t>
                      </a:r>
                    </a:p>
                  </a:txBody>
                  <a:tcPr marL="76200" marR="127000" marT="38100" marB="38100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9DC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500" dirty="0">
                          <a:solidFill>
                            <a:srgbClr val="1E2329"/>
                          </a:solidFill>
                        </a:rPr>
                        <a:t>$1,866</a:t>
                      </a:r>
                    </a:p>
                  </a:txBody>
                  <a:tcPr marL="101600" marR="127000" marT="38100" marB="38100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9DC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500" dirty="0">
                          <a:solidFill>
                            <a:srgbClr val="1E2329"/>
                          </a:solidFill>
                        </a:rPr>
                        <a:t>$1,991</a:t>
                      </a:r>
                    </a:p>
                  </a:txBody>
                  <a:tcPr marL="101600" marR="127000" marT="38100" marB="38100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9DC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500" dirty="0">
                          <a:solidFill>
                            <a:srgbClr val="1E2329"/>
                          </a:solidFill>
                        </a:rPr>
                        <a:t>$1,669</a:t>
                      </a:r>
                    </a:p>
                  </a:txBody>
                  <a:tcPr marL="101600" marR="127000" marT="38100" marB="38100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9DC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500" dirty="0">
                          <a:solidFill>
                            <a:srgbClr val="1E2329"/>
                          </a:solidFill>
                        </a:rPr>
                        <a:t>$2,471</a:t>
                      </a:r>
                    </a:p>
                  </a:txBody>
                  <a:tcPr marL="101600" marR="127000" marT="38100" marB="38100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9DC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500" dirty="0">
                          <a:solidFill>
                            <a:srgbClr val="1E2329"/>
                          </a:solidFill>
                        </a:rPr>
                        <a:t>$1,748</a:t>
                      </a:r>
                    </a:p>
                  </a:txBody>
                  <a:tcPr marL="101600" marR="127000" marT="38100" marB="38100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9DC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>
                      <a:noFill/>
                    </a:lnB>
                    <a:solidFill>
                      <a:srgbClr val="F3F4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1" name="Source"/>
          <p:cNvSpPr txBox="1"/>
          <p:nvPr/>
        </p:nvSpPr>
        <p:spPr>
          <a:xfrm>
            <a:off x="609600" y="6172200"/>
            <a:ext cx="10972800" cy="381000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r>
              <a:rPr lang="en-US" sz="1000" dirty="0">
                <a:solidFill>
                  <a:srgbClr val="5F6B73"/>
                </a:solidFill>
              </a:rPr>
              <a:t>Peak payment year (FY2029); payments decline each year after. Typical home assessments: Bowdoin $313,600, Bowdoinham $250,000, Harpswell $600,200, Topsham $500,000, district $415,950. Shaded row is the $100M example used in this deck. Source: MMBB / Hilltop preliminary numbers, Sep 25, 2026.</a:t>
            </a:r>
          </a:p>
        </p:txBody>
      </p:sp>
    </p:spTree>
    <p:extLst>
      <p:ext uri="{BB962C8B-B14F-4D97-AF65-F5344CB8AC3E}">
        <p14:creationId xmlns:p14="http://schemas.microsoft.com/office/powerpoint/2010/main" val="32565615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0F6D71-AB23-9805-6E61-AD85FB8D11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42900"/>
            <a:ext cx="10972800" cy="1028700"/>
          </a:xfrm>
        </p:spPr>
        <p:txBody>
          <a:bodyPr/>
          <a:lstStyle/>
          <a:p>
            <a:r>
              <a:rPr lang="en-US" sz="2600" dirty="0"/>
              <a:t>Appendix B: 20-year bond, annual tax increase on a typical home (bond only)</a:t>
            </a:r>
          </a:p>
        </p:txBody>
      </p:sp>
      <p:graphicFrame>
        <p:nvGraphicFramePr>
          <p:cNvPr id="20" name="Lookup table"/>
          <p:cNvGraphicFramePr>
            <a:graphicFrameLocks noGrp="1"/>
          </p:cNvGraphicFramePr>
          <p:nvPr/>
        </p:nvGraphicFramePr>
        <p:xfrm>
          <a:off x="609600" y="1574800"/>
          <a:ext cx="10972800" cy="4241800"/>
        </p:xfrm>
        <a:graphic>
          <a:graphicData uri="http://schemas.openxmlformats.org/drawingml/2006/table">
            <a:tbl>
              <a:tblPr firstRow="1"/>
              <a:tblGrid>
                <a:gridCol w="2336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27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27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27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272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272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8260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b="1" dirty="0">
                          <a:solidFill>
                            <a:srgbClr val="1E2329"/>
                          </a:solidFill>
                        </a:rPr>
                        <a:t>Bond amount</a:t>
                      </a:r>
                    </a:p>
                  </a:txBody>
                  <a:tcPr marL="76200" marR="127000" marT="38100" marB="381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2700">
                      <a:solidFill>
                        <a:srgbClr val="1E2329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500" b="1" dirty="0">
                          <a:solidFill>
                            <a:srgbClr val="1E2329"/>
                          </a:solidFill>
                        </a:rPr>
                        <a:t>Bowdoin</a:t>
                      </a:r>
                    </a:p>
                  </a:txBody>
                  <a:tcPr marL="101600" marR="127000" marT="38100" marB="381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2700">
                      <a:solidFill>
                        <a:srgbClr val="1E2329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500" b="1" dirty="0">
                          <a:solidFill>
                            <a:srgbClr val="1E2329"/>
                          </a:solidFill>
                        </a:rPr>
                        <a:t>Bowdoinham</a:t>
                      </a:r>
                    </a:p>
                  </a:txBody>
                  <a:tcPr marL="101600" marR="127000" marT="38100" marB="381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2700">
                      <a:solidFill>
                        <a:srgbClr val="1E2329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500" b="1" dirty="0">
                          <a:solidFill>
                            <a:srgbClr val="1E2329"/>
                          </a:solidFill>
                        </a:rPr>
                        <a:t>Harpswell</a:t>
                      </a:r>
                    </a:p>
                  </a:txBody>
                  <a:tcPr marL="101600" marR="127000" marT="38100" marB="381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2700">
                      <a:solidFill>
                        <a:srgbClr val="1E2329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500" b="1" dirty="0">
                          <a:solidFill>
                            <a:srgbClr val="1E2329"/>
                          </a:solidFill>
                        </a:rPr>
                        <a:t>Topsham</a:t>
                      </a:r>
                    </a:p>
                  </a:txBody>
                  <a:tcPr marL="101600" marR="127000" marT="38100" marB="381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2700">
                      <a:solidFill>
                        <a:srgbClr val="1E2329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500" b="1" dirty="0">
                          <a:solidFill>
                            <a:srgbClr val="1E2329"/>
                          </a:solidFill>
                        </a:rPr>
                        <a:t>District</a:t>
                      </a:r>
                    </a:p>
                  </a:txBody>
                  <a:tcPr marL="101600" marR="127000" marT="38100" marB="381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2700">
                      <a:solidFill>
                        <a:srgbClr val="1E2329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990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b="1" dirty="0">
                          <a:solidFill>
                            <a:srgbClr val="1E2329"/>
                          </a:solidFill>
                        </a:rPr>
                        <a:t>$20M</a:t>
                      </a:r>
                    </a:p>
                  </a:txBody>
                  <a:tcPr marL="76200" marR="127000" marT="38100" marB="38100" anchor="ctr">
                    <a:lnL w="0">
                      <a:noFill/>
                    </a:lnL>
                    <a:lnR w="0">
                      <a:noFill/>
                    </a:lnR>
                    <a:lnT w="12700" cap="flat" cmpd="sng" algn="ctr">
                      <a:solidFill>
                        <a:srgbClr val="1E23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9DCD6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500" dirty="0">
                          <a:solidFill>
                            <a:srgbClr val="1E2329"/>
                          </a:solidFill>
                        </a:rPr>
                        <a:t>$158</a:t>
                      </a:r>
                    </a:p>
                  </a:txBody>
                  <a:tcPr marL="101600" marR="127000" marT="38100" marB="38100" anchor="ctr">
                    <a:lnL w="0">
                      <a:noFill/>
                    </a:lnL>
                    <a:lnR w="0">
                      <a:noFill/>
                    </a:lnR>
                    <a:lnT w="12700" cap="flat" cmpd="sng" algn="ctr">
                      <a:solidFill>
                        <a:srgbClr val="1E23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9DCD6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500" dirty="0">
                          <a:solidFill>
                            <a:srgbClr val="1E2329"/>
                          </a:solidFill>
                        </a:rPr>
                        <a:t>$168</a:t>
                      </a:r>
                    </a:p>
                  </a:txBody>
                  <a:tcPr marL="101600" marR="127000" marT="38100" marB="38100" anchor="ctr">
                    <a:lnL w="0">
                      <a:noFill/>
                    </a:lnL>
                    <a:lnR w="0">
                      <a:noFill/>
                    </a:lnR>
                    <a:lnT w="12700" cap="flat" cmpd="sng" algn="ctr">
                      <a:solidFill>
                        <a:srgbClr val="1E23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9DCD6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500" dirty="0">
                          <a:solidFill>
                            <a:srgbClr val="1E2329"/>
                          </a:solidFill>
                        </a:rPr>
                        <a:t>$141</a:t>
                      </a:r>
                    </a:p>
                  </a:txBody>
                  <a:tcPr marL="101600" marR="127000" marT="38100" marB="38100" anchor="ctr">
                    <a:lnL w="0">
                      <a:noFill/>
                    </a:lnL>
                    <a:lnR w="0">
                      <a:noFill/>
                    </a:lnR>
                    <a:lnT w="12700" cap="flat" cmpd="sng" algn="ctr">
                      <a:solidFill>
                        <a:srgbClr val="1E23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9DCD6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500" dirty="0">
                          <a:solidFill>
                            <a:srgbClr val="1E2329"/>
                          </a:solidFill>
                        </a:rPr>
                        <a:t>$209</a:t>
                      </a:r>
                    </a:p>
                  </a:txBody>
                  <a:tcPr marL="101600" marR="127000" marT="38100" marB="38100" anchor="ctr">
                    <a:lnL w="0">
                      <a:noFill/>
                    </a:lnL>
                    <a:lnR w="0">
                      <a:noFill/>
                    </a:lnR>
                    <a:lnT w="12700" cap="flat" cmpd="sng" algn="ctr">
                      <a:solidFill>
                        <a:srgbClr val="1E23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9DCD6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500" dirty="0">
                          <a:solidFill>
                            <a:srgbClr val="1E2329"/>
                          </a:solidFill>
                        </a:rPr>
                        <a:t>$148</a:t>
                      </a:r>
                    </a:p>
                  </a:txBody>
                  <a:tcPr marL="101600" marR="127000" marT="38100" marB="38100" anchor="ctr">
                    <a:lnL w="0">
                      <a:noFill/>
                    </a:lnL>
                    <a:lnR w="0">
                      <a:noFill/>
                    </a:lnR>
                    <a:lnT w="12700" cap="flat" cmpd="sng" algn="ctr">
                      <a:solidFill>
                        <a:srgbClr val="1E23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9DCD6"/>
                      </a:solidFill>
                    </a:lnB>
                    <a:solidFill>
                      <a:srgbClr val="F3F4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990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b="1" dirty="0">
                          <a:solidFill>
                            <a:srgbClr val="1E2329"/>
                          </a:solidFill>
                        </a:rPr>
                        <a:t>$40M</a:t>
                      </a:r>
                    </a:p>
                  </a:txBody>
                  <a:tcPr marL="76200" marR="127000" marT="38100" marB="38100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9DC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9DCD6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500" dirty="0">
                          <a:solidFill>
                            <a:srgbClr val="1E2329"/>
                          </a:solidFill>
                        </a:rPr>
                        <a:t>$315</a:t>
                      </a:r>
                    </a:p>
                  </a:txBody>
                  <a:tcPr marL="101600" marR="127000" marT="38100" marB="38100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9DC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9DCD6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500" dirty="0">
                          <a:solidFill>
                            <a:srgbClr val="1E2329"/>
                          </a:solidFill>
                        </a:rPr>
                        <a:t>$336</a:t>
                      </a:r>
                    </a:p>
                  </a:txBody>
                  <a:tcPr marL="101600" marR="127000" marT="38100" marB="38100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9DC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9DCD6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500" dirty="0">
                          <a:solidFill>
                            <a:srgbClr val="1E2329"/>
                          </a:solidFill>
                        </a:rPr>
                        <a:t>$282</a:t>
                      </a:r>
                    </a:p>
                  </a:txBody>
                  <a:tcPr marL="101600" marR="127000" marT="38100" marB="38100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9DC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9DCD6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500" dirty="0">
                          <a:solidFill>
                            <a:srgbClr val="1E2329"/>
                          </a:solidFill>
                        </a:rPr>
                        <a:t>$417</a:t>
                      </a:r>
                    </a:p>
                  </a:txBody>
                  <a:tcPr marL="101600" marR="127000" marT="38100" marB="38100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9DC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9DCD6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500" dirty="0">
                          <a:solidFill>
                            <a:srgbClr val="1E2329"/>
                          </a:solidFill>
                        </a:rPr>
                        <a:t>$295</a:t>
                      </a:r>
                    </a:p>
                  </a:txBody>
                  <a:tcPr marL="101600" marR="127000" marT="38100" marB="38100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9DC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9DCD6"/>
                      </a:solidFill>
                    </a:lnB>
                    <a:solidFill>
                      <a:srgbClr val="F3F4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990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b="1" dirty="0">
                          <a:solidFill>
                            <a:srgbClr val="1E2329"/>
                          </a:solidFill>
                        </a:rPr>
                        <a:t>$60M</a:t>
                      </a:r>
                    </a:p>
                  </a:txBody>
                  <a:tcPr marL="76200" marR="127000" marT="38100" marB="38100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9DC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9DCD6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500" dirty="0">
                          <a:solidFill>
                            <a:srgbClr val="1E2329"/>
                          </a:solidFill>
                        </a:rPr>
                        <a:t>$473</a:t>
                      </a:r>
                    </a:p>
                  </a:txBody>
                  <a:tcPr marL="101600" marR="127000" marT="38100" marB="38100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9DC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9DCD6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500" dirty="0">
                          <a:solidFill>
                            <a:srgbClr val="1E2329"/>
                          </a:solidFill>
                        </a:rPr>
                        <a:t>$504</a:t>
                      </a:r>
                    </a:p>
                  </a:txBody>
                  <a:tcPr marL="101600" marR="127000" marT="38100" marB="38100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9DC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9DCD6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500" dirty="0">
                          <a:solidFill>
                            <a:srgbClr val="1E2329"/>
                          </a:solidFill>
                        </a:rPr>
                        <a:t>$423</a:t>
                      </a:r>
                    </a:p>
                  </a:txBody>
                  <a:tcPr marL="101600" marR="127000" marT="38100" marB="38100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9DC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9DCD6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500" dirty="0">
                          <a:solidFill>
                            <a:srgbClr val="1E2329"/>
                          </a:solidFill>
                        </a:rPr>
                        <a:t>$626</a:t>
                      </a:r>
                    </a:p>
                  </a:txBody>
                  <a:tcPr marL="101600" marR="127000" marT="38100" marB="38100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9DC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9DCD6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500" dirty="0">
                          <a:solidFill>
                            <a:srgbClr val="1E2329"/>
                          </a:solidFill>
                        </a:rPr>
                        <a:t>$443</a:t>
                      </a:r>
                    </a:p>
                  </a:txBody>
                  <a:tcPr marL="101600" marR="127000" marT="38100" marB="38100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9DC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9DCD6"/>
                      </a:solidFill>
                    </a:lnB>
                    <a:solidFill>
                      <a:srgbClr val="F3F4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990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b="1" dirty="0">
                          <a:solidFill>
                            <a:srgbClr val="1E2329"/>
                          </a:solidFill>
                        </a:rPr>
                        <a:t>$80M</a:t>
                      </a:r>
                    </a:p>
                  </a:txBody>
                  <a:tcPr marL="76200" marR="127000" marT="38100" marB="38100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9DC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9DCD6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500" dirty="0">
                          <a:solidFill>
                            <a:srgbClr val="1E2329"/>
                          </a:solidFill>
                        </a:rPr>
                        <a:t>$630</a:t>
                      </a:r>
                    </a:p>
                  </a:txBody>
                  <a:tcPr marL="101600" marR="127000" marT="38100" marB="38100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9DC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9DCD6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500" dirty="0">
                          <a:solidFill>
                            <a:srgbClr val="1E2329"/>
                          </a:solidFill>
                        </a:rPr>
                        <a:t>$672</a:t>
                      </a:r>
                    </a:p>
                  </a:txBody>
                  <a:tcPr marL="101600" marR="127000" marT="38100" marB="38100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9DC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9DCD6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500" dirty="0">
                          <a:solidFill>
                            <a:srgbClr val="1E2329"/>
                          </a:solidFill>
                        </a:rPr>
                        <a:t>$564</a:t>
                      </a:r>
                    </a:p>
                  </a:txBody>
                  <a:tcPr marL="101600" marR="127000" marT="38100" marB="38100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9DC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9DCD6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500" dirty="0">
                          <a:solidFill>
                            <a:srgbClr val="1E2329"/>
                          </a:solidFill>
                        </a:rPr>
                        <a:t>$835</a:t>
                      </a:r>
                    </a:p>
                  </a:txBody>
                  <a:tcPr marL="101600" marR="127000" marT="38100" marB="38100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9DC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9DCD6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500" dirty="0">
                          <a:solidFill>
                            <a:srgbClr val="1E2329"/>
                          </a:solidFill>
                        </a:rPr>
                        <a:t>$591</a:t>
                      </a:r>
                    </a:p>
                  </a:txBody>
                  <a:tcPr marL="101600" marR="127000" marT="38100" marB="38100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9DC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9DCD6"/>
                      </a:solidFill>
                    </a:lnB>
                    <a:solidFill>
                      <a:srgbClr val="F3F4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6990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b="1" dirty="0">
                          <a:solidFill>
                            <a:srgbClr val="1E2329"/>
                          </a:solidFill>
                        </a:rPr>
                        <a:t>$100M</a:t>
                      </a:r>
                    </a:p>
                  </a:txBody>
                  <a:tcPr marL="76200" marR="127000" marT="38100" marB="38100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9DC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9DCD6"/>
                      </a:solidFill>
                    </a:lnB>
                    <a:solidFill>
                      <a:srgbClr val="E3EFEB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500" dirty="0">
                          <a:solidFill>
                            <a:srgbClr val="1E2329"/>
                          </a:solidFill>
                        </a:rPr>
                        <a:t>$788</a:t>
                      </a:r>
                    </a:p>
                  </a:txBody>
                  <a:tcPr marL="101600" marR="127000" marT="38100" marB="38100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9DC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9DCD6"/>
                      </a:solidFill>
                    </a:lnB>
                    <a:solidFill>
                      <a:srgbClr val="E3EFEB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500" dirty="0">
                          <a:solidFill>
                            <a:srgbClr val="1E2329"/>
                          </a:solidFill>
                        </a:rPr>
                        <a:t>$841</a:t>
                      </a:r>
                    </a:p>
                  </a:txBody>
                  <a:tcPr marL="101600" marR="127000" marT="38100" marB="38100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9DC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9DCD6"/>
                      </a:solidFill>
                    </a:lnB>
                    <a:solidFill>
                      <a:srgbClr val="E3EFEB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500" dirty="0">
                          <a:solidFill>
                            <a:srgbClr val="1E2329"/>
                          </a:solidFill>
                        </a:rPr>
                        <a:t>$705</a:t>
                      </a:r>
                    </a:p>
                  </a:txBody>
                  <a:tcPr marL="101600" marR="127000" marT="38100" marB="38100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9DC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9DCD6"/>
                      </a:solidFill>
                    </a:lnB>
                    <a:solidFill>
                      <a:srgbClr val="E3EFEB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500" dirty="0">
                          <a:solidFill>
                            <a:srgbClr val="1E2329"/>
                          </a:solidFill>
                        </a:rPr>
                        <a:t>$1,043</a:t>
                      </a:r>
                    </a:p>
                  </a:txBody>
                  <a:tcPr marL="101600" marR="127000" marT="38100" marB="38100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9DC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9DCD6"/>
                      </a:solidFill>
                    </a:lnB>
                    <a:solidFill>
                      <a:srgbClr val="E3EFEB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500" dirty="0">
                          <a:solidFill>
                            <a:srgbClr val="1E2329"/>
                          </a:solidFill>
                        </a:rPr>
                        <a:t>$738</a:t>
                      </a:r>
                    </a:p>
                  </a:txBody>
                  <a:tcPr marL="101600" marR="127000" marT="38100" marB="38100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9DC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9DCD6"/>
                      </a:solidFill>
                    </a:lnB>
                    <a:solidFill>
                      <a:srgbClr val="E3EF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6990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b="1" dirty="0">
                          <a:solidFill>
                            <a:srgbClr val="1E2329"/>
                          </a:solidFill>
                        </a:rPr>
                        <a:t>$120M</a:t>
                      </a:r>
                    </a:p>
                  </a:txBody>
                  <a:tcPr marL="76200" marR="127000" marT="38100" marB="38100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9DC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9DCD6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500" dirty="0">
                          <a:solidFill>
                            <a:srgbClr val="1E2329"/>
                          </a:solidFill>
                        </a:rPr>
                        <a:t>$945</a:t>
                      </a:r>
                    </a:p>
                  </a:txBody>
                  <a:tcPr marL="101600" marR="127000" marT="38100" marB="38100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9DC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9DCD6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500" dirty="0">
                          <a:solidFill>
                            <a:srgbClr val="1E2329"/>
                          </a:solidFill>
                        </a:rPr>
                        <a:t>$1,009</a:t>
                      </a:r>
                    </a:p>
                  </a:txBody>
                  <a:tcPr marL="101600" marR="127000" marT="38100" marB="38100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9DC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9DCD6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500" dirty="0">
                          <a:solidFill>
                            <a:srgbClr val="1E2329"/>
                          </a:solidFill>
                        </a:rPr>
                        <a:t>$846</a:t>
                      </a:r>
                    </a:p>
                  </a:txBody>
                  <a:tcPr marL="101600" marR="127000" marT="38100" marB="38100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9DC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9DCD6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500" dirty="0">
                          <a:solidFill>
                            <a:srgbClr val="1E2329"/>
                          </a:solidFill>
                        </a:rPr>
                        <a:t>$1,252</a:t>
                      </a:r>
                    </a:p>
                  </a:txBody>
                  <a:tcPr marL="101600" marR="127000" marT="38100" marB="38100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9DC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9DCD6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500" dirty="0">
                          <a:solidFill>
                            <a:srgbClr val="1E2329"/>
                          </a:solidFill>
                        </a:rPr>
                        <a:t>$886</a:t>
                      </a:r>
                    </a:p>
                  </a:txBody>
                  <a:tcPr marL="101600" marR="127000" marT="38100" marB="38100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9DC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9DCD6"/>
                      </a:solidFill>
                    </a:lnB>
                    <a:solidFill>
                      <a:srgbClr val="F3F4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6990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b="1" dirty="0">
                          <a:solidFill>
                            <a:srgbClr val="1E2329"/>
                          </a:solidFill>
                        </a:rPr>
                        <a:t>$140M</a:t>
                      </a:r>
                    </a:p>
                  </a:txBody>
                  <a:tcPr marL="76200" marR="127000" marT="38100" marB="38100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9DC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9DCD6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500" dirty="0">
                          <a:solidFill>
                            <a:srgbClr val="1E2329"/>
                          </a:solidFill>
                        </a:rPr>
                        <a:t>$1,103</a:t>
                      </a:r>
                    </a:p>
                  </a:txBody>
                  <a:tcPr marL="101600" marR="127000" marT="38100" marB="38100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9DC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9DCD6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500" dirty="0">
                          <a:solidFill>
                            <a:srgbClr val="1E2329"/>
                          </a:solidFill>
                        </a:rPr>
                        <a:t>$1,177</a:t>
                      </a:r>
                    </a:p>
                  </a:txBody>
                  <a:tcPr marL="101600" marR="127000" marT="38100" marB="38100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9DC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9DCD6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500" dirty="0">
                          <a:solidFill>
                            <a:srgbClr val="1E2329"/>
                          </a:solidFill>
                        </a:rPr>
                        <a:t>$986</a:t>
                      </a:r>
                    </a:p>
                  </a:txBody>
                  <a:tcPr marL="101600" marR="127000" marT="38100" marB="38100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9DC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9DCD6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500" dirty="0">
                          <a:solidFill>
                            <a:srgbClr val="1E2329"/>
                          </a:solidFill>
                        </a:rPr>
                        <a:t>$1,461</a:t>
                      </a:r>
                    </a:p>
                  </a:txBody>
                  <a:tcPr marL="101600" marR="127000" marT="38100" marB="38100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9DC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9DCD6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500" dirty="0">
                          <a:solidFill>
                            <a:srgbClr val="1E2329"/>
                          </a:solidFill>
                        </a:rPr>
                        <a:t>$1,034</a:t>
                      </a:r>
                    </a:p>
                  </a:txBody>
                  <a:tcPr marL="101600" marR="127000" marT="38100" marB="38100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9DC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9DCD6"/>
                      </a:solidFill>
                    </a:lnB>
                    <a:solidFill>
                      <a:srgbClr val="F3F4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6990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b="1" dirty="0">
                          <a:solidFill>
                            <a:srgbClr val="1E2329"/>
                          </a:solidFill>
                        </a:rPr>
                        <a:t>$160M</a:t>
                      </a:r>
                    </a:p>
                  </a:txBody>
                  <a:tcPr marL="76200" marR="127000" marT="38100" marB="38100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9DC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500" dirty="0">
                          <a:solidFill>
                            <a:srgbClr val="1E2329"/>
                          </a:solidFill>
                        </a:rPr>
                        <a:t>$1,260</a:t>
                      </a:r>
                    </a:p>
                  </a:txBody>
                  <a:tcPr marL="101600" marR="127000" marT="38100" marB="38100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9DC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500" dirty="0">
                          <a:solidFill>
                            <a:srgbClr val="1E2329"/>
                          </a:solidFill>
                        </a:rPr>
                        <a:t>$1,345</a:t>
                      </a:r>
                    </a:p>
                  </a:txBody>
                  <a:tcPr marL="101600" marR="127000" marT="38100" marB="38100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9DC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500" dirty="0">
                          <a:solidFill>
                            <a:srgbClr val="1E2329"/>
                          </a:solidFill>
                        </a:rPr>
                        <a:t>$1,127</a:t>
                      </a:r>
                    </a:p>
                  </a:txBody>
                  <a:tcPr marL="101600" marR="127000" marT="38100" marB="38100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9DC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500" dirty="0">
                          <a:solidFill>
                            <a:srgbClr val="1E2329"/>
                          </a:solidFill>
                        </a:rPr>
                        <a:t>$1,669</a:t>
                      </a:r>
                    </a:p>
                  </a:txBody>
                  <a:tcPr marL="101600" marR="127000" marT="38100" marB="38100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9DC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500" dirty="0">
                          <a:solidFill>
                            <a:srgbClr val="1E2329"/>
                          </a:solidFill>
                        </a:rPr>
                        <a:t>$1,181</a:t>
                      </a:r>
                    </a:p>
                  </a:txBody>
                  <a:tcPr marL="101600" marR="127000" marT="38100" marB="38100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9DC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>
                      <a:noFill/>
                    </a:lnB>
                    <a:solidFill>
                      <a:srgbClr val="F3F4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1" name="Source"/>
          <p:cNvSpPr txBox="1"/>
          <p:nvPr/>
        </p:nvSpPr>
        <p:spPr>
          <a:xfrm>
            <a:off x="609600" y="6172200"/>
            <a:ext cx="10972800" cy="381000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r>
              <a:rPr lang="en-US" sz="1000" dirty="0">
                <a:solidFill>
                  <a:srgbClr val="5F6B73"/>
                </a:solidFill>
              </a:rPr>
              <a:t>Peak payment year (FY2030); payments decline each year after. Typical home assessments: Bowdoin $313,600, Bowdoinham $250,000, Harpswell $600,200, Topsham $500,000, district $415,950. Shaded row is the $100M example used in this deck. Source: MMBB / Hilltop preliminary numbers, Sep 25, 2026.</a:t>
            </a:r>
          </a:p>
        </p:txBody>
      </p:sp>
    </p:spTree>
    <p:extLst>
      <p:ext uri="{BB962C8B-B14F-4D97-AF65-F5344CB8AC3E}">
        <p14:creationId xmlns:p14="http://schemas.microsoft.com/office/powerpoint/2010/main" val="33164775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126232-FDB4-7DF9-7F9C-50071FA396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42900"/>
            <a:ext cx="10972800" cy="1028700"/>
          </a:xfrm>
        </p:spPr>
        <p:txBody>
          <a:bodyPr/>
          <a:lstStyle/>
          <a:p>
            <a:r>
              <a:rPr lang="en-US" sz="2600" dirty="0"/>
              <a:t>Appendix C: 10-year bond, total annual tax increase on a typical home (FY2027 operating + bond)</a:t>
            </a:r>
          </a:p>
        </p:txBody>
      </p:sp>
      <p:graphicFrame>
        <p:nvGraphicFramePr>
          <p:cNvPr id="20" name="Lookup table"/>
          <p:cNvGraphicFramePr>
            <a:graphicFrameLocks noGrp="1"/>
          </p:cNvGraphicFramePr>
          <p:nvPr/>
        </p:nvGraphicFramePr>
        <p:xfrm>
          <a:off x="609600" y="1574800"/>
          <a:ext cx="10972800" cy="4241800"/>
        </p:xfrm>
        <a:graphic>
          <a:graphicData uri="http://schemas.openxmlformats.org/drawingml/2006/table">
            <a:tbl>
              <a:tblPr firstRow="1"/>
              <a:tblGrid>
                <a:gridCol w="2336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27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27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27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272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272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8260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b="1" dirty="0">
                          <a:solidFill>
                            <a:srgbClr val="1E2329"/>
                          </a:solidFill>
                        </a:rPr>
                        <a:t>Bond amount</a:t>
                      </a:r>
                    </a:p>
                  </a:txBody>
                  <a:tcPr marL="76200" marR="127000" marT="38100" marB="381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2700">
                      <a:solidFill>
                        <a:srgbClr val="1E2329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500" b="1" dirty="0">
                          <a:solidFill>
                            <a:srgbClr val="1E2329"/>
                          </a:solidFill>
                        </a:rPr>
                        <a:t>Bowdoin</a:t>
                      </a:r>
                    </a:p>
                  </a:txBody>
                  <a:tcPr marL="101600" marR="127000" marT="38100" marB="381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2700">
                      <a:solidFill>
                        <a:srgbClr val="1E2329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500" b="1" dirty="0">
                          <a:solidFill>
                            <a:srgbClr val="1E2329"/>
                          </a:solidFill>
                        </a:rPr>
                        <a:t>Bowdoinham</a:t>
                      </a:r>
                    </a:p>
                  </a:txBody>
                  <a:tcPr marL="101600" marR="127000" marT="38100" marB="381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2700">
                      <a:solidFill>
                        <a:srgbClr val="1E2329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500" b="1" dirty="0">
                          <a:solidFill>
                            <a:srgbClr val="1E2329"/>
                          </a:solidFill>
                        </a:rPr>
                        <a:t>Harpswell</a:t>
                      </a:r>
                    </a:p>
                  </a:txBody>
                  <a:tcPr marL="101600" marR="127000" marT="38100" marB="381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2700">
                      <a:solidFill>
                        <a:srgbClr val="1E2329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500" b="1" dirty="0">
                          <a:solidFill>
                            <a:srgbClr val="1E2329"/>
                          </a:solidFill>
                        </a:rPr>
                        <a:t>Topsham</a:t>
                      </a:r>
                    </a:p>
                  </a:txBody>
                  <a:tcPr marL="101600" marR="127000" marT="38100" marB="381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2700">
                      <a:solidFill>
                        <a:srgbClr val="1E2329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500" b="1" dirty="0">
                          <a:solidFill>
                            <a:srgbClr val="1E2329"/>
                          </a:solidFill>
                        </a:rPr>
                        <a:t>District</a:t>
                      </a:r>
                    </a:p>
                  </a:txBody>
                  <a:tcPr marL="101600" marR="127000" marT="38100" marB="381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2700">
                      <a:solidFill>
                        <a:srgbClr val="1E2329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990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b="1" dirty="0">
                          <a:solidFill>
                            <a:srgbClr val="1E2329"/>
                          </a:solidFill>
                        </a:rPr>
                        <a:t>$20M</a:t>
                      </a:r>
                    </a:p>
                  </a:txBody>
                  <a:tcPr marL="76200" marR="127000" marT="38100" marB="38100" anchor="ctr">
                    <a:lnL w="0">
                      <a:noFill/>
                    </a:lnL>
                    <a:lnR w="0">
                      <a:noFill/>
                    </a:lnR>
                    <a:lnT w="12700" cap="flat" cmpd="sng" algn="ctr">
                      <a:solidFill>
                        <a:srgbClr val="1E23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9DCD6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500" dirty="0">
                          <a:solidFill>
                            <a:srgbClr val="1E2329"/>
                          </a:solidFill>
                        </a:rPr>
                        <a:t>$547</a:t>
                      </a:r>
                    </a:p>
                  </a:txBody>
                  <a:tcPr marL="101600" marR="127000" marT="38100" marB="38100" anchor="ctr">
                    <a:lnL w="0">
                      <a:noFill/>
                    </a:lnL>
                    <a:lnR w="0">
                      <a:noFill/>
                    </a:lnR>
                    <a:lnT w="12700" cap="flat" cmpd="sng" algn="ctr">
                      <a:solidFill>
                        <a:srgbClr val="1E23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9DCD6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500" dirty="0">
                          <a:solidFill>
                            <a:srgbClr val="1E2329"/>
                          </a:solidFill>
                        </a:rPr>
                        <a:t>$554</a:t>
                      </a:r>
                    </a:p>
                  </a:txBody>
                  <a:tcPr marL="101600" marR="127000" marT="38100" marB="38100" anchor="ctr">
                    <a:lnL w="0">
                      <a:noFill/>
                    </a:lnL>
                    <a:lnR w="0">
                      <a:noFill/>
                    </a:lnR>
                    <a:lnT w="12700" cap="flat" cmpd="sng" algn="ctr">
                      <a:solidFill>
                        <a:srgbClr val="1E23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9DCD6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500" dirty="0">
                          <a:solidFill>
                            <a:srgbClr val="1E2329"/>
                          </a:solidFill>
                        </a:rPr>
                        <a:t>$374</a:t>
                      </a:r>
                    </a:p>
                  </a:txBody>
                  <a:tcPr marL="101600" marR="127000" marT="38100" marB="38100" anchor="ctr">
                    <a:lnL w="0">
                      <a:noFill/>
                    </a:lnL>
                    <a:lnR w="0">
                      <a:noFill/>
                    </a:lnR>
                    <a:lnT w="12700" cap="flat" cmpd="sng" algn="ctr">
                      <a:solidFill>
                        <a:srgbClr val="1E23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9DCD6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500" dirty="0">
                          <a:solidFill>
                            <a:srgbClr val="1E2329"/>
                          </a:solidFill>
                        </a:rPr>
                        <a:t>$666</a:t>
                      </a:r>
                    </a:p>
                  </a:txBody>
                  <a:tcPr marL="101600" marR="127000" marT="38100" marB="38100" anchor="ctr">
                    <a:lnL w="0">
                      <a:noFill/>
                    </a:lnL>
                    <a:lnR w="0">
                      <a:noFill/>
                    </a:lnR>
                    <a:lnT w="12700" cap="flat" cmpd="sng" algn="ctr">
                      <a:solidFill>
                        <a:srgbClr val="1E23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9DCD6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500" dirty="0">
                          <a:solidFill>
                            <a:srgbClr val="1E2329"/>
                          </a:solidFill>
                        </a:rPr>
                        <a:t>$453</a:t>
                      </a:r>
                    </a:p>
                  </a:txBody>
                  <a:tcPr marL="101600" marR="127000" marT="38100" marB="38100" anchor="ctr">
                    <a:lnL w="0">
                      <a:noFill/>
                    </a:lnL>
                    <a:lnR w="0">
                      <a:noFill/>
                    </a:lnR>
                    <a:lnT w="12700" cap="flat" cmpd="sng" algn="ctr">
                      <a:solidFill>
                        <a:srgbClr val="1E23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9DCD6"/>
                      </a:solidFill>
                    </a:lnB>
                    <a:solidFill>
                      <a:srgbClr val="F3F4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990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b="1" dirty="0">
                          <a:solidFill>
                            <a:srgbClr val="1E2329"/>
                          </a:solidFill>
                        </a:rPr>
                        <a:t>$40M</a:t>
                      </a:r>
                    </a:p>
                  </a:txBody>
                  <a:tcPr marL="76200" marR="127000" marT="38100" marB="38100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9DC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9DCD6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500" dirty="0">
                          <a:solidFill>
                            <a:srgbClr val="1E2329"/>
                          </a:solidFill>
                        </a:rPr>
                        <a:t>$781</a:t>
                      </a:r>
                    </a:p>
                  </a:txBody>
                  <a:tcPr marL="101600" marR="127000" marT="38100" marB="38100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9DC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9DCD6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500" dirty="0">
                          <a:solidFill>
                            <a:srgbClr val="1E2329"/>
                          </a:solidFill>
                        </a:rPr>
                        <a:t>$803</a:t>
                      </a:r>
                    </a:p>
                  </a:txBody>
                  <a:tcPr marL="101600" marR="127000" marT="38100" marB="38100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9DC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9DCD6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500" dirty="0">
                          <a:solidFill>
                            <a:srgbClr val="1E2329"/>
                          </a:solidFill>
                        </a:rPr>
                        <a:t>$583</a:t>
                      </a:r>
                    </a:p>
                  </a:txBody>
                  <a:tcPr marL="101600" marR="127000" marT="38100" marB="38100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9DC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9DCD6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500" dirty="0">
                          <a:solidFill>
                            <a:srgbClr val="1E2329"/>
                          </a:solidFill>
                        </a:rPr>
                        <a:t>$975</a:t>
                      </a:r>
                    </a:p>
                  </a:txBody>
                  <a:tcPr marL="101600" marR="127000" marT="38100" marB="38100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9DC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9DCD6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500" dirty="0">
                          <a:solidFill>
                            <a:srgbClr val="1E2329"/>
                          </a:solidFill>
                        </a:rPr>
                        <a:t>$672</a:t>
                      </a:r>
                    </a:p>
                  </a:txBody>
                  <a:tcPr marL="101600" marR="127000" marT="38100" marB="38100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9DC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9DCD6"/>
                      </a:solidFill>
                    </a:lnB>
                    <a:solidFill>
                      <a:srgbClr val="F3F4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990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b="1" dirty="0">
                          <a:solidFill>
                            <a:srgbClr val="1E2329"/>
                          </a:solidFill>
                        </a:rPr>
                        <a:t>$60M</a:t>
                      </a:r>
                    </a:p>
                  </a:txBody>
                  <a:tcPr marL="76200" marR="127000" marT="38100" marB="38100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9DC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9DCD6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500" dirty="0">
                          <a:solidFill>
                            <a:srgbClr val="1E2329"/>
                          </a:solidFill>
                        </a:rPr>
                        <a:t>$1,014</a:t>
                      </a:r>
                    </a:p>
                  </a:txBody>
                  <a:tcPr marL="101600" marR="127000" marT="38100" marB="38100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9DC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9DCD6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500" dirty="0">
                          <a:solidFill>
                            <a:srgbClr val="1E2329"/>
                          </a:solidFill>
                        </a:rPr>
                        <a:t>$1,052</a:t>
                      </a:r>
                    </a:p>
                  </a:txBody>
                  <a:tcPr marL="101600" marR="127000" marT="38100" marB="38100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9DC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9DCD6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500" dirty="0">
                          <a:solidFill>
                            <a:srgbClr val="1E2329"/>
                          </a:solidFill>
                        </a:rPr>
                        <a:t>$791</a:t>
                      </a:r>
                    </a:p>
                  </a:txBody>
                  <a:tcPr marL="101600" marR="127000" marT="38100" marB="38100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9DC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9DCD6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500" dirty="0">
                          <a:solidFill>
                            <a:srgbClr val="1E2329"/>
                          </a:solidFill>
                        </a:rPr>
                        <a:t>$1,284</a:t>
                      </a:r>
                    </a:p>
                  </a:txBody>
                  <a:tcPr marL="101600" marR="127000" marT="38100" marB="38100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9DC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9DCD6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500" dirty="0">
                          <a:solidFill>
                            <a:srgbClr val="1E2329"/>
                          </a:solidFill>
                        </a:rPr>
                        <a:t>$890</a:t>
                      </a:r>
                    </a:p>
                  </a:txBody>
                  <a:tcPr marL="101600" marR="127000" marT="38100" marB="38100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9DC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9DCD6"/>
                      </a:solidFill>
                    </a:lnB>
                    <a:solidFill>
                      <a:srgbClr val="F3F4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990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b="1" dirty="0">
                          <a:solidFill>
                            <a:srgbClr val="1E2329"/>
                          </a:solidFill>
                        </a:rPr>
                        <a:t>$80M</a:t>
                      </a:r>
                    </a:p>
                  </a:txBody>
                  <a:tcPr marL="76200" marR="127000" marT="38100" marB="38100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9DC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9DCD6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500" dirty="0">
                          <a:solidFill>
                            <a:srgbClr val="1E2329"/>
                          </a:solidFill>
                        </a:rPr>
                        <a:t>$1,247</a:t>
                      </a:r>
                    </a:p>
                  </a:txBody>
                  <a:tcPr marL="101600" marR="127000" marT="38100" marB="38100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9DC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9DCD6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500" dirty="0">
                          <a:solidFill>
                            <a:srgbClr val="1E2329"/>
                          </a:solidFill>
                        </a:rPr>
                        <a:t>$1,301</a:t>
                      </a:r>
                    </a:p>
                  </a:txBody>
                  <a:tcPr marL="101600" marR="127000" marT="38100" marB="38100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9DC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9DCD6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500" dirty="0">
                          <a:solidFill>
                            <a:srgbClr val="1E2329"/>
                          </a:solidFill>
                        </a:rPr>
                        <a:t>$1,000</a:t>
                      </a:r>
                    </a:p>
                  </a:txBody>
                  <a:tcPr marL="101600" marR="127000" marT="38100" marB="38100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9DC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9DCD6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500" dirty="0">
                          <a:solidFill>
                            <a:srgbClr val="1E2329"/>
                          </a:solidFill>
                        </a:rPr>
                        <a:t>$1,592</a:t>
                      </a:r>
                    </a:p>
                  </a:txBody>
                  <a:tcPr marL="101600" marR="127000" marT="38100" marB="38100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9DC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9DCD6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500" dirty="0">
                          <a:solidFill>
                            <a:srgbClr val="1E2329"/>
                          </a:solidFill>
                        </a:rPr>
                        <a:t>$1,109</a:t>
                      </a:r>
                    </a:p>
                  </a:txBody>
                  <a:tcPr marL="101600" marR="127000" marT="38100" marB="38100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9DC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9DCD6"/>
                      </a:solidFill>
                    </a:lnB>
                    <a:solidFill>
                      <a:srgbClr val="F3F4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6990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b="1" dirty="0">
                          <a:solidFill>
                            <a:srgbClr val="1E2329"/>
                          </a:solidFill>
                        </a:rPr>
                        <a:t>$100M</a:t>
                      </a:r>
                    </a:p>
                  </a:txBody>
                  <a:tcPr marL="76200" marR="127000" marT="38100" marB="38100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9DC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9DCD6"/>
                      </a:solidFill>
                    </a:lnB>
                    <a:solidFill>
                      <a:srgbClr val="E3EFEB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500" dirty="0">
                          <a:solidFill>
                            <a:srgbClr val="1E2329"/>
                          </a:solidFill>
                        </a:rPr>
                        <a:t>$1,480</a:t>
                      </a:r>
                    </a:p>
                  </a:txBody>
                  <a:tcPr marL="101600" marR="127000" marT="38100" marB="38100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9DC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9DCD6"/>
                      </a:solidFill>
                    </a:lnB>
                    <a:solidFill>
                      <a:srgbClr val="E3EFEB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500" dirty="0">
                          <a:solidFill>
                            <a:srgbClr val="1E2329"/>
                          </a:solidFill>
                        </a:rPr>
                        <a:t>$1,549</a:t>
                      </a:r>
                    </a:p>
                  </a:txBody>
                  <a:tcPr marL="101600" marR="127000" marT="38100" marB="38100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9DC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9DCD6"/>
                      </a:solidFill>
                    </a:lnB>
                    <a:solidFill>
                      <a:srgbClr val="E3EFEB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500" dirty="0">
                          <a:solidFill>
                            <a:srgbClr val="1E2329"/>
                          </a:solidFill>
                        </a:rPr>
                        <a:t>$1,209</a:t>
                      </a:r>
                    </a:p>
                  </a:txBody>
                  <a:tcPr marL="101600" marR="127000" marT="38100" marB="38100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9DC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9DCD6"/>
                      </a:solidFill>
                    </a:lnB>
                    <a:solidFill>
                      <a:srgbClr val="E3EFEB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500" dirty="0">
                          <a:solidFill>
                            <a:srgbClr val="1E2329"/>
                          </a:solidFill>
                        </a:rPr>
                        <a:t>$1,901</a:t>
                      </a:r>
                    </a:p>
                  </a:txBody>
                  <a:tcPr marL="101600" marR="127000" marT="38100" marB="38100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9DC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9DCD6"/>
                      </a:solidFill>
                    </a:lnB>
                    <a:solidFill>
                      <a:srgbClr val="E3EFEB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500" dirty="0">
                          <a:solidFill>
                            <a:srgbClr val="1E2329"/>
                          </a:solidFill>
                        </a:rPr>
                        <a:t>$1,327</a:t>
                      </a:r>
                    </a:p>
                  </a:txBody>
                  <a:tcPr marL="101600" marR="127000" marT="38100" marB="38100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9DC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9DCD6"/>
                      </a:solidFill>
                    </a:lnB>
                    <a:solidFill>
                      <a:srgbClr val="E3EF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6990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b="1" dirty="0">
                          <a:solidFill>
                            <a:srgbClr val="1E2329"/>
                          </a:solidFill>
                        </a:rPr>
                        <a:t>$120M</a:t>
                      </a:r>
                    </a:p>
                  </a:txBody>
                  <a:tcPr marL="76200" marR="127000" marT="38100" marB="38100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9DC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9DCD6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500" dirty="0">
                          <a:solidFill>
                            <a:srgbClr val="1E2329"/>
                          </a:solidFill>
                        </a:rPr>
                        <a:t>$1,713</a:t>
                      </a:r>
                    </a:p>
                  </a:txBody>
                  <a:tcPr marL="101600" marR="127000" marT="38100" marB="38100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9DC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9DCD6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500" dirty="0">
                          <a:solidFill>
                            <a:srgbClr val="1E2329"/>
                          </a:solidFill>
                        </a:rPr>
                        <a:t>$1,798</a:t>
                      </a:r>
                    </a:p>
                  </a:txBody>
                  <a:tcPr marL="101600" marR="127000" marT="38100" marB="38100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9DC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9DCD6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500" dirty="0">
                          <a:solidFill>
                            <a:srgbClr val="1E2329"/>
                          </a:solidFill>
                        </a:rPr>
                        <a:t>$1,417</a:t>
                      </a:r>
                    </a:p>
                  </a:txBody>
                  <a:tcPr marL="101600" marR="127000" marT="38100" marB="38100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9DC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9DCD6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500" dirty="0">
                          <a:solidFill>
                            <a:srgbClr val="1E2329"/>
                          </a:solidFill>
                        </a:rPr>
                        <a:t>$2,210</a:t>
                      </a:r>
                    </a:p>
                  </a:txBody>
                  <a:tcPr marL="101600" marR="127000" marT="38100" marB="38100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9DC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9DCD6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500" dirty="0">
                          <a:solidFill>
                            <a:srgbClr val="1E2329"/>
                          </a:solidFill>
                        </a:rPr>
                        <a:t>$1,546</a:t>
                      </a:r>
                    </a:p>
                  </a:txBody>
                  <a:tcPr marL="101600" marR="127000" marT="38100" marB="38100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9DC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9DCD6"/>
                      </a:solidFill>
                    </a:lnB>
                    <a:solidFill>
                      <a:srgbClr val="F3F4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6990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b="1" dirty="0">
                          <a:solidFill>
                            <a:srgbClr val="1E2329"/>
                          </a:solidFill>
                        </a:rPr>
                        <a:t>$140M</a:t>
                      </a:r>
                    </a:p>
                  </a:txBody>
                  <a:tcPr marL="76200" marR="127000" marT="38100" marB="38100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9DC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9DCD6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500" dirty="0">
                          <a:solidFill>
                            <a:srgbClr val="1E2329"/>
                          </a:solidFill>
                        </a:rPr>
                        <a:t>$1,947</a:t>
                      </a:r>
                    </a:p>
                  </a:txBody>
                  <a:tcPr marL="101600" marR="127000" marT="38100" marB="38100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9DC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9DCD6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500" dirty="0">
                          <a:solidFill>
                            <a:srgbClr val="1E2329"/>
                          </a:solidFill>
                        </a:rPr>
                        <a:t>$2,047</a:t>
                      </a:r>
                    </a:p>
                  </a:txBody>
                  <a:tcPr marL="101600" marR="127000" marT="38100" marB="38100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9DC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9DCD6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500" dirty="0">
                          <a:solidFill>
                            <a:srgbClr val="1E2329"/>
                          </a:solidFill>
                        </a:rPr>
                        <a:t>$1,626</a:t>
                      </a:r>
                    </a:p>
                  </a:txBody>
                  <a:tcPr marL="101600" marR="127000" marT="38100" marB="38100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9DC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9DCD6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500" dirty="0">
                          <a:solidFill>
                            <a:srgbClr val="1E2329"/>
                          </a:solidFill>
                        </a:rPr>
                        <a:t>$2,519</a:t>
                      </a:r>
                    </a:p>
                  </a:txBody>
                  <a:tcPr marL="101600" marR="127000" marT="38100" marB="38100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9DC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9DCD6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500" dirty="0">
                          <a:solidFill>
                            <a:srgbClr val="1E2329"/>
                          </a:solidFill>
                        </a:rPr>
                        <a:t>$1,764</a:t>
                      </a:r>
                    </a:p>
                  </a:txBody>
                  <a:tcPr marL="101600" marR="127000" marT="38100" marB="38100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9DC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9DCD6"/>
                      </a:solidFill>
                    </a:lnB>
                    <a:solidFill>
                      <a:srgbClr val="F3F4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6990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b="1" dirty="0">
                          <a:solidFill>
                            <a:srgbClr val="1E2329"/>
                          </a:solidFill>
                        </a:rPr>
                        <a:t>$160M</a:t>
                      </a:r>
                    </a:p>
                  </a:txBody>
                  <a:tcPr marL="76200" marR="127000" marT="38100" marB="38100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9DC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500" dirty="0">
                          <a:solidFill>
                            <a:srgbClr val="1E2329"/>
                          </a:solidFill>
                        </a:rPr>
                        <a:t>$2,180</a:t>
                      </a:r>
                    </a:p>
                  </a:txBody>
                  <a:tcPr marL="101600" marR="127000" marT="38100" marB="38100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9DC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500" dirty="0">
                          <a:solidFill>
                            <a:srgbClr val="1E2329"/>
                          </a:solidFill>
                        </a:rPr>
                        <a:t>$2,296</a:t>
                      </a:r>
                    </a:p>
                  </a:txBody>
                  <a:tcPr marL="101600" marR="127000" marT="38100" marB="38100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9DC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500" dirty="0">
                          <a:solidFill>
                            <a:srgbClr val="1E2329"/>
                          </a:solidFill>
                        </a:rPr>
                        <a:t>$1,834</a:t>
                      </a:r>
                    </a:p>
                  </a:txBody>
                  <a:tcPr marL="101600" marR="127000" marT="38100" marB="38100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9DC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500" dirty="0">
                          <a:solidFill>
                            <a:srgbClr val="1E2329"/>
                          </a:solidFill>
                        </a:rPr>
                        <a:t>$2,828</a:t>
                      </a:r>
                    </a:p>
                  </a:txBody>
                  <a:tcPr marL="101600" marR="127000" marT="38100" marB="38100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9DC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500" dirty="0">
                          <a:solidFill>
                            <a:srgbClr val="1E2329"/>
                          </a:solidFill>
                        </a:rPr>
                        <a:t>$1,983</a:t>
                      </a:r>
                    </a:p>
                  </a:txBody>
                  <a:tcPr marL="101600" marR="127000" marT="38100" marB="38100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9DC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>
                      <a:noFill/>
                    </a:lnB>
                    <a:solidFill>
                      <a:srgbClr val="F3F4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1" name="Source"/>
          <p:cNvSpPr txBox="1"/>
          <p:nvPr/>
        </p:nvSpPr>
        <p:spPr>
          <a:xfrm>
            <a:off x="609600" y="6172200"/>
            <a:ext cx="10972800" cy="381000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r>
              <a:rPr lang="en-US" sz="1000" dirty="0">
                <a:solidFill>
                  <a:srgbClr val="5F6B73"/>
                </a:solidFill>
              </a:rPr>
              <a:t>FY2027 operating increase over FY2026 plus the bond's peak-year (FY2029) impact. FY2027 operating increase on a typical home: Bowdoin $314, Bowdoinham $305, Harpswell $166, Topsham $357, district $235. Shaded row is the $100M example used in this deck. Source: MSAD 75; MMBB / Hilltop preliminary numbers, Sep 25, 2026.</a:t>
            </a:r>
          </a:p>
        </p:txBody>
      </p:sp>
    </p:spTree>
    <p:extLst>
      <p:ext uri="{BB962C8B-B14F-4D97-AF65-F5344CB8AC3E}">
        <p14:creationId xmlns:p14="http://schemas.microsoft.com/office/powerpoint/2010/main" val="3463989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01B5BA-2DC8-FCE9-7D38-D9E3297CC8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42900"/>
            <a:ext cx="10972800" cy="1028700"/>
          </a:xfrm>
        </p:spPr>
        <p:txBody>
          <a:bodyPr/>
          <a:lstStyle/>
          <a:p>
            <a:r>
              <a:rPr lang="en-US" sz="2600" dirty="0"/>
              <a:t>Appendix D: 20-year bond, total annual tax increase on a typical home (FY2027 operating + bond)</a:t>
            </a:r>
          </a:p>
        </p:txBody>
      </p:sp>
      <p:graphicFrame>
        <p:nvGraphicFramePr>
          <p:cNvPr id="20" name="Lookup table"/>
          <p:cNvGraphicFramePr>
            <a:graphicFrameLocks noGrp="1"/>
          </p:cNvGraphicFramePr>
          <p:nvPr/>
        </p:nvGraphicFramePr>
        <p:xfrm>
          <a:off x="609600" y="1574800"/>
          <a:ext cx="10972800" cy="4241800"/>
        </p:xfrm>
        <a:graphic>
          <a:graphicData uri="http://schemas.openxmlformats.org/drawingml/2006/table">
            <a:tbl>
              <a:tblPr firstRow="1"/>
              <a:tblGrid>
                <a:gridCol w="2336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27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27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27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272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272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8260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b="1" dirty="0">
                          <a:solidFill>
                            <a:srgbClr val="1E2329"/>
                          </a:solidFill>
                        </a:rPr>
                        <a:t>Bond amount</a:t>
                      </a:r>
                    </a:p>
                  </a:txBody>
                  <a:tcPr marL="76200" marR="127000" marT="38100" marB="381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2700">
                      <a:solidFill>
                        <a:srgbClr val="1E2329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500" b="1" dirty="0">
                          <a:solidFill>
                            <a:srgbClr val="1E2329"/>
                          </a:solidFill>
                        </a:rPr>
                        <a:t>Bowdoin</a:t>
                      </a:r>
                    </a:p>
                  </a:txBody>
                  <a:tcPr marL="101600" marR="127000" marT="38100" marB="381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2700">
                      <a:solidFill>
                        <a:srgbClr val="1E2329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500" b="1" dirty="0">
                          <a:solidFill>
                            <a:srgbClr val="1E2329"/>
                          </a:solidFill>
                        </a:rPr>
                        <a:t>Bowdoinham</a:t>
                      </a:r>
                    </a:p>
                  </a:txBody>
                  <a:tcPr marL="101600" marR="127000" marT="38100" marB="381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2700">
                      <a:solidFill>
                        <a:srgbClr val="1E2329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500" b="1" dirty="0">
                          <a:solidFill>
                            <a:srgbClr val="1E2329"/>
                          </a:solidFill>
                        </a:rPr>
                        <a:t>Harpswell</a:t>
                      </a:r>
                    </a:p>
                  </a:txBody>
                  <a:tcPr marL="101600" marR="127000" marT="38100" marB="381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2700">
                      <a:solidFill>
                        <a:srgbClr val="1E2329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500" b="1" dirty="0">
                          <a:solidFill>
                            <a:srgbClr val="1E2329"/>
                          </a:solidFill>
                        </a:rPr>
                        <a:t>Topsham</a:t>
                      </a:r>
                    </a:p>
                  </a:txBody>
                  <a:tcPr marL="101600" marR="127000" marT="38100" marB="381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2700">
                      <a:solidFill>
                        <a:srgbClr val="1E2329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500" b="1" dirty="0">
                          <a:solidFill>
                            <a:srgbClr val="1E2329"/>
                          </a:solidFill>
                        </a:rPr>
                        <a:t>District</a:t>
                      </a:r>
                    </a:p>
                  </a:txBody>
                  <a:tcPr marL="101600" marR="127000" marT="38100" marB="381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2700">
                      <a:solidFill>
                        <a:srgbClr val="1E2329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990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b="1" dirty="0">
                          <a:solidFill>
                            <a:srgbClr val="1E2329"/>
                          </a:solidFill>
                        </a:rPr>
                        <a:t>$20M</a:t>
                      </a:r>
                    </a:p>
                  </a:txBody>
                  <a:tcPr marL="76200" marR="127000" marT="38100" marB="38100" anchor="ctr">
                    <a:lnL w="0">
                      <a:noFill/>
                    </a:lnL>
                    <a:lnR w="0">
                      <a:noFill/>
                    </a:lnR>
                    <a:lnT w="12700" cap="flat" cmpd="sng" algn="ctr">
                      <a:solidFill>
                        <a:srgbClr val="1E23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9DCD6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500" dirty="0">
                          <a:solidFill>
                            <a:srgbClr val="1E2329"/>
                          </a:solidFill>
                        </a:rPr>
                        <a:t>$472</a:t>
                      </a:r>
                    </a:p>
                  </a:txBody>
                  <a:tcPr marL="101600" marR="127000" marT="38100" marB="38100" anchor="ctr">
                    <a:lnL w="0">
                      <a:noFill/>
                    </a:lnL>
                    <a:lnR w="0">
                      <a:noFill/>
                    </a:lnR>
                    <a:lnT w="12700" cap="flat" cmpd="sng" algn="ctr">
                      <a:solidFill>
                        <a:srgbClr val="1E23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9DCD6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500" dirty="0">
                          <a:solidFill>
                            <a:srgbClr val="1E2329"/>
                          </a:solidFill>
                        </a:rPr>
                        <a:t>$473</a:t>
                      </a:r>
                    </a:p>
                  </a:txBody>
                  <a:tcPr marL="101600" marR="127000" marT="38100" marB="38100" anchor="ctr">
                    <a:lnL w="0">
                      <a:noFill/>
                    </a:lnL>
                    <a:lnR w="0">
                      <a:noFill/>
                    </a:lnR>
                    <a:lnT w="12700" cap="flat" cmpd="sng" algn="ctr">
                      <a:solidFill>
                        <a:srgbClr val="1E23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9DCD6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500" dirty="0">
                          <a:solidFill>
                            <a:srgbClr val="1E2329"/>
                          </a:solidFill>
                        </a:rPr>
                        <a:t>$307</a:t>
                      </a:r>
                    </a:p>
                  </a:txBody>
                  <a:tcPr marL="101600" marR="127000" marT="38100" marB="38100" anchor="ctr">
                    <a:lnL w="0">
                      <a:noFill/>
                    </a:lnL>
                    <a:lnR w="0">
                      <a:noFill/>
                    </a:lnR>
                    <a:lnT w="12700" cap="flat" cmpd="sng" algn="ctr">
                      <a:solidFill>
                        <a:srgbClr val="1E23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9DCD6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500" dirty="0">
                          <a:solidFill>
                            <a:srgbClr val="1E2329"/>
                          </a:solidFill>
                        </a:rPr>
                        <a:t>$566</a:t>
                      </a:r>
                    </a:p>
                  </a:txBody>
                  <a:tcPr marL="101600" marR="127000" marT="38100" marB="38100" anchor="ctr">
                    <a:lnL w="0">
                      <a:noFill/>
                    </a:lnL>
                    <a:lnR w="0">
                      <a:noFill/>
                    </a:lnR>
                    <a:lnT w="12700" cap="flat" cmpd="sng" algn="ctr">
                      <a:solidFill>
                        <a:srgbClr val="1E23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9DCD6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500" dirty="0">
                          <a:solidFill>
                            <a:srgbClr val="1E2329"/>
                          </a:solidFill>
                        </a:rPr>
                        <a:t>$382</a:t>
                      </a:r>
                    </a:p>
                  </a:txBody>
                  <a:tcPr marL="101600" marR="127000" marT="38100" marB="38100" anchor="ctr">
                    <a:lnL w="0">
                      <a:noFill/>
                    </a:lnL>
                    <a:lnR w="0">
                      <a:noFill/>
                    </a:lnR>
                    <a:lnT w="12700" cap="flat" cmpd="sng" algn="ctr">
                      <a:solidFill>
                        <a:srgbClr val="1E23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9DCD6"/>
                      </a:solidFill>
                    </a:lnB>
                    <a:solidFill>
                      <a:srgbClr val="F3F4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990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b="1" dirty="0">
                          <a:solidFill>
                            <a:srgbClr val="1E2329"/>
                          </a:solidFill>
                        </a:rPr>
                        <a:t>$40M</a:t>
                      </a:r>
                    </a:p>
                  </a:txBody>
                  <a:tcPr marL="76200" marR="127000" marT="38100" marB="38100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9DC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9DCD6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500" dirty="0">
                          <a:solidFill>
                            <a:srgbClr val="1E2329"/>
                          </a:solidFill>
                        </a:rPr>
                        <a:t>$629</a:t>
                      </a:r>
                    </a:p>
                  </a:txBody>
                  <a:tcPr marL="101600" marR="127000" marT="38100" marB="38100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9DC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9DCD6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500" dirty="0">
                          <a:solidFill>
                            <a:srgbClr val="1E2329"/>
                          </a:solidFill>
                        </a:rPr>
                        <a:t>$642</a:t>
                      </a:r>
                    </a:p>
                  </a:txBody>
                  <a:tcPr marL="101600" marR="127000" marT="38100" marB="38100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9DC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9DCD6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500" dirty="0">
                          <a:solidFill>
                            <a:srgbClr val="1E2329"/>
                          </a:solidFill>
                        </a:rPr>
                        <a:t>$448</a:t>
                      </a:r>
                    </a:p>
                  </a:txBody>
                  <a:tcPr marL="101600" marR="127000" marT="38100" marB="38100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9DC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9DCD6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500" dirty="0">
                          <a:solidFill>
                            <a:srgbClr val="1E2329"/>
                          </a:solidFill>
                        </a:rPr>
                        <a:t>$774</a:t>
                      </a:r>
                    </a:p>
                  </a:txBody>
                  <a:tcPr marL="101600" marR="127000" marT="38100" marB="38100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9DC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9DCD6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500" dirty="0">
                          <a:solidFill>
                            <a:srgbClr val="1E2329"/>
                          </a:solidFill>
                        </a:rPr>
                        <a:t>$530</a:t>
                      </a:r>
                    </a:p>
                  </a:txBody>
                  <a:tcPr marL="101600" marR="127000" marT="38100" marB="38100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9DC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9DCD6"/>
                      </a:solidFill>
                    </a:lnB>
                    <a:solidFill>
                      <a:srgbClr val="F3F4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990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b="1" dirty="0">
                          <a:solidFill>
                            <a:srgbClr val="1E2329"/>
                          </a:solidFill>
                        </a:rPr>
                        <a:t>$60M</a:t>
                      </a:r>
                    </a:p>
                  </a:txBody>
                  <a:tcPr marL="76200" marR="127000" marT="38100" marB="38100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9DC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9DCD6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500" dirty="0">
                          <a:solidFill>
                            <a:srgbClr val="1E2329"/>
                          </a:solidFill>
                        </a:rPr>
                        <a:t>$787</a:t>
                      </a:r>
                    </a:p>
                  </a:txBody>
                  <a:tcPr marL="101600" marR="127000" marT="38100" marB="38100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9DC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9DCD6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500" dirty="0">
                          <a:solidFill>
                            <a:srgbClr val="1E2329"/>
                          </a:solidFill>
                        </a:rPr>
                        <a:t>$810</a:t>
                      </a:r>
                    </a:p>
                  </a:txBody>
                  <a:tcPr marL="101600" marR="127000" marT="38100" marB="38100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9DC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9DCD6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500" dirty="0">
                          <a:solidFill>
                            <a:srgbClr val="1E2329"/>
                          </a:solidFill>
                        </a:rPr>
                        <a:t>$588</a:t>
                      </a:r>
                    </a:p>
                  </a:txBody>
                  <a:tcPr marL="101600" marR="127000" marT="38100" marB="38100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9DC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9DCD6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500" dirty="0">
                          <a:solidFill>
                            <a:srgbClr val="1E2329"/>
                          </a:solidFill>
                        </a:rPr>
                        <a:t>$983</a:t>
                      </a:r>
                    </a:p>
                  </a:txBody>
                  <a:tcPr marL="101600" marR="127000" marT="38100" marB="38100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9DC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9DCD6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500" dirty="0">
                          <a:solidFill>
                            <a:srgbClr val="1E2329"/>
                          </a:solidFill>
                        </a:rPr>
                        <a:t>$678</a:t>
                      </a:r>
                    </a:p>
                  </a:txBody>
                  <a:tcPr marL="101600" marR="127000" marT="38100" marB="38100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9DC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9DCD6"/>
                      </a:solidFill>
                    </a:lnB>
                    <a:solidFill>
                      <a:srgbClr val="F3F4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990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b="1" dirty="0">
                          <a:solidFill>
                            <a:srgbClr val="1E2329"/>
                          </a:solidFill>
                        </a:rPr>
                        <a:t>$80M</a:t>
                      </a:r>
                    </a:p>
                  </a:txBody>
                  <a:tcPr marL="76200" marR="127000" marT="38100" marB="38100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9DC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9DCD6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500" dirty="0">
                          <a:solidFill>
                            <a:srgbClr val="1E2329"/>
                          </a:solidFill>
                        </a:rPr>
                        <a:t>$945</a:t>
                      </a:r>
                    </a:p>
                  </a:txBody>
                  <a:tcPr marL="101600" marR="127000" marT="38100" marB="38100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9DC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9DCD6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500" dirty="0">
                          <a:solidFill>
                            <a:srgbClr val="1E2329"/>
                          </a:solidFill>
                        </a:rPr>
                        <a:t>$978</a:t>
                      </a:r>
                    </a:p>
                  </a:txBody>
                  <a:tcPr marL="101600" marR="127000" marT="38100" marB="38100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9DC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9DCD6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500" dirty="0">
                          <a:solidFill>
                            <a:srgbClr val="1E2329"/>
                          </a:solidFill>
                        </a:rPr>
                        <a:t>$729</a:t>
                      </a:r>
                    </a:p>
                  </a:txBody>
                  <a:tcPr marL="101600" marR="127000" marT="38100" marB="38100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9DC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9DCD6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500" dirty="0">
                          <a:solidFill>
                            <a:srgbClr val="1E2329"/>
                          </a:solidFill>
                        </a:rPr>
                        <a:t>$1,192</a:t>
                      </a:r>
                    </a:p>
                  </a:txBody>
                  <a:tcPr marL="101600" marR="127000" marT="38100" marB="38100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9DC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9DCD6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500" dirty="0">
                          <a:solidFill>
                            <a:srgbClr val="1E2329"/>
                          </a:solidFill>
                        </a:rPr>
                        <a:t>$825</a:t>
                      </a:r>
                    </a:p>
                  </a:txBody>
                  <a:tcPr marL="101600" marR="127000" marT="38100" marB="38100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9DC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9DCD6"/>
                      </a:solidFill>
                    </a:lnB>
                    <a:solidFill>
                      <a:srgbClr val="F3F4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6990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b="1" dirty="0">
                          <a:solidFill>
                            <a:srgbClr val="1E2329"/>
                          </a:solidFill>
                        </a:rPr>
                        <a:t>$100M</a:t>
                      </a:r>
                    </a:p>
                  </a:txBody>
                  <a:tcPr marL="76200" marR="127000" marT="38100" marB="38100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9DC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9DCD6"/>
                      </a:solidFill>
                    </a:lnB>
                    <a:solidFill>
                      <a:srgbClr val="E3EFEB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500" dirty="0">
                          <a:solidFill>
                            <a:srgbClr val="1E2329"/>
                          </a:solidFill>
                        </a:rPr>
                        <a:t>$1,102</a:t>
                      </a:r>
                    </a:p>
                  </a:txBody>
                  <a:tcPr marL="101600" marR="127000" marT="38100" marB="38100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9DC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9DCD6"/>
                      </a:solidFill>
                    </a:lnB>
                    <a:solidFill>
                      <a:srgbClr val="E3EFEB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500" dirty="0">
                          <a:solidFill>
                            <a:srgbClr val="1E2329"/>
                          </a:solidFill>
                        </a:rPr>
                        <a:t>$1,146</a:t>
                      </a:r>
                    </a:p>
                  </a:txBody>
                  <a:tcPr marL="101600" marR="127000" marT="38100" marB="38100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9DC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9DCD6"/>
                      </a:solidFill>
                    </a:lnB>
                    <a:solidFill>
                      <a:srgbClr val="E3EFEB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500" dirty="0">
                          <a:solidFill>
                            <a:srgbClr val="1E2329"/>
                          </a:solidFill>
                        </a:rPr>
                        <a:t>$870</a:t>
                      </a:r>
                    </a:p>
                  </a:txBody>
                  <a:tcPr marL="101600" marR="127000" marT="38100" marB="38100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9DC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9DCD6"/>
                      </a:solidFill>
                    </a:lnB>
                    <a:solidFill>
                      <a:srgbClr val="E3EFEB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500" dirty="0">
                          <a:solidFill>
                            <a:srgbClr val="1E2329"/>
                          </a:solidFill>
                        </a:rPr>
                        <a:t>$1,400</a:t>
                      </a:r>
                    </a:p>
                  </a:txBody>
                  <a:tcPr marL="101600" marR="127000" marT="38100" marB="38100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9DC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9DCD6"/>
                      </a:solidFill>
                    </a:lnB>
                    <a:solidFill>
                      <a:srgbClr val="E3EFEB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500" dirty="0">
                          <a:solidFill>
                            <a:srgbClr val="1E2329"/>
                          </a:solidFill>
                        </a:rPr>
                        <a:t>$973</a:t>
                      </a:r>
                    </a:p>
                  </a:txBody>
                  <a:tcPr marL="101600" marR="127000" marT="38100" marB="38100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9DC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9DCD6"/>
                      </a:solidFill>
                    </a:lnB>
                    <a:solidFill>
                      <a:srgbClr val="E3EF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6990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b="1" dirty="0">
                          <a:solidFill>
                            <a:srgbClr val="1E2329"/>
                          </a:solidFill>
                        </a:rPr>
                        <a:t>$120M</a:t>
                      </a:r>
                    </a:p>
                  </a:txBody>
                  <a:tcPr marL="76200" marR="127000" marT="38100" marB="38100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9DC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9DCD6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500" dirty="0">
                          <a:solidFill>
                            <a:srgbClr val="1E2329"/>
                          </a:solidFill>
                        </a:rPr>
                        <a:t>$1,260</a:t>
                      </a:r>
                    </a:p>
                  </a:txBody>
                  <a:tcPr marL="101600" marR="127000" marT="38100" marB="38100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9DC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9DCD6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500" dirty="0">
                          <a:solidFill>
                            <a:srgbClr val="1E2329"/>
                          </a:solidFill>
                        </a:rPr>
                        <a:t>$1,314</a:t>
                      </a:r>
                    </a:p>
                  </a:txBody>
                  <a:tcPr marL="101600" marR="127000" marT="38100" marB="38100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9DC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9DCD6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500" dirty="0">
                          <a:solidFill>
                            <a:srgbClr val="1E2329"/>
                          </a:solidFill>
                        </a:rPr>
                        <a:t>$1,011</a:t>
                      </a:r>
                    </a:p>
                  </a:txBody>
                  <a:tcPr marL="101600" marR="127000" marT="38100" marB="38100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9DC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9DCD6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500" dirty="0">
                          <a:solidFill>
                            <a:srgbClr val="1E2329"/>
                          </a:solidFill>
                        </a:rPr>
                        <a:t>$1,609</a:t>
                      </a:r>
                    </a:p>
                  </a:txBody>
                  <a:tcPr marL="101600" marR="127000" marT="38100" marB="38100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9DC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9DCD6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500" dirty="0">
                          <a:solidFill>
                            <a:srgbClr val="1E2329"/>
                          </a:solidFill>
                        </a:rPr>
                        <a:t>$1,121</a:t>
                      </a:r>
                    </a:p>
                  </a:txBody>
                  <a:tcPr marL="101600" marR="127000" marT="38100" marB="38100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9DC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9DCD6"/>
                      </a:solidFill>
                    </a:lnB>
                    <a:solidFill>
                      <a:srgbClr val="F3F4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6990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b="1" dirty="0">
                          <a:solidFill>
                            <a:srgbClr val="1E2329"/>
                          </a:solidFill>
                        </a:rPr>
                        <a:t>$140M</a:t>
                      </a:r>
                    </a:p>
                  </a:txBody>
                  <a:tcPr marL="76200" marR="127000" marT="38100" marB="38100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9DC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9DCD6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500" dirty="0">
                          <a:solidFill>
                            <a:srgbClr val="1E2329"/>
                          </a:solidFill>
                        </a:rPr>
                        <a:t>$1,417</a:t>
                      </a:r>
                    </a:p>
                  </a:txBody>
                  <a:tcPr marL="101600" marR="127000" marT="38100" marB="38100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9DC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9DCD6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500" dirty="0">
                          <a:solidFill>
                            <a:srgbClr val="1E2329"/>
                          </a:solidFill>
                        </a:rPr>
                        <a:t>$1,482</a:t>
                      </a:r>
                    </a:p>
                  </a:txBody>
                  <a:tcPr marL="101600" marR="127000" marT="38100" marB="38100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9DC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9DCD6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500" dirty="0">
                          <a:solidFill>
                            <a:srgbClr val="1E2329"/>
                          </a:solidFill>
                        </a:rPr>
                        <a:t>$1,152</a:t>
                      </a:r>
                    </a:p>
                  </a:txBody>
                  <a:tcPr marL="101600" marR="127000" marT="38100" marB="38100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9DC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9DCD6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500" dirty="0">
                          <a:solidFill>
                            <a:srgbClr val="1E2329"/>
                          </a:solidFill>
                        </a:rPr>
                        <a:t>$1,818</a:t>
                      </a:r>
                    </a:p>
                  </a:txBody>
                  <a:tcPr marL="101600" marR="127000" marT="38100" marB="38100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9DC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9DCD6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500" dirty="0">
                          <a:solidFill>
                            <a:srgbClr val="1E2329"/>
                          </a:solidFill>
                        </a:rPr>
                        <a:t>$1,268</a:t>
                      </a:r>
                    </a:p>
                  </a:txBody>
                  <a:tcPr marL="101600" marR="127000" marT="38100" marB="38100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9DC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9DCD6"/>
                      </a:solidFill>
                    </a:lnB>
                    <a:solidFill>
                      <a:srgbClr val="F3F4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6990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b="1" dirty="0">
                          <a:solidFill>
                            <a:srgbClr val="1E2329"/>
                          </a:solidFill>
                        </a:rPr>
                        <a:t>$160M</a:t>
                      </a:r>
                    </a:p>
                  </a:txBody>
                  <a:tcPr marL="76200" marR="127000" marT="38100" marB="38100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9DC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500" dirty="0">
                          <a:solidFill>
                            <a:srgbClr val="1E2329"/>
                          </a:solidFill>
                        </a:rPr>
                        <a:t>$1,575</a:t>
                      </a:r>
                    </a:p>
                  </a:txBody>
                  <a:tcPr marL="101600" marR="127000" marT="38100" marB="38100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9DC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500" dirty="0">
                          <a:solidFill>
                            <a:srgbClr val="1E2329"/>
                          </a:solidFill>
                        </a:rPr>
                        <a:t>$1,650</a:t>
                      </a:r>
                    </a:p>
                  </a:txBody>
                  <a:tcPr marL="101600" marR="127000" marT="38100" marB="38100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9DC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500" dirty="0">
                          <a:solidFill>
                            <a:srgbClr val="1E2329"/>
                          </a:solidFill>
                        </a:rPr>
                        <a:t>$1,293</a:t>
                      </a:r>
                    </a:p>
                  </a:txBody>
                  <a:tcPr marL="101600" marR="127000" marT="38100" marB="38100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9DC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500" dirty="0">
                          <a:solidFill>
                            <a:srgbClr val="1E2329"/>
                          </a:solidFill>
                        </a:rPr>
                        <a:t>$2,026</a:t>
                      </a:r>
                    </a:p>
                  </a:txBody>
                  <a:tcPr marL="101600" marR="127000" marT="38100" marB="38100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9DC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500" dirty="0">
                          <a:solidFill>
                            <a:srgbClr val="1E2329"/>
                          </a:solidFill>
                        </a:rPr>
                        <a:t>$1,416</a:t>
                      </a:r>
                    </a:p>
                  </a:txBody>
                  <a:tcPr marL="101600" marR="127000" marT="38100" marB="38100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9DC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>
                      <a:noFill/>
                    </a:lnB>
                    <a:solidFill>
                      <a:srgbClr val="F3F4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1" name="Source"/>
          <p:cNvSpPr txBox="1"/>
          <p:nvPr/>
        </p:nvSpPr>
        <p:spPr>
          <a:xfrm>
            <a:off x="609600" y="6172200"/>
            <a:ext cx="10972800" cy="381000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r>
              <a:rPr lang="en-US" sz="1000" dirty="0">
                <a:solidFill>
                  <a:srgbClr val="5F6B73"/>
                </a:solidFill>
              </a:rPr>
              <a:t>FY2027 operating increase over FY2026 plus the bond's peak-year (FY2030) impact. FY2027 operating increase on a typical home: Bowdoin $314, Bowdoinham $305, Harpswell $166, Topsham $357, district $235. Shaded row is the $100M example used in this deck. Source: MSAD 75; MMBB / Hilltop preliminary numbers, Sep 25, 2026.</a:t>
            </a:r>
          </a:p>
        </p:txBody>
      </p:sp>
    </p:spTree>
    <p:extLst>
      <p:ext uri="{BB962C8B-B14F-4D97-AF65-F5344CB8AC3E}">
        <p14:creationId xmlns:p14="http://schemas.microsoft.com/office/powerpoint/2010/main" val="6743173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 [1792630775889]">
  <a:themeElements>
    <a:clrScheme name="MSAD75">
      <a:dk1>
        <a:srgbClr val="1E2329"/>
      </a:dk1>
      <a:lt1>
        <a:srgbClr val="FFFFFF"/>
      </a:lt1>
      <a:dk2>
        <a:srgbClr val="2B3A42"/>
      </a:dk2>
      <a:lt2>
        <a:srgbClr val="F3F4F2"/>
      </a:lt2>
      <a:accent1>
        <a:srgbClr val="1F6F5C"/>
      </a:accent1>
      <a:accent2>
        <a:srgbClr val="8A9A5B"/>
      </a:accent2>
      <a:accent3>
        <a:srgbClr val="7F8C8D"/>
      </a:accent3>
      <a:accent4>
        <a:srgbClr val="C9A227"/>
      </a:accent4>
      <a:accent5>
        <a:srgbClr val="4E6E81"/>
      </a:accent5>
      <a:accent6>
        <a:srgbClr val="A65E2E"/>
      </a:accent6>
      <a:hlink>
        <a:srgbClr val="1F6F5C"/>
      </a:hlink>
      <a:folHlink>
        <a:srgbClr val="4E6E81"/>
      </a:folHlink>
    </a:clrScheme>
    <a:fontScheme name="Office">
      <a:majorFont>
        <a:latin typeface="Georgia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700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F9CBDA7E-10D0-4ACE-AFB3-7C57F1B3CDC8}">
  <we:reference id="wa200010725" version="1.0.0.1" store="en-US" storeType="OMEX"/>
  <we:alternateReferences>
    <we:reference id="WA200010725" version="1.0.0.1" store="WA200010725" storeType="OMEX"/>
  </we:alternateReferences>
  <we:properties>
    <we:property name="claude.fileId" value="&quot;9de17328-1089-4dfa-b2f5-48e61c78c2f1&quot;"/>
  </we:properties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1093</TotalTime>
  <Words>1436</Words>
  <Application>Microsoft Office PowerPoint</Application>
  <PresentationFormat>Widescreen</PresentationFormat>
  <Paragraphs>316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Georgia</vt:lpstr>
      <vt:lpstr>Office Theme [1792630775889]</vt:lpstr>
      <vt:lpstr>MSAD 75 Bond Scenarios Tax Impact by Town</vt:lpstr>
      <vt:lpstr>Summary and key assumptions</vt:lpstr>
      <vt:lpstr>Topsham pays 42% of district costs; Harpswell's high valuation keeps its tax-rate impact lowest</vt:lpstr>
      <vt:lpstr>A 20-year bond cuts the peak annual payment by a third but more than doubles the interest</vt:lpstr>
      <vt:lpstr>A $100M bond would add $1,093 a year (10-year) or $738 a year (20-year) to a typical home</vt:lpstr>
      <vt:lpstr>Topsham's typical home would see the largest increase: $1,544 a year on a $100M, 10-year bond</vt:lpstr>
      <vt:lpstr>With the FY2027 operating increase, a $100M bond adds $870 to $1,901 a year to a typical home</vt:lpstr>
      <vt:lpstr>Appendix A: 10-year bond, annual tax increase on a typical home (bond only)</vt:lpstr>
      <vt:lpstr>Appendix B: 20-year bond, annual tax increase on a typical home (bond only)</vt:lpstr>
      <vt:lpstr>Appendix C: 10-year bond, total annual tax increase on a typical home (FY2027 operating + bond)</vt:lpstr>
      <vt:lpstr>Appendix D: 20-year bond, total annual tax increase on a typical home (FY2027 operating + bond)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Evan Howard</dc:creator>
  <cp:lastModifiedBy>Evan Howard</cp:lastModifiedBy>
  <cp:revision>4</cp:revision>
  <dcterms:created xsi:type="dcterms:W3CDTF">2026-10-22T00:58:55Z</dcterms:created>
  <dcterms:modified xsi:type="dcterms:W3CDTF">2026-10-22T19:12:31Z</dcterms:modified>
</cp:coreProperties>
</file>