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7010400" cy="9296400"/>
  <p:embeddedFontLst>
    <p:embeddedFont>
      <p:font typeface="Bell MT" panose="02020503060305020303" pitchFamily="18" charset="0"/>
      <p:regular r:id="rId29"/>
      <p:bold r:id="rId30"/>
      <p:italic r:id="rId31"/>
    </p:embeddedFont>
    <p:embeddedFont>
      <p:font typeface="Comic Sans MS" panose="030F0702030302020204" pitchFamily="66" charset="0"/>
      <p:regular r:id="rId32"/>
      <p:bold r:id="rId33"/>
      <p:italic r:id="rId34"/>
      <p:boldItalic r:id="rId35"/>
    </p:embeddedFont>
    <p:embeddedFont>
      <p:font typeface="Georgia" panose="02040502050405020303" pitchFamily="18" charset="0"/>
      <p:regular r:id="rId36"/>
      <p:bold r:id="rId37"/>
      <p:italic r:id="rId38"/>
      <p:boldItalic r:id="rId39"/>
    </p:embeddedFont>
    <p:embeddedFont>
      <p:font typeface="Lora" pitchFamily="2" charset="0"/>
      <p:regular r:id="rId40"/>
      <p:bold r:id="rId41"/>
      <p:italic r:id="rId42"/>
      <p:boldItalic r:id="rId43"/>
    </p:embeddedFont>
    <p:embeddedFont>
      <p:font typeface="Vidaloka" panose="020B0604020202020204" charset="0"/>
      <p:regular r:id="rId44"/>
    </p:embeddedFont>
  </p:embeddedFontLst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DD647A2-F4B4-4FAD-84AD-93BA945862B9}">
  <a:tblStyle styleId="{7DD647A2-F4B4-4FAD-84AD-93BA945862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134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354"/>
            <a:r>
              <a:t>Meet the needs of students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Depth- students go further, deeper and more elaborately within a subject area. Complexity- students make relationships and associations across and between subject areas. They study relationships over time and from different points of view. Novelty- students personalize their understanding. They express their knowledge in their own words and way. Acceleration- students can move at a faster pace or with more difficulty.</a:t>
            </a:r>
          </a:p>
          <a:p>
            <a:endParaRPr/>
          </a:p>
          <a:p>
            <a:r>
              <a:t>Acceleration - Faster presentation of content to more closely match the speed at which gifted students learn. Compare with grade skipping.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354"/>
            <a:r>
              <a:t>Independent Workers</a:t>
            </a:r>
          </a:p>
          <a:p>
            <a:pPr marL="142354"/>
            <a:r>
              <a:t>Work well with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DeAnna Hazelbaker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>
                <a:latin typeface="Calibri"/>
                <a:ea typeface="Calibri"/>
                <a:cs typeface="Calibri"/>
              </a:rPr>
              <a:t>DeAnna Hazelbaker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>
                <a:latin typeface="Calibri"/>
                <a:ea typeface="Calibri"/>
                <a:cs typeface="Calibri"/>
              </a:rPr>
              <a:t>DeAnna Hazelbaker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DeAnna Hazelbaker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DeAnna- myself, kids…like minded…success- valedictorian-colleges-</a:t>
            </a:r>
            <a:r>
              <a:rPr baseline="0"/>
              <a:t> top 15 in current class from GATE Program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354"/>
            <a:r>
              <a:rPr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>
                <a:solidFill>
                  <a:srgbClr val="FF0000"/>
                </a:solidFill>
              </a:rPr>
              <a:t>Florence</a:t>
            </a:r>
          </a:p>
          <a:p>
            <a:endParaRPr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354"/>
            <a:r>
              <a:rPr>
                <a:solidFill>
                  <a:srgbClr val="FF0000"/>
                </a:solidFill>
              </a:rPr>
              <a:t>Florence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354"/>
            <a:r>
              <a:rPr>
                <a:solidFill>
                  <a:srgbClr val="FF0000"/>
                </a:solidFill>
              </a:rPr>
              <a:t>Florence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Michael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Michael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>
            <a:extLst>
              <a:ext uri="{FF2B5EF4-FFF2-40B4-BE49-F238E27FC236}">
                <a16:creationId xmlns:a16="http://schemas.microsoft.com/office/drawing/2014/main" id="{74A3BFD9-F765-4B7F-A44F-DACF04A2B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>
            <a:extLst>
              <a:ext uri="{FF2B5EF4-FFF2-40B4-BE49-F238E27FC236}">
                <a16:creationId xmlns:a16="http://schemas.microsoft.com/office/drawing/2014/main" id="{703409D3-A03D-41C9-B20D-4961A0BA1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457200" indent="-355600">
              <a:spcBef>
                <a:spcPts val="600"/>
              </a:spcBef>
              <a:spcAft>
                <a:spcPts val="0"/>
              </a:spcAft>
              <a:buSzPts val="2000"/>
              <a:buChar char="✦"/>
              <a:defRPr/>
            </a:lvl1pPr>
            <a:lvl2pPr marL="914400" indent="-355600">
              <a:spcBef>
                <a:spcPts val="0"/>
              </a:spcBef>
              <a:spcAft>
                <a:spcPts val="0"/>
              </a:spcAft>
              <a:buSzPts val="2000"/>
              <a:buChar char="✧"/>
              <a:defRPr/>
            </a:lvl2pPr>
            <a:lvl3pPr marL="1371600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>
            <a:extLst>
              <a:ext uri="{FF2B5EF4-FFF2-40B4-BE49-F238E27FC236}">
                <a16:creationId xmlns:a16="http://schemas.microsoft.com/office/drawing/2014/main" id="{93110762-4192-4049-BEB2-A5B2B5C172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>
            <a:extLst>
              <a:ext uri="{FF2B5EF4-FFF2-40B4-BE49-F238E27FC236}">
                <a16:creationId xmlns:a16="http://schemas.microsoft.com/office/drawing/2014/main" id="{1733D33D-C488-4232-898D-DC1FEA736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>
            <a:extLst>
              <a:ext uri="{FF2B5EF4-FFF2-40B4-BE49-F238E27FC236}">
                <a16:creationId xmlns:a16="http://schemas.microsoft.com/office/drawing/2014/main" id="{46DA5A7A-5ECB-4426-82E5-1483F2EB62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>
            <a:extLst>
              <a:ext uri="{FF2B5EF4-FFF2-40B4-BE49-F238E27FC236}">
                <a16:creationId xmlns:a16="http://schemas.microsoft.com/office/drawing/2014/main" id="{D5AC6BAE-6C26-4879-B361-5AE187736A4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19A1-E284-451C-BBB9-F25C29A23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6320" y="601725"/>
            <a:ext cx="5618515" cy="1906073"/>
          </a:xfrm>
        </p:spPr>
        <p:txBody>
          <a:bodyPr bIns="0" anchor="b">
            <a:normAutofit/>
          </a:bodyPr>
          <a:lstStyle>
            <a:lvl1pPr algn="l">
              <a:buNone/>
              <a:defRPr sz="405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3F444-68F2-4086-BD85-AB7DE92D6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6320" y="2648404"/>
            <a:ext cx="5618515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200" b="0" cap="all" baseline="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AE88F-BCF6-4373-981B-4C803A9C7B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1638-B985-4D11-80DA-9CE29BEB578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396319" y="246981"/>
            <a:ext cx="3086292" cy="231901"/>
          </a:xfrm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07F0C-79DC-4EF9-A263-4B77BE2A8C7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434704" y="599230"/>
            <a:ext cx="802005" cy="377684"/>
          </a:xfrm>
        </p:spPr>
        <p:txBody>
          <a:bodyPr/>
          <a:lstStyle/>
          <a:p>
            <a:pPr lvl="1">
              <a:buNone/>
            </a:pPr>
            <a:fld id="{A0850C5D-3332-459C-9CE9-E470C4B331E3}" type="slidenum">
              <a:t>‹#›</a:t>
            </a:fld>
            <a:endParaRPr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EB4B9CA2-FF20-4714-8393-4A16A2843564}"/>
              </a:ext>
            </a:extLst>
          </p:cNvPr>
          <p:cNvSpPr>
            <a:spLocks noGrp="1"/>
          </p:cNvSpPr>
          <p:nvPr/>
        </p:nvSpPr>
        <p:spPr>
          <a:xfrm>
            <a:off x="2396320" y="2646407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FD43-5BD6-49AF-B40F-7086CE09E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6C65C-4959-442D-A223-758B575B5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>
              <a:buNone/>
            </a:pPr>
            <a:r>
              <a:t>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5E823-4F50-4B6F-B6DC-E27DA2EC1B4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AD406-7457-4E56-914A-570CD695B5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296A8-0630-49FD-B323-00E9D6140B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1">
              <a:buNone/>
            </a:pPr>
            <a:fld id="{0BFAE4A9-E989-4184-994C-174BF8213EEB}" type="slidenum">
              <a:t>‹#›</a:t>
            </a:fld>
            <a:endParaRPr>
              <a:latin typeface="+mn-lt"/>
              <a:ea typeface="+mn-lt"/>
              <a:cs typeface="+mn-lt"/>
            </a:endParaRPr>
          </a:p>
        </p:txBody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A285C900-C2C4-4FDF-997D-19CFEFA5825C}"/>
              </a:ext>
            </a:extLst>
          </p:cNvPr>
          <p:cNvSpPr>
            <a:spLocks noGrp="1"/>
          </p:cNvSpPr>
          <p:nvPr/>
        </p:nv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87A7A-488B-4A6F-8B18-EA45962E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042" y="599230"/>
            <a:ext cx="2425950" cy="1685338"/>
          </a:xfrm>
        </p:spPr>
        <p:txBody>
          <a:bodyPr anchor="b">
            <a:normAutofit/>
          </a:bodyPr>
          <a:lstStyle>
            <a:lvl1pPr algn="l">
              <a:buNone/>
              <a:defRPr sz="18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5EA33-D543-4983-8EFA-B63709E8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656" y="599230"/>
            <a:ext cx="3828178" cy="3494120"/>
          </a:xfrm>
        </p:spPr>
        <p:txBody>
          <a:bodyPr anchor="ctr"/>
          <a:lstStyle/>
          <a:p>
            <a:pPr lvl="0">
              <a:buNone/>
            </a:pPr>
            <a:r>
              <a:t>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324AB-238C-4930-ABA8-5124734BF8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439043" y="2404119"/>
            <a:ext cx="2427369" cy="1686136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>
              <a:buNone/>
            </a:pPr>
            <a:r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09FF1-D990-47E9-B675-99419A7DC3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F68EB-1FCE-4E74-84DF-CA2BC175D8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C2470-A23A-4983-BA8E-A8690EC198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1">
              <a:buNone/>
            </a:pPr>
            <a:fld id="{89C986DA-D3F7-47E6-BBF0-C6C583FA97CB}" type="slidenum">
              <a:t>‹#›</a:t>
            </a:fld>
            <a:endParaRPr>
              <a:latin typeface="+mn-lt"/>
              <a:ea typeface="+mn-lt"/>
              <a:cs typeface="+mn-lt"/>
            </a:endParaRP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66FCF9DF-C4BF-40B1-BBBB-0F02F0D198F6}"/>
              </a:ext>
            </a:extLst>
          </p:cNvPr>
          <p:cNvSpPr>
            <a:spLocks noGrp="1"/>
          </p:cNvSpPr>
          <p:nvPr/>
        </p:nvSpPr>
        <p:spPr>
          <a:xfrm>
            <a:off x="1441748" y="2404118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48B412E2-8F49-4E27-89B3-17E9F2BD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>
            <a:noAutofit/>
          </a:bodyPr>
          <a:lstStyle>
            <a:lvl1pPr marL="0" marR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1pPr>
            <a:lvl2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2pPr>
            <a:lvl3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3pPr>
            <a:lvl4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4pPr>
            <a:lvl5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5pPr>
            <a:lvl6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6pPr>
            <a:lvl7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7pPr>
            <a:lvl8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8pPr>
            <a:lvl9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</a:defRPr>
            </a:lvl9pPr>
          </a:lstStyle>
          <a:p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1C3AA05A-A61A-4F1F-829C-405CDEABB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457200" indent="-3556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Lora"/>
              <a:buChar char="✦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1pPr>
            <a:lvl2pPr marL="914400" indent="-3556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Lora"/>
              <a:buChar char="✧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2pPr>
            <a:lvl3pPr marL="1371600" indent="-3810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3pPr>
            <a:lvl4pPr marL="18288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4pPr>
            <a:lvl5pPr marL="22860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5pPr>
            <a:lvl6pPr marL="27432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6pPr>
            <a:lvl7pPr marL="32004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7pPr>
            <a:lvl8pPr marL="36576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8pPr>
            <a:lvl9pPr marL="4114800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</a:defRPr>
            </a:lvl9pPr>
          </a:lstStyle>
          <a:p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D7A290A1-6509-44D5-B33E-472126D9625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114300" algn="bl" rotWithShape="0">
              <a:srgbClr val="FFFF00"/>
            </a:outerShdw>
          </a:effectLst>
        </p:spPr>
        <p:txBody>
          <a:bodyPr spcFirstLastPara="1" wrap="square" lIns="0" tIns="0" rIns="0" bIns="0" anchor="ctr">
            <a:noAutofit/>
          </a:bodyPr>
          <a:lstStyle>
            <a:lvl1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1pPr>
            <a:lvl2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2pPr>
            <a:lvl3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3pPr>
            <a:lvl4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4pPr>
            <a:lvl5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5pPr>
            <a:lvl6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6pPr>
            <a:lvl7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7pPr>
            <a:lvl8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8pPr>
            <a:lvl9pPr algn="r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gif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virgencasas@tusd.ne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4FD02-F4E2-084B-41BE-729F895CE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560" y="3100338"/>
            <a:ext cx="5297533" cy="953990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</a:t>
            </a:r>
            <a:r>
              <a:rPr dirty="0"/>
              <a:t>¡</a:t>
            </a:r>
            <a:r>
              <a:rPr dirty="0" err="1"/>
              <a:t>Bienvenidos</a:t>
            </a:r>
            <a:r>
              <a:rPr dirty="0"/>
              <a:t>!</a:t>
            </a:r>
          </a:p>
          <a:p>
            <a:r>
              <a:rPr dirty="0" err="1"/>
              <a:t>Reunión</a:t>
            </a:r>
            <a:r>
              <a:rPr dirty="0"/>
              <a:t> </a:t>
            </a:r>
            <a:r>
              <a:rPr dirty="0" err="1"/>
              <a:t>informativa</a:t>
            </a:r>
            <a:r>
              <a:rPr dirty="0"/>
              <a:t> para </a:t>
            </a:r>
            <a:r>
              <a:rPr dirty="0" err="1"/>
              <a:t>familias</a:t>
            </a:r>
            <a:endParaRPr dirty="0"/>
          </a:p>
          <a:p>
            <a:r>
              <a:rPr dirty="0"/>
              <a:t> </a:t>
            </a:r>
            <a:r>
              <a:rPr lang="en-US" dirty="0"/>
              <a:t>       </a:t>
            </a:r>
            <a:r>
              <a:rPr dirty="0"/>
              <a:t>27 de </a:t>
            </a:r>
            <a:r>
              <a:rPr dirty="0" err="1"/>
              <a:t>octubre</a:t>
            </a:r>
            <a:r>
              <a:rPr dirty="0"/>
              <a:t>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FAD69-99CF-85DD-CE72-03D97823F43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-483902" y="76716"/>
            <a:ext cx="802005" cy="377684"/>
          </a:xfrm>
        </p:spPr>
        <p:txBody>
          <a:bodyPr/>
          <a:lstStyle/>
          <a:p>
            <a:pPr lvl="1">
              <a:buNone/>
            </a:pPr>
            <a:fld id="{A0850C5D-3332-459C-9CE9-E470C4B331E3}" type="slidenum">
              <a:rPr/>
              <a:t>1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CA279B-17EF-4327-8FF4-AB0345603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" y="343902"/>
            <a:ext cx="7802880" cy="16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54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06CFBE63-674B-4457-B2F7-0413F822594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</a:t>
            </a:fld>
            <a:endParaRPr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6F1251C6-D2A9-4FA4-BE38-D9B16955D61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0500" y="428625"/>
            <a:ext cx="5619750" cy="104775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defPPr>
              <a:defRPr sz="2100"/>
            </a:defPPr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/>
              <a:t>Bienvenidos a la</a:t>
            </a:r>
            <a:endParaRPr sz="360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/>
              <a:t>noche informativa de TUSD sobre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/>
              <a:t>el programa GATE</a:t>
            </a:r>
          </a:p>
        </p:txBody>
      </p:sp>
      <p:sp>
        <p:nvSpPr>
          <p:cNvPr id="63" name="Google Shape;63;p14">
            <a:extLst>
              <a:ext uri="{FF2B5EF4-FFF2-40B4-BE49-F238E27FC236}">
                <a16:creationId xmlns:a16="http://schemas.microsoft.com/office/drawing/2014/main" id="{205DDE5B-DEBB-4BB8-9DDA-81622B0CDE0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0500" y="1714500"/>
            <a:ext cx="4572000" cy="1143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defPPr>
              <a:defRPr sz="1875"/>
            </a:defPPr>
            <a:lvl1pPr>
              <a:defRPr sz="1875"/>
            </a:lvl1pPr>
            <a:lvl2pPr>
              <a:defRPr sz="1875"/>
            </a:lvl2pPr>
            <a:lvl3pPr>
              <a:defRPr sz="18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75" b="1" dirty="0">
                <a:solidFill>
                  <a:srgbClr val="CCECFF"/>
                </a:solidFill>
              </a:rPr>
              <a:t>Somos el </a:t>
            </a:r>
            <a:r>
              <a:rPr sz="1875" b="1" dirty="0" err="1">
                <a:solidFill>
                  <a:srgbClr val="CCECFF"/>
                </a:solidFill>
              </a:rPr>
              <a:t>equipo</a:t>
            </a:r>
            <a:r>
              <a:rPr sz="1875" b="1" dirty="0">
                <a:solidFill>
                  <a:srgbClr val="CCECFF"/>
                </a:solidFill>
              </a:rPr>
              <a:t> de </a:t>
            </a:r>
            <a:r>
              <a:rPr lang="en-US" sz="1875" b="1" dirty="0">
                <a:solidFill>
                  <a:srgbClr val="CCECFF"/>
                </a:solidFill>
              </a:rPr>
              <a:t>maestros</a:t>
            </a:r>
            <a:endParaRPr sz="1875" b="1" dirty="0">
              <a:solidFill>
                <a:srgbClr val="CCECFF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75" b="1" dirty="0">
                <a:solidFill>
                  <a:srgbClr val="CCECFF"/>
                </a:solidFill>
              </a:rPr>
              <a:t>del </a:t>
            </a:r>
            <a:r>
              <a:rPr sz="1875" b="1" dirty="0" err="1">
                <a:solidFill>
                  <a:srgbClr val="CCECFF"/>
                </a:solidFill>
              </a:rPr>
              <a:t>programa</a:t>
            </a:r>
            <a:r>
              <a:rPr sz="1875" b="1" dirty="0">
                <a:solidFill>
                  <a:srgbClr val="CCECFF"/>
                </a:solidFill>
              </a:rPr>
              <a:t> GATE de </a:t>
            </a:r>
            <a:r>
              <a:rPr sz="1875" b="1" dirty="0" err="1">
                <a:solidFill>
                  <a:srgbClr val="CCECFF"/>
                </a:solidFill>
              </a:rPr>
              <a:t>primaria</a:t>
            </a:r>
            <a:endParaRPr sz="1875" b="1" dirty="0">
              <a:solidFill>
                <a:srgbClr val="CCECFF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75" b="1" dirty="0">
                <a:solidFill>
                  <a:srgbClr val="CCECFF"/>
                </a:solidFill>
              </a:rPr>
              <a:t>del Distrito Escolar </a:t>
            </a:r>
            <a:r>
              <a:rPr sz="1875" b="1" dirty="0" err="1">
                <a:solidFill>
                  <a:srgbClr val="CCECFF"/>
                </a:solidFill>
              </a:rPr>
              <a:t>Unificado</a:t>
            </a:r>
            <a:r>
              <a:rPr sz="1875" b="1" dirty="0">
                <a:solidFill>
                  <a:srgbClr val="CCECFF"/>
                </a:solidFill>
              </a:rPr>
              <a:t> de Tracy:</a:t>
            </a:r>
          </a:p>
        </p:txBody>
      </p:sp>
      <p:pic>
        <p:nvPicPr>
          <p:cNvPr id="64" name="Google Shape;64;p14">
            <a:extLst>
              <a:ext uri="{FF2B5EF4-FFF2-40B4-BE49-F238E27FC236}">
                <a16:creationId xmlns:a16="http://schemas.microsoft.com/office/drawing/2014/main" id="{728C4407-2261-45FD-BE54-9B6337F3F9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65273" y="52770"/>
            <a:ext cx="2459182" cy="2441048"/>
          </a:xfrm>
          <a:prstGeom prst="star32">
            <a:avLst>
              <a:gd name="adj" fmla="val 46282"/>
            </a:avLst>
          </a:prstGeom>
          <a:ln>
            <a:noFill/>
          </a:ln>
          <a:effectLst>
            <a:outerShdw blurRad="1428750" algn="bl" rotWithShape="0">
              <a:srgbClr val="0072FF"/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822E0A-944E-48CA-AD29-149B82DB6BA5}"/>
              </a:ext>
            </a:extLst>
          </p:cNvPr>
          <p:cNvSpPr>
            <a:spLocks noGrp="1"/>
          </p:cNvSpPr>
          <p:nvPr/>
        </p:nvSpPr>
        <p:spPr>
          <a:xfrm>
            <a:off x="3143141" y="2865953"/>
            <a:ext cx="4049208" cy="20421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Anuja Mathew ~ 2º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Andrea Haro ~ 2º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Ciara Winters ~ 3º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DeAnna Hazelbaker ~ 4º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Kimberly McNeely ~ 4º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Linda Villa ~ 5º</a:t>
            </a:r>
          </a:p>
          <a:p>
            <a:pPr lvl="3">
              <a:spcAft>
                <a:spcPts val="600"/>
              </a:spcAft>
              <a:buNone/>
            </a:pPr>
            <a:r>
              <a:rPr dirty="0">
                <a:solidFill>
                  <a:srgbClr val="9999FF"/>
                </a:solidFill>
              </a:rPr>
              <a:t>Sandra Marquez ~ 5º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205783-4CA2-4801-B041-49EB5D94BE4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0785" y="3419376"/>
            <a:ext cx="1733453" cy="137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741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E11A-3320-4B17-974D-C3498972B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44" y="333374"/>
            <a:ext cx="8397506" cy="900917"/>
          </a:xfrm>
        </p:spPr>
        <p:txBody>
          <a:bodyPr>
            <a:normAutofit fontScale="90000"/>
          </a:bodyPr>
          <a:lstStyle>
            <a:defPPr>
              <a:defRPr sz="1800"/>
            </a:defPPr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sz="1800" dirty="0"/>
              <a:t>¿</a:t>
            </a:r>
            <a:r>
              <a:rPr sz="1800" dirty="0" err="1"/>
              <a:t>Qué</a:t>
            </a:r>
            <a:r>
              <a:rPr sz="1800" dirty="0"/>
              <a:t> distingue a GATE?</a:t>
            </a:r>
            <a:endParaRPr sz="3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3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sz="1800" dirty="0" err="1"/>
              <a:t>Responsabilidad</a:t>
            </a:r>
            <a:r>
              <a:rPr sz="1800" dirty="0"/>
              <a:t>   </a:t>
            </a:r>
            <a:r>
              <a:rPr sz="1800" dirty="0" err="1"/>
              <a:t>Esfuerzo</a:t>
            </a:r>
            <a:r>
              <a:rPr sz="1800" dirty="0"/>
              <a:t>   </a:t>
            </a:r>
            <a:r>
              <a:rPr sz="1800" dirty="0" err="1"/>
              <a:t>Logro</a:t>
            </a:r>
            <a:r>
              <a:rPr sz="1800" dirty="0"/>
              <a:t>   </a:t>
            </a:r>
            <a:r>
              <a:rPr sz="1800" dirty="0" err="1"/>
              <a:t>Civismo</a:t>
            </a:r>
            <a:r>
              <a:rPr sz="1800" dirty="0"/>
              <a:t>   </a:t>
            </a:r>
            <a:r>
              <a:rPr sz="1800" dirty="0" err="1"/>
              <a:t>Dedicación</a:t>
            </a:r>
            <a:endParaRPr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553B77-EBB6-470E-A416-8868EC0E72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31"/>
          <a:stretch/>
        </p:blipFill>
        <p:spPr>
          <a:xfrm>
            <a:off x="4328829" y="2431710"/>
            <a:ext cx="1247291" cy="15934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C96DDD-67F1-43D9-BCD3-B1B27B5801C1}"/>
              </a:ext>
            </a:extLst>
          </p:cNvPr>
          <p:cNvSpPr>
            <a:spLocks noGrp="1"/>
          </p:cNvSpPr>
          <p:nvPr/>
        </p:nvSpPr>
        <p:spPr>
          <a:xfrm>
            <a:off x="109342" y="1536588"/>
            <a:ext cx="1666562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sz="2400" i="0">
                <a:solidFill>
                  <a:srgbClr val="0070C0"/>
                </a:solidFill>
                <a:latin typeface="Vidaloka"/>
                <a:ea typeface="Vidaloka"/>
                <a:cs typeface="Vidaloka"/>
              </a:rPr>
              <a:t>Más allá de lo básico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F93C2A-3CDA-4F13-A62B-4BE8ECC3926C}"/>
              </a:ext>
            </a:extLst>
          </p:cNvPr>
          <p:cNvSpPr>
            <a:spLocks noGrp="1"/>
          </p:cNvSpPr>
          <p:nvPr/>
        </p:nvSpPr>
        <p:spPr>
          <a:xfrm>
            <a:off x="2317795" y="4215364"/>
            <a:ext cx="1833676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Rigor académico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C1A807F9-91F0-47B8-AB7F-B102E35AFD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13109" y="1454581"/>
            <a:ext cx="3221549" cy="1285470"/>
          </a:xfrm>
          <a:prstGeom prst="rect">
            <a:avLst/>
          </a:prstGeom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34C323FB-6719-4BEB-A818-CB2E65D794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03367" y="2382317"/>
            <a:ext cx="1904567" cy="955288"/>
          </a:xfrm>
          <a:prstGeom prst="rect">
            <a:avLst/>
          </a:prstGeom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01935D03-A29B-48BA-B0F4-FB89F1F8DD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317795" y="2809177"/>
            <a:ext cx="1801173" cy="134651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D3EC4B-F412-4B1F-A391-9A5FC2A0B3EF}"/>
              </a:ext>
            </a:extLst>
          </p:cNvPr>
          <p:cNvSpPr>
            <a:spLocks noGrp="1"/>
          </p:cNvSpPr>
          <p:nvPr/>
        </p:nvSpPr>
        <p:spPr>
          <a:xfrm>
            <a:off x="3917290" y="1668984"/>
            <a:ext cx="1833676" cy="82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Fomentar la creatividad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98300E-E8E5-485F-82B8-594E7B85A8F5}"/>
              </a:ext>
            </a:extLst>
          </p:cNvPr>
          <p:cNvSpPr>
            <a:spLocks noGrp="1"/>
          </p:cNvSpPr>
          <p:nvPr/>
        </p:nvSpPr>
        <p:spPr>
          <a:xfrm>
            <a:off x="5313219" y="4529488"/>
            <a:ext cx="3749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Ciudadanos</a:t>
            </a:r>
            <a:r>
              <a:rPr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 del </a:t>
            </a:r>
            <a:r>
              <a:rPr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siglo</a:t>
            </a:r>
            <a:r>
              <a:rPr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/>
                <a:ea typeface="Vidaloka"/>
                <a:cs typeface="Vidaloka"/>
              </a:rPr>
              <a:t> XXI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4B22529-E2A6-4713-912A-6616EB403D03}"/>
              </a:ext>
            </a:extLst>
          </p:cNvPr>
          <p:cNvSpPr>
            <a:spLocks noGrp="1"/>
          </p:cNvSpPr>
          <p:nvPr/>
        </p:nvSpPr>
        <p:spPr>
          <a:xfrm>
            <a:off x="1372403" y="1385454"/>
            <a:ext cx="671865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2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>
            <a:extLst>
              <a:ext uri="{FF2B5EF4-FFF2-40B4-BE49-F238E27FC236}">
                <a16:creationId xmlns:a16="http://schemas.microsoft.com/office/drawing/2014/main" id="{A90AD068-DD82-4E04-B30B-61F73612A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99" y="586618"/>
            <a:ext cx="7598475" cy="3963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La clave es la enseñanza diferenciada…</a:t>
            </a:r>
          </a:p>
        </p:txBody>
      </p:sp>
      <p:sp>
        <p:nvSpPr>
          <p:cNvPr id="167" name="Google Shape;167;p24">
            <a:extLst>
              <a:ext uri="{FF2B5EF4-FFF2-40B4-BE49-F238E27FC236}">
                <a16:creationId xmlns:a16="http://schemas.microsoft.com/office/drawing/2014/main" id="{0E8CEFE5-B170-4954-A26D-67E8524FAEE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4</a:t>
            </a:fld>
            <a:endParaRPr/>
          </a:p>
        </p:txBody>
      </p:sp>
      <p:graphicFrame>
        <p:nvGraphicFramePr>
          <p:cNvPr id="166" name="Google Shape;166;p24">
            <a:extLst>
              <a:ext uri="{FF2B5EF4-FFF2-40B4-BE49-F238E27FC236}">
                <a16:creationId xmlns:a16="http://schemas.microsoft.com/office/drawing/2014/main" id="{832E8D43-9033-45E6-B308-F3E9058CD3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7481949"/>
              </p:ext>
            </p:extLst>
          </p:nvPr>
        </p:nvGraphicFramePr>
        <p:xfrm>
          <a:off x="855299" y="1100354"/>
          <a:ext cx="4861175" cy="3180425"/>
        </p:xfrm>
        <a:graphic>
          <a:graphicData uri="http://schemas.openxmlformats.org/drawingml/2006/table">
            <a:tbl>
              <a:tblPr>
                <a:tableStyleId>{7DD647A2-F4B4-4FAD-84AD-93BA945862B9}</a:tableStyleId>
              </a:tblPr>
              <a:tblGrid>
                <a:gridCol w="173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8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Profundidad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accent6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Conceptos profundos, detallados y rigurosos.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lt2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Complejidad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accent6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Buscar patrones para simplificar lo complejo, sin complicarlo más.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lt2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Novedad</a:t>
                      </a:r>
                      <a:r>
                        <a:rPr lang="en-US"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/</a:t>
                      </a: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Originalidad</a:t>
                      </a:r>
                      <a:endParaRPr sz="20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accent6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Experiencias memorables diseñadas cuidadosamente.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lt2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lt2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Aceleración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accent6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accent6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Desarrollar</a:t>
                      </a:r>
                      <a:r>
                        <a:rPr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 </a:t>
                      </a: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áreas</a:t>
                      </a:r>
                      <a:r>
                        <a:rPr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 de </a:t>
                      </a: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mejora</a:t>
                      </a:r>
                      <a:r>
                        <a:rPr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 y </a:t>
                      </a: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potenciar</a:t>
                      </a:r>
                      <a:r>
                        <a:rPr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 las </a:t>
                      </a:r>
                      <a:r>
                        <a:rPr sz="1500" dirty="0" err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fortalezas</a:t>
                      </a:r>
                      <a:r>
                        <a:rPr sz="15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 del estudiante.</a:t>
                      </a:r>
                      <a:endParaRPr sz="18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</a:endParaRPr>
                    </a:p>
                  </a:txBody>
                  <a:tcPr marL="91425" marR="91425" marT="68575" marB="68575" anchor="ctr">
                    <a:lnL w="9525" cmpd="sng">
                      <a:solidFill>
                        <a:schemeClr val="lt2"/>
                      </a:solidFill>
                      <a:prstDash val="solid"/>
                    </a:lnL>
                    <a:lnR w="9525" cmpd="sng">
                      <a:solidFill>
                        <a:schemeClr val="lt2"/>
                      </a:solidFill>
                      <a:prstDash val="solid"/>
                    </a:lnR>
                    <a:lnT w="9525" cmpd="sng">
                      <a:solidFill>
                        <a:schemeClr val="lt2"/>
                      </a:solidFill>
                      <a:prstDash val="solid"/>
                    </a:lnT>
                    <a:lnB w="9525" cmpd="sng">
                      <a:solidFill>
                        <a:schemeClr val="accent6"/>
                      </a:solidFill>
                      <a:prstDash val="solid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B24D1AE1-FC39-4013-8143-A2408BD9A3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20535" y="1100354"/>
            <a:ext cx="2452338" cy="1408437"/>
          </a:xfrm>
          <a:prstGeom prst="rect">
            <a:avLst/>
          </a:prstGeom>
        </p:spPr>
      </p:pic>
      <p:sp>
        <p:nvSpPr>
          <p:cNvPr id="5123" name="Traducción de cita">
            <a:extLst>
              <a:ext uri="{FF2B5EF4-FFF2-40B4-BE49-F238E27FC236}">
                <a16:creationId xmlns:a16="http://schemas.microsoft.com/office/drawing/2014/main" id="{BA05C873-87BD-4FDF-8F20-F587BC36D972}"/>
              </a:ext>
            </a:extLst>
          </p:cNvPr>
          <p:cNvSpPr>
            <a:spLocks noGrp="1"/>
          </p:cNvSpPr>
          <p:nvPr/>
        </p:nvSpPr>
        <p:spPr>
          <a:xfrm>
            <a:off x="6120535" y="1100354"/>
            <a:ext cx="2452338" cy="1408437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725" i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La enseñanza diferenciada no significa más…</a:t>
            </a:r>
          </a:p>
          <a:p>
            <a:pPr algn="ctr">
              <a:defRPr sz="1725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725" i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significa diferente</a:t>
            </a:r>
          </a:p>
        </p:txBody>
      </p:sp>
    </p:spTree>
    <p:extLst>
      <p:ext uri="{BB962C8B-B14F-4D97-AF65-F5344CB8AC3E}">
        <p14:creationId xmlns:p14="http://schemas.microsoft.com/office/powerpoint/2010/main" val="129396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D8030AF9-B73C-4D37-9049-20BA8F20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238125"/>
            <a:ext cx="7524750" cy="1095375"/>
          </a:xfrm>
        </p:spPr>
        <p:txBody>
          <a:bodyPr>
            <a:noAutofit/>
          </a:bodyPr>
          <a:lstStyle>
            <a:defPPr>
              <a:defRPr sz="2175"/>
            </a:defPPr>
            <a:lvl1pPr>
              <a:defRPr sz="2175"/>
            </a:lvl1pPr>
            <a:lvl2pPr>
              <a:defRPr sz="2175"/>
            </a:lvl2pPr>
            <a:lvl3pPr>
              <a:defRPr sz="2175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algn="ctr">
              <a:lnSpc>
                <a:spcPct val="100000"/>
              </a:lnSpc>
              <a:buNone/>
            </a:pPr>
            <a:r>
              <a:rPr sz="2800" b="1" dirty="0"/>
              <a:t>¡Los estudiantes GATE </a:t>
            </a:r>
            <a:r>
              <a:rPr sz="2800" b="1" dirty="0" err="1"/>
              <a:t>piensan</a:t>
            </a:r>
            <a:r>
              <a:rPr sz="2800" b="1" dirty="0"/>
              <a:t> en grande!</a:t>
            </a:r>
          </a:p>
          <a:p>
            <a:pPr algn="ctr">
              <a:lnSpc>
                <a:spcPct val="100000"/>
              </a:lnSpc>
              <a:buNone/>
            </a:pPr>
            <a:r>
              <a:rPr sz="2800" b="1" dirty="0"/>
              <a:t>Pensamiento </a:t>
            </a:r>
            <a:r>
              <a:rPr lang="en-US" sz="2800" b="1" dirty="0" err="1"/>
              <a:t>C</a:t>
            </a:r>
            <a:r>
              <a:rPr sz="2800" b="1" dirty="0" err="1"/>
              <a:t>rítico</a:t>
            </a:r>
            <a:endParaRPr sz="2800" b="1" dirty="0"/>
          </a:p>
        </p:txBody>
      </p:sp>
      <p:sp>
        <p:nvSpPr>
          <p:cNvPr id="81924" name="Line 4">
            <a:extLst>
              <a:ext uri="{FF2B5EF4-FFF2-40B4-BE49-F238E27FC236}">
                <a16:creationId xmlns:a16="http://schemas.microsoft.com/office/drawing/2014/main" id="{F8CB3597-40CA-4D2F-A09B-7838CF584E32}"/>
              </a:ext>
            </a:extLst>
          </p:cNvPr>
          <p:cNvSpPr>
            <a:spLocks noGrp="1"/>
          </p:cNvSpPr>
          <p:nvPr/>
        </p:nvSpPr>
        <p:spPr>
          <a:xfrm flipH="1">
            <a:off x="3297967" y="1628601"/>
            <a:ext cx="389278" cy="33567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5" name="Oval 5">
            <a:extLst>
              <a:ext uri="{FF2B5EF4-FFF2-40B4-BE49-F238E27FC236}">
                <a16:creationId xmlns:a16="http://schemas.microsoft.com/office/drawing/2014/main" id="{97B41536-2B7C-45BF-8461-07E97A0C6132}"/>
              </a:ext>
            </a:extLst>
          </p:cNvPr>
          <p:cNvSpPr>
            <a:spLocks noGrp="1"/>
          </p:cNvSpPr>
          <p:nvPr/>
        </p:nvSpPr>
        <p:spPr>
          <a:xfrm>
            <a:off x="3070539" y="1953578"/>
            <a:ext cx="295237" cy="217954"/>
          </a:xfrm>
          <a:prstGeom prst="ellipse">
            <a:avLst/>
          </a:prstGeom>
          <a:solidFill>
            <a:srgbClr val="3366FF"/>
          </a:soli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6" name="Oval 6">
            <a:extLst>
              <a:ext uri="{FF2B5EF4-FFF2-40B4-BE49-F238E27FC236}">
                <a16:creationId xmlns:a16="http://schemas.microsoft.com/office/drawing/2014/main" id="{A3BB489B-AE16-41A6-93B4-3C67EE07A2A1}"/>
              </a:ext>
            </a:extLst>
          </p:cNvPr>
          <p:cNvSpPr>
            <a:spLocks noGrp="1"/>
          </p:cNvSpPr>
          <p:nvPr/>
        </p:nvSpPr>
        <p:spPr>
          <a:xfrm>
            <a:off x="3633667" y="1953578"/>
            <a:ext cx="294121" cy="217954"/>
          </a:xfrm>
          <a:prstGeom prst="ellipse">
            <a:avLst/>
          </a:prstGeom>
          <a:solidFill>
            <a:srgbClr val="3366FF"/>
          </a:soli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7" name="Oval 7">
            <a:extLst>
              <a:ext uri="{FF2B5EF4-FFF2-40B4-BE49-F238E27FC236}">
                <a16:creationId xmlns:a16="http://schemas.microsoft.com/office/drawing/2014/main" id="{FACB5883-4E81-44FA-A36E-224A97DC90C0}"/>
              </a:ext>
            </a:extLst>
          </p:cNvPr>
          <p:cNvSpPr>
            <a:spLocks noGrp="1"/>
          </p:cNvSpPr>
          <p:nvPr/>
        </p:nvSpPr>
        <p:spPr>
          <a:xfrm>
            <a:off x="3312198" y="1687052"/>
            <a:ext cx="294121" cy="217954"/>
          </a:xfrm>
          <a:prstGeom prst="ellipse">
            <a:avLst/>
          </a:prstGeom>
          <a:solidFill>
            <a:srgbClr val="3366FF"/>
          </a:soli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8" name="Oval 8">
            <a:extLst>
              <a:ext uri="{FF2B5EF4-FFF2-40B4-BE49-F238E27FC236}">
                <a16:creationId xmlns:a16="http://schemas.microsoft.com/office/drawing/2014/main" id="{E7F7D7AA-5779-40E1-8E33-2D680FF587F2}"/>
              </a:ext>
            </a:extLst>
          </p:cNvPr>
          <p:cNvSpPr>
            <a:spLocks noGrp="1"/>
          </p:cNvSpPr>
          <p:nvPr/>
        </p:nvSpPr>
        <p:spPr>
          <a:xfrm>
            <a:off x="3633667" y="1440489"/>
            <a:ext cx="294121" cy="217954"/>
          </a:xfrm>
          <a:prstGeom prst="ellipse">
            <a:avLst/>
          </a:prstGeom>
          <a:solidFill>
            <a:srgbClr val="3366FF"/>
          </a:soli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9" name="Oval 9">
            <a:extLst>
              <a:ext uri="{FF2B5EF4-FFF2-40B4-BE49-F238E27FC236}">
                <a16:creationId xmlns:a16="http://schemas.microsoft.com/office/drawing/2014/main" id="{890CEA17-6448-46F7-88E3-B17BD5D1A622}"/>
              </a:ext>
            </a:extLst>
          </p:cNvPr>
          <p:cNvSpPr>
            <a:spLocks noGrp="1"/>
          </p:cNvSpPr>
          <p:nvPr/>
        </p:nvSpPr>
        <p:spPr>
          <a:xfrm>
            <a:off x="3070539" y="1440489"/>
            <a:ext cx="295237" cy="217954"/>
          </a:xfrm>
          <a:prstGeom prst="ellipse">
            <a:avLst/>
          </a:prstGeom>
          <a:solidFill>
            <a:srgbClr val="3366FF"/>
          </a:solidFill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0" name="Line 10">
            <a:extLst>
              <a:ext uri="{FF2B5EF4-FFF2-40B4-BE49-F238E27FC236}">
                <a16:creationId xmlns:a16="http://schemas.microsoft.com/office/drawing/2014/main" id="{D54D5E0A-5442-458C-86E0-C7B545C8BAFE}"/>
              </a:ext>
            </a:extLst>
          </p:cNvPr>
          <p:cNvSpPr>
            <a:spLocks noGrp="1"/>
          </p:cNvSpPr>
          <p:nvPr/>
        </p:nvSpPr>
        <p:spPr>
          <a:xfrm>
            <a:off x="3378892" y="1539279"/>
            <a:ext cx="2678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1" name="Line 11">
            <a:extLst>
              <a:ext uri="{FF2B5EF4-FFF2-40B4-BE49-F238E27FC236}">
                <a16:creationId xmlns:a16="http://schemas.microsoft.com/office/drawing/2014/main" id="{4E97F373-2059-40E2-AA1D-2E5E7AFC28DF}"/>
              </a:ext>
            </a:extLst>
          </p:cNvPr>
          <p:cNvSpPr>
            <a:spLocks noGrp="1"/>
          </p:cNvSpPr>
          <p:nvPr/>
        </p:nvSpPr>
        <p:spPr>
          <a:xfrm>
            <a:off x="3365776" y="2063276"/>
            <a:ext cx="26789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3" name="Rectangle 13">
            <a:extLst>
              <a:ext uri="{FF2B5EF4-FFF2-40B4-BE49-F238E27FC236}">
                <a16:creationId xmlns:a16="http://schemas.microsoft.com/office/drawing/2014/main" id="{2832A9C5-0364-4A1E-8543-0B22BD9254BF}"/>
              </a:ext>
            </a:extLst>
          </p:cNvPr>
          <p:cNvSpPr>
            <a:spLocks noGrp="1"/>
          </p:cNvSpPr>
          <p:nvPr/>
        </p:nvSpPr>
        <p:spPr>
          <a:xfrm>
            <a:off x="3415389" y="2727992"/>
            <a:ext cx="39173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4" name="Line 14">
            <a:extLst>
              <a:ext uri="{FF2B5EF4-FFF2-40B4-BE49-F238E27FC236}">
                <a16:creationId xmlns:a16="http://schemas.microsoft.com/office/drawing/2014/main" id="{5D3C370D-9AD9-489A-BD5F-2EED1E34C7E4}"/>
              </a:ext>
            </a:extLst>
          </p:cNvPr>
          <p:cNvSpPr>
            <a:spLocks noGrp="1"/>
          </p:cNvSpPr>
          <p:nvPr/>
        </p:nvSpPr>
        <p:spPr>
          <a:xfrm>
            <a:off x="3627345" y="2864754"/>
            <a:ext cx="0" cy="10257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5" name="Line 15">
            <a:extLst>
              <a:ext uri="{FF2B5EF4-FFF2-40B4-BE49-F238E27FC236}">
                <a16:creationId xmlns:a16="http://schemas.microsoft.com/office/drawing/2014/main" id="{5C85BB28-E418-4CB9-BD9D-5C44E110095C}"/>
              </a:ext>
            </a:extLst>
          </p:cNvPr>
          <p:cNvSpPr>
            <a:spLocks noGrp="1"/>
          </p:cNvSpPr>
          <p:nvPr/>
        </p:nvSpPr>
        <p:spPr>
          <a:xfrm>
            <a:off x="2967448" y="2899301"/>
            <a:ext cx="123569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7" name="Rectangle 17">
            <a:extLst>
              <a:ext uri="{FF2B5EF4-FFF2-40B4-BE49-F238E27FC236}">
                <a16:creationId xmlns:a16="http://schemas.microsoft.com/office/drawing/2014/main" id="{CDB4FE14-84AC-4B7B-8939-625FED8FC03B}"/>
              </a:ext>
            </a:extLst>
          </p:cNvPr>
          <p:cNvSpPr>
            <a:spLocks noGrp="1"/>
          </p:cNvSpPr>
          <p:nvPr/>
        </p:nvSpPr>
        <p:spPr>
          <a:xfrm>
            <a:off x="3997626" y="2967326"/>
            <a:ext cx="39173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8" name="Rectangle 18">
            <a:extLst>
              <a:ext uri="{FF2B5EF4-FFF2-40B4-BE49-F238E27FC236}">
                <a16:creationId xmlns:a16="http://schemas.microsoft.com/office/drawing/2014/main" id="{B6EDCDB8-8322-4D13-AC3B-570384FF75D7}"/>
              </a:ext>
            </a:extLst>
          </p:cNvPr>
          <p:cNvSpPr>
            <a:spLocks noGrp="1"/>
          </p:cNvSpPr>
          <p:nvPr/>
        </p:nvSpPr>
        <p:spPr>
          <a:xfrm>
            <a:off x="3959439" y="3203099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39" name="Rectangle 19">
            <a:extLst>
              <a:ext uri="{FF2B5EF4-FFF2-40B4-BE49-F238E27FC236}">
                <a16:creationId xmlns:a16="http://schemas.microsoft.com/office/drawing/2014/main" id="{325C75D7-563B-4765-B7AC-4BE8F819CBEE}"/>
              </a:ext>
            </a:extLst>
          </p:cNvPr>
          <p:cNvSpPr>
            <a:spLocks noGrp="1"/>
          </p:cNvSpPr>
          <p:nvPr/>
        </p:nvSpPr>
        <p:spPr>
          <a:xfrm>
            <a:off x="4285526" y="3203099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0" name="Line 20">
            <a:extLst>
              <a:ext uri="{FF2B5EF4-FFF2-40B4-BE49-F238E27FC236}">
                <a16:creationId xmlns:a16="http://schemas.microsoft.com/office/drawing/2014/main" id="{6910789D-48FB-4820-B5E7-49A166307E83}"/>
              </a:ext>
            </a:extLst>
          </p:cNvPr>
          <p:cNvSpPr>
            <a:spLocks noGrp="1"/>
          </p:cNvSpPr>
          <p:nvPr/>
        </p:nvSpPr>
        <p:spPr>
          <a:xfrm>
            <a:off x="4039245" y="3155375"/>
            <a:ext cx="35011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1" name="Line 21">
            <a:extLst>
              <a:ext uri="{FF2B5EF4-FFF2-40B4-BE49-F238E27FC236}">
                <a16:creationId xmlns:a16="http://schemas.microsoft.com/office/drawing/2014/main" id="{AC631739-3EC1-49A4-8CC8-CB79E9D2DF93}"/>
              </a:ext>
            </a:extLst>
          </p:cNvPr>
          <p:cNvSpPr>
            <a:spLocks noGrp="1"/>
          </p:cNvSpPr>
          <p:nvPr/>
        </p:nvSpPr>
        <p:spPr>
          <a:xfrm>
            <a:off x="4203576" y="3104089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2" name="Line 22">
            <a:extLst>
              <a:ext uri="{FF2B5EF4-FFF2-40B4-BE49-F238E27FC236}">
                <a16:creationId xmlns:a16="http://schemas.microsoft.com/office/drawing/2014/main" id="{2830EEAC-B577-4E4B-B231-203D4860FEDD}"/>
              </a:ext>
            </a:extLst>
          </p:cNvPr>
          <p:cNvSpPr>
            <a:spLocks noGrp="1"/>
          </p:cNvSpPr>
          <p:nvPr/>
        </p:nvSpPr>
        <p:spPr>
          <a:xfrm>
            <a:off x="4380778" y="3147183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3" name="Line 23">
            <a:extLst>
              <a:ext uri="{FF2B5EF4-FFF2-40B4-BE49-F238E27FC236}">
                <a16:creationId xmlns:a16="http://schemas.microsoft.com/office/drawing/2014/main" id="{E5F94FE1-D37B-4544-8531-9C7C7463C4A9}"/>
              </a:ext>
            </a:extLst>
          </p:cNvPr>
          <p:cNvSpPr>
            <a:spLocks noGrp="1"/>
          </p:cNvSpPr>
          <p:nvPr/>
        </p:nvSpPr>
        <p:spPr>
          <a:xfrm>
            <a:off x="4049971" y="3148252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4" name="Line 24">
            <a:extLst>
              <a:ext uri="{FF2B5EF4-FFF2-40B4-BE49-F238E27FC236}">
                <a16:creationId xmlns:a16="http://schemas.microsoft.com/office/drawing/2014/main" id="{7FB36641-C765-4A22-90B2-1CAF8677C147}"/>
              </a:ext>
            </a:extLst>
          </p:cNvPr>
          <p:cNvSpPr>
            <a:spLocks noGrp="1"/>
          </p:cNvSpPr>
          <p:nvPr/>
        </p:nvSpPr>
        <p:spPr>
          <a:xfrm>
            <a:off x="4193707" y="2894671"/>
            <a:ext cx="0" cy="68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6" name="Rectangle 26">
            <a:extLst>
              <a:ext uri="{FF2B5EF4-FFF2-40B4-BE49-F238E27FC236}">
                <a16:creationId xmlns:a16="http://schemas.microsoft.com/office/drawing/2014/main" id="{0AFCFE9C-CEAB-4DE8-8A4D-61BCE4A409D6}"/>
              </a:ext>
            </a:extLst>
          </p:cNvPr>
          <p:cNvSpPr>
            <a:spLocks noGrp="1"/>
          </p:cNvSpPr>
          <p:nvPr/>
        </p:nvSpPr>
        <p:spPr>
          <a:xfrm>
            <a:off x="3430836" y="2969819"/>
            <a:ext cx="39173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7" name="Rectangle 27">
            <a:extLst>
              <a:ext uri="{FF2B5EF4-FFF2-40B4-BE49-F238E27FC236}">
                <a16:creationId xmlns:a16="http://schemas.microsoft.com/office/drawing/2014/main" id="{1B341421-D0C7-4A6D-868E-04F656D55823}"/>
              </a:ext>
            </a:extLst>
          </p:cNvPr>
          <p:cNvSpPr>
            <a:spLocks noGrp="1"/>
          </p:cNvSpPr>
          <p:nvPr/>
        </p:nvSpPr>
        <p:spPr>
          <a:xfrm>
            <a:off x="3392649" y="3205591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8" name="Rectangle 28">
            <a:extLst>
              <a:ext uri="{FF2B5EF4-FFF2-40B4-BE49-F238E27FC236}">
                <a16:creationId xmlns:a16="http://schemas.microsoft.com/office/drawing/2014/main" id="{8DE54D91-2EC9-45F7-A8EB-75688B1BE03E}"/>
              </a:ext>
            </a:extLst>
          </p:cNvPr>
          <p:cNvSpPr>
            <a:spLocks noGrp="1"/>
          </p:cNvSpPr>
          <p:nvPr/>
        </p:nvSpPr>
        <p:spPr>
          <a:xfrm>
            <a:off x="3718736" y="3205591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9" name="Line 29">
            <a:extLst>
              <a:ext uri="{FF2B5EF4-FFF2-40B4-BE49-F238E27FC236}">
                <a16:creationId xmlns:a16="http://schemas.microsoft.com/office/drawing/2014/main" id="{AD09B1F6-2C81-4C78-9AEF-71F0EF9C970D}"/>
              </a:ext>
            </a:extLst>
          </p:cNvPr>
          <p:cNvSpPr>
            <a:spLocks noGrp="1"/>
          </p:cNvSpPr>
          <p:nvPr/>
        </p:nvSpPr>
        <p:spPr>
          <a:xfrm>
            <a:off x="3472455" y="3157867"/>
            <a:ext cx="35011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0" name="Line 30">
            <a:extLst>
              <a:ext uri="{FF2B5EF4-FFF2-40B4-BE49-F238E27FC236}">
                <a16:creationId xmlns:a16="http://schemas.microsoft.com/office/drawing/2014/main" id="{1BC3508E-71B0-46DE-9C25-05A84E5F6E76}"/>
              </a:ext>
            </a:extLst>
          </p:cNvPr>
          <p:cNvSpPr>
            <a:spLocks noGrp="1"/>
          </p:cNvSpPr>
          <p:nvPr/>
        </p:nvSpPr>
        <p:spPr>
          <a:xfrm>
            <a:off x="3636786" y="3106581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1" name="Line 31">
            <a:extLst>
              <a:ext uri="{FF2B5EF4-FFF2-40B4-BE49-F238E27FC236}">
                <a16:creationId xmlns:a16="http://schemas.microsoft.com/office/drawing/2014/main" id="{E946C5BE-79A8-4404-A417-3ACD1E27BB18}"/>
              </a:ext>
            </a:extLst>
          </p:cNvPr>
          <p:cNvSpPr>
            <a:spLocks noGrp="1"/>
          </p:cNvSpPr>
          <p:nvPr/>
        </p:nvSpPr>
        <p:spPr>
          <a:xfrm>
            <a:off x="3813988" y="3149319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2" name="Line 32">
            <a:extLst>
              <a:ext uri="{FF2B5EF4-FFF2-40B4-BE49-F238E27FC236}">
                <a16:creationId xmlns:a16="http://schemas.microsoft.com/office/drawing/2014/main" id="{F8AD2D44-12B3-41EF-9F35-2FC5F54B8E28}"/>
              </a:ext>
            </a:extLst>
          </p:cNvPr>
          <p:cNvSpPr>
            <a:spLocks noGrp="1"/>
          </p:cNvSpPr>
          <p:nvPr/>
        </p:nvSpPr>
        <p:spPr>
          <a:xfrm>
            <a:off x="3483181" y="3150744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3" name="Line 33">
            <a:extLst>
              <a:ext uri="{FF2B5EF4-FFF2-40B4-BE49-F238E27FC236}">
                <a16:creationId xmlns:a16="http://schemas.microsoft.com/office/drawing/2014/main" id="{24DCCE09-0FFA-47F2-97F1-C4A98C33A1E7}"/>
              </a:ext>
            </a:extLst>
          </p:cNvPr>
          <p:cNvSpPr>
            <a:spLocks noGrp="1"/>
          </p:cNvSpPr>
          <p:nvPr/>
        </p:nvSpPr>
        <p:spPr>
          <a:xfrm>
            <a:off x="3627346" y="2897163"/>
            <a:ext cx="0" cy="68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5" name="Rectangle 35">
            <a:extLst>
              <a:ext uri="{FF2B5EF4-FFF2-40B4-BE49-F238E27FC236}">
                <a16:creationId xmlns:a16="http://schemas.microsoft.com/office/drawing/2014/main" id="{72E82972-D244-402D-97B8-6F11EA30745F}"/>
              </a:ext>
            </a:extLst>
          </p:cNvPr>
          <p:cNvSpPr>
            <a:spLocks noGrp="1"/>
          </p:cNvSpPr>
          <p:nvPr/>
        </p:nvSpPr>
        <p:spPr>
          <a:xfrm>
            <a:off x="2779520" y="2964834"/>
            <a:ext cx="39173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6" name="Rectangle 36">
            <a:extLst>
              <a:ext uri="{FF2B5EF4-FFF2-40B4-BE49-F238E27FC236}">
                <a16:creationId xmlns:a16="http://schemas.microsoft.com/office/drawing/2014/main" id="{9BFDB99F-1DE6-4537-BFEC-51BC030BA8D0}"/>
              </a:ext>
            </a:extLst>
          </p:cNvPr>
          <p:cNvSpPr>
            <a:spLocks noGrp="1"/>
          </p:cNvSpPr>
          <p:nvPr/>
        </p:nvSpPr>
        <p:spPr>
          <a:xfrm>
            <a:off x="2741333" y="3200607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7" name="Rectangle 37">
            <a:extLst>
              <a:ext uri="{FF2B5EF4-FFF2-40B4-BE49-F238E27FC236}">
                <a16:creationId xmlns:a16="http://schemas.microsoft.com/office/drawing/2014/main" id="{55DE9C53-84FF-4671-A219-963A82C8DA47}"/>
              </a:ext>
            </a:extLst>
          </p:cNvPr>
          <p:cNvSpPr>
            <a:spLocks noGrp="1"/>
          </p:cNvSpPr>
          <p:nvPr/>
        </p:nvSpPr>
        <p:spPr>
          <a:xfrm>
            <a:off x="3067420" y="3200607"/>
            <a:ext cx="185783" cy="136762"/>
          </a:xfrm>
          <a:prstGeom prst="rect">
            <a:avLst/>
          </a:prstGeom>
          <a:solidFill>
            <a:srgbClr val="00CC00"/>
          </a:solidFill>
          <a:ln w="38100">
            <a:solidFill>
              <a:schemeClr val="tx1"/>
            </a:solidFill>
            <a:miter/>
          </a:ln>
        </p:spPr>
        <p:txBody>
          <a:bodyPr wrap="none" anchor="ctr"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8" name="Line 38">
            <a:extLst>
              <a:ext uri="{FF2B5EF4-FFF2-40B4-BE49-F238E27FC236}">
                <a16:creationId xmlns:a16="http://schemas.microsoft.com/office/drawing/2014/main" id="{ACDEBBF1-43F5-4CB9-9141-0FA1B9E0DD7B}"/>
              </a:ext>
            </a:extLst>
          </p:cNvPr>
          <p:cNvSpPr>
            <a:spLocks noGrp="1"/>
          </p:cNvSpPr>
          <p:nvPr/>
        </p:nvSpPr>
        <p:spPr>
          <a:xfrm>
            <a:off x="2821139" y="3152883"/>
            <a:ext cx="35011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9" name="Line 39">
            <a:extLst>
              <a:ext uri="{FF2B5EF4-FFF2-40B4-BE49-F238E27FC236}">
                <a16:creationId xmlns:a16="http://schemas.microsoft.com/office/drawing/2014/main" id="{ED7B83E9-D046-4A87-8925-E4F82A9CECAE}"/>
              </a:ext>
            </a:extLst>
          </p:cNvPr>
          <p:cNvSpPr>
            <a:spLocks noGrp="1"/>
          </p:cNvSpPr>
          <p:nvPr/>
        </p:nvSpPr>
        <p:spPr>
          <a:xfrm>
            <a:off x="2985470" y="3101953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0" name="Line 40">
            <a:extLst>
              <a:ext uri="{FF2B5EF4-FFF2-40B4-BE49-F238E27FC236}">
                <a16:creationId xmlns:a16="http://schemas.microsoft.com/office/drawing/2014/main" id="{43B7D75D-4743-4B0E-A79E-4381083B84B4}"/>
              </a:ext>
            </a:extLst>
          </p:cNvPr>
          <p:cNvSpPr>
            <a:spLocks noGrp="1"/>
          </p:cNvSpPr>
          <p:nvPr/>
        </p:nvSpPr>
        <p:spPr>
          <a:xfrm>
            <a:off x="3162672" y="3144691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1" name="Line 41">
            <a:extLst>
              <a:ext uri="{FF2B5EF4-FFF2-40B4-BE49-F238E27FC236}">
                <a16:creationId xmlns:a16="http://schemas.microsoft.com/office/drawing/2014/main" id="{81AD3D9C-8845-45AC-9FF6-DD20A3729B90}"/>
              </a:ext>
            </a:extLst>
          </p:cNvPr>
          <p:cNvSpPr>
            <a:spLocks noGrp="1"/>
          </p:cNvSpPr>
          <p:nvPr/>
        </p:nvSpPr>
        <p:spPr>
          <a:xfrm>
            <a:off x="2831865" y="3145760"/>
            <a:ext cx="0" cy="5128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2" name="Line 42">
            <a:extLst>
              <a:ext uri="{FF2B5EF4-FFF2-40B4-BE49-F238E27FC236}">
                <a16:creationId xmlns:a16="http://schemas.microsoft.com/office/drawing/2014/main" id="{4EB49796-2D0A-40DA-9615-39AFDF13076E}"/>
              </a:ext>
            </a:extLst>
          </p:cNvPr>
          <p:cNvSpPr>
            <a:spLocks noGrp="1"/>
          </p:cNvSpPr>
          <p:nvPr/>
        </p:nvSpPr>
        <p:spPr>
          <a:xfrm>
            <a:off x="2976030" y="2892179"/>
            <a:ext cx="0" cy="68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2032" name="Group 112">
            <a:extLst>
              <a:ext uri="{FF2B5EF4-FFF2-40B4-BE49-F238E27FC236}">
                <a16:creationId xmlns:a16="http://schemas.microsoft.com/office/drawing/2014/main" id="{AB7C105A-7400-4BA4-A58A-E48F9F58DDF6}"/>
              </a:ext>
            </a:extLst>
          </p:cNvPr>
          <p:cNvGraphicFramePr/>
          <p:nvPr/>
        </p:nvGraphicFramePr>
        <p:xfrm>
          <a:off x="942646" y="3933903"/>
          <a:ext cx="1075281" cy="836347"/>
        </p:xfrm>
        <a:graphic>
          <a:graphicData uri="http://schemas.openxmlformats.org/drawingml/2006/table">
            <a:tbl>
              <a:tblPr/>
              <a:tblGrid>
                <a:gridCol w="19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586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3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5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86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88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/>
                        <a:buNone/>
                      </a:pPr>
                      <a:endParaRPr sz="700" b="0" i="0" u="none" strike="noStrike" cap="none" baseline="0">
                        <a:ln>
                          <a:noFill/>
                        </a:ln>
                        <a:solidFill>
                          <a:srgbClr val="CC99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34290" marB="34290" horzOverflow="overflow"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8" name="Picture 90">
            <a:extLst>
              <a:ext uri="{FF2B5EF4-FFF2-40B4-BE49-F238E27FC236}">
                <a16:creationId xmlns:a16="http://schemas.microsoft.com/office/drawing/2014/main" id="{1E2B75DD-D2CD-4F49-BF86-4CA2E53829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09321" y="2672003"/>
            <a:ext cx="1011694" cy="432086"/>
          </a:xfrm>
          <a:prstGeom prst="rect">
            <a:avLst/>
          </a:prstGeom>
          <a:ln w="9525">
            <a:noFill/>
            <a:miter/>
          </a:ln>
        </p:spPr>
      </p:pic>
      <p:sp>
        <p:nvSpPr>
          <p:cNvPr id="82011" name="Line 91">
            <a:extLst>
              <a:ext uri="{FF2B5EF4-FFF2-40B4-BE49-F238E27FC236}">
                <a16:creationId xmlns:a16="http://schemas.microsoft.com/office/drawing/2014/main" id="{D8E118EE-A1CE-4839-886E-AD2C9D914BE7}"/>
              </a:ext>
            </a:extLst>
          </p:cNvPr>
          <p:cNvSpPr>
            <a:spLocks noGrp="1"/>
          </p:cNvSpPr>
          <p:nvPr/>
        </p:nvSpPr>
        <p:spPr>
          <a:xfrm>
            <a:off x="1165725" y="1374523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</a:ln>
        </p:spPr>
        <p:txBody>
          <a:bodyPr/>
          <a:lstStyle/>
          <a:p>
            <a:pPr>
              <a:buNone/>
            </a:pPr>
            <a:endParaRPr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05" name="Text Box 99">
            <a:extLst>
              <a:ext uri="{FF2B5EF4-FFF2-40B4-BE49-F238E27FC236}">
                <a16:creationId xmlns:a16="http://schemas.microsoft.com/office/drawing/2014/main" id="{7062BC76-9036-47C1-BE18-21DC53A02348}"/>
              </a:ext>
            </a:extLst>
          </p:cNvPr>
          <p:cNvSpPr>
            <a:spLocks noGrp="1"/>
          </p:cNvSpPr>
          <p:nvPr/>
        </p:nvSpPr>
        <p:spPr>
          <a:xfrm>
            <a:off x="2990914" y="2259414"/>
            <a:ext cx="1362075" cy="3657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Patrones</a:t>
            </a:r>
          </a:p>
        </p:txBody>
      </p:sp>
      <p:sp>
        <p:nvSpPr>
          <p:cNvPr id="2106" name="Text Box 100">
            <a:extLst>
              <a:ext uri="{FF2B5EF4-FFF2-40B4-BE49-F238E27FC236}">
                <a16:creationId xmlns:a16="http://schemas.microsoft.com/office/drawing/2014/main" id="{D4931A42-9287-4C0B-8BEE-759C0730E1FC}"/>
              </a:ext>
            </a:extLst>
          </p:cNvPr>
          <p:cNvSpPr>
            <a:spLocks noGrp="1"/>
          </p:cNvSpPr>
          <p:nvPr/>
        </p:nvSpPr>
        <p:spPr>
          <a:xfrm>
            <a:off x="3146841" y="3428994"/>
            <a:ext cx="1109663" cy="3657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Reglas</a:t>
            </a:r>
          </a:p>
        </p:txBody>
      </p:sp>
      <p:sp>
        <p:nvSpPr>
          <p:cNvPr id="2107" name="Text Box 101">
            <a:extLst>
              <a:ext uri="{FF2B5EF4-FFF2-40B4-BE49-F238E27FC236}">
                <a16:creationId xmlns:a16="http://schemas.microsoft.com/office/drawing/2014/main" id="{3B981ADD-8B5C-4C13-9E16-736A2107F5EE}"/>
              </a:ext>
            </a:extLst>
          </p:cNvPr>
          <p:cNvSpPr>
            <a:spLocks noGrp="1"/>
          </p:cNvSpPr>
          <p:nvPr/>
        </p:nvSpPr>
        <p:spPr>
          <a:xfrm>
            <a:off x="1090278" y="2279300"/>
            <a:ext cx="975122" cy="640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Detalles</a:t>
            </a:r>
          </a:p>
        </p:txBody>
      </p:sp>
      <p:sp>
        <p:nvSpPr>
          <p:cNvPr id="2108" name="Text Box 102">
            <a:extLst>
              <a:ext uri="{FF2B5EF4-FFF2-40B4-BE49-F238E27FC236}">
                <a16:creationId xmlns:a16="http://schemas.microsoft.com/office/drawing/2014/main" id="{F99A9933-7E05-4A65-BC25-EB766CEE347B}"/>
              </a:ext>
            </a:extLst>
          </p:cNvPr>
          <p:cNvSpPr>
            <a:spLocks noGrp="1"/>
          </p:cNvSpPr>
          <p:nvPr/>
        </p:nvSpPr>
        <p:spPr>
          <a:xfrm>
            <a:off x="4594725" y="3151995"/>
            <a:ext cx="1714500" cy="640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Preguntas sin respuesta</a:t>
            </a:r>
          </a:p>
        </p:txBody>
      </p:sp>
      <p:sp>
        <p:nvSpPr>
          <p:cNvPr id="2109" name="Text Box 103">
            <a:extLst>
              <a:ext uri="{FF2B5EF4-FFF2-40B4-BE49-F238E27FC236}">
                <a16:creationId xmlns:a16="http://schemas.microsoft.com/office/drawing/2014/main" id="{0BD7D28C-9123-4A25-A761-D24572FD860C}"/>
              </a:ext>
            </a:extLst>
          </p:cNvPr>
          <p:cNvSpPr>
            <a:spLocks noGrp="1"/>
          </p:cNvSpPr>
          <p:nvPr/>
        </p:nvSpPr>
        <p:spPr>
          <a:xfrm>
            <a:off x="722191" y="4735945"/>
            <a:ext cx="1549845" cy="36933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sz="1800" b="1" i="0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Tendencias</a:t>
            </a:r>
            <a:endParaRPr sz="1800" b="1" i="0" dirty="0">
              <a:solidFill>
                <a:schemeClr val="tx1"/>
              </a:solidFill>
              <a:latin typeface="Comic Sans MS"/>
              <a:ea typeface="Comic Sans MS"/>
              <a:cs typeface="Comic Sans MS"/>
            </a:endParaRPr>
          </a:p>
        </p:txBody>
      </p:sp>
      <p:sp>
        <p:nvSpPr>
          <p:cNvPr id="2110" name="Text Box 104">
            <a:extLst>
              <a:ext uri="{FF2B5EF4-FFF2-40B4-BE49-F238E27FC236}">
                <a16:creationId xmlns:a16="http://schemas.microsoft.com/office/drawing/2014/main" id="{9DF8DEC3-60EA-44F2-B02E-B2A82A3FC556}"/>
              </a:ext>
            </a:extLst>
          </p:cNvPr>
          <p:cNvSpPr>
            <a:spLocks noGrp="1"/>
          </p:cNvSpPr>
          <p:nvPr/>
        </p:nvSpPr>
        <p:spPr>
          <a:xfrm>
            <a:off x="3148228" y="4749839"/>
            <a:ext cx="970878" cy="3657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Ética</a:t>
            </a:r>
          </a:p>
        </p:txBody>
      </p:sp>
      <p:pic>
        <p:nvPicPr>
          <p:cNvPr id="2116" name="Picture 110">
            <a:extLst>
              <a:ext uri="{FF2B5EF4-FFF2-40B4-BE49-F238E27FC236}">
                <a16:creationId xmlns:a16="http://schemas.microsoft.com/office/drawing/2014/main" id="{2393D9A4-6B46-4D51-8270-073DA59DCD4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42000"/>
            <a:grayscl/>
            <a:biLevel thresh="50000"/>
          </a:blip>
          <a:srcRect/>
          <a:stretch>
            <a:fillRect/>
          </a:stretch>
        </p:blipFill>
        <p:spPr>
          <a:xfrm>
            <a:off x="3120546" y="3884965"/>
            <a:ext cx="971550" cy="857250"/>
          </a:xfrm>
          <a:prstGeom prst="rect">
            <a:avLst/>
          </a:prstGeom>
          <a:ln w="9525">
            <a:noFill/>
            <a:miter/>
          </a:ln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7C6BF864-A368-442A-8797-1436349EB2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71548" y="1435051"/>
            <a:ext cx="861047" cy="861047"/>
          </a:xfrm>
          <a:prstGeom prst="rect">
            <a:avLst/>
          </a:prstGeom>
        </p:spPr>
      </p:pic>
      <p:sp>
        <p:nvSpPr>
          <p:cNvPr id="63" name="Text Box 105">
            <a:extLst>
              <a:ext uri="{FF2B5EF4-FFF2-40B4-BE49-F238E27FC236}">
                <a16:creationId xmlns:a16="http://schemas.microsoft.com/office/drawing/2014/main" id="{51FF9753-0436-499C-BF82-7F2B9D0FFCBD}"/>
              </a:ext>
            </a:extLst>
          </p:cNvPr>
          <p:cNvSpPr>
            <a:spLocks noGrp="1"/>
          </p:cNvSpPr>
          <p:nvPr/>
        </p:nvSpPr>
        <p:spPr>
          <a:xfrm>
            <a:off x="4815244" y="2240466"/>
            <a:ext cx="1489521" cy="640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sz="1800" b="1" i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Ideas principales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E2E0BD-665A-4C8B-B496-3BBA8B9CFCF2}"/>
              </a:ext>
            </a:extLst>
          </p:cNvPr>
          <p:cNvSpPr>
            <a:spLocks noGrp="1"/>
          </p:cNvSpPr>
          <p:nvPr/>
        </p:nvSpPr>
        <p:spPr>
          <a:xfrm>
            <a:off x="6641097" y="2252387"/>
            <a:ext cx="2564130" cy="304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Relaciones entre disciplinas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39BAB584-F5FE-4A5A-B26B-5B9E0A10A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7309911"/>
              </p:ext>
            </p:extLst>
          </p:nvPr>
        </p:nvGraphicFramePr>
        <p:xfrm>
          <a:off x="320484" y="1374522"/>
          <a:ext cx="8387096" cy="3732448"/>
        </p:xfrm>
        <a:graphic>
          <a:graphicData uri="http://schemas.openxmlformats.org/drawingml/2006/table">
            <a:tbl>
              <a:tblPr firstRow="1" bandRow="1">
                <a:tableStyleId>{7DD647A2-F4B4-4FAD-84AD-93BA945862B9}</a:tableStyleId>
              </a:tblPr>
              <a:tblGrid>
                <a:gridCol w="2096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6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99712"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368"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6368"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666988-7FBE-4E90-A8B4-74EE4C87A8DD}"/>
              </a:ext>
            </a:extLst>
          </p:cNvPr>
          <p:cNvSpPr>
            <a:spLocks noGrp="1"/>
          </p:cNvSpPr>
          <p:nvPr/>
        </p:nvSpPr>
        <p:spPr>
          <a:xfrm>
            <a:off x="777071" y="3274962"/>
            <a:ext cx="1475509" cy="51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Lenguaje de la disciplina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60F687-4CCF-4133-8643-F598851ED9AC}"/>
              </a:ext>
            </a:extLst>
          </p:cNvPr>
          <p:cNvSpPr>
            <a:spLocks noGrp="1"/>
          </p:cNvSpPr>
          <p:nvPr/>
        </p:nvSpPr>
        <p:spPr>
          <a:xfrm>
            <a:off x="4594725" y="4668982"/>
            <a:ext cx="1714500" cy="51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Múltiples perspectivas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E6C3A-597E-4D8E-83BC-C266267B83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1123" y="3954437"/>
            <a:ext cx="763905" cy="714545"/>
          </a:xfrm>
          <a:prstGeom prst="rect">
            <a:avLst/>
          </a:prstGeom>
        </p:spPr>
      </p:pic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E92E7DF-98EC-44D7-9FBE-DB982E1324AE}"/>
              </a:ext>
            </a:extLst>
          </p:cNvPr>
          <p:cNvSpPr>
            <a:spLocks noGrp="1"/>
          </p:cNvSpPr>
          <p:nvPr/>
        </p:nvSpPr>
        <p:spPr>
          <a:xfrm flipV="1">
            <a:off x="602673" y="1386998"/>
            <a:ext cx="8141885" cy="974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2B0BECB-36BC-47D1-ABB7-4EEC7C4C6913}"/>
              </a:ext>
            </a:extLst>
          </p:cNvPr>
          <p:cNvSpPr>
            <a:spLocks noGrp="1"/>
          </p:cNvSpPr>
          <p:nvPr/>
        </p:nvSpPr>
        <p:spPr>
          <a:xfrm>
            <a:off x="6170650" y="1374523"/>
            <a:ext cx="7842" cy="37832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6E7542C6-74D0-4F00-980D-343B21D6E5D3}"/>
              </a:ext>
            </a:extLst>
          </p:cNvPr>
          <p:cNvSpPr>
            <a:spLocks noGrp="1"/>
          </p:cNvSpPr>
          <p:nvPr/>
        </p:nvSpPr>
        <p:spPr>
          <a:xfrm>
            <a:off x="4675792" y="3846232"/>
            <a:ext cx="1514566" cy="105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pic>
        <p:nvPicPr>
          <p:cNvPr id="6153" name="Picture 9">
            <a:extLst>
              <a:ext uri="{FF2B5EF4-FFF2-40B4-BE49-F238E27FC236}">
                <a16:creationId xmlns:a16="http://schemas.microsoft.com/office/drawing/2014/main" id="{4F8A1093-B85C-43F9-A11B-749D77EC90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13272" y="2666204"/>
            <a:ext cx="1164359" cy="646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A127BD-8BF4-6163-10A9-22D4B401C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969" y="1474281"/>
            <a:ext cx="880872" cy="9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0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>
            <a:extLst>
              <a:ext uri="{FF2B5EF4-FFF2-40B4-BE49-F238E27FC236}">
                <a16:creationId xmlns:a16="http://schemas.microsoft.com/office/drawing/2014/main" id="{5BAD46CB-2248-4CE7-9838-0AD162F6FC9D}"/>
              </a:ext>
            </a:extLst>
          </p:cNvPr>
          <p:cNvSpPr>
            <a:spLocks noGrp="1"/>
          </p:cNvSpPr>
          <p:nvPr/>
        </p:nvSpPr>
        <p:spPr>
          <a:xfrm>
            <a:off x="3956400" y="550225"/>
            <a:ext cx="2947500" cy="2280600"/>
          </a:xfrm>
          <a:prstGeom prst="cloudCallout">
            <a:avLst>
              <a:gd name="adj1" fmla="val 56798"/>
              <a:gd name="adj2" fmla="val 53281"/>
            </a:avLst>
          </a:prstGeom>
          <a:solidFill>
            <a:srgbClr val="0072FF">
              <a:alpha val="17320"/>
            </a:srgbClr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>
            <a:extLst>
              <a:ext uri="{FF2B5EF4-FFF2-40B4-BE49-F238E27FC236}">
                <a16:creationId xmlns:a16="http://schemas.microsoft.com/office/drawing/2014/main" id="{77FF2AA4-1800-4A24-A84F-47E71761A15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6</a:t>
            </a:fld>
            <a:endParaRPr/>
          </a:p>
        </p:txBody>
      </p:sp>
      <p:sp>
        <p:nvSpPr>
          <p:cNvPr id="90" name="Google Shape;90;p18">
            <a:extLst>
              <a:ext uri="{FF2B5EF4-FFF2-40B4-BE49-F238E27FC236}">
                <a16:creationId xmlns:a16="http://schemas.microsoft.com/office/drawing/2014/main" id="{622C531B-C904-49E3-835D-AA77505E47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33375" y="619125"/>
            <a:ext cx="4381500" cy="1143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defPPr>
              <a:defRPr sz="2700"/>
            </a:defPPr>
            <a:lvl1pPr>
              <a:defRPr sz="2700"/>
            </a:lvl1pPr>
            <a:lvl2pPr>
              <a:defRPr sz="2700"/>
            </a:lvl2pPr>
            <a:lvl3pPr>
              <a:defRPr sz="27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700" dirty="0"/>
              <a:t>Proyecto de </a:t>
            </a:r>
            <a:r>
              <a:rPr lang="en-US" sz="2700" dirty="0" err="1"/>
              <a:t>I</a:t>
            </a:r>
            <a:r>
              <a:rPr sz="2700" dirty="0" err="1"/>
              <a:t>nterés</a:t>
            </a:r>
            <a:r>
              <a:rPr sz="2700" dirty="0"/>
              <a:t> </a:t>
            </a:r>
            <a:r>
              <a:rPr lang="en-US" sz="2700" dirty="0"/>
              <a:t>P</a:t>
            </a:r>
            <a:r>
              <a:rPr sz="2700" dirty="0"/>
              <a:t>ersonal</a:t>
            </a:r>
            <a:endParaRPr sz="7200" dirty="0"/>
          </a:p>
        </p:txBody>
      </p:sp>
      <p:sp>
        <p:nvSpPr>
          <p:cNvPr id="91" name="Google Shape;91;p18">
            <a:extLst>
              <a:ext uri="{FF2B5EF4-FFF2-40B4-BE49-F238E27FC236}">
                <a16:creationId xmlns:a16="http://schemas.microsoft.com/office/drawing/2014/main" id="{23020370-4481-4551-8B5F-BF94B1367C6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3375" y="2000250"/>
            <a:ext cx="4476750" cy="2286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defPPr>
              <a:defRPr sz="1725"/>
            </a:defPPr>
            <a:lvl1pPr>
              <a:defRPr sz="1725"/>
            </a:lvl1pPr>
            <a:lvl2pPr>
              <a:defRPr sz="1725"/>
            </a:lvl2pPr>
            <a:lvl3pPr>
              <a:defRPr sz="1725"/>
            </a:lvl3pPr>
            <a:lvl4pPr>
              <a:defRPr sz="1725"/>
            </a:lvl4pPr>
            <a:lvl5pPr>
              <a:defRPr sz="1725"/>
            </a:lvl5pPr>
            <a:lvl6pPr>
              <a:defRPr sz="1725"/>
            </a:lvl6pPr>
            <a:lvl7pPr>
              <a:defRPr sz="1725"/>
            </a:lvl7pPr>
            <a:lvl8pPr>
              <a:defRPr sz="1725"/>
            </a:lvl8pPr>
            <a:lvl9pPr>
              <a:defRPr sz="1725"/>
            </a:lvl9pPr>
          </a:lstStyle>
          <a:p>
            <a:r>
              <a:rPr sz="1725"/>
              <a:t>HORA DEL GENIO: desarrollar su interés por una nueva idea o habilidad</a:t>
            </a:r>
          </a:p>
          <a:p>
            <a:endParaRPr sz="1725"/>
          </a:p>
          <a:p>
            <a:r>
              <a:rPr sz="1725"/>
              <a:t>Los estudiantes investigan un tema de su elección para fomentar la creatividad y el pensamiento innovador</a:t>
            </a:r>
          </a:p>
        </p:txBody>
      </p:sp>
      <p:sp>
        <p:nvSpPr>
          <p:cNvPr id="92" name="Google Shape;92;p18">
            <a:extLst>
              <a:ext uri="{FF2B5EF4-FFF2-40B4-BE49-F238E27FC236}">
                <a16:creationId xmlns:a16="http://schemas.microsoft.com/office/drawing/2014/main" id="{83867FCC-9D2A-493F-A4C4-21542EAA6305}"/>
              </a:ext>
            </a:extLst>
          </p:cNvPr>
          <p:cNvSpPr>
            <a:spLocks noGrp="1"/>
          </p:cNvSpPr>
          <p:nvPr/>
        </p:nvSpPr>
        <p:spPr>
          <a:xfrm>
            <a:off x="5430786" y="993135"/>
            <a:ext cx="1145591" cy="1160843"/>
          </a:xfrm>
          <a:custGeom>
            <a:avLst/>
            <a:gdLst/>
            <a:ahLst/>
            <a:cxnLst/>
            <a:rect l="l" t="t" r="r" b="b"/>
            <a:pathLst>
              <a:path w="16449" h="16668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3" name="Google Shape;93;p18">
            <a:extLst>
              <a:ext uri="{FF2B5EF4-FFF2-40B4-BE49-F238E27FC236}">
                <a16:creationId xmlns:a16="http://schemas.microsoft.com/office/drawing/2014/main" id="{6B5822C0-B196-42E5-AA05-FEA85CE764BB}"/>
              </a:ext>
            </a:extLst>
          </p:cNvPr>
          <p:cNvSpPr>
            <a:spLocks noGrp="1"/>
          </p:cNvSpPr>
          <p:nvPr/>
        </p:nvSpPr>
        <p:spPr>
          <a:xfrm rot="1473024">
            <a:off x="4389180" y="1572741"/>
            <a:ext cx="669785" cy="652437"/>
          </a:xfrm>
          <a:custGeom>
            <a:avLst/>
            <a:gdLst/>
            <a:ahLst/>
            <a:cxnLst/>
            <a:rect l="l" t="t" r="r" b="b"/>
            <a:pathLst>
              <a:path w="18737" h="1825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</a:endParaRPr>
          </a:p>
        </p:txBody>
      </p:sp>
      <p:sp>
        <p:nvSpPr>
          <p:cNvPr id="94" name="Google Shape;94;p18">
            <a:extLst>
              <a:ext uri="{FF2B5EF4-FFF2-40B4-BE49-F238E27FC236}">
                <a16:creationId xmlns:a16="http://schemas.microsoft.com/office/drawing/2014/main" id="{CCEDDDFD-F074-4FAE-B0D6-49D13F9E5BF2}"/>
              </a:ext>
            </a:extLst>
          </p:cNvPr>
          <p:cNvSpPr>
            <a:spLocks noGrp="1"/>
          </p:cNvSpPr>
          <p:nvPr/>
        </p:nvSpPr>
        <p:spPr>
          <a:xfrm>
            <a:off x="5209216" y="882200"/>
            <a:ext cx="293240" cy="284954"/>
          </a:xfrm>
          <a:custGeom>
            <a:avLst/>
            <a:gdLst/>
            <a:ahLst/>
            <a:cxnLst/>
            <a:rect l="l" t="t" r="r" b="b"/>
            <a:pathLst>
              <a:path w="15501" h="15063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5" name="Google Shape;95;p18">
            <a:extLst>
              <a:ext uri="{FF2B5EF4-FFF2-40B4-BE49-F238E27FC236}">
                <a16:creationId xmlns:a16="http://schemas.microsoft.com/office/drawing/2014/main" id="{2E52B9BB-4282-4DE9-A54F-27D56EBC4C24}"/>
              </a:ext>
            </a:extLst>
          </p:cNvPr>
          <p:cNvSpPr>
            <a:spLocks noGrp="1"/>
          </p:cNvSpPr>
          <p:nvPr/>
        </p:nvSpPr>
        <p:spPr>
          <a:xfrm rot="2487194">
            <a:off x="5106561" y="2187977"/>
            <a:ext cx="208629" cy="202734"/>
          </a:xfrm>
          <a:custGeom>
            <a:avLst/>
            <a:gdLst/>
            <a:ahLst/>
            <a:cxnLst/>
            <a:rect l="l" t="t" r="r" b="b"/>
            <a:pathLst>
              <a:path w="15501" h="15063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99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28B02B-F7BD-4260-B7D9-819AA1AA0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085" y="847091"/>
            <a:ext cx="2343150" cy="131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F612A-3EAB-44DD-84BF-4E2592A1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199" y="82878"/>
            <a:ext cx="4928507" cy="786926"/>
          </a:xfrm>
        </p:spPr>
        <p:txBody>
          <a:bodyPr/>
          <a:lstStyle/>
          <a:p>
            <a:pPr algn="ctr">
              <a:buNone/>
            </a:pPr>
            <a:r>
              <a:rPr sz="4000" i="1"/>
              <a:t>Logros de GATE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614728-4FD6-4FFF-9402-40322A785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59392" y="2491889"/>
            <a:ext cx="2786246" cy="2587229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1396E8-6BC8-40E3-859C-75E93BE722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15" y="64449"/>
            <a:ext cx="1431036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620B50-5C18-406A-B826-E02E3D896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638" y="2491821"/>
            <a:ext cx="5569762" cy="2587366"/>
          </a:xfrm>
          <a:prstGeom prst="rect">
            <a:avLst/>
          </a:prstGeom>
        </p:spPr>
      </p:pic>
      <p:pic>
        <p:nvPicPr>
          <p:cNvPr id="10242" name="0098488c-b500-489c-8ab3-3cd821e4e079">
            <a:extLst>
              <a:ext uri="{FF2B5EF4-FFF2-40B4-BE49-F238E27FC236}">
                <a16:creationId xmlns:a16="http://schemas.microsoft.com/office/drawing/2014/main" id="{76F82C81-141C-41B5-A092-C5B5411CF92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829" b="16048"/>
          <a:stretch/>
        </p:blipFill>
        <p:spPr>
          <a:xfrm>
            <a:off x="2120997" y="730543"/>
            <a:ext cx="1529702" cy="1634198"/>
          </a:xfrm>
          <a:prstGeom prst="rect">
            <a:avLst/>
          </a:prstGeom>
          <a:ln>
            <a:noFill/>
          </a:ln>
        </p:spPr>
      </p:pic>
      <p:pic>
        <p:nvPicPr>
          <p:cNvPr id="10243" name="d1d8e449-5f6d-4c78-9e5b-71a0cb1ae139">
            <a:extLst>
              <a:ext uri="{FF2B5EF4-FFF2-40B4-BE49-F238E27FC236}">
                <a16:creationId xmlns:a16="http://schemas.microsoft.com/office/drawing/2014/main" id="{6E0BA9E5-E763-4EE2-961F-1511BEFBCA6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09" t="16330" r="3462" b="8833"/>
          <a:stretch/>
        </p:blipFill>
        <p:spPr>
          <a:xfrm>
            <a:off x="739231" y="1270438"/>
            <a:ext cx="1529701" cy="909320"/>
          </a:xfrm>
          <a:prstGeom prst="rect">
            <a:avLst/>
          </a:prstGeom>
          <a:ln>
            <a:noFill/>
          </a:ln>
        </p:spPr>
      </p:pic>
      <p:pic>
        <p:nvPicPr>
          <p:cNvPr id="10244" name="d0c612a1-e153-43d6-a35d-58c269bc3b66">
            <a:extLst>
              <a:ext uri="{FF2B5EF4-FFF2-40B4-BE49-F238E27FC236}">
                <a16:creationId xmlns:a16="http://schemas.microsoft.com/office/drawing/2014/main" id="{FFFAD0F9-9A37-4758-B80C-4620633E07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5934" r="5070" b="4821"/>
          <a:stretch/>
        </p:blipFill>
        <p:spPr>
          <a:xfrm>
            <a:off x="6225745" y="700369"/>
            <a:ext cx="1747874" cy="1699959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382B74-EA6E-461D-B4FC-A9B3C64C0B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5609" y="262039"/>
            <a:ext cx="1059791" cy="121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2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255A6-A2D9-479D-A634-5D8E53C5F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199" y="82878"/>
            <a:ext cx="4928507" cy="786926"/>
          </a:xfrm>
        </p:spPr>
        <p:txBody>
          <a:bodyPr/>
          <a:lstStyle/>
          <a:p>
            <a:pPr algn="ctr">
              <a:buNone/>
            </a:pPr>
            <a:r>
              <a:rPr sz="4000" i="1"/>
              <a:t>Logros de GATE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83AFA-2D7E-4DE1-B76D-1A39C141A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336" y="2022217"/>
            <a:ext cx="5884664" cy="3117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6E3985-725B-4549-9DBD-945C2C29A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98" y="1075195"/>
            <a:ext cx="3666012" cy="40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8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E3A4-C1DD-4F28-92C2-94E6D9B8E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0" y="719853"/>
            <a:ext cx="6172199" cy="971550"/>
          </a:xfrm>
        </p:spPr>
        <p:txBody>
          <a:bodyPr>
            <a:normAutofit fontScale="90000"/>
          </a:bodyPr>
          <a:lstStyle/>
          <a:p>
            <a:pPr algn="ctr">
              <a:buNone/>
            </a:pPr>
            <a:r>
              <a:rPr sz="4400" i="1"/>
              <a:t>¡Piensen en grande!</a:t>
            </a:r>
            <a:endParaRPr/>
          </a:p>
          <a:p>
            <a:pPr algn="ctr">
              <a:buNone/>
            </a:pPr>
            <a:r>
              <a:rPr sz="4400" i="1"/>
              <a:t>Los estudiantes GATE alcanzan sus metas</a:t>
            </a:r>
          </a:p>
          <a:p>
            <a:pPr algn="ctr">
              <a:buNone/>
            </a:pPr>
            <a:endParaRPr sz="4400" i="1"/>
          </a:p>
          <a:p>
            <a:pPr algn="ctr">
              <a:buNone/>
            </a:pPr>
            <a:endParaRPr sz="4400" i="1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0B83FA-C994-444C-ACC0-B0E60690B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2049033" y="1354138"/>
            <a:ext cx="3075846" cy="303371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94745A-F81B-42A5-84A2-71DB85271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05" y="189459"/>
            <a:ext cx="1657350" cy="837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8F4E82-F998-4FC5-8920-7FCBCA19F9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32" r="8713"/>
          <a:stretch/>
        </p:blipFill>
        <p:spPr>
          <a:xfrm rot="5400000">
            <a:off x="5924731" y="1987241"/>
            <a:ext cx="3572742" cy="2571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1012C0-48EB-4FCB-B46F-EFE878670A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92"/>
          <a:stretch/>
        </p:blipFill>
        <p:spPr>
          <a:xfrm rot="5400000">
            <a:off x="-405446" y="2020162"/>
            <a:ext cx="3578336" cy="25111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0C4C2A-4A62-488C-BDDC-BC503A3D7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6337" y="4366734"/>
            <a:ext cx="665991" cy="624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DC6281-310A-4C98-9F87-CBB74085C9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503924" y="3405347"/>
            <a:ext cx="1358967" cy="1653958"/>
          </a:xfrm>
          <a:prstGeom prst="rect">
            <a:avLst/>
          </a:prstGeom>
          <a:ln>
            <a:noFill/>
          </a:ln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CB2B2896-CB5B-4A35-BE66-4D8C50EB2C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9682"/>
          <a:stretch>
            <a:fillRect/>
          </a:stretch>
        </p:blipFill>
        <p:spPr>
          <a:xfrm>
            <a:off x="7641445" y="84195"/>
            <a:ext cx="1314853" cy="1228004"/>
          </a:xfrm>
          <a:prstGeom prst="rect">
            <a:avLst/>
          </a:prstGeom>
          <a:ln>
            <a:noFill/>
          </a:ln>
        </p:spPr>
      </p:pic>
      <p:pic>
        <p:nvPicPr>
          <p:cNvPr id="9218" name="43616cd7-010f-43dc-ad1d-6394c1bdb30a">
            <a:extLst>
              <a:ext uri="{FF2B5EF4-FFF2-40B4-BE49-F238E27FC236}">
                <a16:creationId xmlns:a16="http://schemas.microsoft.com/office/drawing/2014/main" id="{AC205675-2CA9-4A6A-AD9C-A0395AD5EE4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096777" y="1519715"/>
            <a:ext cx="1543219" cy="2057320"/>
          </a:xfrm>
          <a:prstGeom prst="rect">
            <a:avLst/>
          </a:prstGeom>
          <a:ln>
            <a:noFill/>
          </a:ln>
        </p:spPr>
      </p:pic>
      <p:pic>
        <p:nvPicPr>
          <p:cNvPr id="9219" name="eaf9c9b6-5f7b-4042-ac6c-51e3ecf6c35b">
            <a:extLst>
              <a:ext uri="{FF2B5EF4-FFF2-40B4-BE49-F238E27FC236}">
                <a16:creationId xmlns:a16="http://schemas.microsoft.com/office/drawing/2014/main" id="{4C3F95B1-0BAC-4A4D-BFB8-8354F7F875E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2143" b="11325"/>
          <a:stretch/>
        </p:blipFill>
        <p:spPr>
          <a:xfrm>
            <a:off x="1804555" y="3549087"/>
            <a:ext cx="2079410" cy="88165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342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>
            <a:extLst>
              <a:ext uri="{FF2B5EF4-FFF2-40B4-BE49-F238E27FC236}">
                <a16:creationId xmlns:a16="http://schemas.microsoft.com/office/drawing/2014/main" id="{27823D5F-F1D6-4471-88B3-D881C74A3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1328488"/>
            <a:ext cx="3186900" cy="8487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chemeClr val="tx1"/>
                </a:solidFill>
              </a:rPr>
              <a:t>¿Qué historia desea para su hijo o hija?</a:t>
            </a:r>
          </a:p>
        </p:txBody>
      </p:sp>
      <p:sp>
        <p:nvSpPr>
          <p:cNvPr id="119" name="Google Shape;119;p21">
            <a:extLst>
              <a:ext uri="{FF2B5EF4-FFF2-40B4-BE49-F238E27FC236}">
                <a16:creationId xmlns:a16="http://schemas.microsoft.com/office/drawing/2014/main" id="{93B23992-7729-4FE4-BA38-8976AC946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370" y="2679811"/>
            <a:ext cx="3564339" cy="15162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“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Al final, todos </a:t>
            </a:r>
            <a:r>
              <a:rPr sz="18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somos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sz="18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historias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 Procura </a:t>
            </a:r>
            <a:r>
              <a:rPr sz="18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que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la </a:t>
            </a:r>
            <a:r>
              <a:rPr sz="18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tuya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sea </a:t>
            </a:r>
            <a:r>
              <a:rPr lang="en-US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uena</a:t>
            </a:r>
            <a:r>
              <a:rPr lang="en-US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"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	</a:t>
            </a:r>
            <a:r>
              <a:rPr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~Doctor Who</a:t>
            </a:r>
          </a:p>
        </p:txBody>
      </p:sp>
      <p:sp>
        <p:nvSpPr>
          <p:cNvPr id="121" name="Google Shape;121;p21">
            <a:extLst>
              <a:ext uri="{FF2B5EF4-FFF2-40B4-BE49-F238E27FC236}">
                <a16:creationId xmlns:a16="http://schemas.microsoft.com/office/drawing/2014/main" id="{DCD764C3-CCB6-45E7-A91C-ACA93AAB502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10</a:t>
            </a:fld>
            <a:endParaRPr/>
          </a:p>
        </p:txBody>
      </p:sp>
      <p:pic>
        <p:nvPicPr>
          <p:cNvPr id="120" name="Google Shape;120;p21">
            <a:extLst>
              <a:ext uri="{FF2B5EF4-FFF2-40B4-BE49-F238E27FC236}">
                <a16:creationId xmlns:a16="http://schemas.microsoft.com/office/drawing/2014/main" id="{578387E6-1941-4991-B5BF-69BC89A91E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8934" r="8943"/>
          <a:stretch/>
        </p:blipFill>
        <p:spPr>
          <a:xfrm>
            <a:off x="4572000" y="0"/>
            <a:ext cx="4572000" cy="5143499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0FFDA7-82F3-43B6-857A-8C9218C1A6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56081" y="3703082"/>
            <a:ext cx="1653971" cy="130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19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4668D-E86B-5C0A-F9C8-0A32E494F3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11</a:t>
            </a:fld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A5069C-7CBA-4E10-BA0A-D00CBDAB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0" y="4744"/>
            <a:ext cx="2639820" cy="2392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A3A93D-FB95-4600-AAA3-E12033A32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517" y="2029085"/>
            <a:ext cx="2607445" cy="24022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46B048-A8C2-494E-8E6D-6A27D09B5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181" y="-3075"/>
            <a:ext cx="2588922" cy="2402237"/>
          </a:xfrm>
          <a:prstGeom prst="rect">
            <a:avLst/>
          </a:prstGeom>
        </p:spPr>
      </p:pic>
      <p:sp>
        <p:nvSpPr>
          <p:cNvPr id="15" name="Traducción de cita">
            <a:extLst>
              <a:ext uri="{FF2B5EF4-FFF2-40B4-BE49-F238E27FC236}">
                <a16:creationId xmlns:a16="http://schemas.microsoft.com/office/drawing/2014/main" id="{A5F89115-0EAE-4291-8814-F701325308C1}"/>
              </a:ext>
            </a:extLst>
          </p:cNvPr>
          <p:cNvSpPr>
            <a:spLocks noGrp="1"/>
          </p:cNvSpPr>
          <p:nvPr/>
        </p:nvSpPr>
        <p:spPr>
          <a:xfrm>
            <a:off x="-1160" y="4744"/>
            <a:ext cx="2639820" cy="2392552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Ah, </a:t>
            </a:r>
            <a:r>
              <a:rPr sz="1600" b="1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usted</a:t>
            </a: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b="1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trabaja</a:t>
            </a: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</a:t>
            </a:r>
            <a:r>
              <a:rPr sz="1600" b="1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</a:t>
            </a: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b="1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niños</a:t>
            </a: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b="1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inteligentes</a:t>
            </a:r>
            <a:r>
              <a:rPr sz="1600" b="1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12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dice la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gente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al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enterarse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uno es especialista en educación para estudiantes con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16" name="Traducción de cita">
            <a:extLst>
              <a:ext uri="{FF2B5EF4-FFF2-40B4-BE49-F238E27FC236}">
                <a16:creationId xmlns:a16="http://schemas.microsoft.com/office/drawing/2014/main" id="{6F9CFDA5-0CE3-4C90-B592-488F59A6CC5F}"/>
              </a:ext>
            </a:extLst>
          </p:cNvPr>
          <p:cNvSpPr>
            <a:spLocks noGrp="1"/>
          </p:cNvSpPr>
          <p:nvPr/>
        </p:nvSpPr>
        <p:spPr>
          <a:xfrm>
            <a:off x="2839517" y="2029085"/>
            <a:ext cx="2607445" cy="2402238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Sí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estudiantes con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son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brillantes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Pero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educación no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consiste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solo en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darles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en-US"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más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trabajo</a:t>
            </a:r>
            <a:r>
              <a:rPr lang="en-US"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Y sus </a:t>
            </a:r>
            <a:r>
              <a:rPr lang="en-US" dirty="0"/>
              <a:t>maestros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se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limitan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ofrecer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actividades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enriquecimiento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quienes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en-US"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ya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entienden</a:t>
            </a:r>
            <a:r>
              <a:rPr lang="en-US"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17" name="Traducción de cita">
            <a:extLst>
              <a:ext uri="{FF2B5EF4-FFF2-40B4-BE49-F238E27FC236}">
                <a16:creationId xmlns:a16="http://schemas.microsoft.com/office/drawing/2014/main" id="{6C0A42C8-A192-46AB-9E03-5AC4C4EDF22D}"/>
              </a:ext>
            </a:extLst>
          </p:cNvPr>
          <p:cNvSpPr>
            <a:spLocks noGrp="1"/>
          </p:cNvSpPr>
          <p:nvPr/>
        </p:nvSpPr>
        <p:spPr>
          <a:xfrm>
            <a:off x="5810181" y="-3075"/>
            <a:ext cx="2588922" cy="2402237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 estudiantes con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pueden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estar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adelantados.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También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pueden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sentir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ansiedad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Falta de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estímulos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Gran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sensibilidad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Perfeccionismo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Intensidad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Doble </a:t>
            </a: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excepcionalidad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Incomprensión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12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u="sng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Brillantes en un </a:t>
            </a:r>
            <a:r>
              <a:rPr sz="1200" i="1" u="sng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área</a:t>
            </a:r>
            <a:r>
              <a:rPr sz="1200" i="1" u="sng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200" i="1" u="sng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 </a:t>
            </a:r>
            <a:r>
              <a:rPr sz="1200" i="1" u="sng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grandes</a:t>
            </a:r>
            <a:r>
              <a:rPr sz="1200" i="1" u="sng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200" i="1" u="sng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dificultades</a:t>
            </a:r>
            <a:r>
              <a:rPr sz="1200" i="1" u="sng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en </a:t>
            </a:r>
            <a:r>
              <a:rPr sz="1200" i="1" u="sng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otra</a:t>
            </a:r>
            <a:r>
              <a:rPr sz="12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8879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537F93-D57C-329A-1E80-0B4E531729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12</a:t>
            </a:fld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FA364D-5D72-415C-A48B-2EEB5DA66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23" y="132669"/>
            <a:ext cx="2760525" cy="2592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525AF2-88BC-43CA-82F2-C0A5FDE66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213" y="132670"/>
            <a:ext cx="2779672" cy="2602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A32295-19AE-412A-B439-F9BAE7F22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4437" y="2622777"/>
            <a:ext cx="2566949" cy="2449286"/>
          </a:xfrm>
          <a:prstGeom prst="rect">
            <a:avLst/>
          </a:prstGeom>
        </p:spPr>
      </p:pic>
      <p:sp>
        <p:nvSpPr>
          <p:cNvPr id="10" name="Traducción de cita">
            <a:extLst>
              <a:ext uri="{FF2B5EF4-FFF2-40B4-BE49-F238E27FC236}">
                <a16:creationId xmlns:a16="http://schemas.microsoft.com/office/drawing/2014/main" id="{DDD2F542-0833-448E-80F7-00ACA0E0D1A4}"/>
              </a:ext>
            </a:extLst>
          </p:cNvPr>
          <p:cNvSpPr>
            <a:spLocks noGrp="1"/>
          </p:cNvSpPr>
          <p:nvPr/>
        </p:nvSpPr>
        <p:spPr>
          <a:xfrm>
            <a:off x="114823" y="132669"/>
            <a:ext cx="2760525" cy="2592162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Cuando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alguien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dice: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Ah,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niños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inteligentes</a:t>
            </a: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quisiera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responder: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estudiantes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cuyas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necesidades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suelen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pasar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desapercibidas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porque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sus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fortalezas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son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muy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evidentes</a:t>
            </a: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11" name="Traducción de cita">
            <a:extLst>
              <a:ext uri="{FF2B5EF4-FFF2-40B4-BE49-F238E27FC236}">
                <a16:creationId xmlns:a16="http://schemas.microsoft.com/office/drawing/2014/main" id="{C8CC83B4-24FC-4987-B3C8-80831CCD403F}"/>
              </a:ext>
            </a:extLst>
          </p:cNvPr>
          <p:cNvSpPr>
            <a:spLocks noGrp="1"/>
          </p:cNvSpPr>
          <p:nvPr/>
        </p:nvSpPr>
        <p:spPr>
          <a:xfrm>
            <a:off x="3085212" y="132670"/>
            <a:ext cx="3506419" cy="2602366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quien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termina en dos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minutos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entra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en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pánico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cuando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hay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una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respuesta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correcta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14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quien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hace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preguntas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inesperadas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porque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mente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ya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conecta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patrones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nadie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más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ha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notado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14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quien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parece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estar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en-US"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bien</a:t>
            </a:r>
            <a:r>
              <a:rPr lang="en-US"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porque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ha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aprendido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ocultar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aburrimiento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frustración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y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ansiedad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detrás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rendimiento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12" name="Traducción de cita">
            <a:extLst>
              <a:ext uri="{FF2B5EF4-FFF2-40B4-BE49-F238E27FC236}">
                <a16:creationId xmlns:a16="http://schemas.microsoft.com/office/drawing/2014/main" id="{851A773B-EC3D-44CD-B0E9-F68217CB450D}"/>
              </a:ext>
            </a:extLst>
          </p:cNvPr>
          <p:cNvSpPr>
            <a:spLocks noGrp="1"/>
          </p:cNvSpPr>
          <p:nvPr/>
        </p:nvSpPr>
        <p:spPr>
          <a:xfrm>
            <a:off x="1594437" y="2622777"/>
            <a:ext cx="2566949" cy="2449286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quien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necesita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desafíos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no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simplemente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más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trabajo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Profundidad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no solo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aceleración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Conexión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no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correcciones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constantes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Permiso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para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pensar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otra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manera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sin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lo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traten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como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si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fuera </a:t>
            </a:r>
            <a:r>
              <a:rPr sz="1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difícil</a:t>
            </a:r>
            <a:r>
              <a:rPr sz="1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7574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3A3CE4-20E6-6457-F130-FB8B1F03D0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13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259B5-D896-4DBF-8EE1-5AEACD3BA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65" y="0"/>
            <a:ext cx="3100662" cy="2849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06CA94-C73E-43FB-8FE0-A3C15B737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389" y="1812257"/>
            <a:ext cx="3070171" cy="2865020"/>
          </a:xfrm>
          <a:prstGeom prst="rect">
            <a:avLst/>
          </a:prstGeom>
        </p:spPr>
      </p:pic>
      <p:sp>
        <p:nvSpPr>
          <p:cNvPr id="5" name="Traducción de cita">
            <a:extLst>
              <a:ext uri="{FF2B5EF4-FFF2-40B4-BE49-F238E27FC236}">
                <a16:creationId xmlns:a16="http://schemas.microsoft.com/office/drawing/2014/main" id="{73699666-A859-48A7-B7FA-99E8B565A2A1}"/>
              </a:ext>
            </a:extLst>
          </p:cNvPr>
          <p:cNvSpPr>
            <a:spLocks noGrp="1"/>
          </p:cNvSpPr>
          <p:nvPr/>
        </p:nvSpPr>
        <p:spPr>
          <a:xfrm>
            <a:off x="-1265" y="0"/>
            <a:ext cx="3100662" cy="3413020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La educación para estudiantes con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va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más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allá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atender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a </a:t>
            </a: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niños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inteligentes</a:t>
            </a: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"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16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trata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reconocer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un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perfil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aprendizaje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diferente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merece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apoyo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más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allá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las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calificaciones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punt</a:t>
            </a:r>
            <a:r>
              <a:rPr lang="en-US"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ajes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y el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rendimiento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6" name="Traducción de cita">
            <a:extLst>
              <a:ext uri="{FF2B5EF4-FFF2-40B4-BE49-F238E27FC236}">
                <a16:creationId xmlns:a16="http://schemas.microsoft.com/office/drawing/2014/main" id="{1CB45DDC-705A-4E7C-AA7E-D2512B639690}"/>
              </a:ext>
            </a:extLst>
          </p:cNvPr>
          <p:cNvSpPr>
            <a:spLocks noGrp="1"/>
          </p:cNvSpPr>
          <p:nvPr/>
        </p:nvSpPr>
        <p:spPr>
          <a:xfrm>
            <a:off x="3217389" y="1264257"/>
            <a:ext cx="3070171" cy="3413020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Tener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garantiza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que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la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escuela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sea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fácil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veces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un estudiante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resuelve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el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problema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puede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soportar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equivocarse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Lee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por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encima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grado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pero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comprende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propia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intensidad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Puede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dirigir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una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conversación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y,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aun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así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sentirse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profundamente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solo en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manera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16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pensar</a:t>
            </a:r>
            <a:r>
              <a:rPr sz="16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6549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BB3D16-3BAD-F687-A041-E47189392B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14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2A8A78-DAE5-4D74-846B-6322660BB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96" y="488783"/>
            <a:ext cx="4258915" cy="4165935"/>
          </a:xfrm>
          <a:prstGeom prst="rect">
            <a:avLst/>
          </a:prstGeom>
        </p:spPr>
      </p:pic>
      <p:sp>
        <p:nvSpPr>
          <p:cNvPr id="4" name="Traducción de cita">
            <a:extLst>
              <a:ext uri="{FF2B5EF4-FFF2-40B4-BE49-F238E27FC236}">
                <a16:creationId xmlns:a16="http://schemas.microsoft.com/office/drawing/2014/main" id="{C57BF749-5FE2-42DA-8594-8BC50A821C11}"/>
              </a:ext>
            </a:extLst>
          </p:cNvPr>
          <p:cNvSpPr>
            <a:spLocks noGrp="1"/>
          </p:cNvSpPr>
          <p:nvPr/>
        </p:nvSpPr>
        <p:spPr>
          <a:xfrm>
            <a:off x="919796" y="507716"/>
            <a:ext cx="4258915" cy="4165935"/>
          </a:xfrm>
          <a:prstGeom prst="rect">
            <a:avLst/>
          </a:prstGeom>
          <a:solidFill>
            <a:srgbClr val="F3F0E7"/>
          </a:solidFill>
          <a:ln w="0">
            <a:noFill/>
            <a:prstDash val="solid"/>
          </a:ln>
        </p:spPr>
        <p:txBody>
          <a:bodyPr lIns="114300" tIns="95250" rIns="114300" bIns="95250" anchor="ctr"/>
          <a:lstStyle>
            <a:def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Los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niños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con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altas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capacidades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necesitan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apoyo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porque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su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gran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habilidad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no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elimina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la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necesidad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de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desafíos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conexión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comprensión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y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pertenencia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.</a:t>
            </a:r>
          </a:p>
          <a:p>
            <a:endParaRPr sz="2400" i="1" dirty="0">
              <a:solidFill>
                <a:srgbClr val="151515"/>
              </a:solidFill>
              <a:latin typeface="Georgia"/>
              <a:ea typeface="Georgia"/>
              <a:cs typeface="Georgia"/>
            </a:endParaRPr>
          </a:p>
          <a:p>
            <a:pPr algn="ctr">
              <a:defRPr sz="1200" i="1">
                <a:solidFill>
                  <a:srgbClr val="151515"/>
                </a:solidFill>
                <a:latin typeface="Georgia"/>
                <a:ea typeface="Georgia"/>
                <a:cs typeface="Georgia"/>
              </a:defRPr>
            </a:pP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Esa es </a:t>
            </a:r>
            <a:r>
              <a:rPr sz="2400" i="1" dirty="0" err="1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nuestra</a:t>
            </a:r>
            <a:r>
              <a:rPr sz="2400" i="1" dirty="0">
                <a:solidFill>
                  <a:srgbClr val="151515"/>
                </a:solidFill>
                <a:latin typeface="Georgia"/>
                <a:ea typeface="Georgia"/>
                <a:cs typeface="Georgia"/>
              </a:rPr>
              <a:t> labor.</a:t>
            </a:r>
          </a:p>
        </p:txBody>
      </p:sp>
    </p:spTree>
    <p:extLst>
      <p:ext uri="{BB962C8B-B14F-4D97-AF65-F5344CB8AC3E}">
        <p14:creationId xmlns:p14="http://schemas.microsoft.com/office/powerpoint/2010/main" val="1835152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EA57BD9-DB65-4B0A-81F7-BFE73C0B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1" y="342900"/>
            <a:ext cx="6060281" cy="857250"/>
          </a:xfrm>
        </p:spPr>
        <p:txBody>
          <a:bodyPr lIns="67866" tIns="33338" rIns="67866" bIns="33338" anchor="b">
            <a:normAutofit/>
          </a:bodyPr>
          <a:lstStyle/>
          <a:p>
            <a:pPr algn="ctr">
              <a:buNone/>
            </a:pPr>
            <a:r>
              <a:rPr dirty="0">
                <a:solidFill>
                  <a:schemeClr val="tx1"/>
                </a:solidFill>
              </a:rPr>
              <a:t>South/West Park</a:t>
            </a:r>
          </a:p>
          <a:p>
            <a:pPr algn="ctr">
              <a:buNone/>
            </a:pPr>
            <a:r>
              <a:rPr dirty="0" err="1">
                <a:solidFill>
                  <a:schemeClr val="tx1"/>
                </a:solidFill>
              </a:rPr>
              <a:t>Detalles</a:t>
            </a:r>
            <a:r>
              <a:rPr dirty="0">
                <a:solidFill>
                  <a:schemeClr val="tx1"/>
                </a:solidFill>
              </a:rPr>
              <a:t> del </a:t>
            </a: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dirty="0" err="1">
                <a:solidFill>
                  <a:schemeClr val="tx1"/>
                </a:solidFill>
              </a:rPr>
              <a:t>rograma</a:t>
            </a:r>
            <a:r>
              <a:rPr dirty="0">
                <a:solidFill>
                  <a:schemeClr val="tx1"/>
                </a:solidFill>
              </a:rPr>
              <a:t> GATE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356A28F-5CFD-4DAC-B740-3CE8C2ECD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524000"/>
            <a:ext cx="7239000" cy="3429000"/>
          </a:xfrm>
          <a:prstGeom prst="rect">
            <a:avLst/>
          </a:prstGeom>
          <a:noFill/>
        </p:spPr>
        <p:txBody>
          <a:bodyPr spcFirstLastPara="1" wrap="square" lIns="67866" tIns="33336" rIns="67866" bIns="33336" anchor="t">
            <a:noAutofit/>
          </a:bodyPr>
          <a:lstStyle>
            <a:defPPr>
              <a:defRPr sz="1725"/>
            </a:defPPr>
            <a:lvl1pPr>
              <a:defRPr sz="1725"/>
            </a:lvl1pPr>
            <a:lvl2pPr>
              <a:defRPr sz="1725"/>
            </a:lvl2pPr>
            <a:lvl3pPr>
              <a:defRPr sz="1725"/>
            </a:lvl3pPr>
            <a:lvl4pPr>
              <a:defRPr sz="1725"/>
            </a:lvl4pPr>
            <a:lvl5pPr>
              <a:defRPr sz="1725"/>
            </a:lvl5pPr>
            <a:lvl6pPr>
              <a:defRPr sz="1725"/>
            </a:lvl6pPr>
            <a:lvl7pPr>
              <a:defRPr sz="1725"/>
            </a:lvl7pPr>
            <a:lvl8pPr>
              <a:defRPr sz="1725"/>
            </a:lvl8pPr>
            <a:lvl9pPr>
              <a:defRPr sz="1725"/>
            </a:lvl9pPr>
          </a:lstStyle>
          <a:p>
            <a:pPr>
              <a:buNone/>
            </a:pPr>
            <a:endParaRPr dirty="0"/>
          </a:p>
          <a:p>
            <a:pPr>
              <a:buNone/>
            </a:pPr>
            <a:r>
              <a:rPr sz="1725" dirty="0" err="1"/>
              <a:t>Salones</a:t>
            </a:r>
            <a:r>
              <a:rPr sz="1725" dirty="0"/>
              <a:t> </a:t>
            </a:r>
            <a:r>
              <a:rPr sz="1725" dirty="0" err="1"/>
              <a:t>exclusivos</a:t>
            </a:r>
            <a:r>
              <a:rPr sz="1725" dirty="0"/>
              <a:t> de GATE en SWP</a:t>
            </a:r>
          </a:p>
          <a:p>
            <a:pPr>
              <a:buNone/>
            </a:pPr>
            <a:r>
              <a:rPr sz="1725" dirty="0"/>
              <a:t>Grados 2º a</a:t>
            </a:r>
            <a:r>
              <a:rPr lang="en-US" sz="1725" dirty="0"/>
              <a:t>l</a:t>
            </a:r>
            <a:r>
              <a:rPr sz="1725" dirty="0"/>
              <a:t> 5º</a:t>
            </a:r>
          </a:p>
          <a:p>
            <a:pPr>
              <a:buNone/>
            </a:pPr>
            <a:r>
              <a:rPr sz="1725" dirty="0" err="1"/>
              <a:t>Desayuno</a:t>
            </a:r>
            <a:r>
              <a:rPr sz="1725" dirty="0"/>
              <a:t> y almuerzo </a:t>
            </a:r>
            <a:r>
              <a:rPr sz="1725" dirty="0" err="1"/>
              <a:t>gratuitos</a:t>
            </a:r>
            <a:endParaRPr sz="1725" dirty="0"/>
          </a:p>
          <a:p>
            <a:pPr>
              <a:buNone/>
            </a:pPr>
            <a:r>
              <a:rPr sz="1725" dirty="0" err="1"/>
              <a:t>Programa</a:t>
            </a:r>
            <a:r>
              <a:rPr sz="1725" dirty="0"/>
              <a:t> </a:t>
            </a:r>
            <a:r>
              <a:rPr sz="1725" dirty="0" err="1"/>
              <a:t>extraescolar</a:t>
            </a:r>
            <a:r>
              <a:rPr sz="1725" dirty="0"/>
              <a:t> </a:t>
            </a:r>
            <a:r>
              <a:rPr sz="1725" dirty="0" err="1"/>
              <a:t>gratuito</a:t>
            </a:r>
            <a:r>
              <a:rPr sz="1725" dirty="0"/>
              <a:t> (Boys and Girls Club)</a:t>
            </a:r>
          </a:p>
          <a:p>
            <a:pPr>
              <a:buNone/>
            </a:pPr>
            <a:r>
              <a:rPr sz="1725" dirty="0"/>
              <a:t>Escuela </a:t>
            </a:r>
            <a:r>
              <a:rPr sz="1725" dirty="0" err="1"/>
              <a:t>segura</a:t>
            </a:r>
            <a:r>
              <a:rPr sz="1725" dirty="0"/>
              <a:t> y </a:t>
            </a:r>
            <a:r>
              <a:rPr sz="1725" dirty="0" err="1"/>
              <a:t>protegida</a:t>
            </a:r>
            <a:endParaRPr sz="1725" dirty="0"/>
          </a:p>
          <a:p>
            <a:pPr>
              <a:buNone/>
            </a:pPr>
            <a:r>
              <a:rPr sz="1725" dirty="0"/>
              <a:t>Concurso de </a:t>
            </a:r>
            <a:r>
              <a:rPr sz="1725" dirty="0" err="1"/>
              <a:t>deletreo</a:t>
            </a:r>
            <a:r>
              <a:rPr sz="1725" dirty="0"/>
              <a:t>: 4º y 5º</a:t>
            </a:r>
          </a:p>
          <a:p>
            <a:pPr>
              <a:buNone/>
            </a:pPr>
            <a:r>
              <a:rPr sz="1725" dirty="0"/>
              <a:t>Olimpiada de Ciencias: 4º y 5º</a:t>
            </a:r>
          </a:p>
          <a:p>
            <a:pPr>
              <a:buNone/>
            </a:pPr>
            <a:r>
              <a:rPr sz="1725" dirty="0"/>
              <a:t>Olimpiada de </a:t>
            </a:r>
            <a:r>
              <a:rPr sz="1725" dirty="0" err="1"/>
              <a:t>Matemáticas</a:t>
            </a:r>
            <a:r>
              <a:rPr sz="1725" dirty="0"/>
              <a:t>: 4º y 5º</a:t>
            </a:r>
          </a:p>
        </p:txBody>
      </p:sp>
    </p:spTree>
    <p:extLst>
      <p:ext uri="{BB962C8B-B14F-4D97-AF65-F5344CB8AC3E}">
        <p14:creationId xmlns:p14="http://schemas.microsoft.com/office/powerpoint/2010/main" val="239955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445681B-106F-4BCF-BC9F-A69C1572A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1" y="342900"/>
            <a:ext cx="6060281" cy="857250"/>
          </a:xfrm>
        </p:spPr>
        <p:txBody>
          <a:bodyPr lIns="67866" tIns="33338" rIns="67866" bIns="33338" anchor="b">
            <a:normAutofit/>
          </a:bodyPr>
          <a:lstStyle/>
          <a:p>
            <a:pPr algn="ctr">
              <a:buNone/>
            </a:pPr>
            <a:r>
              <a:rPr dirty="0" err="1">
                <a:solidFill>
                  <a:schemeClr val="tx1"/>
                </a:solidFill>
              </a:rPr>
              <a:t>Requisitos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para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dirty="0" err="1">
                <a:solidFill>
                  <a:schemeClr val="tx1"/>
                </a:solidFill>
              </a:rPr>
              <a:t>ngres</a:t>
            </a:r>
            <a:r>
              <a:rPr lang="en-US" dirty="0" err="1">
                <a:solidFill>
                  <a:schemeClr val="tx1"/>
                </a:solidFill>
              </a:rPr>
              <a:t>ar</a:t>
            </a:r>
            <a:endParaRPr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dirty="0">
                <a:solidFill>
                  <a:schemeClr val="tx1"/>
                </a:solidFill>
              </a:rPr>
              <a:t>al </a:t>
            </a:r>
            <a:r>
              <a:rPr dirty="0" err="1">
                <a:solidFill>
                  <a:schemeClr val="tx1"/>
                </a:solidFill>
              </a:rPr>
              <a:t>programa</a:t>
            </a:r>
            <a:r>
              <a:rPr dirty="0">
                <a:solidFill>
                  <a:schemeClr val="tx1"/>
                </a:solidFill>
              </a:rPr>
              <a:t> GATE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CE12B3B-948B-45CC-8D53-3B01398EC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42" y="1524000"/>
            <a:ext cx="8175183" cy="3476625"/>
          </a:xfrm>
          <a:prstGeom prst="rect">
            <a:avLst/>
          </a:prstGeom>
          <a:noFill/>
        </p:spPr>
        <p:txBody>
          <a:bodyPr lIns="67866" tIns="33338" rIns="67866" bIns="33338"/>
          <a:lstStyle>
            <a:defPPr>
              <a:defRPr sz="1650"/>
            </a:defPPr>
            <a:lvl1pPr>
              <a:defRPr sz="1650"/>
            </a:lvl1pPr>
            <a:lvl2pPr>
              <a:defRPr sz="1650"/>
            </a:lvl2pPr>
            <a:lvl3pPr>
              <a:defRPr sz="165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>
              <a:buNone/>
            </a:pPr>
            <a:endParaRPr dirty="0"/>
          </a:p>
          <a:p>
            <a:pPr>
              <a:buNone/>
            </a:pPr>
            <a:r>
              <a:rPr sz="1650" dirty="0"/>
              <a:t>Se </a:t>
            </a:r>
            <a:r>
              <a:rPr sz="1650" dirty="0" err="1"/>
              <a:t>evalúa</a:t>
            </a:r>
            <a:r>
              <a:rPr sz="1650" dirty="0"/>
              <a:t> a </a:t>
            </a:r>
            <a:r>
              <a:rPr sz="1650" dirty="0" err="1"/>
              <a:t>los</a:t>
            </a:r>
            <a:r>
              <a:rPr sz="1650" dirty="0"/>
              <a:t> estudiantes </a:t>
            </a:r>
            <a:r>
              <a:rPr sz="1650" dirty="0" err="1"/>
              <a:t>mediante</a:t>
            </a:r>
            <a:endParaRPr sz="1650" dirty="0"/>
          </a:p>
          <a:p>
            <a:pPr>
              <a:buNone/>
            </a:pPr>
            <a:r>
              <a:rPr sz="1650" dirty="0"/>
              <a:t>      </a:t>
            </a:r>
            <a:r>
              <a:rPr sz="1650" dirty="0" err="1"/>
              <a:t>pruebas</a:t>
            </a:r>
            <a:r>
              <a:rPr sz="1650" dirty="0"/>
              <a:t> de CI: NNAT3 para </a:t>
            </a:r>
            <a:r>
              <a:rPr sz="1650" dirty="0" err="1"/>
              <a:t>grados</a:t>
            </a:r>
            <a:r>
              <a:rPr sz="1650" dirty="0"/>
              <a:t> 1º a</a:t>
            </a:r>
            <a:r>
              <a:rPr lang="en-US" sz="1650" dirty="0"/>
              <a:t>l</a:t>
            </a:r>
            <a:r>
              <a:rPr sz="1650" dirty="0"/>
              <a:t> 7º</a:t>
            </a:r>
          </a:p>
          <a:p>
            <a:pPr>
              <a:buNone/>
            </a:pPr>
            <a:r>
              <a:rPr sz="1650" dirty="0"/>
              <a:t>85 % o </a:t>
            </a:r>
            <a:r>
              <a:rPr sz="1650" dirty="0" err="1"/>
              <a:t>más</a:t>
            </a:r>
            <a:r>
              <a:rPr sz="1650" dirty="0"/>
              <a:t> = Identificado para GATE</a:t>
            </a:r>
          </a:p>
          <a:p>
            <a:pPr>
              <a:buNone/>
            </a:pPr>
            <a:r>
              <a:rPr sz="1650" dirty="0"/>
              <a:t>79–84 % = Alto </a:t>
            </a:r>
            <a:r>
              <a:rPr sz="1650" dirty="0" err="1"/>
              <a:t>rendimiento</a:t>
            </a:r>
            <a:r>
              <a:rPr sz="1650" dirty="0"/>
              <a:t> + </a:t>
            </a:r>
            <a:r>
              <a:rPr sz="1650" dirty="0" err="1"/>
              <a:t>lista</a:t>
            </a:r>
            <a:r>
              <a:rPr sz="1650" dirty="0"/>
              <a:t> de </a:t>
            </a:r>
            <a:r>
              <a:rPr sz="1650" dirty="0" err="1"/>
              <a:t>conductas</a:t>
            </a:r>
            <a:r>
              <a:rPr sz="1650" dirty="0"/>
              <a:t> </a:t>
            </a:r>
            <a:r>
              <a:rPr sz="1650" dirty="0" err="1"/>
              <a:t>observadas</a:t>
            </a:r>
            <a:endParaRPr sz="1650" dirty="0"/>
          </a:p>
          <a:p>
            <a:pPr>
              <a:buNone/>
            </a:pPr>
            <a:r>
              <a:rPr sz="1650" dirty="0"/>
              <a:t>73–78 % = Alto </a:t>
            </a:r>
            <a:r>
              <a:rPr sz="1650" dirty="0" err="1"/>
              <a:t>rendimiento</a:t>
            </a:r>
            <a:r>
              <a:rPr sz="1650" dirty="0"/>
              <a:t>, </a:t>
            </a:r>
            <a:r>
              <a:rPr sz="1650" dirty="0" err="1"/>
              <a:t>pendiente</a:t>
            </a:r>
            <a:r>
              <a:rPr sz="1650" dirty="0"/>
              <a:t> de </a:t>
            </a:r>
            <a:r>
              <a:rPr sz="1650" dirty="0" err="1"/>
              <a:t>entrevista</a:t>
            </a:r>
            <a:endParaRPr sz="1650" dirty="0"/>
          </a:p>
          <a:p>
            <a:pPr>
              <a:buNone/>
            </a:pPr>
            <a:r>
              <a:rPr sz="1650" dirty="0"/>
              <a:t>Los </a:t>
            </a:r>
            <a:r>
              <a:rPr sz="1650" dirty="0" err="1"/>
              <a:t>psicólogos</a:t>
            </a:r>
            <a:r>
              <a:rPr sz="1650" dirty="0"/>
              <a:t> </a:t>
            </a:r>
            <a:r>
              <a:rPr sz="1650" dirty="0" err="1"/>
              <a:t>escolares</a:t>
            </a:r>
            <a:endParaRPr sz="1650" dirty="0"/>
          </a:p>
          <a:p>
            <a:pPr>
              <a:buNone/>
            </a:pPr>
            <a:r>
              <a:rPr sz="1650" dirty="0"/>
              <a:t>      </a:t>
            </a:r>
            <a:r>
              <a:rPr sz="1650" dirty="0" err="1"/>
              <a:t>administran</a:t>
            </a:r>
            <a:r>
              <a:rPr sz="1650" dirty="0"/>
              <a:t> la </a:t>
            </a:r>
            <a:r>
              <a:rPr sz="1650" dirty="0" err="1"/>
              <a:t>prueba</a:t>
            </a:r>
            <a:endParaRPr sz="1650" dirty="0"/>
          </a:p>
          <a:p>
            <a:pPr>
              <a:buNone/>
            </a:pPr>
            <a:r>
              <a:rPr sz="1650" dirty="0"/>
              <a:t>Las </a:t>
            </a:r>
            <a:r>
              <a:rPr sz="1650" dirty="0" err="1"/>
              <a:t>familias</a:t>
            </a:r>
            <a:r>
              <a:rPr sz="1650" dirty="0"/>
              <a:t> o </a:t>
            </a:r>
            <a:r>
              <a:rPr sz="1650" dirty="0" err="1"/>
              <a:t>los</a:t>
            </a:r>
            <a:r>
              <a:rPr sz="1650" dirty="0"/>
              <a:t> </a:t>
            </a:r>
            <a:r>
              <a:rPr lang="en-US" sz="1650" dirty="0"/>
              <a:t>maestros </a:t>
            </a:r>
            <a:r>
              <a:rPr sz="1650" dirty="0" err="1"/>
              <a:t>pueden</a:t>
            </a:r>
            <a:r>
              <a:rPr sz="1650" dirty="0"/>
              <a:t> </a:t>
            </a:r>
            <a:r>
              <a:rPr sz="1650" dirty="0" err="1"/>
              <a:t>solicitar</a:t>
            </a:r>
            <a:endParaRPr sz="1650" dirty="0"/>
          </a:p>
          <a:p>
            <a:pPr>
              <a:buNone/>
            </a:pPr>
            <a:r>
              <a:rPr sz="1650" dirty="0"/>
              <a:t>      la </a:t>
            </a:r>
            <a:r>
              <a:rPr sz="1650" dirty="0" err="1"/>
              <a:t>evaluación</a:t>
            </a:r>
            <a:r>
              <a:rPr sz="1650" dirty="0"/>
              <a:t> para GATE</a:t>
            </a:r>
          </a:p>
          <a:p>
            <a:pPr>
              <a:buNone/>
            </a:pPr>
            <a:endParaRPr sz="1650" dirty="0"/>
          </a:p>
        </p:txBody>
      </p:sp>
    </p:spTree>
    <p:extLst>
      <p:ext uri="{BB962C8B-B14F-4D97-AF65-F5344CB8AC3E}">
        <p14:creationId xmlns:p14="http://schemas.microsoft.com/office/powerpoint/2010/main" val="496825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46DC7-D294-461C-87E0-35CAE2603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851" y="228601"/>
            <a:ext cx="4928507" cy="786926"/>
          </a:xfrm>
        </p:spPr>
        <p:txBody>
          <a:bodyPr>
            <a:normAutofit/>
          </a:bodyPr>
          <a:lstStyle/>
          <a:p>
            <a:r>
              <a:rPr sz="3000"/>
              <a:t>¿Qué evalúan estas pruebas?</a:t>
            </a:r>
            <a:endParaRPr sz="2100"/>
          </a:p>
          <a:p>
            <a:endParaRPr sz="2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CF1DD-F3B1-4301-BEAA-B45182640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907" y="1428750"/>
            <a:ext cx="5947575" cy="3086100"/>
          </a:xfrm>
        </p:spPr>
        <p:txBody>
          <a:bodyPr>
            <a:normAutofit fontScale="99285"/>
          </a:bodyPr>
          <a:lstStyle/>
          <a:p>
            <a:r>
              <a:rPr sz="1800" dirty="0"/>
              <a:t>No son </a:t>
            </a:r>
            <a:r>
              <a:rPr sz="1800" dirty="0" err="1"/>
              <a:t>pruebas</a:t>
            </a:r>
            <a:r>
              <a:rPr sz="1800" dirty="0"/>
              <a:t> </a:t>
            </a:r>
            <a:r>
              <a:rPr sz="1800" dirty="0" err="1"/>
              <a:t>estandarizadas</a:t>
            </a:r>
            <a:r>
              <a:rPr sz="1800" dirty="0"/>
              <a:t> de </a:t>
            </a:r>
            <a:r>
              <a:rPr sz="1800" dirty="0" err="1"/>
              <a:t>rendimiento</a:t>
            </a:r>
            <a:r>
              <a:rPr sz="1800" dirty="0"/>
              <a:t> </a:t>
            </a:r>
            <a:r>
              <a:rPr sz="1800" dirty="0" err="1"/>
              <a:t>académico</a:t>
            </a:r>
            <a:r>
              <a:rPr sz="1800" dirty="0"/>
              <a:t>.</a:t>
            </a:r>
          </a:p>
          <a:p>
            <a:endParaRPr sz="1800" dirty="0"/>
          </a:p>
          <a:p>
            <a:r>
              <a:rPr sz="1800" dirty="0" err="1"/>
              <a:t>Evalúan</a:t>
            </a:r>
            <a:r>
              <a:rPr sz="1800" dirty="0"/>
              <a:t> </a:t>
            </a:r>
            <a:r>
              <a:rPr sz="1800" dirty="0" err="1"/>
              <a:t>habilidades</a:t>
            </a:r>
            <a:r>
              <a:rPr sz="1800" dirty="0"/>
              <a:t> </a:t>
            </a:r>
            <a:r>
              <a:rPr sz="1800" dirty="0" err="1"/>
              <a:t>visuales</a:t>
            </a:r>
            <a:r>
              <a:rPr sz="1800" dirty="0"/>
              <a:t>, </a:t>
            </a:r>
            <a:r>
              <a:rPr sz="1800" dirty="0" err="1"/>
              <a:t>razonamiento</a:t>
            </a:r>
            <a:endParaRPr sz="1800" dirty="0"/>
          </a:p>
          <a:p>
            <a:pPr marL="101600" indent="0">
              <a:buNone/>
            </a:pPr>
            <a:r>
              <a:rPr lang="en-US" sz="1800" dirty="0"/>
              <a:t>      </a:t>
            </a:r>
            <a:r>
              <a:rPr sz="1800" dirty="0"/>
              <a:t>y </a:t>
            </a:r>
            <a:r>
              <a:rPr sz="1800" dirty="0" err="1"/>
              <a:t>pensamiento</a:t>
            </a:r>
            <a:r>
              <a:rPr sz="1800" dirty="0"/>
              <a:t> </a:t>
            </a:r>
            <a:r>
              <a:rPr sz="1800" dirty="0" err="1"/>
              <a:t>crítico</a:t>
            </a:r>
            <a:r>
              <a:rPr sz="1800" dirty="0"/>
              <a:t>.</a:t>
            </a:r>
          </a:p>
          <a:p>
            <a:endParaRPr sz="1800" dirty="0"/>
          </a:p>
          <a:p>
            <a:r>
              <a:rPr sz="1800" dirty="0"/>
              <a:t>Los </a:t>
            </a:r>
            <a:r>
              <a:rPr sz="1800" dirty="0" err="1"/>
              <a:t>creadores</a:t>
            </a:r>
            <a:r>
              <a:rPr sz="1800" dirty="0"/>
              <a:t> de la </a:t>
            </a:r>
            <a:r>
              <a:rPr sz="1800" dirty="0" err="1"/>
              <a:t>prueba</a:t>
            </a:r>
            <a:r>
              <a:rPr sz="1800" dirty="0"/>
              <a:t> no </a:t>
            </a:r>
            <a:r>
              <a:rPr sz="1800" dirty="0" err="1"/>
              <a:t>ofrecen</a:t>
            </a:r>
            <a:r>
              <a:rPr sz="1800" dirty="0"/>
              <a:t> </a:t>
            </a:r>
            <a:r>
              <a:rPr sz="1800" dirty="0" err="1"/>
              <a:t>una</a:t>
            </a:r>
            <a:r>
              <a:rPr sz="1800" dirty="0"/>
              <a:t> </a:t>
            </a:r>
            <a:r>
              <a:rPr sz="1800" dirty="0" err="1"/>
              <a:t>prueba</a:t>
            </a:r>
            <a:r>
              <a:rPr sz="1800" dirty="0"/>
              <a:t> de </a:t>
            </a:r>
            <a:r>
              <a:rPr sz="1800" dirty="0" err="1"/>
              <a:t>práctica</a:t>
            </a:r>
            <a:r>
              <a:rPr sz="1800" dirty="0"/>
              <a:t>.</a:t>
            </a:r>
          </a:p>
          <a:p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895070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0188-BB8B-4087-816C-43146D6DF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267" y="738293"/>
            <a:ext cx="6651413" cy="690456"/>
          </a:xfrm>
        </p:spPr>
        <p:txBody>
          <a:bodyPr>
            <a:normAutofit fontScale="90000"/>
          </a:bodyPr>
          <a:lstStyle/>
          <a:p>
            <a:endParaRPr dirty="0"/>
          </a:p>
          <a:p>
            <a:r>
              <a:rPr sz="2800" dirty="0" err="1"/>
              <a:t>Consejos</a:t>
            </a:r>
            <a:r>
              <a:rPr sz="2800" dirty="0"/>
              <a:t> para </a:t>
            </a:r>
            <a:r>
              <a:rPr sz="2800" dirty="0" err="1"/>
              <a:t>prepararse</a:t>
            </a:r>
            <a:r>
              <a:rPr sz="2800" dirty="0"/>
              <a:t> para la </a:t>
            </a:r>
            <a:r>
              <a:rPr lang="en-US" sz="2800" dirty="0" err="1"/>
              <a:t>evaluación</a:t>
            </a:r>
            <a:r>
              <a:rPr lang="en-US" sz="2800" dirty="0"/>
              <a:t> </a:t>
            </a:r>
            <a:endParaRPr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519D6-F112-4026-8F55-A1716424A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199" y="1428750"/>
            <a:ext cx="6440621" cy="3086100"/>
          </a:xfrm>
        </p:spPr>
        <p:txBody>
          <a:bodyPr>
            <a:normAutofit fontScale="99702"/>
          </a:bodyPr>
          <a:lstStyle/>
          <a:p>
            <a:r>
              <a:rPr sz="2000" dirty="0" err="1"/>
              <a:t>Dormir</a:t>
            </a:r>
            <a:r>
              <a:rPr sz="2000" dirty="0"/>
              <a:t> bien la </a:t>
            </a:r>
            <a:r>
              <a:rPr sz="2000" dirty="0" err="1"/>
              <a:t>noche</a:t>
            </a:r>
            <a:r>
              <a:rPr sz="2000" dirty="0"/>
              <a:t> anterior</a:t>
            </a:r>
          </a:p>
          <a:p>
            <a:r>
              <a:rPr sz="2000" dirty="0" err="1"/>
              <a:t>Desayunar</a:t>
            </a:r>
            <a:endParaRPr sz="2000" dirty="0"/>
          </a:p>
          <a:p>
            <a:r>
              <a:rPr sz="2000" dirty="0" err="1"/>
              <a:t>Ir</a:t>
            </a:r>
            <a:r>
              <a:rPr sz="2000" dirty="0"/>
              <a:t> al </a:t>
            </a:r>
            <a:r>
              <a:rPr sz="2000" dirty="0" err="1"/>
              <a:t>baño</a:t>
            </a:r>
            <a:r>
              <a:rPr sz="2000" dirty="0"/>
              <a:t> antes de la </a:t>
            </a:r>
            <a:r>
              <a:rPr sz="2000" dirty="0" err="1"/>
              <a:t>prueba</a:t>
            </a:r>
            <a:endParaRPr sz="2000" dirty="0"/>
          </a:p>
          <a:p>
            <a:r>
              <a:rPr sz="2000" dirty="0" err="1"/>
              <a:t>Estrategias</a:t>
            </a:r>
            <a:r>
              <a:rPr sz="2000" dirty="0"/>
              <a:t> para </a:t>
            </a:r>
            <a:r>
              <a:rPr sz="2000" dirty="0" err="1"/>
              <a:t>manejar</a:t>
            </a:r>
            <a:r>
              <a:rPr sz="2000" dirty="0"/>
              <a:t> </a:t>
            </a:r>
            <a:r>
              <a:rPr sz="2000" dirty="0" err="1"/>
              <a:t>los</a:t>
            </a:r>
            <a:r>
              <a:rPr sz="2000" dirty="0"/>
              <a:t> </a:t>
            </a:r>
            <a:r>
              <a:rPr sz="2000" dirty="0" err="1"/>
              <a:t>nervios</a:t>
            </a:r>
            <a:r>
              <a:rPr sz="2000" dirty="0"/>
              <a:t>:</a:t>
            </a:r>
          </a:p>
          <a:p>
            <a:r>
              <a:rPr sz="2000" dirty="0" err="1"/>
              <a:t>Ejercicios</a:t>
            </a:r>
            <a:r>
              <a:rPr sz="2000" dirty="0"/>
              <a:t> de </a:t>
            </a:r>
            <a:r>
              <a:rPr sz="2000" dirty="0" err="1"/>
              <a:t>respiración</a:t>
            </a:r>
            <a:r>
              <a:rPr sz="2000" dirty="0"/>
              <a:t> profunda</a:t>
            </a:r>
          </a:p>
          <a:p>
            <a:r>
              <a:rPr sz="2000" dirty="0" err="1"/>
              <a:t>Hablarse</a:t>
            </a:r>
            <a:r>
              <a:rPr sz="2000" dirty="0"/>
              <a:t> de </a:t>
            </a:r>
            <a:r>
              <a:rPr sz="2000" dirty="0" err="1"/>
              <a:t>manera</a:t>
            </a:r>
            <a:r>
              <a:rPr sz="2000" dirty="0"/>
              <a:t> </a:t>
            </a:r>
            <a:r>
              <a:rPr sz="2000" dirty="0" err="1"/>
              <a:t>positiva</a:t>
            </a:r>
            <a:endParaRPr sz="2000" dirty="0"/>
          </a:p>
          <a:p>
            <a:r>
              <a:rPr sz="2000" dirty="0"/>
              <a:t>Afirmaciones </a:t>
            </a:r>
            <a:r>
              <a:rPr sz="2000" dirty="0" err="1"/>
              <a:t>positivas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468365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9818-8B74-5983-B760-712FDF637C1C}"/>
              </a:ext>
            </a:extLst>
          </p:cNvPr>
          <p:cNvSpPr>
            <a:spLocks noGrp="1"/>
          </p:cNvSpPr>
          <p:nvPr/>
        </p:nvSpPr>
        <p:spPr>
          <a:xfrm>
            <a:off x="1711259" y="111725"/>
            <a:ext cx="5721482" cy="94155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>
            <a:normAutofit fontScale="67449" lnSpcReduction="20000"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sz="405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Evaluación</a:t>
            </a:r>
            <a:r>
              <a:rPr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</a:t>
            </a:r>
            <a:r>
              <a:rPr lang="en-U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para </a:t>
            </a:r>
            <a:r>
              <a:rPr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GATE</a:t>
            </a:r>
            <a:r>
              <a:rPr lang="en-U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:</a:t>
            </a:r>
            <a:r>
              <a:rPr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</a:t>
            </a:r>
            <a:r>
              <a:rPr lang="en-U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Estudiantes </a:t>
            </a:r>
            <a:r>
              <a:rPr lang="en-US" sz="405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que</a:t>
            </a:r>
            <a:r>
              <a:rPr lang="en-U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no </a:t>
            </a:r>
            <a:r>
              <a:rPr lang="en-US" sz="405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pertenecen</a:t>
            </a:r>
            <a:r>
              <a:rPr lang="en-U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a TUSD</a:t>
            </a:r>
            <a:endParaRPr sz="4050" b="1" u="sng" dirty="0">
              <a:solidFill>
                <a:schemeClr val="tx1"/>
              </a:solidFill>
              <a:latin typeface="Bell MT"/>
              <a:ea typeface="Bell MT"/>
              <a:cs typeface="Bell M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EB557-A4F0-AFDC-585C-B98E37B08C1D}"/>
              </a:ext>
            </a:extLst>
          </p:cNvPr>
          <p:cNvSpPr>
            <a:spLocks noGrp="1"/>
          </p:cNvSpPr>
          <p:nvPr/>
        </p:nvSpPr>
        <p:spPr>
          <a:xfrm>
            <a:off x="625221" y="1053275"/>
            <a:ext cx="7893558" cy="2235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214313" indent="-214313">
              <a:lnSpc>
                <a:spcPct val="150000"/>
              </a:lnSpc>
              <a:buClr>
                <a:srgbClr val="00B0F0"/>
              </a:buClr>
              <a:buFont typeface="Wingdings"/>
              <a:buChar char="v"/>
            </a:pPr>
            <a:r>
              <a:rPr sz="1350" dirty="0" err="1">
                <a:solidFill>
                  <a:schemeClr val="tx1"/>
                </a:solidFill>
              </a:rPr>
              <a:t>Desde</a:t>
            </a:r>
            <a:r>
              <a:rPr sz="1350" dirty="0">
                <a:solidFill>
                  <a:schemeClr val="tx1"/>
                </a:solidFill>
              </a:rPr>
              <a:t> el </a:t>
            </a:r>
            <a:r>
              <a:rPr sz="1350" dirty="0" err="1">
                <a:solidFill>
                  <a:schemeClr val="tx1"/>
                </a:solidFill>
              </a:rPr>
              <a:t>ciclo</a:t>
            </a:r>
            <a:r>
              <a:rPr sz="1350" dirty="0">
                <a:solidFill>
                  <a:schemeClr val="tx1"/>
                </a:solidFill>
              </a:rPr>
              <a:t> escolar 2025–2026, el Distrito Escolar Jefferson y </a:t>
            </a:r>
            <a:r>
              <a:rPr sz="1350" dirty="0" err="1">
                <a:solidFill>
                  <a:schemeClr val="tx1"/>
                </a:solidFill>
              </a:rPr>
              <a:t>otros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distritos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vecinos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lang="en-US" sz="1350" dirty="0" err="1">
                <a:solidFill>
                  <a:schemeClr val="tx1"/>
                </a:solidFill>
              </a:rPr>
              <a:t>dejaron</a:t>
            </a:r>
            <a:r>
              <a:rPr lang="en-US" sz="1350" dirty="0">
                <a:solidFill>
                  <a:schemeClr val="tx1"/>
                </a:solidFill>
              </a:rPr>
              <a:t> de </a:t>
            </a:r>
            <a:r>
              <a:rPr lang="en-US" sz="1350" dirty="0" err="1">
                <a:solidFill>
                  <a:schemeClr val="tx1"/>
                </a:solidFill>
              </a:rPr>
              <a:t>aprobar</a:t>
            </a:r>
            <a:r>
              <a:rPr sz="1350" dirty="0">
                <a:solidFill>
                  <a:schemeClr val="tx1"/>
                </a:solidFill>
              </a:rPr>
              <a:t> NUEVOS </a:t>
            </a:r>
            <a:r>
              <a:rPr sz="1350" dirty="0" err="1">
                <a:solidFill>
                  <a:schemeClr val="tx1"/>
                </a:solidFill>
              </a:rPr>
              <a:t>traslados</a:t>
            </a:r>
            <a:r>
              <a:rPr sz="1350" dirty="0">
                <a:solidFill>
                  <a:schemeClr val="tx1"/>
                </a:solidFill>
              </a:rPr>
              <a:t> a TUSD para el </a:t>
            </a:r>
            <a:r>
              <a:rPr lang="en-US" sz="1350" dirty="0" err="1">
                <a:solidFill>
                  <a:schemeClr val="tx1"/>
                </a:solidFill>
              </a:rPr>
              <a:t>P</a:t>
            </a:r>
            <a:r>
              <a:rPr sz="1350" dirty="0" err="1">
                <a:solidFill>
                  <a:schemeClr val="tx1"/>
                </a:solidFill>
              </a:rPr>
              <a:t>rograma</a:t>
            </a:r>
            <a:r>
              <a:rPr sz="1350" dirty="0">
                <a:solidFill>
                  <a:schemeClr val="tx1"/>
                </a:solidFill>
              </a:rPr>
              <a:t> GATE.</a:t>
            </a:r>
          </a:p>
          <a:p>
            <a:pPr marL="214313" indent="-214313">
              <a:lnSpc>
                <a:spcPct val="150000"/>
              </a:lnSpc>
              <a:buClr>
                <a:srgbClr val="00B0F0"/>
              </a:buClr>
              <a:buFont typeface="Wingdings"/>
              <a:buChar char="v"/>
            </a:pPr>
            <a:r>
              <a:rPr sz="1350" dirty="0">
                <a:solidFill>
                  <a:schemeClr val="tx1"/>
                </a:solidFill>
              </a:rPr>
              <a:t>Por </a:t>
            </a:r>
            <a:r>
              <a:rPr lang="en-US" sz="1350" dirty="0">
                <a:solidFill>
                  <a:schemeClr val="tx1"/>
                </a:solidFill>
              </a:rPr>
              <a:t>lo tanto</a:t>
            </a:r>
            <a:r>
              <a:rPr sz="1350" dirty="0">
                <a:solidFill>
                  <a:schemeClr val="tx1"/>
                </a:solidFill>
              </a:rPr>
              <a:t>, TUSD </a:t>
            </a:r>
            <a:r>
              <a:rPr sz="1350" dirty="0" err="1">
                <a:solidFill>
                  <a:schemeClr val="tx1"/>
                </a:solidFill>
              </a:rPr>
              <a:t>ya</a:t>
            </a:r>
            <a:r>
              <a:rPr sz="1350" dirty="0">
                <a:solidFill>
                  <a:schemeClr val="tx1"/>
                </a:solidFill>
              </a:rPr>
              <a:t> no </a:t>
            </a:r>
            <a:r>
              <a:rPr sz="1350" dirty="0" err="1">
                <a:solidFill>
                  <a:schemeClr val="tx1"/>
                </a:solidFill>
              </a:rPr>
              <a:t>ofrece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lang="en-US" sz="1350" dirty="0">
                <a:solidFill>
                  <a:schemeClr val="tx1"/>
                </a:solidFill>
              </a:rPr>
              <a:t>la </a:t>
            </a:r>
            <a:r>
              <a:rPr lang="en-US" sz="1350" dirty="0" err="1">
                <a:solidFill>
                  <a:schemeClr val="tx1"/>
                </a:solidFill>
              </a:rPr>
              <a:t>evaluación</a:t>
            </a:r>
            <a:r>
              <a:rPr lang="en-US" sz="1350" dirty="0">
                <a:solidFill>
                  <a:schemeClr val="tx1"/>
                </a:solidFill>
              </a:rPr>
              <a:t> para </a:t>
            </a:r>
            <a:r>
              <a:rPr sz="1350" dirty="0">
                <a:solidFill>
                  <a:schemeClr val="tx1"/>
                </a:solidFill>
              </a:rPr>
              <a:t> GATE a estudiantes </a:t>
            </a:r>
            <a:r>
              <a:rPr sz="1350" dirty="0" err="1">
                <a:solidFill>
                  <a:schemeClr val="tx1"/>
                </a:solidFill>
              </a:rPr>
              <a:t>que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viven</a:t>
            </a:r>
            <a:r>
              <a:rPr sz="1350" dirty="0">
                <a:solidFill>
                  <a:schemeClr val="tx1"/>
                </a:solidFill>
              </a:rPr>
              <a:t> fuera de </a:t>
            </a:r>
            <a:r>
              <a:rPr lang="en-US" sz="1350" dirty="0" err="1">
                <a:solidFill>
                  <a:schemeClr val="tx1"/>
                </a:solidFill>
              </a:rPr>
              <a:t>los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límites</a:t>
            </a:r>
            <a:r>
              <a:rPr lang="en-US" sz="1350" dirty="0">
                <a:solidFill>
                  <a:schemeClr val="tx1"/>
                </a:solidFill>
              </a:rPr>
              <a:t> de TUSD</a:t>
            </a:r>
            <a:r>
              <a:rPr sz="1350" dirty="0">
                <a:solidFill>
                  <a:schemeClr val="tx1"/>
                </a:solidFill>
              </a:rPr>
              <a:t>.</a:t>
            </a:r>
          </a:p>
          <a:p>
            <a:pPr marL="214313" indent="-214313">
              <a:lnSpc>
                <a:spcPct val="150000"/>
              </a:lnSpc>
              <a:buClr>
                <a:srgbClr val="00B0F0"/>
              </a:buClr>
              <a:buFont typeface="Wingdings"/>
              <a:buChar char="v"/>
            </a:pPr>
            <a:r>
              <a:rPr sz="1350" dirty="0">
                <a:solidFill>
                  <a:schemeClr val="tx1"/>
                </a:solidFill>
              </a:rPr>
              <a:t>Los estudiantes </a:t>
            </a:r>
            <a:r>
              <a:rPr sz="1350" dirty="0" err="1">
                <a:solidFill>
                  <a:schemeClr val="tx1"/>
                </a:solidFill>
              </a:rPr>
              <a:t>que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asisten</a:t>
            </a:r>
            <a:r>
              <a:rPr sz="1350" dirty="0">
                <a:solidFill>
                  <a:schemeClr val="tx1"/>
                </a:solidFill>
              </a:rPr>
              <a:t> a </a:t>
            </a:r>
            <a:r>
              <a:rPr sz="1350" dirty="0" err="1">
                <a:solidFill>
                  <a:schemeClr val="tx1"/>
                </a:solidFill>
              </a:rPr>
              <a:t>una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escuela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privada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lang="en-US" sz="1350" dirty="0" err="1">
                <a:solidFill>
                  <a:schemeClr val="tx1"/>
                </a:solidFill>
              </a:rPr>
              <a:t>pero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viven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dentro</a:t>
            </a:r>
            <a:r>
              <a:rPr sz="1350" dirty="0">
                <a:solidFill>
                  <a:schemeClr val="tx1"/>
                </a:solidFill>
              </a:rPr>
              <a:t> de </a:t>
            </a:r>
            <a:r>
              <a:rPr sz="1350" dirty="0" err="1">
                <a:solidFill>
                  <a:schemeClr val="tx1"/>
                </a:solidFill>
              </a:rPr>
              <a:t>los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límites</a:t>
            </a:r>
            <a:r>
              <a:rPr sz="1350" dirty="0">
                <a:solidFill>
                  <a:schemeClr val="tx1"/>
                </a:solidFill>
              </a:rPr>
              <a:t> de TUSD </a:t>
            </a:r>
            <a:r>
              <a:rPr sz="1350" dirty="0" err="1">
                <a:solidFill>
                  <a:schemeClr val="tx1"/>
                </a:solidFill>
              </a:rPr>
              <a:t>sí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sz="1350" dirty="0" err="1">
                <a:solidFill>
                  <a:schemeClr val="tx1"/>
                </a:solidFill>
              </a:rPr>
              <a:t>pueden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lang="en-US" sz="1350" dirty="0" err="1">
                <a:solidFill>
                  <a:schemeClr val="tx1"/>
                </a:solidFill>
              </a:rPr>
              <a:t>tomar</a:t>
            </a:r>
            <a:r>
              <a:rPr sz="1350" dirty="0">
                <a:solidFill>
                  <a:schemeClr val="tx1"/>
                </a:solidFill>
              </a:rPr>
              <a:t> la </a:t>
            </a:r>
            <a:r>
              <a:rPr sz="1350" dirty="0" err="1">
                <a:solidFill>
                  <a:schemeClr val="tx1"/>
                </a:solidFill>
              </a:rPr>
              <a:t>evaluación</a:t>
            </a:r>
            <a:r>
              <a:rPr sz="1350" dirty="0">
                <a:solidFill>
                  <a:schemeClr val="tx1"/>
                </a:solidFill>
              </a:rPr>
              <a:t> </a:t>
            </a:r>
            <a:r>
              <a:rPr lang="en-US" sz="1350" dirty="0">
                <a:solidFill>
                  <a:schemeClr val="tx1"/>
                </a:solidFill>
              </a:rPr>
              <a:t>para </a:t>
            </a:r>
            <a:r>
              <a:rPr sz="1350" dirty="0">
                <a:solidFill>
                  <a:schemeClr val="tx1"/>
                </a:solidFill>
              </a:rPr>
              <a:t>GATE.</a:t>
            </a:r>
          </a:p>
          <a:p>
            <a:pPr marL="214313" indent="-214313">
              <a:lnSpc>
                <a:spcPct val="150000"/>
              </a:lnSpc>
              <a:buClr>
                <a:srgbClr val="00B0F0"/>
              </a:buClr>
              <a:buFont typeface="Wingdings"/>
              <a:buChar char="v"/>
            </a:pPr>
            <a:endParaRPr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7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BD47E-A596-4A28-4AC5-2950514FDA7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679569" y="139157"/>
            <a:ext cx="3636169" cy="592931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sz="4050" b="1" u="sng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Traslados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A5C9A-5DCF-5F1D-17D3-ECC49DA2E6E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18154" y="1625458"/>
            <a:ext cx="8590176" cy="324131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buNone/>
            </a:pPr>
            <a:endParaRPr sz="1350" dirty="0">
              <a:solidFill>
                <a:schemeClr val="tx1"/>
              </a:solidFill>
            </a:endParaRP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Esto incluye estudiantes nuevos y los que ya están en el programa.</a:t>
            </a: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Si su estudiante ya participa en GATE y usted no ha completado la solicitud de traslado, hágalo cuanto antes. El código QR aparece más adelante.</a:t>
            </a: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Si no sabe si ya presentó una solicitud de traslado, comuníquese con la secretaria de GATE o con el departamento de Servicios Estudiantiles.</a:t>
            </a: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Si su estudiante realiza la evaluación y reúne los requisitos para GATE, deberá completar la solicitud de traslado antes de finalizar la inscripción al programa.</a:t>
            </a: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La evaluación para GATE será el 23 de enero del 2027.</a:t>
            </a:r>
          </a:p>
          <a:p>
            <a:pPr algn="l">
              <a:buNone/>
            </a:pPr>
            <a:r>
              <a:rPr lang="es-ES" sz="1350" dirty="0">
                <a:solidFill>
                  <a:schemeClr val="tx1"/>
                </a:solidFill>
              </a:rPr>
              <a:t>El período para solicitar traslados es del 15 de octubre del 2026 al 15 de enero del 2027. Sin embargo, la fecha límite NO APLICA A LOS ESTUDIANTES GATE.</a:t>
            </a:r>
          </a:p>
          <a:p>
            <a:pPr algn="l">
              <a:buNone/>
            </a:pPr>
            <a:endParaRPr sz="135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0688B0-C4B4-6D28-352E-156EF5C6372C}"/>
              </a:ext>
            </a:extLst>
          </p:cNvPr>
          <p:cNvSpPr>
            <a:spLocks noGrp="1"/>
          </p:cNvSpPr>
          <p:nvPr/>
        </p:nvSpPr>
        <p:spPr>
          <a:xfrm>
            <a:off x="235671" y="832523"/>
            <a:ext cx="85901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76200">
              <a:buNone/>
            </a:pPr>
            <a:r>
              <a:rPr lang="es-ES" sz="135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Desde el ciclo escolar 2025–2026, el departamento de Servicios Estudiantiles de TUSD exige una solicitud de traslado a todo estudiante que asista a una escuela distinta de la que le corresponde por domicilio para participar en un programa especial (GATE). Este formulario solo se completa una vez.</a:t>
            </a:r>
          </a:p>
          <a:p>
            <a:pPr marL="76200">
              <a:buNone/>
            </a:pPr>
            <a:endParaRPr sz="1350" dirty="0">
              <a:solidFill>
                <a:schemeClr val="tx1"/>
              </a:solidFill>
              <a:latin typeface="Lora"/>
              <a:ea typeface="Lora"/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614645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4B84-6B6D-C928-D32B-D788D5F5C0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402" y="284559"/>
            <a:ext cx="8316666" cy="734616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lang="es-ES" sz="405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Traslados de hermanos de estudiantes en el Programa GATE</a:t>
            </a:r>
            <a:endParaRPr sz="4050" dirty="0">
              <a:solidFill>
                <a:schemeClr val="tx1"/>
              </a:solidFill>
              <a:latin typeface="Bell MT"/>
              <a:ea typeface="Bell MT"/>
              <a:cs typeface="Bell M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7B543-530B-F3D2-BB15-3EFAADE347F3}"/>
              </a:ext>
            </a:extLst>
          </p:cNvPr>
          <p:cNvSpPr>
            <a:spLocks noGrp="1"/>
          </p:cNvSpPr>
          <p:nvPr/>
        </p:nvSpPr>
        <p:spPr>
          <a:xfrm>
            <a:off x="326402" y="1058061"/>
            <a:ext cx="8491194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Lora"/>
              <a:ea typeface="Lora"/>
              <a:cs typeface="Lora"/>
            </a:endParaRP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Si desea que el estudiante que realizará la evaluación y su hermano/a asista a la misma escuela, deberá solicitar el traslado del hermano o hermana durante el período de solicitudes: del 15 de octubre 2026 al 15 de enero 2027.</a:t>
            </a:r>
          </a:p>
          <a:p>
            <a:pPr marL="0" indent="0">
              <a:buNone/>
            </a:pPr>
            <a:r>
              <a:rPr lang="es-ES" sz="1800" b="1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             ¡Recuerde presentar la solicitud a más tardar el 15 de enero  2027!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NO se aceptarán solicitudes fuera de plazo para los hermanos de aspirantes a GATE.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En “Motivo del traslado” DEBE escribir “Tiene un hermano/a que realizará la evaluación para GATE”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El traslado de hermanos no está garantizado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Para más información sobre los traslados, comuníquese con el departamento de Servicios Estudiantiles: Rocio Virgen-Casas al (209) 830-3280 Ext 1600 o</a:t>
            </a:r>
          </a:p>
          <a:p>
            <a:pPr marL="0" indent="0">
              <a:buNone/>
            </a:pP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  <a:hlinkClick r:id="rId3"/>
              </a:rPr>
              <a:t>rvirgencasas@tusd.net</a:t>
            </a:r>
            <a:r>
              <a:rPr lang="es-ES" sz="1800" dirty="0">
                <a:solidFill>
                  <a:schemeClr val="tx1"/>
                </a:solidFill>
                <a:latin typeface="Lora"/>
                <a:ea typeface="Lora"/>
                <a:cs typeface="Lora"/>
              </a:rPr>
              <a:t>   </a:t>
            </a:r>
          </a:p>
          <a:p>
            <a:pPr marL="0" indent="0">
              <a:buNone/>
            </a:pPr>
            <a:endParaRPr sz="1800" dirty="0">
              <a:solidFill>
                <a:schemeClr val="tx1"/>
              </a:solidFill>
              <a:latin typeface="Lora"/>
              <a:ea typeface="Lora"/>
              <a:cs typeface="Lora"/>
            </a:endParaRPr>
          </a:p>
          <a:p>
            <a:pPr marL="0" indent="0">
              <a:buNone/>
            </a:pPr>
            <a:endParaRPr sz="1800" dirty="0">
              <a:solidFill>
                <a:schemeClr val="tx1"/>
              </a:solidFill>
              <a:latin typeface="Lora"/>
              <a:ea typeface="Lora"/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2256738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47AD6C-E2D4-416A-B01D-3A51ABBCB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045" y="0"/>
            <a:ext cx="5043911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Double Bracket 7">
            <a:extLst>
              <a:ext uri="{FF2B5EF4-FFF2-40B4-BE49-F238E27FC236}">
                <a16:creationId xmlns:a16="http://schemas.microsoft.com/office/drawing/2014/main" id="{5C18FF98-CBD8-0179-7A35-37495ADDE2DD}"/>
              </a:ext>
            </a:extLst>
          </p:cNvPr>
          <p:cNvSpPr>
            <a:spLocks noGrp="1"/>
          </p:cNvSpPr>
          <p:nvPr/>
        </p:nvSpPr>
        <p:spPr>
          <a:xfrm>
            <a:off x="1885950" y="445771"/>
            <a:ext cx="5314950" cy="1892808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0D90380-B44E-4753-AB9C-216B9D6EA8C9}"/>
              </a:ext>
            </a:extLst>
          </p:cNvPr>
          <p:cNvCxnSpPr/>
          <p:nvPr/>
        </p:nvCxnSpPr>
        <p:spPr>
          <a:xfrm>
            <a:off x="1321308" y="1602486"/>
            <a:ext cx="8778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AAE8D8-C893-6D53-78E5-6DEE73B83535}"/>
              </a:ext>
            </a:extLst>
          </p:cNvPr>
          <p:cNvSpPr>
            <a:spLocks noGrp="1"/>
          </p:cNvSpPr>
          <p:nvPr/>
        </p:nvSpPr>
        <p:spPr>
          <a:xfrm>
            <a:off x="749431" y="1498612"/>
            <a:ext cx="506602" cy="2308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900" b="1">
                <a:solidFill>
                  <a:schemeClr val="tx1"/>
                </a:solidFill>
              </a:rPr>
              <a:t>GATE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B0A8FB-1445-A4C8-060B-186F7DC47FB8}"/>
              </a:ext>
            </a:extLst>
          </p:cNvPr>
          <p:cNvSpPr>
            <a:spLocks noGrp="1"/>
          </p:cNvSpPr>
          <p:nvPr/>
        </p:nvSpPr>
        <p:spPr>
          <a:xfrm>
            <a:off x="5369668" y="459121"/>
            <a:ext cx="483002" cy="130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408642-78B5-A66E-7AAE-620BA22E7DD7}"/>
              </a:ext>
            </a:extLst>
          </p:cNvPr>
          <p:cNvSpPr>
            <a:spLocks noGrp="1"/>
          </p:cNvSpPr>
          <p:nvPr/>
        </p:nvSpPr>
        <p:spPr>
          <a:xfrm>
            <a:off x="6421374" y="472473"/>
            <a:ext cx="443484" cy="10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62210F-B85B-3FDC-5B30-2C5D2FD91B4B}"/>
              </a:ext>
            </a:extLst>
          </p:cNvPr>
          <p:cNvSpPr>
            <a:spLocks noGrp="1"/>
          </p:cNvSpPr>
          <p:nvPr/>
        </p:nvSpPr>
        <p:spPr>
          <a:xfrm>
            <a:off x="2199132" y="1537335"/>
            <a:ext cx="4789170" cy="3280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4F6D9B-A2B3-C169-577F-880504A4837E}"/>
              </a:ext>
            </a:extLst>
          </p:cNvPr>
          <p:cNvSpPr>
            <a:spLocks noGrp="1"/>
          </p:cNvSpPr>
          <p:nvPr/>
        </p:nvSpPr>
        <p:spPr>
          <a:xfrm>
            <a:off x="5956975" y="787941"/>
            <a:ext cx="1031327" cy="10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</p:spTree>
    <p:extLst>
      <p:ext uri="{BB962C8B-B14F-4D97-AF65-F5344CB8AC3E}">
        <p14:creationId xmlns:p14="http://schemas.microsoft.com/office/powerpoint/2010/main" val="1829439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A60E94D-AF51-BD7A-9A51-C2A4540FB43C}"/>
              </a:ext>
            </a:extLst>
          </p:cNvPr>
          <p:cNvSpPr>
            <a:spLocks noGrp="1"/>
          </p:cNvSpPr>
          <p:nvPr/>
        </p:nvSpPr>
        <p:spPr>
          <a:xfrm>
            <a:off x="952500" y="333375"/>
            <a:ext cx="6953250" cy="15240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>
            <a:normAutofit lnSpcReduction="10000"/>
          </a:bodyPr>
          <a:lstStyle>
            <a:defPPr algn="l">
              <a:defRPr sz="2100"/>
            </a:defPPr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40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Nuestra </a:t>
            </a:r>
            <a:r>
              <a:rPr lang="en-US" sz="40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R</a:t>
            </a:r>
            <a:r>
              <a:rPr sz="40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ecomendación</a:t>
            </a:r>
            <a:r>
              <a:rPr sz="40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…</a:t>
            </a:r>
          </a:p>
          <a:p>
            <a:endParaRPr sz="2100" b="1" u="sng" dirty="0">
              <a:solidFill>
                <a:schemeClr val="tx1"/>
              </a:solidFill>
              <a:latin typeface="Bell MT"/>
              <a:ea typeface="Bell MT"/>
              <a:cs typeface="Bell MT"/>
            </a:endParaRPr>
          </a:p>
          <a:p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¡</a:t>
            </a:r>
            <a:r>
              <a:rPr sz="21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Llene</a:t>
            </a:r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la </a:t>
            </a:r>
            <a:r>
              <a:rPr sz="21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solicitud</a:t>
            </a:r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de </a:t>
            </a:r>
            <a:r>
              <a:rPr sz="21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traslado</a:t>
            </a:r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!</a:t>
            </a:r>
          </a:p>
          <a:p>
            <a:r>
              <a:rPr sz="21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Escanee</a:t>
            </a:r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el </a:t>
            </a:r>
            <a:r>
              <a:rPr sz="2100" b="1" u="sng" dirty="0" err="1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código</a:t>
            </a:r>
            <a:r>
              <a:rPr sz="2100" b="1" u="sng" dirty="0">
                <a:solidFill>
                  <a:schemeClr val="tx1"/>
                </a:solidFill>
                <a:latin typeface="Bell MT"/>
                <a:ea typeface="Bell MT"/>
                <a:cs typeface="Bell MT"/>
              </a:rPr>
              <a:t> QR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C8BDE-348E-42B1-BDB4-84B590BC0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772" y="2128795"/>
            <a:ext cx="2020295" cy="2020295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0B58E24B-EAE8-2CCB-2B71-DCB3D39C9AD1}"/>
              </a:ext>
            </a:extLst>
          </p:cNvPr>
          <p:cNvSpPr>
            <a:spLocks noGrp="1"/>
          </p:cNvSpPr>
          <p:nvPr/>
        </p:nvSpPr>
        <p:spPr>
          <a:xfrm>
            <a:off x="4848606" y="1272548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A2516C5F-ABAD-F77F-8C03-DC296665358E}"/>
              </a:ext>
            </a:extLst>
          </p:cNvPr>
          <p:cNvSpPr>
            <a:spLocks noGrp="1"/>
          </p:cNvSpPr>
          <p:nvPr/>
        </p:nvSpPr>
        <p:spPr>
          <a:xfrm>
            <a:off x="84539" y="2019293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7E70C8DC-A8C3-5F72-EEB9-8B32628238F3}"/>
              </a:ext>
            </a:extLst>
          </p:cNvPr>
          <p:cNvSpPr>
            <a:spLocks noGrp="1"/>
          </p:cNvSpPr>
          <p:nvPr/>
        </p:nvSpPr>
        <p:spPr>
          <a:xfrm>
            <a:off x="4848606" y="4067018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478C7A7B-0B89-52BC-D056-FCEFF415FB36}"/>
              </a:ext>
            </a:extLst>
          </p:cNvPr>
          <p:cNvSpPr>
            <a:spLocks noGrp="1"/>
          </p:cNvSpPr>
          <p:nvPr/>
        </p:nvSpPr>
        <p:spPr>
          <a:xfrm>
            <a:off x="914643" y="3763133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endParaRPr sz="788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377C00-E1BB-F578-6BB9-CD36728B480D}"/>
              </a:ext>
            </a:extLst>
          </p:cNvPr>
          <p:cNvSpPr>
            <a:spLocks noGrp="1"/>
          </p:cNvSpPr>
          <p:nvPr/>
        </p:nvSpPr>
        <p:spPr>
          <a:xfrm>
            <a:off x="438912" y="2283714"/>
            <a:ext cx="14058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1350" dirty="0" err="1"/>
              <a:t>Ll</a:t>
            </a:r>
            <a:r>
              <a:rPr lang="en-US" sz="1350" dirty="0" err="1"/>
              <a:t>ene</a:t>
            </a:r>
            <a:r>
              <a:rPr lang="en-US" sz="1350" dirty="0"/>
              <a:t> </a:t>
            </a:r>
            <a:r>
              <a:rPr lang="en-US" sz="1350" dirty="0" err="1"/>
              <a:t>una</a:t>
            </a:r>
            <a:r>
              <a:rPr sz="1350" dirty="0"/>
              <a:t> </a:t>
            </a:r>
            <a:r>
              <a:rPr sz="1350" dirty="0" err="1"/>
              <a:t>ahora</a:t>
            </a:r>
            <a:endParaRPr sz="13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3DBA43-B9E3-9151-A097-09174E38BF17}"/>
              </a:ext>
            </a:extLst>
          </p:cNvPr>
          <p:cNvSpPr>
            <a:spLocks noGrp="1"/>
          </p:cNvSpPr>
          <p:nvPr/>
        </p:nvSpPr>
        <p:spPr>
          <a:xfrm>
            <a:off x="5102066" y="1534545"/>
            <a:ext cx="158076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sz="1350" dirty="0" err="1"/>
              <a:t>Guárdela</a:t>
            </a:r>
            <a:r>
              <a:rPr sz="1350" dirty="0"/>
              <a:t> para </a:t>
            </a:r>
            <a:r>
              <a:rPr sz="1350" dirty="0" err="1"/>
              <a:t>llenarla</a:t>
            </a:r>
            <a:r>
              <a:rPr sz="1350" dirty="0"/>
              <a:t> </a:t>
            </a:r>
            <a:r>
              <a:rPr sz="1350" dirty="0" err="1"/>
              <a:t>después</a:t>
            </a:r>
            <a:endParaRPr sz="13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1F117-E51F-B1A2-F3A0-D45911ED4F27}"/>
              </a:ext>
            </a:extLst>
          </p:cNvPr>
          <p:cNvSpPr>
            <a:spLocks noGrp="1"/>
          </p:cNvSpPr>
          <p:nvPr/>
        </p:nvSpPr>
        <p:spPr>
          <a:xfrm>
            <a:off x="1018309" y="3872941"/>
            <a:ext cx="1828799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sz="1350" dirty="0" err="1"/>
              <a:t>Llene</a:t>
            </a:r>
            <a:r>
              <a:rPr sz="1350" dirty="0"/>
              <a:t> </a:t>
            </a:r>
            <a:r>
              <a:rPr sz="1350" dirty="0" err="1"/>
              <a:t>una</a:t>
            </a:r>
            <a:r>
              <a:rPr sz="1350" dirty="0"/>
              <a:t> para </a:t>
            </a:r>
            <a:r>
              <a:rPr lang="en-US" sz="1350" dirty="0" err="1"/>
              <a:t>su</a:t>
            </a:r>
            <a:r>
              <a:rPr lang="en-US" sz="1350" dirty="0"/>
              <a:t> estudiante </a:t>
            </a:r>
            <a:r>
              <a:rPr lang="en-US" sz="1350" dirty="0" err="1"/>
              <a:t>que</a:t>
            </a:r>
            <a:r>
              <a:rPr sz="1350" dirty="0"/>
              <a:t> </a:t>
            </a:r>
            <a:r>
              <a:rPr lang="en-US" sz="1350" dirty="0" err="1"/>
              <a:t>toma</a:t>
            </a:r>
            <a:r>
              <a:rPr sz="1350" dirty="0" err="1"/>
              <a:t>rá</a:t>
            </a:r>
            <a:r>
              <a:rPr sz="1350" dirty="0"/>
              <a:t> la </a:t>
            </a:r>
            <a:r>
              <a:rPr sz="1350" dirty="0" err="1"/>
              <a:t>evaluación</a:t>
            </a:r>
            <a:endParaRPr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DF7DED-4D38-E211-C1BC-C3950EBC235D}"/>
              </a:ext>
            </a:extLst>
          </p:cNvPr>
          <p:cNvSpPr>
            <a:spLocks noGrp="1"/>
          </p:cNvSpPr>
          <p:nvPr/>
        </p:nvSpPr>
        <p:spPr>
          <a:xfrm>
            <a:off x="5229225" y="4280701"/>
            <a:ext cx="1405890" cy="708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algn="l"/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None/>
            </a:pPr>
            <a:r>
              <a:rPr sz="1350" dirty="0" err="1"/>
              <a:t>Llene</a:t>
            </a:r>
            <a:r>
              <a:rPr sz="1350" dirty="0"/>
              <a:t> </a:t>
            </a:r>
            <a:r>
              <a:rPr sz="1350" dirty="0" err="1"/>
              <a:t>otra</a:t>
            </a:r>
            <a:r>
              <a:rPr sz="1350" dirty="0"/>
              <a:t> para </a:t>
            </a:r>
            <a:r>
              <a:rPr sz="1350" dirty="0" err="1"/>
              <a:t>su</a:t>
            </a:r>
            <a:r>
              <a:rPr sz="1350" dirty="0"/>
              <a:t> </a:t>
            </a:r>
            <a:r>
              <a:rPr sz="1350" dirty="0" err="1"/>
              <a:t>hermano</a:t>
            </a:r>
            <a:r>
              <a:rPr sz="1350" dirty="0"/>
              <a:t> o </a:t>
            </a:r>
            <a:r>
              <a:rPr sz="1350" dirty="0" err="1"/>
              <a:t>hermana</a:t>
            </a:r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3800767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>
            <a:extLst>
              <a:ext uri="{FF2B5EF4-FFF2-40B4-BE49-F238E27FC236}">
                <a16:creationId xmlns:a16="http://schemas.microsoft.com/office/drawing/2014/main" id="{1CE7EECB-1BC0-495A-8A24-6D3608D85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074" y="261057"/>
            <a:ext cx="7030657" cy="3963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lvl="0">
              <a:buNone/>
            </a:pPr>
            <a:r>
              <a:rPr>
                <a:latin typeface="Vidaloka"/>
                <a:ea typeface="Vidaloka"/>
                <a:cs typeface="Vidaloka"/>
              </a:rPr>
              <a:t>Fechas importantes de GATE</a:t>
            </a:r>
            <a:endParaRPr/>
          </a:p>
        </p:txBody>
      </p:sp>
      <p:sp>
        <p:nvSpPr>
          <p:cNvPr id="206" name="Google Shape;206;p28">
            <a:extLst>
              <a:ext uri="{FF2B5EF4-FFF2-40B4-BE49-F238E27FC236}">
                <a16:creationId xmlns:a16="http://schemas.microsoft.com/office/drawing/2014/main" id="{D6711A3D-1274-4A0B-A144-5483FEEABB5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24</a:t>
            </a:fld>
            <a:endParaRPr/>
          </a:p>
        </p:txBody>
      </p:sp>
      <p:sp>
        <p:nvSpPr>
          <p:cNvPr id="208" name="Google Shape;208;p28">
            <a:extLst>
              <a:ext uri="{FF2B5EF4-FFF2-40B4-BE49-F238E27FC236}">
                <a16:creationId xmlns:a16="http://schemas.microsoft.com/office/drawing/2014/main" id="{7AD2A521-29B2-4D00-8E02-38D805E4F95D}"/>
              </a:ext>
            </a:extLst>
          </p:cNvPr>
          <p:cNvSpPr>
            <a:spLocks noGrp="1"/>
          </p:cNvSpPr>
          <p:nvPr/>
        </p:nvSpPr>
        <p:spPr>
          <a:xfrm>
            <a:off x="916500" y="2518973"/>
            <a:ext cx="8227500" cy="63900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4"/>
              </a:gs>
              <a:gs pos="51000">
                <a:schemeClr val="accent3"/>
              </a:gs>
              <a:gs pos="76000">
                <a:schemeClr val="accent2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1" name="Google Shape;211;p28">
            <a:extLst>
              <a:ext uri="{FF2B5EF4-FFF2-40B4-BE49-F238E27FC236}">
                <a16:creationId xmlns:a16="http://schemas.microsoft.com/office/drawing/2014/main" id="{9944620F-E3CA-43F5-910A-48ECBEF27F0F}"/>
              </a:ext>
            </a:extLst>
          </p:cNvPr>
          <p:cNvCxnSpPr/>
          <p:nvPr/>
        </p:nvCxnSpPr>
        <p:spPr>
          <a:xfrm>
            <a:off x="4841616" y="2217220"/>
            <a:ext cx="0" cy="363300"/>
          </a:xfrm>
          <a:prstGeom prst="straightConnector1">
            <a:avLst/>
          </a:prstGeom>
          <a:ln w="9525" cap="flat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28">
            <a:extLst>
              <a:ext uri="{FF2B5EF4-FFF2-40B4-BE49-F238E27FC236}">
                <a16:creationId xmlns:a16="http://schemas.microsoft.com/office/drawing/2014/main" id="{6F059D57-A5A1-4F63-BC63-BFF29D4BDA80}"/>
              </a:ext>
            </a:extLst>
          </p:cNvPr>
          <p:cNvSpPr>
            <a:spLocks noGrp="1"/>
          </p:cNvSpPr>
          <p:nvPr/>
        </p:nvSpPr>
        <p:spPr>
          <a:xfrm>
            <a:off x="4795416" y="2204714"/>
            <a:ext cx="92400" cy="9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8">
            <a:extLst>
              <a:ext uri="{FF2B5EF4-FFF2-40B4-BE49-F238E27FC236}">
                <a16:creationId xmlns:a16="http://schemas.microsoft.com/office/drawing/2014/main" id="{650D46CF-8771-4C14-96D9-DE20B7FCAF22}"/>
              </a:ext>
            </a:extLst>
          </p:cNvPr>
          <p:cNvSpPr>
            <a:spLocks noGrp="1"/>
          </p:cNvSpPr>
          <p:nvPr/>
        </p:nvSpPr>
        <p:spPr>
          <a:xfrm>
            <a:off x="4683899" y="2616679"/>
            <a:ext cx="1504758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  <a:buNone/>
            </a:pPr>
            <a:r>
              <a:rPr sz="1800" dirty="0">
                <a:solidFill>
                  <a:schemeClr val="accent3"/>
                </a:solidFill>
                <a:latin typeface="Vidaloka"/>
                <a:ea typeface="Vidaloka"/>
                <a:cs typeface="Vidaloka"/>
              </a:rPr>
              <a:t>Agosto 2027</a:t>
            </a:r>
          </a:p>
        </p:txBody>
      </p:sp>
      <p:sp>
        <p:nvSpPr>
          <p:cNvPr id="214" name="Google Shape;214;p28">
            <a:extLst>
              <a:ext uri="{FF2B5EF4-FFF2-40B4-BE49-F238E27FC236}">
                <a16:creationId xmlns:a16="http://schemas.microsoft.com/office/drawing/2014/main" id="{320F9F0E-04BD-4C31-A4A1-F1AC89FAFCB3}"/>
              </a:ext>
            </a:extLst>
          </p:cNvPr>
          <p:cNvSpPr>
            <a:spLocks noGrp="1"/>
          </p:cNvSpPr>
          <p:nvPr/>
        </p:nvSpPr>
        <p:spPr>
          <a:xfrm>
            <a:off x="4719556" y="1758355"/>
            <a:ext cx="3899907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1">
                <a:solidFill>
                  <a:schemeClr val="dk1"/>
                </a:solidFill>
                <a:latin typeface="+mj-lt"/>
                <a:ea typeface="+mj-lt"/>
                <a:cs typeface="+mj-lt"/>
              </a:rPr>
              <a:t>¡Comienza el nuevo ciclo escolar!</a:t>
            </a:r>
          </a:p>
        </p:txBody>
      </p:sp>
      <p:sp>
        <p:nvSpPr>
          <p:cNvPr id="216" name="Google Shape;216;p28">
            <a:extLst>
              <a:ext uri="{FF2B5EF4-FFF2-40B4-BE49-F238E27FC236}">
                <a16:creationId xmlns:a16="http://schemas.microsoft.com/office/drawing/2014/main" id="{323F8122-9B86-44C9-86BD-B5C0E146C586}"/>
              </a:ext>
            </a:extLst>
          </p:cNvPr>
          <p:cNvSpPr>
            <a:spLocks noGrp="1"/>
          </p:cNvSpPr>
          <p:nvPr/>
        </p:nvSpPr>
        <p:spPr>
          <a:xfrm>
            <a:off x="801794" y="2656919"/>
            <a:ext cx="1446079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  <a:buNone/>
            </a:pPr>
            <a:r>
              <a:rPr sz="1800" dirty="0">
                <a:solidFill>
                  <a:schemeClr val="accent5"/>
                </a:solidFill>
                <a:latin typeface="Vidaloka"/>
                <a:ea typeface="Vidaloka"/>
                <a:cs typeface="Vidaloka"/>
              </a:rPr>
              <a:t>18 de </a:t>
            </a:r>
            <a:r>
              <a:rPr sz="1800" dirty="0" err="1">
                <a:solidFill>
                  <a:schemeClr val="accent5"/>
                </a:solidFill>
                <a:latin typeface="Vidaloka"/>
                <a:ea typeface="Vidaloka"/>
                <a:cs typeface="Vidaloka"/>
              </a:rPr>
              <a:t>diciembre</a:t>
            </a:r>
            <a:r>
              <a:rPr sz="1800" dirty="0">
                <a:solidFill>
                  <a:schemeClr val="accent5"/>
                </a:solidFill>
                <a:latin typeface="Vidaloka"/>
                <a:ea typeface="Vidaloka"/>
                <a:cs typeface="Vidaloka"/>
              </a:rPr>
              <a:t> 2026</a:t>
            </a:r>
          </a:p>
        </p:txBody>
      </p:sp>
      <p:cxnSp>
        <p:nvCxnSpPr>
          <p:cNvPr id="218" name="Google Shape;218;p28">
            <a:extLst>
              <a:ext uri="{FF2B5EF4-FFF2-40B4-BE49-F238E27FC236}">
                <a16:creationId xmlns:a16="http://schemas.microsoft.com/office/drawing/2014/main" id="{BFFAE624-DF74-4199-8BB5-51C58BDD27D3}"/>
              </a:ext>
            </a:extLst>
          </p:cNvPr>
          <p:cNvCxnSpPr/>
          <p:nvPr/>
        </p:nvCxnSpPr>
        <p:spPr>
          <a:xfrm>
            <a:off x="914275" y="2213735"/>
            <a:ext cx="0" cy="359400"/>
          </a:xfrm>
          <a:prstGeom prst="straightConnector1">
            <a:avLst/>
          </a:prstGeom>
          <a:ln w="9525" cap="flat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9" name="Google Shape;219;p28">
            <a:extLst>
              <a:ext uri="{FF2B5EF4-FFF2-40B4-BE49-F238E27FC236}">
                <a16:creationId xmlns:a16="http://schemas.microsoft.com/office/drawing/2014/main" id="{A5CF410C-E0EF-43DF-813D-E2E48DA320FC}"/>
              </a:ext>
            </a:extLst>
          </p:cNvPr>
          <p:cNvSpPr>
            <a:spLocks noGrp="1"/>
          </p:cNvSpPr>
          <p:nvPr/>
        </p:nvSpPr>
        <p:spPr>
          <a:xfrm>
            <a:off x="868075" y="2197591"/>
            <a:ext cx="92400" cy="9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8">
            <a:extLst>
              <a:ext uri="{FF2B5EF4-FFF2-40B4-BE49-F238E27FC236}">
                <a16:creationId xmlns:a16="http://schemas.microsoft.com/office/drawing/2014/main" id="{630490DE-A205-458C-A96E-4EB737FA71C9}"/>
              </a:ext>
            </a:extLst>
          </p:cNvPr>
          <p:cNvSpPr>
            <a:spLocks noGrp="1"/>
          </p:cNvSpPr>
          <p:nvPr/>
        </p:nvSpPr>
        <p:spPr>
          <a:xfrm>
            <a:off x="801794" y="897399"/>
            <a:ext cx="1446079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r>
              <a:rPr sz="1200" b="1" i="1">
                <a:solidFill>
                  <a:schemeClr val="tx1"/>
                </a:solidFill>
              </a:rPr>
              <a:t>Último día para entregar solicitudes de GATE.</a:t>
            </a:r>
          </a:p>
          <a:p>
            <a:r>
              <a:rPr sz="1200" b="1" i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2" name="Google Shape;222;p28">
            <a:extLst>
              <a:ext uri="{FF2B5EF4-FFF2-40B4-BE49-F238E27FC236}">
                <a16:creationId xmlns:a16="http://schemas.microsoft.com/office/drawing/2014/main" id="{930266BE-694B-4D87-B5F7-83965242E808}"/>
              </a:ext>
            </a:extLst>
          </p:cNvPr>
          <p:cNvSpPr>
            <a:spLocks noGrp="1"/>
          </p:cNvSpPr>
          <p:nvPr/>
        </p:nvSpPr>
        <p:spPr>
          <a:xfrm>
            <a:off x="2760399" y="1758355"/>
            <a:ext cx="1389024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sz="1800" dirty="0">
                <a:solidFill>
                  <a:schemeClr val="accent4"/>
                </a:solidFill>
                <a:latin typeface="Vidaloka"/>
                <a:ea typeface="Vidaloka"/>
                <a:cs typeface="Vidaloka"/>
              </a:rPr>
              <a:t>23 de </a:t>
            </a:r>
            <a:r>
              <a:rPr sz="1800" dirty="0" err="1">
                <a:solidFill>
                  <a:schemeClr val="accent4"/>
                </a:solidFill>
                <a:latin typeface="Vidaloka"/>
                <a:ea typeface="Vidaloka"/>
                <a:cs typeface="Vidaloka"/>
              </a:rPr>
              <a:t>enero</a:t>
            </a:r>
            <a:r>
              <a:rPr sz="1800" dirty="0">
                <a:solidFill>
                  <a:schemeClr val="accent4"/>
                </a:solidFill>
                <a:latin typeface="Vidaloka"/>
                <a:ea typeface="Vidaloka"/>
                <a:cs typeface="Vidaloka"/>
              </a:rPr>
              <a:t> 2027</a:t>
            </a:r>
          </a:p>
        </p:txBody>
      </p:sp>
      <p:cxnSp>
        <p:nvCxnSpPr>
          <p:cNvPr id="224" name="Google Shape;224;p28">
            <a:extLst>
              <a:ext uri="{FF2B5EF4-FFF2-40B4-BE49-F238E27FC236}">
                <a16:creationId xmlns:a16="http://schemas.microsoft.com/office/drawing/2014/main" id="{04612B22-797C-41D5-B742-2107B998ECE4}"/>
              </a:ext>
            </a:extLst>
          </p:cNvPr>
          <p:cNvCxnSpPr/>
          <p:nvPr/>
        </p:nvCxnSpPr>
        <p:spPr>
          <a:xfrm>
            <a:off x="2858409" y="2529419"/>
            <a:ext cx="0" cy="359400"/>
          </a:xfrm>
          <a:prstGeom prst="straightConnector1">
            <a:avLst/>
          </a:prstGeom>
          <a:ln w="9525" cap="flat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28">
            <a:extLst>
              <a:ext uri="{FF2B5EF4-FFF2-40B4-BE49-F238E27FC236}">
                <a16:creationId xmlns:a16="http://schemas.microsoft.com/office/drawing/2014/main" id="{4A7E7D2A-B4C6-4D75-B279-92A36BF19153}"/>
              </a:ext>
            </a:extLst>
          </p:cNvPr>
          <p:cNvSpPr>
            <a:spLocks noGrp="1"/>
          </p:cNvSpPr>
          <p:nvPr/>
        </p:nvSpPr>
        <p:spPr>
          <a:xfrm>
            <a:off x="2821270" y="2513842"/>
            <a:ext cx="74277" cy="92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8">
            <a:extLst>
              <a:ext uri="{FF2B5EF4-FFF2-40B4-BE49-F238E27FC236}">
                <a16:creationId xmlns:a16="http://schemas.microsoft.com/office/drawing/2014/main" id="{33E09517-4164-40EE-B633-3F0867445265}"/>
              </a:ext>
            </a:extLst>
          </p:cNvPr>
          <p:cNvSpPr>
            <a:spLocks noGrp="1"/>
          </p:cNvSpPr>
          <p:nvPr/>
        </p:nvSpPr>
        <p:spPr>
          <a:xfrm>
            <a:off x="2760399" y="2891976"/>
            <a:ext cx="1923449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r>
              <a:rPr sz="1600" b="1" i="1" dirty="0" err="1">
                <a:solidFill>
                  <a:schemeClr val="tx1"/>
                </a:solidFill>
              </a:rPr>
              <a:t>Evaluación</a:t>
            </a:r>
            <a:r>
              <a:rPr sz="1600" b="1" i="1" dirty="0">
                <a:solidFill>
                  <a:schemeClr val="tx1"/>
                </a:solidFill>
              </a:rPr>
              <a:t> GATE para estudiantes </a:t>
            </a:r>
            <a:r>
              <a:rPr sz="1600" b="1" i="1" dirty="0" err="1">
                <a:solidFill>
                  <a:schemeClr val="tx1"/>
                </a:solidFill>
              </a:rPr>
              <a:t>que</a:t>
            </a:r>
            <a:r>
              <a:rPr sz="1600" b="1" i="1" dirty="0">
                <a:solidFill>
                  <a:schemeClr val="tx1"/>
                </a:solidFill>
              </a:rPr>
              <a:t> </a:t>
            </a:r>
            <a:r>
              <a:rPr sz="1600" b="1" i="1" dirty="0" err="1">
                <a:solidFill>
                  <a:schemeClr val="tx1"/>
                </a:solidFill>
              </a:rPr>
              <a:t>cursan</a:t>
            </a:r>
            <a:r>
              <a:rPr sz="1600" b="1" i="1" dirty="0">
                <a:solidFill>
                  <a:schemeClr val="tx1"/>
                </a:solidFill>
              </a:rPr>
              <a:t> de 1º a</a:t>
            </a:r>
            <a:r>
              <a:rPr lang="en-US" sz="1600" b="1" i="1" dirty="0">
                <a:solidFill>
                  <a:schemeClr val="tx1"/>
                </a:solidFill>
              </a:rPr>
              <a:t>l</a:t>
            </a:r>
            <a:r>
              <a:rPr sz="1600" b="1" i="1" dirty="0">
                <a:solidFill>
                  <a:schemeClr val="tx1"/>
                </a:solidFill>
              </a:rPr>
              <a:t> 7º </a:t>
            </a:r>
            <a:r>
              <a:rPr sz="1600" b="1" i="1" dirty="0" err="1">
                <a:solidFill>
                  <a:schemeClr val="tx1"/>
                </a:solidFill>
              </a:rPr>
              <a:t>grado</a:t>
            </a:r>
            <a:endParaRPr sz="16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268A5-37F3-415F-BF53-E07359587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212" y="54867"/>
            <a:ext cx="1070994" cy="107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>
            <a:extLst>
              <a:ext uri="{FF2B5EF4-FFF2-40B4-BE49-F238E27FC236}">
                <a16:creationId xmlns:a16="http://schemas.microsoft.com/office/drawing/2014/main" id="{D740058C-F115-4A1B-B64A-80BFD9D542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25</a:t>
            </a:fld>
            <a:endParaRPr/>
          </a:p>
        </p:txBody>
      </p:sp>
      <p:sp>
        <p:nvSpPr>
          <p:cNvPr id="287" name="Google Shape;287;p34">
            <a:extLst>
              <a:ext uri="{FF2B5EF4-FFF2-40B4-BE49-F238E27FC236}">
                <a16:creationId xmlns:a16="http://schemas.microsoft.com/office/drawing/2014/main" id="{45D9FAAE-088D-4F4E-9213-49D197441A6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28625" y="619125"/>
            <a:ext cx="4762500" cy="7620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defPPr>
              <a:defRPr sz="3600"/>
            </a:defPPr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/>
              <a:t>¡Gracias!</a:t>
            </a:r>
            <a:endParaRPr sz="7200"/>
          </a:p>
        </p:txBody>
      </p:sp>
      <p:sp>
        <p:nvSpPr>
          <p:cNvPr id="288" name="Google Shape;288;p34">
            <a:extLst>
              <a:ext uri="{FF2B5EF4-FFF2-40B4-BE49-F238E27FC236}">
                <a16:creationId xmlns:a16="http://schemas.microsoft.com/office/drawing/2014/main" id="{47944500-030B-4E9C-BFE5-8568661AEEA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28625" y="1905000"/>
            <a:ext cx="5429250" cy="3048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defPPr>
              <a:defRPr sz="1650"/>
            </a:defPPr>
            <a:lvl1pPr>
              <a:defRPr sz="1650"/>
            </a:lvl1pPr>
            <a:lvl2pPr>
              <a:defRPr sz="1650"/>
            </a:lvl2pPr>
            <a:lvl3pPr>
              <a:defRPr sz="165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sz="1650" b="1" dirty="0"/>
              <a:t>¿</a:t>
            </a:r>
            <a:r>
              <a:rPr sz="1650" b="1" dirty="0" err="1"/>
              <a:t>Preguntas</a:t>
            </a:r>
            <a:r>
              <a:rPr sz="1650" b="1" dirty="0"/>
              <a:t>?</a:t>
            </a:r>
            <a:endParaRPr b="1" dirty="0"/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sz="1650" b="1" dirty="0"/>
              <a:t>Puede </a:t>
            </a:r>
            <a:r>
              <a:rPr sz="1650" b="1" dirty="0" err="1"/>
              <a:t>comunicarse</a:t>
            </a:r>
            <a:r>
              <a:rPr sz="1650" b="1" dirty="0"/>
              <a:t> con </a:t>
            </a:r>
            <a:r>
              <a:rPr sz="1650" b="1" dirty="0" err="1"/>
              <a:t>nosotros</a:t>
            </a:r>
            <a:r>
              <a:rPr sz="1650" b="1" dirty="0"/>
              <a:t>: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650" b="1" dirty="0"/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sz="1650" b="1" dirty="0"/>
              <a:t>Michael Bunch, Ed. D.  mbunch@tusd.net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sz="1650" b="1" dirty="0"/>
              <a:t>Director de </a:t>
            </a:r>
            <a:r>
              <a:rPr sz="1650" b="1" dirty="0" err="1"/>
              <a:t>Mejora</a:t>
            </a:r>
            <a:r>
              <a:rPr sz="1650" b="1" dirty="0"/>
              <a:t> Continua y de </a:t>
            </a:r>
            <a:r>
              <a:rPr sz="1650" b="1" dirty="0" err="1"/>
              <a:t>Programas</a:t>
            </a:r>
            <a:r>
              <a:rPr sz="1650" b="1" dirty="0"/>
              <a:t> </a:t>
            </a:r>
            <a:r>
              <a:rPr sz="1650" b="1" dirty="0" err="1"/>
              <a:t>Estatales</a:t>
            </a:r>
            <a:r>
              <a:rPr sz="1650" b="1" dirty="0"/>
              <a:t> y Federales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650" b="1" dirty="0"/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sz="1650" b="1" dirty="0"/>
              <a:t>Leia Osborne  losborne@tusd.net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sz="1650" b="1" dirty="0" err="1"/>
              <a:t>Secretaria</a:t>
            </a:r>
            <a:r>
              <a:rPr lang="en-US" sz="1650" b="1" dirty="0"/>
              <a:t> de GATE</a:t>
            </a:r>
            <a:endParaRPr sz="1650" b="1" dirty="0"/>
          </a:p>
        </p:txBody>
      </p:sp>
      <p:sp>
        <p:nvSpPr>
          <p:cNvPr id="289" name="Google Shape;289;p34">
            <a:extLst>
              <a:ext uri="{FF2B5EF4-FFF2-40B4-BE49-F238E27FC236}">
                <a16:creationId xmlns:a16="http://schemas.microsoft.com/office/drawing/2014/main" id="{09172568-2DCB-4A2D-886C-EAB51C439E82}"/>
              </a:ext>
            </a:extLst>
          </p:cNvPr>
          <p:cNvSpPr>
            <a:spLocks noGrp="1"/>
          </p:cNvSpPr>
          <p:nvPr/>
        </p:nvSpPr>
        <p:spPr>
          <a:xfrm>
            <a:off x="4365450" y="866725"/>
            <a:ext cx="2538600" cy="1964100"/>
          </a:xfrm>
          <a:prstGeom prst="cloudCallout">
            <a:avLst>
              <a:gd name="adj1" fmla="val 56798"/>
              <a:gd name="adj2" fmla="val 53281"/>
            </a:avLst>
          </a:prstGeom>
          <a:solidFill>
            <a:srgbClr val="0072FF">
              <a:alpha val="17320"/>
            </a:srgbClr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4">
            <a:extLst>
              <a:ext uri="{FF2B5EF4-FFF2-40B4-BE49-F238E27FC236}">
                <a16:creationId xmlns:a16="http://schemas.microsoft.com/office/drawing/2014/main" id="{0DD3D2B1-457B-4246-BCFB-CDC647C7340C}"/>
              </a:ext>
            </a:extLst>
          </p:cNvPr>
          <p:cNvSpPr>
            <a:spLocks noGrp="1"/>
          </p:cNvSpPr>
          <p:nvPr/>
        </p:nvSpPr>
        <p:spPr>
          <a:xfrm>
            <a:off x="5272624" y="1414182"/>
            <a:ext cx="724260" cy="869187"/>
          </a:xfrm>
          <a:custGeom>
            <a:avLst/>
            <a:gdLst/>
            <a:ahLst/>
            <a:cxnLst/>
            <a:rect l="l" t="t" r="r" b="b"/>
            <a:pathLst>
              <a:path w="15817" h="18981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503CFB-AA7F-4381-8E84-5E8C75A39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611" y="1028027"/>
            <a:ext cx="1629185" cy="164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68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>
            <a:extLst>
              <a:ext uri="{FF2B5EF4-FFF2-40B4-BE49-F238E27FC236}">
                <a16:creationId xmlns:a16="http://schemas.microsoft.com/office/drawing/2014/main" id="{23352689-8211-4203-9AA4-BD452B4AAA0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Diseño de la presentación</a:t>
            </a:r>
          </a:p>
        </p:txBody>
      </p:sp>
      <p:sp>
        <p:nvSpPr>
          <p:cNvPr id="303" name="Google Shape;303;p36">
            <a:extLst>
              <a:ext uri="{FF2B5EF4-FFF2-40B4-BE49-F238E27FC236}">
                <a16:creationId xmlns:a16="http://schemas.microsoft.com/office/drawing/2014/main" id="{81800195-637F-444C-80FB-428D135C8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Esta presentación utiliza las siguientes tipografías: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Títulos: Vidaloka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Texto: Lora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Descárguelas gratis en: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https://www.fontsquirrel.com/fonts/vidaloka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/>
              <a:t>https://www.fontsquirrel.com/fonts/lora</a:t>
            </a:r>
          </a:p>
          <a:p>
            <a:pPr marL="0" lvl="0" indent="0" algn="l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5" name="Google Shape;305;p36">
            <a:extLst>
              <a:ext uri="{FF2B5EF4-FFF2-40B4-BE49-F238E27FC236}">
                <a16:creationId xmlns:a16="http://schemas.microsoft.com/office/drawing/2014/main" id="{C1ECA3CF-8653-4D75-8732-02EAA790E27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  <a:t>26</a:t>
            </a:fld>
            <a:endParaRPr/>
          </a:p>
        </p:txBody>
      </p:sp>
      <p:sp>
        <p:nvSpPr>
          <p:cNvPr id="304" name="Google Shape;304;p36">
            <a:extLst>
              <a:ext uri="{FF2B5EF4-FFF2-40B4-BE49-F238E27FC236}">
                <a16:creationId xmlns:a16="http://schemas.microsoft.com/office/drawing/2014/main" id="{62F53C5B-B4E7-40B8-9E41-99628F351A26}"/>
              </a:ext>
            </a:extLst>
          </p:cNvPr>
          <p:cNvSpPr>
            <a:spLocks noGrp="1"/>
          </p:cNvSpPr>
          <p:nvPr/>
        </p:nvSpPr>
        <p:spPr>
          <a:xfrm>
            <a:off x="855300" y="4104575"/>
            <a:ext cx="51621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1200">
                <a:solidFill>
                  <a:schemeClr val="accent5"/>
                </a:solidFill>
                <a:latin typeface="Lora"/>
                <a:ea typeface="Lora"/>
                <a:cs typeface="Lora"/>
              </a:rPr>
              <a:t>No es necesario conservar esta diapositiva. Sirve como guía de diseño si necesita crear nuevas diapositivas o descargar las fuentes para editar la presentación en PowerPoint®.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5"/>
              </a:solidFill>
              <a:latin typeface="Lora"/>
              <a:ea typeface="Lora"/>
              <a:cs typeface="Lora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5"/>
              </a:solidFill>
              <a:latin typeface="Lora"/>
              <a:ea typeface="Lora"/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227162944"/>
      </p:ext>
    </p:extLst>
  </p:cSld>
  <p:clrMapOvr>
    <a:masterClrMapping/>
  </p:clrMapOvr>
</p:sld>
</file>

<file path=ppt/theme/theme1.xml><?xml version="1.0" encoding="utf-8"?>
<a:theme xmlns:a="http://schemas.openxmlformats.org/drawingml/2006/main" name="Brabantio template">
  <a:themeElements>
    <a:clrScheme name="Custom 347">
      <a:dk1>
        <a:srgbClr val="FFFFFF"/>
      </a:dk1>
      <a:lt1>
        <a:srgbClr val="000000"/>
      </a:lt1>
      <a:dk2>
        <a:srgbClr val="D3D9DF"/>
      </a:dk2>
      <a:lt2>
        <a:srgbClr val="496175"/>
      </a:lt2>
      <a:accent1>
        <a:srgbClr val="1456BB"/>
      </a:accent1>
      <a:accent2>
        <a:srgbClr val="971D4D"/>
      </a:accent2>
      <a:accent3>
        <a:srgbClr val="C92126"/>
      </a:accent3>
      <a:accent4>
        <a:srgbClr val="E4682F"/>
      </a:accent4>
      <a:accent5>
        <a:srgbClr val="EEAD12"/>
      </a:accent5>
      <a:accent6>
        <a:srgbClr val="328EFF"/>
      </a:accent6>
      <a:hlink>
        <a:srgbClr val="7CAEF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stom 3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abantio template">
  <a:themeElements>
    <a:clrScheme name="Custom 347">
      <a:dk1>
        <a:srgbClr val="FFFFFF"/>
      </a:dk1>
      <a:lt1>
        <a:srgbClr val="000000"/>
      </a:lt1>
      <a:dk2>
        <a:srgbClr val="D3D9DF"/>
      </a:dk2>
      <a:lt2>
        <a:srgbClr val="496175"/>
      </a:lt2>
      <a:accent1>
        <a:srgbClr val="1456BB"/>
      </a:accent1>
      <a:accent2>
        <a:srgbClr val="971D4D"/>
      </a:accent2>
      <a:accent3>
        <a:srgbClr val="C92126"/>
      </a:accent3>
      <a:accent4>
        <a:srgbClr val="E4682F"/>
      </a:accent4>
      <a:accent5>
        <a:srgbClr val="EEAD12"/>
      </a:accent5>
      <a:accent6>
        <a:srgbClr val="328EFF"/>
      </a:accent6>
      <a:hlink>
        <a:srgbClr val="7CAEF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ustom 3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1594</Words>
  <Application>Microsoft Office PowerPoint</Application>
  <DocSecurity>0</DocSecurity>
  <PresentationFormat>On-screen Show (16:9)</PresentationFormat>
  <Paragraphs>222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Wingdings</vt:lpstr>
      <vt:lpstr>Arial</vt:lpstr>
      <vt:lpstr>Lora</vt:lpstr>
      <vt:lpstr>Georgia</vt:lpstr>
      <vt:lpstr>Times New Roman</vt:lpstr>
      <vt:lpstr>Calibri</vt:lpstr>
      <vt:lpstr>Bell MT</vt:lpstr>
      <vt:lpstr>Vidaloka</vt:lpstr>
      <vt:lpstr>Comic Sans MS</vt:lpstr>
      <vt:lpstr>Brabantio template</vt:lpstr>
      <vt:lpstr>           ¡Bienvenidos! Reunión informativa para familias         27 de octubre 2026</vt:lpstr>
      <vt:lpstr>Bienvenidos a la noche informativa de TUSD sobre el programa GATE</vt:lpstr>
      <vt:lpstr>¿Qué distingue a GATE?  Responsabilidad   Esfuerzo   Logro   Civismo   Dedicación</vt:lpstr>
      <vt:lpstr>La clave es la enseñanza diferenciada…</vt:lpstr>
      <vt:lpstr>¡Los estudiantes GATE piensan en grande! Pensamiento Crítico</vt:lpstr>
      <vt:lpstr>Proyecto de Interés Personal</vt:lpstr>
      <vt:lpstr>Logros de GATE</vt:lpstr>
      <vt:lpstr>Logros de GATE</vt:lpstr>
      <vt:lpstr>¡Piensen en grande! Los estudiantes GATE alcanzan sus metas  </vt:lpstr>
      <vt:lpstr>¿Qué historia desea para su hijo o hija?</vt:lpstr>
      <vt:lpstr>PowerPoint Presentation</vt:lpstr>
      <vt:lpstr>PowerPoint Presentation</vt:lpstr>
      <vt:lpstr>PowerPoint Presentation</vt:lpstr>
      <vt:lpstr>PowerPoint Presentation</vt:lpstr>
      <vt:lpstr>South/West Park Detalles del Programa GATE</vt:lpstr>
      <vt:lpstr>Requisitos para Ingresar al programa GATE</vt:lpstr>
      <vt:lpstr>¿Qué evalúan estas pruebas? </vt:lpstr>
      <vt:lpstr> Consejos para prepararse para la evaluación </vt:lpstr>
      <vt:lpstr>PowerPoint Presentation</vt:lpstr>
      <vt:lpstr>Traslados</vt:lpstr>
      <vt:lpstr>Traslados de hermanos de estudiantes en el Programa GATE</vt:lpstr>
      <vt:lpstr>PowerPoint Presentation</vt:lpstr>
      <vt:lpstr>PowerPoint Presentation</vt:lpstr>
      <vt:lpstr>Fechas importantes de GATE</vt:lpstr>
      <vt:lpstr>¡Gracias!</vt:lpstr>
      <vt:lpstr>Diseño de la presentación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 Rosa, Pia</cp:lastModifiedBy>
  <cp:revision>2</cp:revision>
  <cp:lastPrinted>2026-10-27T22:49:26Z</cp:lastPrinted>
  <dcterms:created xsi:type="dcterms:W3CDTF">2026-10-27T22:08:51Z</dcterms:created>
  <dcterms:modified xsi:type="dcterms:W3CDTF">2026-10-28T22:41:09Z</dcterms:modified>
</cp:coreProperties>
</file>