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3" r:id="rId2"/>
    <p:sldId id="257" r:id="rId3"/>
    <p:sldId id="265" r:id="rId4"/>
    <p:sldId id="275" r:id="rId5"/>
    <p:sldId id="258" r:id="rId6"/>
    <p:sldId id="267" r:id="rId7"/>
    <p:sldId id="274" r:id="rId8"/>
    <p:sldId id="276" r:id="rId9"/>
    <p:sldId id="283" r:id="rId10"/>
    <p:sldId id="284" r:id="rId11"/>
    <p:sldId id="285" r:id="rId12"/>
    <p:sldId id="286" r:id="rId13"/>
    <p:sldId id="290" r:id="rId14"/>
    <p:sldId id="289" r:id="rId15"/>
    <p:sldId id="277" r:id="rId16"/>
    <p:sldId id="279" r:id="rId17"/>
    <p:sldId id="278" r:id="rId18"/>
    <p:sldId id="280" r:id="rId19"/>
    <p:sldId id="282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-6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1648F-60FC-43BB-BBCA-3DBE2B429D14}" type="doc">
      <dgm:prSet loTypeId="urn:microsoft.com/office/officeart/2018/2/layout/IconLabelList" loCatId="icon" qsTypeId="urn:microsoft.com/office/officeart/2005/8/quickstyle/simple4#5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8CCF448D-9F9A-433A-A65E-6C318DED47FC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Rigor académico</a:t>
          </a:r>
        </a:p>
      </dgm:t>
    </dgm:pt>
    <dgm:pt modelId="{07AF438E-925E-4834-A2F9-658F18EA3367}" type="parTrans" cxnId="{59E30C10-9DD9-4543-A1D2-3C0091FAF079}">
      <dgm:prSet/>
      <dgm:spPr/>
      <dgm:t>
        <a:bodyPr/>
        <a:lstStyle/>
        <a:p>
          <a:endParaRPr lang="en-US"/>
        </a:p>
      </dgm:t>
    </dgm:pt>
    <dgm:pt modelId="{7FAEE281-83B2-462E-9148-F4A275D0DF1B}" type="sibTrans" cxnId="{59E30C10-9DD9-4543-A1D2-3C0091FAF079}">
      <dgm:prSet/>
      <dgm:spPr/>
      <dgm:t>
        <a:bodyPr/>
        <a:lstStyle/>
        <a:p>
          <a:endParaRPr lang="en-US"/>
        </a:p>
      </dgm:t>
    </dgm:pt>
    <dgm:pt modelId="{BD5A652C-FE39-494C-BCC9-55CE1C078540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Más allá de lo básico</a:t>
          </a:r>
        </a:p>
      </dgm:t>
    </dgm:pt>
    <dgm:pt modelId="{C84DAEA8-7AF8-4455-BCDA-7AEDBA2CC2F6}" type="parTrans" cxnId="{2CBB343B-0FB8-48AC-B401-CC4019FC06C5}">
      <dgm:prSet/>
      <dgm:spPr/>
      <dgm:t>
        <a:bodyPr/>
        <a:lstStyle/>
        <a:p>
          <a:endParaRPr lang="en-US"/>
        </a:p>
      </dgm:t>
    </dgm:pt>
    <dgm:pt modelId="{2AABB97E-4649-49DC-B262-0BC692CFAC96}" type="sibTrans" cxnId="{2CBB343B-0FB8-48AC-B401-CC4019FC06C5}">
      <dgm:prSet/>
      <dgm:spPr/>
      <dgm:t>
        <a:bodyPr/>
        <a:lstStyle/>
        <a:p>
          <a:endParaRPr lang="en-US"/>
        </a:p>
      </dgm:t>
    </dgm:pt>
    <dgm:pt modelId="{3CFEED31-2465-4A38-9383-5E9DD90F50B4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Fomentar la creatividad</a:t>
          </a:r>
        </a:p>
      </dgm:t>
    </dgm:pt>
    <dgm:pt modelId="{58B678A0-EFD5-4BB8-BE6D-7C564958CE05}" type="parTrans" cxnId="{83183BAF-B462-4EE7-B4A2-F6ABE744D63A}">
      <dgm:prSet/>
      <dgm:spPr/>
      <dgm:t>
        <a:bodyPr/>
        <a:lstStyle/>
        <a:p>
          <a:endParaRPr lang="en-US"/>
        </a:p>
      </dgm:t>
    </dgm:pt>
    <dgm:pt modelId="{D06BA093-314D-4664-8E78-9392E3012E67}" type="sibTrans" cxnId="{83183BAF-B462-4EE7-B4A2-F6ABE744D63A}">
      <dgm:prSet/>
      <dgm:spPr/>
      <dgm:t>
        <a:bodyPr/>
        <a:lstStyle/>
        <a:p>
          <a:endParaRPr lang="en-US"/>
        </a:p>
      </dgm:t>
    </dgm:pt>
    <dgm:pt modelId="{BDAE8397-75EE-4E98-A4F3-DA764F4AA510}">
      <dgm:prSet phldrT="[Text]" phldr="0"/>
      <dgm:spPr/>
      <dgm:t>
        <a:bodyPr/>
        <a:lstStyle/>
        <a:p>
          <a:pPr>
            <a:lnSpc>
              <a:spcPct val="100000"/>
            </a:lnSpc>
          </a:pPr>
          <a:r>
            <a:rPr lang="es-MX" dirty="0">
              <a:latin typeface="Aptos Display" panose="02110004020202020204"/>
            </a:rPr>
            <a:t>Destacar en el trabajo en equipo</a:t>
          </a:r>
        </a:p>
      </dgm:t>
    </dgm:pt>
    <dgm:pt modelId="{5A71BF31-ED62-495E-93B3-6AC1711FA0AB}" type="parTrans" cxnId="{84BCFC3F-3980-49E2-A93A-E0E314896981}">
      <dgm:prSet/>
      <dgm:spPr/>
      <dgm:t>
        <a:bodyPr/>
        <a:lstStyle/>
        <a:p>
          <a:endParaRPr lang="en-US"/>
        </a:p>
      </dgm:t>
    </dgm:pt>
    <dgm:pt modelId="{934BC60D-4A42-4CA4-BBF6-8612EE0C8B78}" type="sibTrans" cxnId="{84BCFC3F-3980-49E2-A93A-E0E314896981}">
      <dgm:prSet/>
      <dgm:spPr/>
      <dgm:t>
        <a:bodyPr/>
        <a:lstStyle/>
        <a:p>
          <a:endParaRPr lang="en-US"/>
        </a:p>
      </dgm:t>
    </dgm:pt>
    <dgm:pt modelId="{D145CF52-1191-4434-878D-6B99C9600F1D}">
      <dgm:prSet phldrT="[Text]" phldr="0"/>
      <dgm:spPr/>
      <dgm:t>
        <a:bodyPr/>
        <a:lstStyle/>
        <a:p>
          <a:pPr>
            <a:lnSpc>
              <a:spcPct val="100000"/>
            </a:lnSpc>
          </a:pPr>
          <a:r>
            <a:rPr lang="es-MX" dirty="0">
              <a:latin typeface="Aptos Display" panose="02110004020202020204"/>
            </a:rPr>
            <a:t>Una mejor educación</a:t>
          </a:r>
        </a:p>
      </dgm:t>
    </dgm:pt>
    <dgm:pt modelId="{32DEEF07-47C9-459F-8958-FF947BCA0485}" type="parTrans" cxnId="{06A1CD40-9D70-47CA-87AC-7E6BCEBAA996}">
      <dgm:prSet/>
      <dgm:spPr/>
      <dgm:t>
        <a:bodyPr/>
        <a:lstStyle/>
        <a:p>
          <a:endParaRPr lang="en-US"/>
        </a:p>
      </dgm:t>
    </dgm:pt>
    <dgm:pt modelId="{C01A6E89-2035-4E07-AC9F-810B836001E3}" type="sibTrans" cxnId="{06A1CD40-9D70-47CA-87AC-7E6BCEBAA996}">
      <dgm:prSet/>
      <dgm:spPr/>
      <dgm:t>
        <a:bodyPr/>
        <a:lstStyle/>
        <a:p>
          <a:endParaRPr lang="en-US"/>
        </a:p>
      </dgm:t>
    </dgm:pt>
    <dgm:pt modelId="{4BE820AB-C9C1-40BC-B8F9-DDB98419013F}" type="pres">
      <dgm:prSet presAssocID="{C121648F-60FC-43BB-BBCA-3DBE2B429D14}" presName="root" presStyleCnt="0">
        <dgm:presLayoutVars>
          <dgm:dir/>
          <dgm:resizeHandles val="exact"/>
        </dgm:presLayoutVars>
      </dgm:prSet>
      <dgm:spPr/>
    </dgm:pt>
    <dgm:pt modelId="{22DF980D-1095-492C-8743-030F1F77AF0F}" type="pres">
      <dgm:prSet presAssocID="{8CCF448D-9F9A-433A-A65E-6C318DED47FC}" presName="compNode" presStyleCnt="0"/>
      <dgm:spPr/>
    </dgm:pt>
    <dgm:pt modelId="{08EEEDD3-0649-4CA4-98B3-F506EEE66ABA}" type="pres">
      <dgm:prSet presAssocID="{8CCF448D-9F9A-433A-A65E-6C318DED47FC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B300A88-33AD-4F9D-AF01-7F718741B666}" type="pres">
      <dgm:prSet presAssocID="{8CCF448D-9F9A-433A-A65E-6C318DED47FC}" presName="spaceRect" presStyleCnt="0"/>
      <dgm:spPr/>
    </dgm:pt>
    <dgm:pt modelId="{1809DB7F-26B2-4F00-9EEF-8072C56E0938}" type="pres">
      <dgm:prSet presAssocID="{8CCF448D-9F9A-433A-A65E-6C318DED47FC}" presName="textRect" presStyleLbl="revTx" presStyleIdx="0" presStyleCnt="5">
        <dgm:presLayoutVars>
          <dgm:chMax val="1"/>
          <dgm:chPref val="1"/>
        </dgm:presLayoutVars>
      </dgm:prSet>
      <dgm:spPr/>
    </dgm:pt>
    <dgm:pt modelId="{98EB30B8-5489-432A-A8C5-C73379E41D5A}" type="pres">
      <dgm:prSet presAssocID="{7FAEE281-83B2-462E-9148-F4A275D0DF1B}" presName="sibTrans" presStyleCnt="0"/>
      <dgm:spPr/>
    </dgm:pt>
    <dgm:pt modelId="{8178B5E2-B6E1-42DE-9113-22FB91FC4614}" type="pres">
      <dgm:prSet presAssocID="{BD5A652C-FE39-494C-BCC9-55CE1C078540}" presName="compNode" presStyleCnt="0"/>
      <dgm:spPr/>
    </dgm:pt>
    <dgm:pt modelId="{A007869E-E46B-44FB-8556-E80B9076DAB5}" type="pres">
      <dgm:prSet presAssocID="{BD5A652C-FE39-494C-BCC9-55CE1C078540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37F6586-E923-4FEF-8A5C-1F179B5D1F1F}" type="pres">
      <dgm:prSet presAssocID="{BD5A652C-FE39-494C-BCC9-55CE1C078540}" presName="spaceRect" presStyleCnt="0"/>
      <dgm:spPr/>
    </dgm:pt>
    <dgm:pt modelId="{306775A9-3C7F-4CC0-A5BA-BB7AD71F932F}" type="pres">
      <dgm:prSet presAssocID="{BD5A652C-FE39-494C-BCC9-55CE1C078540}" presName="textRect" presStyleLbl="revTx" presStyleIdx="1" presStyleCnt="5">
        <dgm:presLayoutVars>
          <dgm:chMax val="1"/>
          <dgm:chPref val="1"/>
        </dgm:presLayoutVars>
      </dgm:prSet>
      <dgm:spPr/>
    </dgm:pt>
    <dgm:pt modelId="{089CD463-0870-4F54-B55C-C1405B592FC1}" type="pres">
      <dgm:prSet presAssocID="{2AABB97E-4649-49DC-B262-0BC692CFAC96}" presName="sibTrans" presStyleCnt="0"/>
      <dgm:spPr/>
    </dgm:pt>
    <dgm:pt modelId="{E8DB48AF-7DE4-4118-8129-B0426F321773}" type="pres">
      <dgm:prSet presAssocID="{3CFEED31-2465-4A38-9383-5E9DD90F50B4}" presName="compNode" presStyleCnt="0"/>
      <dgm:spPr/>
    </dgm:pt>
    <dgm:pt modelId="{455E1499-5745-4628-A1F4-7E613170E2BD}" type="pres">
      <dgm:prSet presAssocID="{3CFEED31-2465-4A38-9383-5E9DD90F50B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34A14000-587D-4AB3-831A-B66CFADD21D7}" type="pres">
      <dgm:prSet presAssocID="{3CFEED31-2465-4A38-9383-5E9DD90F50B4}" presName="spaceRect" presStyleCnt="0"/>
      <dgm:spPr/>
    </dgm:pt>
    <dgm:pt modelId="{3E816E6C-3CC7-47E8-8CE7-5F82B0FFB24E}" type="pres">
      <dgm:prSet presAssocID="{3CFEED31-2465-4A38-9383-5E9DD90F50B4}" presName="textRect" presStyleLbl="revTx" presStyleIdx="2" presStyleCnt="5">
        <dgm:presLayoutVars>
          <dgm:chMax val="1"/>
          <dgm:chPref val="1"/>
        </dgm:presLayoutVars>
      </dgm:prSet>
      <dgm:spPr/>
    </dgm:pt>
    <dgm:pt modelId="{5A223541-59C1-43A8-8D96-10EF0AF2C940}" type="pres">
      <dgm:prSet presAssocID="{D06BA093-314D-4664-8E78-9392E3012E67}" presName="sibTrans" presStyleCnt="0"/>
      <dgm:spPr/>
    </dgm:pt>
    <dgm:pt modelId="{1F602D75-CF43-46AF-BCE4-30EA7571D2EF}" type="pres">
      <dgm:prSet presAssocID="{BDAE8397-75EE-4E98-A4F3-DA764F4AA510}" presName="compNode" presStyleCnt="0"/>
      <dgm:spPr/>
    </dgm:pt>
    <dgm:pt modelId="{EC87CE92-46E4-467A-8FF1-E71175511785}" type="pres">
      <dgm:prSet presAssocID="{BDAE8397-75EE-4E98-A4F3-DA764F4AA510}" presName="iconRect" presStyleLbl="node1" presStyleIdx="3" presStyleCnt="5"/>
      <dgm:spPr/>
    </dgm:pt>
    <dgm:pt modelId="{813741DE-ED01-414B-BCEC-8F1B16A7125F}" type="pres">
      <dgm:prSet presAssocID="{BDAE8397-75EE-4E98-A4F3-DA764F4AA510}" presName="spaceRect" presStyleCnt="0"/>
      <dgm:spPr/>
    </dgm:pt>
    <dgm:pt modelId="{24DE9163-034A-4509-943E-AEE3BCFF8650}" type="pres">
      <dgm:prSet presAssocID="{BDAE8397-75EE-4E98-A4F3-DA764F4AA510}" presName="textRect" presStyleLbl="revTx" presStyleIdx="3" presStyleCnt="5">
        <dgm:presLayoutVars>
          <dgm:chMax val="1"/>
          <dgm:chPref val="1"/>
        </dgm:presLayoutVars>
      </dgm:prSet>
      <dgm:spPr/>
    </dgm:pt>
    <dgm:pt modelId="{DDBA8FD5-7631-4829-870B-D023A6F2AD17}" type="pres">
      <dgm:prSet presAssocID="{934BC60D-4A42-4CA4-BBF6-8612EE0C8B78}" presName="sibTrans" presStyleCnt="0"/>
      <dgm:spPr/>
    </dgm:pt>
    <dgm:pt modelId="{72348D7F-A075-44E7-B4B2-DD4FDF7FE8AD}" type="pres">
      <dgm:prSet presAssocID="{D145CF52-1191-4434-878D-6B99C9600F1D}" presName="compNode" presStyleCnt="0"/>
      <dgm:spPr/>
    </dgm:pt>
    <dgm:pt modelId="{BB712754-E958-432B-A9A5-C457C94E509E}" type="pres">
      <dgm:prSet presAssocID="{D145CF52-1191-4434-878D-6B99C9600F1D}" presName="iconRect" presStyleLbl="node1" presStyleIdx="4" presStyleCnt="5"/>
      <dgm:spPr/>
    </dgm:pt>
    <dgm:pt modelId="{FD816A8A-9F90-47F5-A4A9-589B9FDDC377}" type="pres">
      <dgm:prSet presAssocID="{D145CF52-1191-4434-878D-6B99C9600F1D}" presName="spaceRect" presStyleCnt="0"/>
      <dgm:spPr/>
    </dgm:pt>
    <dgm:pt modelId="{EA270167-6FD3-4B17-BEE2-AFFB17DEADE2}" type="pres">
      <dgm:prSet presAssocID="{D145CF52-1191-4434-878D-6B99C9600F1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9E30C10-9DD9-4543-A1D2-3C0091FAF079}" srcId="{C121648F-60FC-43BB-BBCA-3DBE2B429D14}" destId="{8CCF448D-9F9A-433A-A65E-6C318DED47FC}" srcOrd="0" destOrd="0" parTransId="{07AF438E-925E-4834-A2F9-658F18EA3367}" sibTransId="{7FAEE281-83B2-462E-9148-F4A275D0DF1B}"/>
    <dgm:cxn modelId="{2CBB343B-0FB8-48AC-B401-CC4019FC06C5}" srcId="{C121648F-60FC-43BB-BBCA-3DBE2B429D14}" destId="{BD5A652C-FE39-494C-BCC9-55CE1C078540}" srcOrd="1" destOrd="0" parTransId="{C84DAEA8-7AF8-4455-BCDA-7AEDBA2CC2F6}" sibTransId="{2AABB97E-4649-49DC-B262-0BC692CFAC96}"/>
    <dgm:cxn modelId="{84BCFC3F-3980-49E2-A93A-E0E314896981}" srcId="{C121648F-60FC-43BB-BBCA-3DBE2B429D14}" destId="{BDAE8397-75EE-4E98-A4F3-DA764F4AA510}" srcOrd="3" destOrd="0" parTransId="{5A71BF31-ED62-495E-93B3-6AC1711FA0AB}" sibTransId="{934BC60D-4A42-4CA4-BBF6-8612EE0C8B78}"/>
    <dgm:cxn modelId="{06A1CD40-9D70-47CA-87AC-7E6BCEBAA996}" srcId="{C121648F-60FC-43BB-BBCA-3DBE2B429D14}" destId="{D145CF52-1191-4434-878D-6B99C9600F1D}" srcOrd="4" destOrd="0" parTransId="{32DEEF07-47C9-459F-8958-FF947BCA0485}" sibTransId="{C01A6E89-2035-4E07-AC9F-810B836001E3}"/>
    <dgm:cxn modelId="{01B28B47-127A-4E66-AC64-49D56165579E}" type="presOf" srcId="{C121648F-60FC-43BB-BBCA-3DBE2B429D14}" destId="{4BE820AB-C9C1-40BC-B8F9-DDB98419013F}" srcOrd="0" destOrd="0" presId="urn:microsoft.com/office/officeart/2018/2/layout/IconLabelList"/>
    <dgm:cxn modelId="{07E68C6F-DAA5-4D9B-B285-3F00055A2544}" type="presOf" srcId="{D145CF52-1191-4434-878D-6B99C9600F1D}" destId="{EA270167-6FD3-4B17-BEE2-AFFB17DEADE2}" srcOrd="0" destOrd="0" presId="urn:microsoft.com/office/officeart/2018/2/layout/IconLabelList"/>
    <dgm:cxn modelId="{E91FEE53-9C78-4014-8260-1D3C4E294100}" type="presOf" srcId="{BD5A652C-FE39-494C-BCC9-55CE1C078540}" destId="{306775A9-3C7F-4CC0-A5BA-BB7AD71F932F}" srcOrd="0" destOrd="0" presId="urn:microsoft.com/office/officeart/2018/2/layout/IconLabelList"/>
    <dgm:cxn modelId="{D94BB79E-B426-4529-87D8-6E3044A0C183}" type="presOf" srcId="{8CCF448D-9F9A-433A-A65E-6C318DED47FC}" destId="{1809DB7F-26B2-4F00-9EEF-8072C56E0938}" srcOrd="0" destOrd="0" presId="urn:microsoft.com/office/officeart/2018/2/layout/IconLabelList"/>
    <dgm:cxn modelId="{83183BAF-B462-4EE7-B4A2-F6ABE744D63A}" srcId="{C121648F-60FC-43BB-BBCA-3DBE2B429D14}" destId="{3CFEED31-2465-4A38-9383-5E9DD90F50B4}" srcOrd="2" destOrd="0" parTransId="{58B678A0-EFD5-4BB8-BE6D-7C564958CE05}" sibTransId="{D06BA093-314D-4664-8E78-9392E3012E67}"/>
    <dgm:cxn modelId="{8479A2AF-10F1-47EE-802A-599AEF4F9A9E}" type="presOf" srcId="{3CFEED31-2465-4A38-9383-5E9DD90F50B4}" destId="{3E816E6C-3CC7-47E8-8CE7-5F82B0FFB24E}" srcOrd="0" destOrd="0" presId="urn:microsoft.com/office/officeart/2018/2/layout/IconLabelList"/>
    <dgm:cxn modelId="{EC0FE1E1-9A10-42CB-A1C7-B21A7AE27FDF}" type="presOf" srcId="{BDAE8397-75EE-4E98-A4F3-DA764F4AA510}" destId="{24DE9163-034A-4509-943E-AEE3BCFF8650}" srcOrd="0" destOrd="0" presId="urn:microsoft.com/office/officeart/2018/2/layout/IconLabelList"/>
    <dgm:cxn modelId="{C47C4CF0-F59C-41FF-AF51-6E415721F696}" type="presParOf" srcId="{4BE820AB-C9C1-40BC-B8F9-DDB98419013F}" destId="{22DF980D-1095-492C-8743-030F1F77AF0F}" srcOrd="0" destOrd="0" presId="urn:microsoft.com/office/officeart/2018/2/layout/IconLabelList"/>
    <dgm:cxn modelId="{FFEA5D56-C7FA-416E-9310-59907D067067}" type="presParOf" srcId="{22DF980D-1095-492C-8743-030F1F77AF0F}" destId="{08EEEDD3-0649-4CA4-98B3-F506EEE66ABA}" srcOrd="0" destOrd="0" presId="urn:microsoft.com/office/officeart/2018/2/layout/IconLabelList"/>
    <dgm:cxn modelId="{69C5C440-393B-4625-8CBC-C1A818FD0E67}" type="presParOf" srcId="{22DF980D-1095-492C-8743-030F1F77AF0F}" destId="{1B300A88-33AD-4F9D-AF01-7F718741B666}" srcOrd="1" destOrd="0" presId="urn:microsoft.com/office/officeart/2018/2/layout/IconLabelList"/>
    <dgm:cxn modelId="{DB8F163A-0EF7-454D-BEF3-BA675B1EB25B}" type="presParOf" srcId="{22DF980D-1095-492C-8743-030F1F77AF0F}" destId="{1809DB7F-26B2-4F00-9EEF-8072C56E0938}" srcOrd="2" destOrd="0" presId="urn:microsoft.com/office/officeart/2018/2/layout/IconLabelList"/>
    <dgm:cxn modelId="{6DF08074-3B80-4160-A01E-4CCD65F1B7AB}" type="presParOf" srcId="{4BE820AB-C9C1-40BC-B8F9-DDB98419013F}" destId="{98EB30B8-5489-432A-A8C5-C73379E41D5A}" srcOrd="1" destOrd="0" presId="urn:microsoft.com/office/officeart/2018/2/layout/IconLabelList"/>
    <dgm:cxn modelId="{228D4801-535A-42C1-844C-96442D39C424}" type="presParOf" srcId="{4BE820AB-C9C1-40BC-B8F9-DDB98419013F}" destId="{8178B5E2-B6E1-42DE-9113-22FB91FC4614}" srcOrd="2" destOrd="0" presId="urn:microsoft.com/office/officeart/2018/2/layout/IconLabelList"/>
    <dgm:cxn modelId="{972A22E0-0683-4D45-9091-5276BD26ADCF}" type="presParOf" srcId="{8178B5E2-B6E1-42DE-9113-22FB91FC4614}" destId="{A007869E-E46B-44FB-8556-E80B9076DAB5}" srcOrd="0" destOrd="0" presId="urn:microsoft.com/office/officeart/2018/2/layout/IconLabelList"/>
    <dgm:cxn modelId="{C4F773B9-5461-484A-B4CA-A8E266C4B934}" type="presParOf" srcId="{8178B5E2-B6E1-42DE-9113-22FB91FC4614}" destId="{E37F6586-E923-4FEF-8A5C-1F179B5D1F1F}" srcOrd="1" destOrd="0" presId="urn:microsoft.com/office/officeart/2018/2/layout/IconLabelList"/>
    <dgm:cxn modelId="{FDE9BC71-2BEC-4875-B759-90259786D738}" type="presParOf" srcId="{8178B5E2-B6E1-42DE-9113-22FB91FC4614}" destId="{306775A9-3C7F-4CC0-A5BA-BB7AD71F932F}" srcOrd="2" destOrd="0" presId="urn:microsoft.com/office/officeart/2018/2/layout/IconLabelList"/>
    <dgm:cxn modelId="{BEC93521-75D0-49AA-8FFA-888C3E9965DF}" type="presParOf" srcId="{4BE820AB-C9C1-40BC-B8F9-DDB98419013F}" destId="{089CD463-0870-4F54-B55C-C1405B592FC1}" srcOrd="3" destOrd="0" presId="urn:microsoft.com/office/officeart/2018/2/layout/IconLabelList"/>
    <dgm:cxn modelId="{51CE9B05-2F9F-4266-9CCA-707FE41FACB6}" type="presParOf" srcId="{4BE820AB-C9C1-40BC-B8F9-DDB98419013F}" destId="{E8DB48AF-7DE4-4118-8129-B0426F321773}" srcOrd="4" destOrd="0" presId="urn:microsoft.com/office/officeart/2018/2/layout/IconLabelList"/>
    <dgm:cxn modelId="{D6FD2626-431B-4231-908B-635BCF6810B6}" type="presParOf" srcId="{E8DB48AF-7DE4-4118-8129-B0426F321773}" destId="{455E1499-5745-4628-A1F4-7E613170E2BD}" srcOrd="0" destOrd="0" presId="urn:microsoft.com/office/officeart/2018/2/layout/IconLabelList"/>
    <dgm:cxn modelId="{E87C04D1-C2A9-48D2-A05F-BC8008F1ADC8}" type="presParOf" srcId="{E8DB48AF-7DE4-4118-8129-B0426F321773}" destId="{34A14000-587D-4AB3-831A-B66CFADD21D7}" srcOrd="1" destOrd="0" presId="urn:microsoft.com/office/officeart/2018/2/layout/IconLabelList"/>
    <dgm:cxn modelId="{FC66A52C-2605-4C72-B2C8-DC9D473BD17C}" type="presParOf" srcId="{E8DB48AF-7DE4-4118-8129-B0426F321773}" destId="{3E816E6C-3CC7-47E8-8CE7-5F82B0FFB24E}" srcOrd="2" destOrd="0" presId="urn:microsoft.com/office/officeart/2018/2/layout/IconLabelList"/>
    <dgm:cxn modelId="{5A979E76-83ED-4309-8C80-66FC1E3296BE}" type="presParOf" srcId="{4BE820AB-C9C1-40BC-B8F9-DDB98419013F}" destId="{5A223541-59C1-43A8-8D96-10EF0AF2C940}" srcOrd="5" destOrd="0" presId="urn:microsoft.com/office/officeart/2018/2/layout/IconLabelList"/>
    <dgm:cxn modelId="{F27067EF-352E-4F17-8813-FA657AD32A19}" type="presParOf" srcId="{4BE820AB-C9C1-40BC-B8F9-DDB98419013F}" destId="{1F602D75-CF43-46AF-BCE4-30EA7571D2EF}" srcOrd="6" destOrd="0" presId="urn:microsoft.com/office/officeart/2018/2/layout/IconLabelList"/>
    <dgm:cxn modelId="{70B0F7A6-279F-483E-B9DB-85DC32484920}" type="presParOf" srcId="{1F602D75-CF43-46AF-BCE4-30EA7571D2EF}" destId="{EC87CE92-46E4-467A-8FF1-E71175511785}" srcOrd="0" destOrd="0" presId="urn:microsoft.com/office/officeart/2018/2/layout/IconLabelList"/>
    <dgm:cxn modelId="{0A213890-8D54-4C2B-8D6D-2EB5E5DE180A}" type="presParOf" srcId="{1F602D75-CF43-46AF-BCE4-30EA7571D2EF}" destId="{813741DE-ED01-414B-BCEC-8F1B16A7125F}" srcOrd="1" destOrd="0" presId="urn:microsoft.com/office/officeart/2018/2/layout/IconLabelList"/>
    <dgm:cxn modelId="{3B6967B4-AC2F-498A-B19E-8D8993AD3917}" type="presParOf" srcId="{1F602D75-CF43-46AF-BCE4-30EA7571D2EF}" destId="{24DE9163-034A-4509-943E-AEE3BCFF8650}" srcOrd="2" destOrd="0" presId="urn:microsoft.com/office/officeart/2018/2/layout/IconLabelList"/>
    <dgm:cxn modelId="{2D5AADF7-4360-4AFA-B7AE-92DCEBB1E368}" type="presParOf" srcId="{4BE820AB-C9C1-40BC-B8F9-DDB98419013F}" destId="{DDBA8FD5-7631-4829-870B-D023A6F2AD17}" srcOrd="7" destOrd="0" presId="urn:microsoft.com/office/officeart/2018/2/layout/IconLabelList"/>
    <dgm:cxn modelId="{8A8CC408-C5C4-4FCB-8F3D-4276449F9BB1}" type="presParOf" srcId="{4BE820AB-C9C1-40BC-B8F9-DDB98419013F}" destId="{72348D7F-A075-44E7-B4B2-DD4FDF7FE8AD}" srcOrd="8" destOrd="0" presId="urn:microsoft.com/office/officeart/2018/2/layout/IconLabelList"/>
    <dgm:cxn modelId="{8B9B9ED4-51F1-44F0-A879-897EFDD9F10F}" type="presParOf" srcId="{72348D7F-A075-44E7-B4B2-DD4FDF7FE8AD}" destId="{BB712754-E958-432B-A9A5-C457C94E509E}" srcOrd="0" destOrd="0" presId="urn:microsoft.com/office/officeart/2018/2/layout/IconLabelList"/>
    <dgm:cxn modelId="{8A20FD5F-FDB7-4764-8389-12280F1A4884}" type="presParOf" srcId="{72348D7F-A075-44E7-B4B2-DD4FDF7FE8AD}" destId="{FD816A8A-9F90-47F5-A4A9-589B9FDDC377}" srcOrd="1" destOrd="0" presId="urn:microsoft.com/office/officeart/2018/2/layout/IconLabelList"/>
    <dgm:cxn modelId="{135F9E92-EA70-4E29-87A5-E24EF35EE582}" type="presParOf" srcId="{72348D7F-A075-44E7-B4B2-DD4FDF7FE8AD}" destId="{EA270167-6FD3-4B17-BEE2-AFFB17DEADE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FE232D-14FF-47D0-AE27-FF394D79FDED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692BD34A-B51A-4559-9E13-E69AE57C10CD}">
      <dgm:prSet/>
      <dgm:spPr/>
      <dgm:t>
        <a:bodyPr/>
        <a:lstStyle/>
        <a:p>
          <a:r>
            <a:rPr lang="es-MX" dirty="0"/>
            <a:t>Escuela Monte Vista</a:t>
          </a:r>
        </a:p>
      </dgm:t>
    </dgm:pt>
    <dgm:pt modelId="{15D22953-62CD-4DA4-A1EB-AD5DAF0B199E}" type="parTrans" cxnId="{C3AA0CF6-D144-4196-8B69-097EFF4F58D5}">
      <dgm:prSet/>
      <dgm:spPr/>
      <dgm:t>
        <a:bodyPr/>
        <a:lstStyle/>
        <a:p>
          <a:endParaRPr lang="en-US"/>
        </a:p>
      </dgm:t>
    </dgm:pt>
    <dgm:pt modelId="{B4F2C228-FAC7-4A0E-91D7-7286AA8F1F6F}" type="sibTrans" cxnId="{C3AA0CF6-D144-4196-8B69-097EFF4F58D5}">
      <dgm:prSet/>
      <dgm:spPr/>
      <dgm:t>
        <a:bodyPr/>
        <a:lstStyle/>
        <a:p>
          <a:endParaRPr lang="en-US"/>
        </a:p>
      </dgm:t>
    </dgm:pt>
    <dgm:pt modelId="{55DF5DE4-0DB2-4118-9190-E7E9F9C3C91E}">
      <dgm:prSet/>
      <dgm:spPr/>
      <dgm:t>
        <a:bodyPr/>
        <a:lstStyle/>
        <a:p>
          <a:r>
            <a:rPr lang="es-MX" dirty="0">
              <a:solidFill>
                <a:srgbClr val="494949"/>
              </a:solidFill>
            </a:rPr>
            <a:t>6º grado: Dawn Arbogast</a:t>
          </a:r>
        </a:p>
      </dgm:t>
    </dgm:pt>
    <dgm:pt modelId="{1890106F-E1DC-4494-A988-51D44D0107AC}" type="parTrans" cxnId="{56AEFFDB-20CB-4B29-9A7E-26AC6C1C3427}">
      <dgm:prSet/>
      <dgm:spPr/>
      <dgm:t>
        <a:bodyPr/>
        <a:lstStyle/>
        <a:p>
          <a:endParaRPr lang="en-US"/>
        </a:p>
      </dgm:t>
    </dgm:pt>
    <dgm:pt modelId="{E51A9B18-B8DC-4FE9-873F-AC389507A6B2}" type="sibTrans" cxnId="{56AEFFDB-20CB-4B29-9A7E-26AC6C1C3427}">
      <dgm:prSet/>
      <dgm:spPr/>
      <dgm:t>
        <a:bodyPr/>
        <a:lstStyle/>
        <a:p>
          <a:endParaRPr lang="en-US"/>
        </a:p>
      </dgm:t>
    </dgm:pt>
    <dgm:pt modelId="{6148CB4E-F68D-4FCF-8F4F-D8D8FFDBA4AF}">
      <dgm:prSet/>
      <dgm:spPr/>
      <dgm:t>
        <a:bodyPr/>
        <a:lstStyle/>
        <a:p>
          <a:r>
            <a:rPr lang="es-MX" dirty="0">
              <a:solidFill>
                <a:srgbClr val="494949"/>
              </a:solidFill>
            </a:rPr>
            <a:t>7º y 8º grado: Carol Wyant</a:t>
          </a:r>
        </a:p>
      </dgm:t>
    </dgm:pt>
    <dgm:pt modelId="{2BAD6BC2-1B04-4F2F-BEAC-FE0D60656713}" type="parTrans" cxnId="{39842AA9-BF08-42D3-8CA1-7EF7A14328B8}">
      <dgm:prSet/>
      <dgm:spPr/>
      <dgm:t>
        <a:bodyPr/>
        <a:lstStyle/>
        <a:p>
          <a:endParaRPr lang="en-US"/>
        </a:p>
      </dgm:t>
    </dgm:pt>
    <dgm:pt modelId="{95D0783D-848E-488C-8B4F-6B8E8D4EFFAA}" type="sibTrans" cxnId="{39842AA9-BF08-42D3-8CA1-7EF7A14328B8}">
      <dgm:prSet/>
      <dgm:spPr/>
      <dgm:t>
        <a:bodyPr/>
        <a:lstStyle/>
        <a:p>
          <a:endParaRPr lang="en-US"/>
        </a:p>
      </dgm:t>
    </dgm:pt>
    <dgm:pt modelId="{9BD2451D-BACE-4751-9E41-AA44BD031AA8}">
      <dgm:prSet/>
      <dgm:spPr/>
      <dgm:t>
        <a:bodyPr/>
        <a:lstStyle/>
        <a:p>
          <a:r>
            <a:rPr lang="es-MX" dirty="0"/>
            <a:t>Escuela Williams</a:t>
          </a:r>
        </a:p>
      </dgm:t>
    </dgm:pt>
    <dgm:pt modelId="{4234CA1B-6AEB-4E1B-8074-645E7D44E700}" type="parTrans" cxnId="{CE67F9D0-A086-49CC-A20D-214CA0A22350}">
      <dgm:prSet/>
      <dgm:spPr/>
      <dgm:t>
        <a:bodyPr/>
        <a:lstStyle/>
        <a:p>
          <a:endParaRPr lang="en-US"/>
        </a:p>
      </dgm:t>
    </dgm:pt>
    <dgm:pt modelId="{7F25A8E8-2294-4F88-B252-88CAD9BADDB6}" type="sibTrans" cxnId="{CE67F9D0-A086-49CC-A20D-214CA0A22350}">
      <dgm:prSet/>
      <dgm:spPr/>
      <dgm:t>
        <a:bodyPr/>
        <a:lstStyle/>
        <a:p>
          <a:endParaRPr lang="en-US"/>
        </a:p>
      </dgm:t>
    </dgm:pt>
    <dgm:pt modelId="{25D36537-C89D-4E43-9A28-F2AACF99EF0A}">
      <dgm:prSet/>
      <dgm:spPr/>
      <dgm:t>
        <a:bodyPr/>
        <a:lstStyle/>
        <a:p>
          <a:r>
            <a:rPr lang="es-MX" dirty="0">
              <a:solidFill>
                <a:srgbClr val="494949"/>
              </a:solidFill>
            </a:rPr>
            <a:t>6º grado: Jordan McCallum</a:t>
          </a:r>
        </a:p>
      </dgm:t>
    </dgm:pt>
    <dgm:pt modelId="{3E97C4CF-FB0E-4766-90B5-15F2F123FA9C}" type="parTrans" cxnId="{E8A6C1B8-79BC-45AF-B38D-C0A040075099}">
      <dgm:prSet/>
      <dgm:spPr/>
      <dgm:t>
        <a:bodyPr/>
        <a:lstStyle/>
        <a:p>
          <a:endParaRPr lang="en-US"/>
        </a:p>
      </dgm:t>
    </dgm:pt>
    <dgm:pt modelId="{A5AB79E4-50CE-443C-89EB-2228E069652B}" type="sibTrans" cxnId="{E8A6C1B8-79BC-45AF-B38D-C0A040075099}">
      <dgm:prSet/>
      <dgm:spPr/>
      <dgm:t>
        <a:bodyPr/>
        <a:lstStyle/>
        <a:p>
          <a:endParaRPr lang="en-US"/>
        </a:p>
      </dgm:t>
    </dgm:pt>
    <dgm:pt modelId="{0C9985CA-47DA-42EC-8B53-C51BFE1F31D6}">
      <dgm:prSet/>
      <dgm:spPr/>
      <dgm:t>
        <a:bodyPr/>
        <a:lstStyle/>
        <a:p>
          <a:r>
            <a:rPr lang="es-MX" dirty="0">
              <a:solidFill>
                <a:srgbClr val="494949"/>
              </a:solidFill>
            </a:rPr>
            <a:t>7º grado: Bryan Kauk (ELA) Aroma Bhargava (SS)</a:t>
          </a:r>
        </a:p>
      </dgm:t>
    </dgm:pt>
    <dgm:pt modelId="{64879C50-EC9E-4731-A33E-4851DE40CFA3}" type="parTrans" cxnId="{25BDCFA0-102E-443C-B5E0-2C208C917C67}">
      <dgm:prSet/>
      <dgm:spPr/>
      <dgm:t>
        <a:bodyPr/>
        <a:lstStyle/>
        <a:p>
          <a:endParaRPr lang="en-US"/>
        </a:p>
      </dgm:t>
    </dgm:pt>
    <dgm:pt modelId="{9EE2583E-587D-47EC-B1E0-30C7FE80D963}" type="sibTrans" cxnId="{25BDCFA0-102E-443C-B5E0-2C208C917C67}">
      <dgm:prSet/>
      <dgm:spPr/>
      <dgm:t>
        <a:bodyPr/>
        <a:lstStyle/>
        <a:p>
          <a:endParaRPr lang="en-US"/>
        </a:p>
      </dgm:t>
    </dgm:pt>
    <dgm:pt modelId="{C2ACBA19-E65D-440C-ACF9-BFF91993F1A7}">
      <dgm:prSet/>
      <dgm:spPr/>
      <dgm:t>
        <a:bodyPr/>
        <a:lstStyle/>
        <a:p>
          <a:r>
            <a:rPr lang="es-MX" dirty="0">
              <a:solidFill>
                <a:srgbClr val="494949"/>
              </a:solidFill>
            </a:rPr>
            <a:t>8º grado: Bryan Kauk (ELA) Cheryl Reszka (SS)</a:t>
          </a:r>
        </a:p>
      </dgm:t>
    </dgm:pt>
    <dgm:pt modelId="{1797FBB1-113A-4916-BE8C-26E5263E0289}" type="parTrans" cxnId="{B1EAA73F-7EC4-43C6-9111-39E3932A839C}">
      <dgm:prSet/>
      <dgm:spPr/>
      <dgm:t>
        <a:bodyPr/>
        <a:lstStyle/>
        <a:p>
          <a:endParaRPr lang="en-US"/>
        </a:p>
      </dgm:t>
    </dgm:pt>
    <dgm:pt modelId="{F367BF4A-7182-477C-9917-CE122F94F8D5}" type="sibTrans" cxnId="{B1EAA73F-7EC4-43C6-9111-39E3932A839C}">
      <dgm:prSet/>
      <dgm:spPr/>
      <dgm:t>
        <a:bodyPr/>
        <a:lstStyle/>
        <a:p>
          <a:endParaRPr lang="en-US"/>
        </a:p>
      </dgm:t>
    </dgm:pt>
    <dgm:pt modelId="{6754AE8F-B97A-496D-BF2C-AEAC0AAFC32E}" type="pres">
      <dgm:prSet presAssocID="{C8FE232D-14FF-47D0-AE27-FF394D79FDED}" presName="linear" presStyleCnt="0">
        <dgm:presLayoutVars>
          <dgm:animLvl val="lvl"/>
          <dgm:resizeHandles val="exact"/>
        </dgm:presLayoutVars>
      </dgm:prSet>
      <dgm:spPr/>
    </dgm:pt>
    <dgm:pt modelId="{0FC710D1-0CA1-46B7-8143-AF523B854C44}" type="pres">
      <dgm:prSet presAssocID="{692BD34A-B51A-4559-9E13-E69AE57C10C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81C7B12-7C86-4F4D-956E-634E41FF7B0A}" type="pres">
      <dgm:prSet presAssocID="{692BD34A-B51A-4559-9E13-E69AE57C10CD}" presName="childText" presStyleLbl="revTx" presStyleIdx="0" presStyleCnt="2">
        <dgm:presLayoutVars>
          <dgm:bulletEnabled val="1"/>
        </dgm:presLayoutVars>
      </dgm:prSet>
      <dgm:spPr/>
    </dgm:pt>
    <dgm:pt modelId="{30DCBF28-4772-40E8-AEA6-51609C24DE95}" type="pres">
      <dgm:prSet presAssocID="{9BD2451D-BACE-4751-9E41-AA44BD031AA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78F478C-29C8-414F-ACF5-786D9C129438}" type="pres">
      <dgm:prSet presAssocID="{9BD2451D-BACE-4751-9E41-AA44BD031AA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BD48E09-73E6-4BAB-ABA4-D1909163030E}" type="presOf" srcId="{25D36537-C89D-4E43-9A28-F2AACF99EF0A}" destId="{678F478C-29C8-414F-ACF5-786D9C129438}" srcOrd="0" destOrd="0" presId="urn:microsoft.com/office/officeart/2005/8/layout/vList2"/>
    <dgm:cxn modelId="{29E4D119-C169-4781-B95C-F40B900603FB}" type="presOf" srcId="{6148CB4E-F68D-4FCF-8F4F-D8D8FFDBA4AF}" destId="{581C7B12-7C86-4F4D-956E-634E41FF7B0A}" srcOrd="0" destOrd="1" presId="urn:microsoft.com/office/officeart/2005/8/layout/vList2"/>
    <dgm:cxn modelId="{B1EAA73F-7EC4-43C6-9111-39E3932A839C}" srcId="{9BD2451D-BACE-4751-9E41-AA44BD031AA8}" destId="{C2ACBA19-E65D-440C-ACF9-BFF91993F1A7}" srcOrd="2" destOrd="0" parTransId="{1797FBB1-113A-4916-BE8C-26E5263E0289}" sibTransId="{F367BF4A-7182-477C-9917-CE122F94F8D5}"/>
    <dgm:cxn modelId="{56C54640-2BFB-42D9-8270-E14987E35335}" type="presOf" srcId="{55DF5DE4-0DB2-4118-9190-E7E9F9C3C91E}" destId="{581C7B12-7C86-4F4D-956E-634E41FF7B0A}" srcOrd="0" destOrd="0" presId="urn:microsoft.com/office/officeart/2005/8/layout/vList2"/>
    <dgm:cxn modelId="{A8A2AE6E-93A5-414A-B149-1564C19F4CF4}" type="presOf" srcId="{0C9985CA-47DA-42EC-8B53-C51BFE1F31D6}" destId="{678F478C-29C8-414F-ACF5-786D9C129438}" srcOrd="0" destOrd="1" presId="urn:microsoft.com/office/officeart/2005/8/layout/vList2"/>
    <dgm:cxn modelId="{0272F98D-8FC6-499D-8499-9C818BE24359}" type="presOf" srcId="{C8FE232D-14FF-47D0-AE27-FF394D79FDED}" destId="{6754AE8F-B97A-496D-BF2C-AEAC0AAFC32E}" srcOrd="0" destOrd="0" presId="urn:microsoft.com/office/officeart/2005/8/layout/vList2"/>
    <dgm:cxn modelId="{25BDCFA0-102E-443C-B5E0-2C208C917C67}" srcId="{9BD2451D-BACE-4751-9E41-AA44BD031AA8}" destId="{0C9985CA-47DA-42EC-8B53-C51BFE1F31D6}" srcOrd="1" destOrd="0" parTransId="{64879C50-EC9E-4731-A33E-4851DE40CFA3}" sibTransId="{9EE2583E-587D-47EC-B1E0-30C7FE80D963}"/>
    <dgm:cxn modelId="{ACA405A9-CE30-45A7-B4D7-4B7AE3BD7216}" type="presOf" srcId="{C2ACBA19-E65D-440C-ACF9-BFF91993F1A7}" destId="{678F478C-29C8-414F-ACF5-786D9C129438}" srcOrd="0" destOrd="2" presId="urn:microsoft.com/office/officeart/2005/8/layout/vList2"/>
    <dgm:cxn modelId="{39842AA9-BF08-42D3-8CA1-7EF7A14328B8}" srcId="{692BD34A-B51A-4559-9E13-E69AE57C10CD}" destId="{6148CB4E-F68D-4FCF-8F4F-D8D8FFDBA4AF}" srcOrd="1" destOrd="0" parTransId="{2BAD6BC2-1B04-4F2F-BEAC-FE0D60656713}" sibTransId="{95D0783D-848E-488C-8B4F-6B8E8D4EFFAA}"/>
    <dgm:cxn modelId="{3BD1C9B3-FF67-404D-A71C-5BE99CE13678}" type="presOf" srcId="{9BD2451D-BACE-4751-9E41-AA44BD031AA8}" destId="{30DCBF28-4772-40E8-AEA6-51609C24DE95}" srcOrd="0" destOrd="0" presId="urn:microsoft.com/office/officeart/2005/8/layout/vList2"/>
    <dgm:cxn modelId="{E8A6C1B8-79BC-45AF-B38D-C0A040075099}" srcId="{9BD2451D-BACE-4751-9E41-AA44BD031AA8}" destId="{25D36537-C89D-4E43-9A28-F2AACF99EF0A}" srcOrd="0" destOrd="0" parTransId="{3E97C4CF-FB0E-4766-90B5-15F2F123FA9C}" sibTransId="{A5AB79E4-50CE-443C-89EB-2228E069652B}"/>
    <dgm:cxn modelId="{CE67F9D0-A086-49CC-A20D-214CA0A22350}" srcId="{C8FE232D-14FF-47D0-AE27-FF394D79FDED}" destId="{9BD2451D-BACE-4751-9E41-AA44BD031AA8}" srcOrd="1" destOrd="0" parTransId="{4234CA1B-6AEB-4E1B-8074-645E7D44E700}" sibTransId="{7F25A8E8-2294-4F88-B252-88CAD9BADDB6}"/>
    <dgm:cxn modelId="{56AEFFDB-20CB-4B29-9A7E-26AC6C1C3427}" srcId="{692BD34A-B51A-4559-9E13-E69AE57C10CD}" destId="{55DF5DE4-0DB2-4118-9190-E7E9F9C3C91E}" srcOrd="0" destOrd="0" parTransId="{1890106F-E1DC-4494-A988-51D44D0107AC}" sibTransId="{E51A9B18-B8DC-4FE9-873F-AC389507A6B2}"/>
    <dgm:cxn modelId="{63B069F2-D3F3-43E2-856D-57F9CF88BD33}" type="presOf" srcId="{692BD34A-B51A-4559-9E13-E69AE57C10CD}" destId="{0FC710D1-0CA1-46B7-8143-AF523B854C44}" srcOrd="0" destOrd="0" presId="urn:microsoft.com/office/officeart/2005/8/layout/vList2"/>
    <dgm:cxn modelId="{C3AA0CF6-D144-4196-8B69-097EFF4F58D5}" srcId="{C8FE232D-14FF-47D0-AE27-FF394D79FDED}" destId="{692BD34A-B51A-4559-9E13-E69AE57C10CD}" srcOrd="0" destOrd="0" parTransId="{15D22953-62CD-4DA4-A1EB-AD5DAF0B199E}" sibTransId="{B4F2C228-FAC7-4A0E-91D7-7286AA8F1F6F}"/>
    <dgm:cxn modelId="{820A3C33-10A2-4341-B0E6-30D221F03EE9}" type="presParOf" srcId="{6754AE8F-B97A-496D-BF2C-AEAC0AAFC32E}" destId="{0FC710D1-0CA1-46B7-8143-AF523B854C44}" srcOrd="0" destOrd="0" presId="urn:microsoft.com/office/officeart/2005/8/layout/vList2"/>
    <dgm:cxn modelId="{28867D25-A186-446A-842A-352085E94A9D}" type="presParOf" srcId="{6754AE8F-B97A-496D-BF2C-AEAC0AAFC32E}" destId="{581C7B12-7C86-4F4D-956E-634E41FF7B0A}" srcOrd="1" destOrd="0" presId="urn:microsoft.com/office/officeart/2005/8/layout/vList2"/>
    <dgm:cxn modelId="{B18C225D-8BF9-41E3-BEA8-9D39E91357CC}" type="presParOf" srcId="{6754AE8F-B97A-496D-BF2C-AEAC0AAFC32E}" destId="{30DCBF28-4772-40E8-AEA6-51609C24DE95}" srcOrd="2" destOrd="0" presId="urn:microsoft.com/office/officeart/2005/8/layout/vList2"/>
    <dgm:cxn modelId="{96C1769F-334F-4776-BEC1-AAC4072B31BF}" type="presParOf" srcId="{6754AE8F-B97A-496D-BF2C-AEAC0AAFC32E}" destId="{678F478C-29C8-414F-ACF5-786D9C12943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EEDD3-0649-4CA4-98B3-F506EEE66ABA}">
      <dsp:nvSpPr>
        <dsp:cNvPr id="0" name=""/>
        <dsp:cNvSpPr/>
      </dsp:nvSpPr>
      <dsp:spPr>
        <a:xfrm>
          <a:off x="526098" y="208992"/>
          <a:ext cx="651796" cy="6517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09DB7F-26B2-4F00-9EEF-8072C56E0938}">
      <dsp:nvSpPr>
        <dsp:cNvPr id="0" name=""/>
        <dsp:cNvSpPr/>
      </dsp:nvSpPr>
      <dsp:spPr>
        <a:xfrm>
          <a:off x="127778" y="1081864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Rigor académico</a:t>
          </a:r>
        </a:p>
      </dsp:txBody>
      <dsp:txXfrm>
        <a:off x="127778" y="1081864"/>
        <a:ext cx="1448437" cy="579375"/>
      </dsp:txXfrm>
    </dsp:sp>
    <dsp:sp modelId="{A007869E-E46B-44FB-8556-E80B9076DAB5}">
      <dsp:nvSpPr>
        <dsp:cNvPr id="0" name=""/>
        <dsp:cNvSpPr/>
      </dsp:nvSpPr>
      <dsp:spPr>
        <a:xfrm>
          <a:off x="2228012" y="208992"/>
          <a:ext cx="651796" cy="6517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6775A9-3C7F-4CC0-A5BA-BB7AD71F932F}">
      <dsp:nvSpPr>
        <dsp:cNvPr id="0" name=""/>
        <dsp:cNvSpPr/>
      </dsp:nvSpPr>
      <dsp:spPr>
        <a:xfrm>
          <a:off x="1829692" y="1081864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Más allá de lo básico</a:t>
          </a:r>
        </a:p>
      </dsp:txBody>
      <dsp:txXfrm>
        <a:off x="1829692" y="1081864"/>
        <a:ext cx="1448437" cy="579375"/>
      </dsp:txXfrm>
    </dsp:sp>
    <dsp:sp modelId="{455E1499-5745-4628-A1F4-7E613170E2BD}">
      <dsp:nvSpPr>
        <dsp:cNvPr id="0" name=""/>
        <dsp:cNvSpPr/>
      </dsp:nvSpPr>
      <dsp:spPr>
        <a:xfrm>
          <a:off x="3929926" y="208992"/>
          <a:ext cx="651796" cy="6517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816E6C-3CC7-47E8-8CE7-5F82B0FFB24E}">
      <dsp:nvSpPr>
        <dsp:cNvPr id="0" name=""/>
        <dsp:cNvSpPr/>
      </dsp:nvSpPr>
      <dsp:spPr>
        <a:xfrm>
          <a:off x="3531606" y="1081864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Fomentar la creatividad</a:t>
          </a:r>
        </a:p>
      </dsp:txBody>
      <dsp:txXfrm>
        <a:off x="3531606" y="1081864"/>
        <a:ext cx="1448437" cy="579375"/>
      </dsp:txXfrm>
    </dsp:sp>
    <dsp:sp modelId="{EC87CE92-46E4-467A-8FF1-E71175511785}">
      <dsp:nvSpPr>
        <dsp:cNvPr id="0" name=""/>
        <dsp:cNvSpPr/>
      </dsp:nvSpPr>
      <dsp:spPr>
        <a:xfrm>
          <a:off x="1377055" y="2023348"/>
          <a:ext cx="651796" cy="65179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DE9163-034A-4509-943E-AEE3BCFF8650}">
      <dsp:nvSpPr>
        <dsp:cNvPr id="0" name=""/>
        <dsp:cNvSpPr/>
      </dsp:nvSpPr>
      <dsp:spPr>
        <a:xfrm>
          <a:off x="978735" y="2896220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Aptos Display" panose="02110004020202020204"/>
            </a:rPr>
            <a:t>Destacar en el trabajo en equipo</a:t>
          </a:r>
        </a:p>
      </dsp:txBody>
      <dsp:txXfrm>
        <a:off x="978735" y="2896220"/>
        <a:ext cx="1448437" cy="579375"/>
      </dsp:txXfrm>
    </dsp:sp>
    <dsp:sp modelId="{BB712754-E958-432B-A9A5-C457C94E509E}">
      <dsp:nvSpPr>
        <dsp:cNvPr id="0" name=""/>
        <dsp:cNvSpPr/>
      </dsp:nvSpPr>
      <dsp:spPr>
        <a:xfrm>
          <a:off x="3078969" y="2023348"/>
          <a:ext cx="651796" cy="65179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270167-6FD3-4B17-BEE2-AFFB17DEADE2}">
      <dsp:nvSpPr>
        <dsp:cNvPr id="0" name=""/>
        <dsp:cNvSpPr/>
      </dsp:nvSpPr>
      <dsp:spPr>
        <a:xfrm>
          <a:off x="2680649" y="2896220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Aptos Display" panose="02110004020202020204"/>
            </a:rPr>
            <a:t>Una mejor educación</a:t>
          </a:r>
        </a:p>
      </dsp:txBody>
      <dsp:txXfrm>
        <a:off x="2680649" y="2896220"/>
        <a:ext cx="1448437" cy="5793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710D1-0CA1-46B7-8143-AF523B854C44}">
      <dsp:nvSpPr>
        <dsp:cNvPr id="0" name=""/>
        <dsp:cNvSpPr/>
      </dsp:nvSpPr>
      <dsp:spPr>
        <a:xfrm>
          <a:off x="0" y="318373"/>
          <a:ext cx="4908940" cy="90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700" kern="1200" dirty="0"/>
            <a:t>Escuela Monte Vista</a:t>
          </a:r>
        </a:p>
      </dsp:txBody>
      <dsp:txXfrm>
        <a:off x="44378" y="362751"/>
        <a:ext cx="4820184" cy="820334"/>
      </dsp:txXfrm>
    </dsp:sp>
    <dsp:sp modelId="{581C7B12-7C86-4F4D-956E-634E41FF7B0A}">
      <dsp:nvSpPr>
        <dsp:cNvPr id="0" name=""/>
        <dsp:cNvSpPr/>
      </dsp:nvSpPr>
      <dsp:spPr>
        <a:xfrm>
          <a:off x="0" y="1227463"/>
          <a:ext cx="4908940" cy="1014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859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900" kern="1200" dirty="0">
              <a:solidFill>
                <a:srgbClr val="494949"/>
              </a:solidFill>
            </a:rPr>
            <a:t>6º grado: Dawn Arbogast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900" kern="1200" dirty="0">
              <a:solidFill>
                <a:srgbClr val="494949"/>
              </a:solidFill>
            </a:rPr>
            <a:t>7º y 8º grado: Carol Wyant</a:t>
          </a:r>
        </a:p>
      </dsp:txBody>
      <dsp:txXfrm>
        <a:off x="0" y="1227463"/>
        <a:ext cx="4908940" cy="1014817"/>
      </dsp:txXfrm>
    </dsp:sp>
    <dsp:sp modelId="{30DCBF28-4772-40E8-AEA6-51609C24DE95}">
      <dsp:nvSpPr>
        <dsp:cNvPr id="0" name=""/>
        <dsp:cNvSpPr/>
      </dsp:nvSpPr>
      <dsp:spPr>
        <a:xfrm>
          <a:off x="0" y="2242281"/>
          <a:ext cx="4908940" cy="90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700" kern="1200" dirty="0"/>
            <a:t>Escuela Williams</a:t>
          </a:r>
        </a:p>
      </dsp:txBody>
      <dsp:txXfrm>
        <a:off x="44378" y="2286659"/>
        <a:ext cx="4820184" cy="820334"/>
      </dsp:txXfrm>
    </dsp:sp>
    <dsp:sp modelId="{678F478C-29C8-414F-ACF5-786D9C129438}">
      <dsp:nvSpPr>
        <dsp:cNvPr id="0" name=""/>
        <dsp:cNvSpPr/>
      </dsp:nvSpPr>
      <dsp:spPr>
        <a:xfrm>
          <a:off x="0" y="3151371"/>
          <a:ext cx="4908940" cy="2757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859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900" kern="1200" dirty="0">
              <a:solidFill>
                <a:srgbClr val="494949"/>
              </a:solidFill>
            </a:rPr>
            <a:t>6º grado: Jordan McCallum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900" kern="1200" dirty="0">
              <a:solidFill>
                <a:srgbClr val="494949"/>
              </a:solidFill>
            </a:rPr>
            <a:t>7º grado: Bryan Kauk (ELA) Aroma Bhargava (SS)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MX" sz="2900" kern="1200" dirty="0">
              <a:solidFill>
                <a:srgbClr val="494949"/>
              </a:solidFill>
            </a:rPr>
            <a:t>8º grado: Bryan Kauk (ELA) Cheryl Reszka (SS)</a:t>
          </a:r>
        </a:p>
      </dsp:txBody>
      <dsp:txXfrm>
        <a:off x="0" y="3151371"/>
        <a:ext cx="4908940" cy="2757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27781 5980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7435 9102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7514 5371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17621 1402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12991 5477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C5F5B6-C6AF-419B-B930-E808EDE6C06C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63E834-8088-4DD8-A14C-7AF805C55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9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28CEA999-FB31-488A-B36B-93448616EBA9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31774">
                <a:defRPr/>
              </a:pPr>
              <a:t>4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5884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763B-166D-74B0-1073-D88F70A01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55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B210D-4ACC-3843-34CD-45F3FBD6D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21"/>
            </a:lvl1pPr>
            <a:lvl2pPr marL="423093" indent="0" algn="ctr">
              <a:buNone/>
              <a:defRPr sz="1851"/>
            </a:lvl2pPr>
            <a:lvl3pPr marL="846186" indent="0" algn="ctr">
              <a:buNone/>
              <a:defRPr sz="1666"/>
            </a:lvl3pPr>
            <a:lvl4pPr marL="1269279" indent="0" algn="ctr">
              <a:buNone/>
              <a:defRPr sz="1481"/>
            </a:lvl4pPr>
            <a:lvl5pPr marL="1692372" indent="0" algn="ctr">
              <a:buNone/>
              <a:defRPr sz="1481"/>
            </a:lvl5pPr>
            <a:lvl6pPr marL="2115464" indent="0" algn="ctr">
              <a:buNone/>
              <a:defRPr sz="1481"/>
            </a:lvl6pPr>
            <a:lvl7pPr marL="2538557" indent="0" algn="ctr">
              <a:buNone/>
              <a:defRPr sz="1481"/>
            </a:lvl7pPr>
            <a:lvl8pPr marL="2961650" indent="0" algn="ctr">
              <a:buNone/>
              <a:defRPr sz="1481"/>
            </a:lvl8pPr>
            <a:lvl9pPr marL="3384743" indent="0" algn="ctr">
              <a:buNone/>
              <a:defRPr sz="148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A3BF3-06D8-0885-2C7D-C068C957B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A18D3-5EFC-1F15-B5C1-40B97C9A8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60A32-2018-0B98-16B7-1795CC72E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85D2-180D-8378-5DB6-585304CB9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971EC-0EB6-D2CF-E1BA-C65D5DF61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6B519-BB3D-60E7-EC6D-DB3B1C39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C49B2-A1BF-5486-4E42-D9230B9E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0E301-3CAC-65BA-E362-B1E4D5A8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734D-13B1-7126-E4C1-03FD82FB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55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63167-BF70-F8C5-D642-CD00E1D8E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221">
                <a:solidFill>
                  <a:schemeClr val="tx1">
                    <a:tint val="82000"/>
                  </a:schemeClr>
                </a:solidFill>
              </a:defRPr>
            </a:lvl1pPr>
            <a:lvl2pPr marL="423093" indent="0">
              <a:buNone/>
              <a:defRPr sz="1851">
                <a:solidFill>
                  <a:schemeClr val="tx1">
                    <a:tint val="82000"/>
                  </a:schemeClr>
                </a:solidFill>
              </a:defRPr>
            </a:lvl2pPr>
            <a:lvl3pPr marL="846186" indent="0">
              <a:buNone/>
              <a:defRPr sz="1666">
                <a:solidFill>
                  <a:schemeClr val="tx1">
                    <a:tint val="82000"/>
                  </a:schemeClr>
                </a:solidFill>
              </a:defRPr>
            </a:lvl3pPr>
            <a:lvl4pPr marL="1269279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4pPr>
            <a:lvl5pPr marL="1692372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5pPr>
            <a:lvl6pPr marL="2115464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6pPr>
            <a:lvl7pPr marL="2538557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7pPr>
            <a:lvl8pPr marL="2961650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8pPr>
            <a:lvl9pPr marL="3384743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AA442-CCCF-657E-18B5-F79892544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9F4AB-1433-D695-3F3C-2769DB2BC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EDB90-64A2-82E7-26F7-AF19FFB90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1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0B58-9266-6139-D0E6-5FEA960E5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6BCA3-8929-6A4D-4229-E1ADA07D3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8149A-89F7-5CB7-991D-96CADA879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8A910-BBBE-5A1D-822D-40AEC354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2470E-9595-460C-E351-7E533F58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65922-BB0B-BCDF-86E5-52D1672C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5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DD51-3F61-77B2-3C79-BF82AE8A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9A650-06A0-9DC8-57E4-469BF9904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221" b="1"/>
            </a:lvl1pPr>
            <a:lvl2pPr marL="423093" indent="0">
              <a:buNone/>
              <a:defRPr sz="1851" b="1"/>
            </a:lvl2pPr>
            <a:lvl3pPr marL="846186" indent="0">
              <a:buNone/>
              <a:defRPr sz="1666" b="1"/>
            </a:lvl3pPr>
            <a:lvl4pPr marL="1269279" indent="0">
              <a:buNone/>
              <a:defRPr sz="1481" b="1"/>
            </a:lvl4pPr>
            <a:lvl5pPr marL="1692372" indent="0">
              <a:buNone/>
              <a:defRPr sz="1481" b="1"/>
            </a:lvl5pPr>
            <a:lvl6pPr marL="2115464" indent="0">
              <a:buNone/>
              <a:defRPr sz="1481" b="1"/>
            </a:lvl6pPr>
            <a:lvl7pPr marL="2538557" indent="0">
              <a:buNone/>
              <a:defRPr sz="1481" b="1"/>
            </a:lvl7pPr>
            <a:lvl8pPr marL="2961650" indent="0">
              <a:buNone/>
              <a:defRPr sz="1481" b="1"/>
            </a:lvl8pPr>
            <a:lvl9pPr marL="3384743" indent="0">
              <a:buNone/>
              <a:defRPr sz="14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C2FCC-9F3E-5885-821A-D63722CD3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3FF3-0D56-4EA6-08C2-7B7F46B9B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221" b="1"/>
            </a:lvl1pPr>
            <a:lvl2pPr marL="423093" indent="0">
              <a:buNone/>
              <a:defRPr sz="1851" b="1"/>
            </a:lvl2pPr>
            <a:lvl3pPr marL="846186" indent="0">
              <a:buNone/>
              <a:defRPr sz="1666" b="1"/>
            </a:lvl3pPr>
            <a:lvl4pPr marL="1269279" indent="0">
              <a:buNone/>
              <a:defRPr sz="1481" b="1"/>
            </a:lvl4pPr>
            <a:lvl5pPr marL="1692372" indent="0">
              <a:buNone/>
              <a:defRPr sz="1481" b="1"/>
            </a:lvl5pPr>
            <a:lvl6pPr marL="2115464" indent="0">
              <a:buNone/>
              <a:defRPr sz="1481" b="1"/>
            </a:lvl6pPr>
            <a:lvl7pPr marL="2538557" indent="0">
              <a:buNone/>
              <a:defRPr sz="1481" b="1"/>
            </a:lvl7pPr>
            <a:lvl8pPr marL="2961650" indent="0">
              <a:buNone/>
              <a:defRPr sz="1481" b="1"/>
            </a:lvl8pPr>
            <a:lvl9pPr marL="3384743" indent="0">
              <a:buNone/>
              <a:defRPr sz="14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D7A16-33FB-25BD-2BD8-16C3D2A56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BE9BC7-7AEB-64C8-3781-02262533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F96EAD-DAB0-B15B-F67D-9D826752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74A34-2589-5913-130A-7858722B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2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79B2-0BD5-A6EF-A205-7209943F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0F06C0-7D02-049F-E636-290A607F1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1809BC-3D89-B31F-068D-C27516DF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A03DF-3218-EC79-F22C-D0D1DB1FD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8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1949E0-331C-A724-8430-67828A1F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4A11F-45ED-0007-5E77-B73874D38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C8B6C-F909-5621-CBDE-196353903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6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8A837-395C-2F2E-9A4E-923478E8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96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FDFB6-EB2E-C7C1-8A53-6E4DF7A0F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961"/>
            </a:lvl1pPr>
            <a:lvl2pPr>
              <a:defRPr sz="2591"/>
            </a:lvl2pPr>
            <a:lvl3pPr>
              <a:defRPr sz="2221"/>
            </a:lvl3pPr>
            <a:lvl4pPr>
              <a:defRPr sz="1851"/>
            </a:lvl4pPr>
            <a:lvl5pPr>
              <a:defRPr sz="1851"/>
            </a:lvl5pPr>
            <a:lvl6pPr>
              <a:defRPr sz="1851"/>
            </a:lvl6pPr>
            <a:lvl7pPr>
              <a:defRPr sz="1851"/>
            </a:lvl7pPr>
            <a:lvl8pPr>
              <a:defRPr sz="1851"/>
            </a:lvl8pPr>
            <a:lvl9pPr>
              <a:defRPr sz="18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81E3C-580E-1683-60AB-93DC1A3F6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481"/>
            </a:lvl1pPr>
            <a:lvl2pPr marL="423093" indent="0">
              <a:buNone/>
              <a:defRPr sz="1296"/>
            </a:lvl2pPr>
            <a:lvl3pPr marL="846186" indent="0">
              <a:buNone/>
              <a:defRPr sz="1110"/>
            </a:lvl3pPr>
            <a:lvl4pPr marL="1269279" indent="0">
              <a:buNone/>
              <a:defRPr sz="925"/>
            </a:lvl4pPr>
            <a:lvl5pPr marL="1692372" indent="0">
              <a:buNone/>
              <a:defRPr sz="925"/>
            </a:lvl5pPr>
            <a:lvl6pPr marL="2115464" indent="0">
              <a:buNone/>
              <a:defRPr sz="925"/>
            </a:lvl6pPr>
            <a:lvl7pPr marL="2538557" indent="0">
              <a:buNone/>
              <a:defRPr sz="925"/>
            </a:lvl7pPr>
            <a:lvl8pPr marL="2961650" indent="0">
              <a:buNone/>
              <a:defRPr sz="925"/>
            </a:lvl8pPr>
            <a:lvl9pPr marL="3384743" indent="0">
              <a:buNone/>
              <a:defRPr sz="9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B38E5-0563-EDF7-0B00-C1927E04F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17C90-1891-C2F2-B746-25DB70F7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BA778-BCDE-5607-78F5-4C932853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1064D-1318-287B-752B-BBCDD8F68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96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89E91-0763-0A6D-DC35-D9BA7C532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961"/>
            </a:lvl1pPr>
            <a:lvl2pPr marL="423093" indent="0">
              <a:buNone/>
              <a:defRPr sz="2591"/>
            </a:lvl2pPr>
            <a:lvl3pPr marL="846186" indent="0">
              <a:buNone/>
              <a:defRPr sz="2221"/>
            </a:lvl3pPr>
            <a:lvl4pPr marL="1269279" indent="0">
              <a:buNone/>
              <a:defRPr sz="1851"/>
            </a:lvl4pPr>
            <a:lvl5pPr marL="1692372" indent="0">
              <a:buNone/>
              <a:defRPr sz="1851"/>
            </a:lvl5pPr>
            <a:lvl6pPr marL="2115464" indent="0">
              <a:buNone/>
              <a:defRPr sz="1851"/>
            </a:lvl6pPr>
            <a:lvl7pPr marL="2538557" indent="0">
              <a:buNone/>
              <a:defRPr sz="1851"/>
            </a:lvl7pPr>
            <a:lvl8pPr marL="2961650" indent="0">
              <a:buNone/>
              <a:defRPr sz="1851"/>
            </a:lvl8pPr>
            <a:lvl9pPr marL="3384743" indent="0">
              <a:buNone/>
              <a:defRPr sz="1851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0AE93-4644-5D14-630A-764AC8719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481"/>
            </a:lvl1pPr>
            <a:lvl2pPr marL="423093" indent="0">
              <a:buNone/>
              <a:defRPr sz="1296"/>
            </a:lvl2pPr>
            <a:lvl3pPr marL="846186" indent="0">
              <a:buNone/>
              <a:defRPr sz="1110"/>
            </a:lvl3pPr>
            <a:lvl4pPr marL="1269279" indent="0">
              <a:buNone/>
              <a:defRPr sz="925"/>
            </a:lvl4pPr>
            <a:lvl5pPr marL="1692372" indent="0">
              <a:buNone/>
              <a:defRPr sz="925"/>
            </a:lvl5pPr>
            <a:lvl6pPr marL="2115464" indent="0">
              <a:buNone/>
              <a:defRPr sz="925"/>
            </a:lvl6pPr>
            <a:lvl7pPr marL="2538557" indent="0">
              <a:buNone/>
              <a:defRPr sz="925"/>
            </a:lvl7pPr>
            <a:lvl8pPr marL="2961650" indent="0">
              <a:buNone/>
              <a:defRPr sz="925"/>
            </a:lvl8pPr>
            <a:lvl9pPr marL="3384743" indent="0">
              <a:buNone/>
              <a:defRPr sz="9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885CB-538A-96AD-7190-04801166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D173D-F08A-DC5D-4718-75FF6EA85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BACFF-CF92-458C-8976-E94D6CD8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5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1C5B-1889-D11C-45FA-4B7E7A5BA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5165D-8CAD-986D-B1DC-15A97C3B1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4ED99-DC26-7636-578F-06CBB1FA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06A1D-DD83-6327-053F-DFE12188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A38FD-2804-4D0C-64E7-A41B6200A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0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68B9DA-BFFE-FA1B-D0F4-FF7035035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6D60C-82E7-EACB-7969-61FA90D74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EE0C5-BFC3-1B92-3FD4-1466F80C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29C0-76DD-7A09-28ED-8667093EC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4E71E-E995-91E2-8779-C5F0357B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4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C5D8DE-D31C-767A-B9D4-7F1FD510F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143AF-5AB1-53CE-2D8A-9FA604A9B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78383-4D37-09EF-27F4-79AFD4158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3C47C9-8615-4D18-A89B-2DB4753E9ED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CB38-FBAF-C319-924C-10CD92FF9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4CFD9-D6F0-114B-1A01-C202F448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7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46186" rtl="0" eaLnBrk="1" latinLnBrk="0" hangingPunct="1">
        <a:lnSpc>
          <a:spcPct val="90000"/>
        </a:lnSpc>
        <a:spcBef>
          <a:spcPct val="0"/>
        </a:spcBef>
        <a:buNone/>
        <a:defRPr sz="40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546" indent="-211546" algn="l" defTabSz="846186" rtl="0" eaLnBrk="1" latinLnBrk="0" hangingPunct="1">
        <a:lnSpc>
          <a:spcPct val="90000"/>
        </a:lnSpc>
        <a:spcBef>
          <a:spcPts val="925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1pPr>
      <a:lvl2pPr marL="634639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2221" kern="1200">
          <a:solidFill>
            <a:schemeClr val="tx1"/>
          </a:solidFill>
          <a:latin typeface="+mn-lt"/>
          <a:ea typeface="+mn-ea"/>
          <a:cs typeface="+mn-cs"/>
        </a:defRPr>
      </a:lvl2pPr>
      <a:lvl3pPr marL="1057732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851" kern="1200">
          <a:solidFill>
            <a:schemeClr val="tx1"/>
          </a:solidFill>
          <a:latin typeface="+mn-lt"/>
          <a:ea typeface="+mn-ea"/>
          <a:cs typeface="+mn-cs"/>
        </a:defRPr>
      </a:lvl3pPr>
      <a:lvl4pPr marL="1480825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4pPr>
      <a:lvl5pPr marL="1903918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5pPr>
      <a:lvl6pPr marL="2327011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6pPr>
      <a:lvl7pPr marL="2750104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7pPr>
      <a:lvl8pPr marL="3173197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8pPr>
      <a:lvl9pPr marL="3596289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1pPr>
      <a:lvl2pPr marL="423093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2pPr>
      <a:lvl3pPr marL="846186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3pPr>
      <a:lvl4pPr marL="1269279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4pPr>
      <a:lvl5pPr marL="1692372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5pPr>
      <a:lvl6pPr marL="2115464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6pPr>
      <a:lvl7pPr marL="2538557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7pPr>
      <a:lvl8pPr marL="2961650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8pPr>
      <a:lvl9pPr marL="3384743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18" Type="http://schemas.openxmlformats.org/officeDocument/2006/relationships/hyperlink" Target="https://outlier.uchicago.edu/s3/findings/classroom-behaviors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12" Type="http://schemas.openxmlformats.org/officeDocument/2006/relationships/hyperlink" Target="https://svgsilh.com/image/1752622.html" TargetMode="External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svgsilh.com/image/2135480.html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emf"/><Relationship Id="rId11" Type="http://schemas.openxmlformats.org/officeDocument/2006/relationships/image" Target="../media/image13.svg"/><Relationship Id="rId5" Type="http://schemas.openxmlformats.org/officeDocument/2006/relationships/image" Target="../media/image8.svg"/><Relationship Id="rId15" Type="http://schemas.openxmlformats.org/officeDocument/2006/relationships/image" Target="../media/image15.svg"/><Relationship Id="rId10" Type="http://schemas.openxmlformats.org/officeDocument/2006/relationships/hyperlink" Target="https://svgsilh.com/image/3409194.html" TargetMode="External"/><Relationship Id="rId4" Type="http://schemas.openxmlformats.org/officeDocument/2006/relationships/hyperlink" Target="https://www.pngwing.com/en/search?q=trending+icons" TargetMode="External"/><Relationship Id="rId9" Type="http://schemas.openxmlformats.org/officeDocument/2006/relationships/image" Target="../media/image12.svg"/><Relationship Id="rId14" Type="http://schemas.openxmlformats.org/officeDocument/2006/relationships/hyperlink" Target="https://freepngimg.com/png/53543-abstract-shape-picture-free-hq-imag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9.xml"/><Relationship Id="rId5" Type="http://schemas.openxmlformats.org/officeDocument/2006/relationships/customXml" Target="../ink/ink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8.png"/><Relationship Id="rId7" Type="http://schemas.openxmlformats.org/officeDocument/2006/relationships/diagramLayout" Target="../diagrams/layout2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2.xml"/><Relationship Id="rId11" Type="http://schemas.openxmlformats.org/officeDocument/2006/relationships/image" Target="../media/image19.jpeg"/><Relationship Id="rId5" Type="http://schemas.openxmlformats.org/officeDocument/2006/relationships/customXml" Target="../ink/ink5.xml"/><Relationship Id="rId10" Type="http://schemas.microsoft.com/office/2007/relationships/diagramDrawing" Target="../diagrams/drawing2.xml"/><Relationship Id="rId4" Type="http://schemas.openxmlformats.org/officeDocument/2006/relationships/customXml" Target="../ink/ink4.xml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rvirgencasas@tusd.net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stagnaro@tusd.net" TargetMode="External"/><Relationship Id="rId2" Type="http://schemas.openxmlformats.org/officeDocument/2006/relationships/hyperlink" Target="mailto:mbunch@tusd.net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eg"/><Relationship Id="rId4" Type="http://schemas.openxmlformats.org/officeDocument/2006/relationships/hyperlink" Target="mailto:losborne@tusd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40" y="1"/>
            <a:ext cx="12014721" cy="6857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6186"/>
            <a:endParaRPr lang="en-US" sz="1666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8142B-1C53-6A6F-5D12-20470A22B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987" y="3154317"/>
            <a:ext cx="4359989" cy="2563437"/>
          </a:xfrm>
        </p:spPr>
        <p:txBody>
          <a:bodyPr anchor="b">
            <a:normAutofit/>
          </a:bodyPr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2627" b="1" dirty="0">
                <a:solidFill>
                  <a:srgbClr val="494949"/>
                </a:solidFill>
              </a:rPr>
              <a:t>Una reunión informativa para padres de familia interesados en fomentar el desarrollo de las mentes talentosas de sus hijos!</a:t>
            </a:r>
          </a:p>
          <a:p>
            <a:endParaRPr lang="en-US" sz="1943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40" y="3154317"/>
            <a:ext cx="720884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6186"/>
              <a:endParaRPr lang="en-US" sz="1666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6186"/>
              <a:endParaRPr lang="en-US" sz="1666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6186"/>
              <a:endParaRPr lang="en-US" sz="1666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30760" y="0"/>
            <a:ext cx="1472602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6186"/>
            <a:endParaRPr lang="en-US" sz="1666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1775" y="391886"/>
            <a:ext cx="5921987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6186"/>
            <a:endParaRPr lang="en-US" sz="1666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Books stacked on a wooden table">
            <a:extLst>
              <a:ext uri="{FF2B5EF4-FFF2-40B4-BE49-F238E27FC236}">
                <a16:creationId xmlns:a16="http://schemas.microsoft.com/office/drawing/2014/main" id="{0E27A275-6A66-8287-A73A-C70DFAB18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88" r="16687" b="-1"/>
          <a:stretch>
            <a:fillRect/>
          </a:stretch>
        </p:blipFill>
        <p:spPr>
          <a:xfrm>
            <a:off x="5911238" y="666728"/>
            <a:ext cx="5455505" cy="5465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002755-FBB9-BAFB-F078-3D648C95FCEA}"/>
              </a:ext>
            </a:extLst>
          </p:cNvPr>
          <p:cNvSpPr/>
          <p:nvPr/>
        </p:nvSpPr>
        <p:spPr>
          <a:xfrm>
            <a:off x="247755" y="391886"/>
            <a:ext cx="5275675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Bienvenidos al</a:t>
            </a:r>
            <a:br/>
            <a:r>
              <a:rPr lang="es-MX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Programa GATE</a:t>
            </a:r>
            <a:br>
              <a:rPr lang="es-MX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9998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820B-C084-53FE-11F1-11E647C91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17" y="365126"/>
            <a:ext cx="10362698" cy="1159977"/>
          </a:xfrm>
        </p:spPr>
        <p:txBody>
          <a:bodyPr vert="horz" lIns="84623" tIns="42312" rIns="84623" bIns="42312" rtlCol="0" anchor="b">
            <a:normAutofit/>
          </a:bodyPr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3266" u="sng" dirty="0">
                <a:latin typeface="Rockwell"/>
                <a:ea typeface="+mj-ea"/>
                <a:cs typeface="+mj-cs"/>
              </a:rPr>
              <a:t>¿Qué hace que GATE sea diferente?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C05740B-3148-1E18-5EAE-0E51397B3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6218" y="2505721"/>
            <a:ext cx="5183390" cy="2994476"/>
          </a:xfrm>
        </p:spPr>
        <p:txBody>
          <a:bodyPr vert="horz" lIns="84623" tIns="42312" rIns="84623" bIns="42312" rtlCol="0" anchor="t">
            <a:normAutofit/>
          </a:bodyPr>
          <a:lstStyle/>
          <a:p>
            <a:r>
              <a:rPr lang="es-MX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Responsabilidad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s-MX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Esfuerzo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s-MX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Rendimiento académico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s-MX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Civismo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s-MX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Trabajo constante</a:t>
            </a:r>
            <a:endParaRPr lang="en-US" dirty="0">
              <a:solidFill>
                <a:srgbClr val="494949"/>
              </a:solidFill>
              <a:latin typeface="Lora"/>
              <a:cs typeface="Arial"/>
            </a:endParaRPr>
          </a:p>
          <a:p>
            <a:endParaRPr lang="en-US"/>
          </a:p>
        </p:txBody>
      </p:sp>
      <p:graphicFrame>
        <p:nvGraphicFramePr>
          <p:cNvPr id="18" name="Content Placeholder 4">
            <a:extLst>
              <a:ext uri="{FF2B5EF4-FFF2-40B4-BE49-F238E27FC236}">
                <a16:creationId xmlns:a16="http://schemas.microsoft.com/office/drawing/2014/main" id="{429BAAE2-A6C0-FF4D-A3D6-AC6CF608C3A5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3551940" y="2001858"/>
          <a:ext cx="5107822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C83711A-D285-1894-ECD0-7F7BC8104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2192" y="1738751"/>
            <a:ext cx="2616994" cy="4204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284C-D915-3890-D17B-DB16ED18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900" y="178461"/>
            <a:ext cx="10362698" cy="1325563"/>
          </a:xfrm>
        </p:spPr>
        <p:txBody>
          <a:bodyPr>
            <a:normAutofit/>
          </a:bodyPr>
          <a:lstStyle/>
          <a:p>
            <a:r>
              <a:rPr lang="es-MX" sz="2813" b="1" u="sng" dirty="0">
                <a:latin typeface="Rockwell"/>
              </a:rPr>
              <a:t>Características de los estudiantes GATE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CF003-E7A7-B503-AFA4-88FA3D5D8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6218" y="1385083"/>
            <a:ext cx="5636982" cy="4759934"/>
          </a:xfrm>
        </p:spPr>
        <p:txBody>
          <a:bodyPr vert="horz" lIns="84623" tIns="42312" rIns="84623" bIns="42312" rtlCol="0" anchor="t">
            <a:normAutofit/>
          </a:bodyPr>
          <a:lstStyle/>
          <a:p>
            <a:endParaRPr lang="en-US" sz="1851" dirty="0">
              <a:solidFill>
                <a:srgbClr val="FFFFFF"/>
              </a:solidFill>
              <a:latin typeface="Lora"/>
            </a:endParaRPr>
          </a:p>
          <a:p>
            <a:endParaRPr lang="en-US" dirty="0">
              <a:solidFill>
                <a:srgbClr val="000000"/>
              </a:solidFill>
              <a:latin typeface="Aptos" panose="0211000402020202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F38B5C-E509-8B3E-2227-84CAA83C1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7747" y="3682504"/>
            <a:ext cx="6329413" cy="2462513"/>
          </a:xfrm>
        </p:spPr>
        <p:txBody>
          <a:bodyPr vert="horz" lIns="84623" tIns="42312" rIns="84623" bIns="42312" rtlCol="0" anchor="t">
            <a:normAutofit/>
          </a:bodyPr>
          <a:lstStyle/>
          <a:p>
            <a:endParaRPr lang="en-US" sz="2221" dirty="0">
              <a:solidFill>
                <a:schemeClr val="bg1"/>
              </a:solidFill>
              <a:latin typeface="Lora"/>
            </a:endParaRPr>
          </a:p>
          <a:p>
            <a:endParaRPr lang="en-US" sz="2221" dirty="0">
              <a:solidFill>
                <a:schemeClr val="bg1"/>
              </a:solidFill>
              <a:latin typeface="Lora"/>
            </a:endParaRPr>
          </a:p>
          <a:p>
            <a:endParaRPr lang="en-US" sz="2221" dirty="0">
              <a:solidFill>
                <a:schemeClr val="bg1"/>
              </a:solidFill>
              <a:latin typeface="Lora"/>
            </a:endParaRPr>
          </a:p>
          <a:p>
            <a:endParaRPr lang="en-US" dirty="0">
              <a:solidFill>
                <a:schemeClr val="bg1"/>
              </a:solidFill>
              <a:latin typeface="Lora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Vector Complex Stock Illustrations – 161,451 Vector Complex Stock  Illustrations, Vectors &amp; Clipart - Dreamstime">
            <a:extLst>
              <a:ext uri="{FF2B5EF4-FFF2-40B4-BE49-F238E27FC236}">
                <a16:creationId xmlns:a16="http://schemas.microsoft.com/office/drawing/2014/main" id="{0585891C-44DD-EDF7-301B-17FCC94C1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56" y="1031151"/>
            <a:ext cx="5302706" cy="5302706"/>
          </a:xfrm>
          <a:prstGeom prst="rect">
            <a:avLst/>
          </a:prstGeom>
          <a:noFill/>
          <a:effectLst>
            <a:outerShdw blurRad="736600" dist="50800" dir="5400000" sx="110000" sy="110000" algn="ctr" rotWithShape="0">
              <a:srgbClr val="000000"/>
            </a:outerShdw>
            <a:softEdge rad="520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EA545B3-4355-4348-0C67-02AAD6317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860835"/>
              </p:ext>
            </p:extLst>
          </p:nvPr>
        </p:nvGraphicFramePr>
        <p:xfrm>
          <a:off x="838200" y="1825625"/>
          <a:ext cx="5181600" cy="45082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48849">
                  <a:extLst>
                    <a:ext uri="{9D8B030D-6E8A-4147-A177-3AD203B41FA5}">
                      <a16:colId xmlns:a16="http://schemas.microsoft.com/office/drawing/2014/main" val="897393396"/>
                    </a:ext>
                  </a:extLst>
                </a:gridCol>
                <a:gridCol w="3332751">
                  <a:extLst>
                    <a:ext uri="{9D8B030D-6E8A-4147-A177-3AD203B41FA5}">
                      <a16:colId xmlns:a16="http://schemas.microsoft.com/office/drawing/2014/main" val="2371788630"/>
                    </a:ext>
                  </a:extLst>
                </a:gridCol>
              </a:tblGrid>
              <a:tr h="11806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Profundidad</a:t>
                      </a:r>
                      <a:endParaRPr sz="180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368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Los estudiantes analizan los detalles para entender los conceptos con mayor profundidad.</a:t>
                      </a:r>
                      <a:endParaRPr sz="1368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731590"/>
                  </a:ext>
                </a:extLst>
              </a:tr>
              <a:tr h="11806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Complejidad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23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Los estudiantes aplican el pensamiento crítico a las múltiples facetas de un concepto.</a:t>
                      </a:r>
                      <a:endParaRPr sz="1523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72216"/>
                  </a:ext>
                </a:extLst>
              </a:tr>
              <a:tr h="11806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Originalidad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92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Los estudiantes personalizan su comprensión a través de sus intereses y pasiones.</a:t>
                      </a:r>
                      <a:endParaRPr sz="1592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95350"/>
                  </a:ext>
                </a:extLst>
              </a:tr>
              <a:tr h="9663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Aceleración</a:t>
                      </a:r>
                      <a:endParaRPr sz="180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368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Los estudiantes pueden avanzar a un ritmo más rápido.</a:t>
                      </a:r>
                      <a:endParaRPr sz="1368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444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2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CD89B-172C-CE3B-0ADB-DD4F60539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B1E94-BE04-E05E-77E8-F316C713B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64433" indent="-264433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Detalles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Patrones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Ideas principales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Conexiones entre disciplinas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Lenguaje de la disciplina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F50A12-34CF-318C-B75D-1E06B72D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62" y="-168860"/>
            <a:ext cx="5024794" cy="1600200"/>
          </a:xfrm>
        </p:spPr>
        <p:txBody>
          <a:bodyPr>
            <a:normAutofit/>
          </a:bodyPr>
          <a:lstStyle/>
          <a:p>
            <a:r>
              <a:rPr lang="es-MX" sz="3464" b="1" u="sng" dirty="0">
                <a:latin typeface="Rockwell"/>
                <a:ea typeface="Batang"/>
                <a:cs typeface="Calibri"/>
              </a:rPr>
              <a:t>Pensamiento crítico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1B0F31-A186-25DB-53A5-A0E11DF85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008467" y="4227259"/>
            <a:ext cx="551801" cy="4812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E5C564-73BC-F5C2-EA91-0961D72CB0C1}"/>
              </a:ext>
            </a:extLst>
          </p:cNvPr>
          <p:cNvSpPr txBox="1"/>
          <p:nvPr/>
        </p:nvSpPr>
        <p:spPr>
          <a:xfrm>
            <a:off x="5162837" y="2057401"/>
            <a:ext cx="3932237" cy="423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Reglas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Ética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Preguntas sin respuesta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Tendencias</a:t>
            </a:r>
          </a:p>
          <a:p>
            <a:pPr defTabSz="846186"/>
            <a:endParaRPr lang="es-MX" sz="3200" dirty="0">
              <a:solidFill>
                <a:srgbClr val="494949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Múltiples perspectivas</a:t>
            </a:r>
          </a:p>
          <a:p>
            <a:pPr defTabSz="846186"/>
            <a:endParaRPr lang="en-US" sz="1299" dirty="0">
              <a:solidFill>
                <a:prstClr val="black"/>
              </a:solidFill>
              <a:latin typeface="Aptos" panose="02110004020202020204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CFBAD97-9B75-19B4-7644-963EC815E8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5763" y="2592633"/>
            <a:ext cx="531833" cy="5318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6FD207-8F30-1FC2-6DE3-179AD1002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8742" y="1825249"/>
            <a:ext cx="572111" cy="597846"/>
          </a:xfrm>
          <a:prstGeom prst="rect">
            <a:avLst/>
          </a:prstGeom>
        </p:spPr>
      </p:pic>
      <p:pic>
        <p:nvPicPr>
          <p:cNvPr id="24" name="Picture 23" descr="Introduction to Depth &amp; Complexity">
            <a:extLst>
              <a:ext uri="{FF2B5EF4-FFF2-40B4-BE49-F238E27FC236}">
                <a16:creationId xmlns:a16="http://schemas.microsoft.com/office/drawing/2014/main" id="{E02678E7-C897-4ECC-B5AF-223474DE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37" y="5157422"/>
            <a:ext cx="1077556" cy="59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F88BA27-14B2-49E4-B5FF-9C95A6944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3140" y="5177532"/>
            <a:ext cx="803877" cy="751934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2068A7E-20EF-EE23-A338-3E2D40D827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213879" y="2929285"/>
            <a:ext cx="620224" cy="103391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660E935C-5619-396C-2260-F9E4D54225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709495" y="1825499"/>
            <a:ext cx="1004662" cy="10046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809E2F9-0869-3FE3-CC01-245AB11594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2962819" y="2445846"/>
            <a:ext cx="696483" cy="6964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600F8D6-7FC1-0FDC-063F-9559F75F9F4C}"/>
              </a:ext>
            </a:extLst>
          </p:cNvPr>
          <p:cNvSpPr txBox="1"/>
          <p:nvPr/>
        </p:nvSpPr>
        <p:spPr>
          <a:xfrm>
            <a:off x="3136831" y="7098056"/>
            <a:ext cx="5998025" cy="192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6186"/>
            <a:r>
              <a:rPr lang="es-MX" sz="649">
                <a:solidFill>
                  <a:prstClr val="black"/>
                </a:solidFill>
                <a:latin typeface="Aptos" panose="02110004020202020204"/>
                <a:hlinkClick r:id="rId14" tooltip="https://freepngimg.com/png/53543-abstract-shape-picture-free-hq-image"/>
              </a:rPr>
              <a:t>Esta foto de autor desconocido está bajo licencia CC BY-NC</a:t>
            </a:r>
            <a:endParaRPr lang="en-US" sz="649">
              <a:solidFill>
                <a:prstClr val="black"/>
              </a:solidFill>
              <a:latin typeface="Aptos" panose="02110004020202020204"/>
            </a:endParaRP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5265E8EB-747E-2A5C-2AEC-7410622CE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4358350" y="3086232"/>
            <a:ext cx="693627" cy="69648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109C460-43F8-9ACB-6042-7A8137C65E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 flipH="1">
            <a:off x="3283335" y="4190576"/>
            <a:ext cx="751934" cy="59784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9355346-F8F0-3EF9-72C9-F7170FC6CC6D}"/>
              </a:ext>
            </a:extLst>
          </p:cNvPr>
          <p:cNvSpPr txBox="1"/>
          <p:nvPr/>
        </p:nvSpPr>
        <p:spPr>
          <a:xfrm flipH="1">
            <a:off x="1787180" y="13331754"/>
            <a:ext cx="42311" cy="560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6186"/>
            <a:r>
              <a:rPr lang="es-MX" sz="649" dirty="0">
                <a:solidFill>
                  <a:prstClr val="black"/>
                </a:solidFill>
                <a:latin typeface="Aptos" panose="02110004020202020204"/>
                <a:hlinkClick r:id="rId18" tooltip="https://outlier.uchicago.edu/s3/findings/classroom-behaviors/"/>
              </a:rPr>
              <a:t>Esta foto de autor desconocido está bajo licencia CC BY</a:t>
            </a:r>
            <a:endParaRPr lang="en-US" sz="649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695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74C9-254F-F59F-A924-1F27C8B5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868" y="-544521"/>
            <a:ext cx="8322003" cy="2031521"/>
          </a:xfrm>
        </p:spPr>
        <p:txBody>
          <a:bodyPr/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094" u="sng" dirty="0">
                <a:latin typeface="Rockwell"/>
              </a:rPr>
              <a:t>Hábitos que se enseñan a los estudiantes GATE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7F539EAC-5D9E-43D5-D999-7632944192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xfrm>
            <a:off x="6824984" y="929973"/>
            <a:ext cx="4827019" cy="50111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0237F-DCA8-B19F-FCBF-0C8022A28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7819" y="1720835"/>
            <a:ext cx="5516567" cy="4764630"/>
          </a:xfrm>
        </p:spPr>
        <p:txBody>
          <a:bodyPr vert="horz" lIns="84623" tIns="42312" rIns="84623" bIns="42312" rtlCol="0" anchor="t">
            <a:normAutofit/>
          </a:bodyPr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Reflexionar sobre las ideas</a:t>
            </a:r>
            <a:endParaRPr lang="en-US" sz="2400" dirty="0">
              <a:latin typeface="Rockwell" panose="02060603020205020403" pitchFamily="18" charset="0"/>
            </a:endParaRP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Asumir riesgos intelectuales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Preparación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Excelencia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Humildad académica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Curiosidad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Múltiples perspectivas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Perseverancia</a:t>
            </a:r>
          </a:p>
          <a:p>
            <a:pPr marL="285750" indent="-285750">
              <a:buChar char="•"/>
            </a:pPr>
            <a:r>
              <a:rPr lang="es-MX" sz="2400" dirty="0">
                <a:latin typeface="Rockwell" panose="02060603020205020403" pitchFamily="18" charset="0"/>
                <a:ea typeface="Roboto"/>
                <a:cs typeface="Roboto"/>
              </a:rPr>
              <a:t>Uso de recursos variados</a:t>
            </a:r>
          </a:p>
          <a:p>
            <a:pPr marL="264433" indent="-264433">
              <a:buChar char="•"/>
            </a:pPr>
            <a:endParaRPr lang="en-US" sz="1758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52D8FA-19DC-15B5-837F-6146F3782C85}"/>
                  </a:ext>
                </a:extLst>
              </p14:cNvPr>
              <p14:cNvContentPartPr/>
              <p14:nvPr/>
            </p14:nvContentPartPr>
            <p14:xfrm>
              <a:off x="13080739" y="3181109"/>
              <a:ext cx="13771" cy="13771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52D8FA-19DC-15B5-837F-6146F3782C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92189" y="2492559"/>
                <a:ext cx="1377100" cy="13771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E7382A6-D066-F29A-121B-28526E281F93}"/>
                  </a:ext>
                </a:extLst>
              </p14:cNvPr>
              <p14:cNvContentPartPr/>
              <p14:nvPr/>
            </p14:nvContentPartPr>
            <p14:xfrm>
              <a:off x="2347089" y="3676867"/>
              <a:ext cx="13771" cy="13771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E7382A6-D066-F29A-121B-28526E281F9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8539" y="2988317"/>
                <a:ext cx="1377100" cy="13771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310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9E76A-3DF6-0902-4001-A6B74BDB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733" y="-258897"/>
            <a:ext cx="10683854" cy="1600200"/>
          </a:xfrm>
        </p:spPr>
        <p:txBody>
          <a:bodyPr>
            <a:normAutofit/>
          </a:bodyPr>
          <a:lstStyle/>
          <a:p>
            <a:pPr algn="ctr"/>
            <a:r>
              <a:rPr lang="es-MX" sz="3091" b="1" u="sng" dirty="0">
                <a:latin typeface="Rockwell"/>
              </a:rPr>
              <a:t>Oferta Educativa en la Escuela Media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7FE029F-F233-E5B7-4963-0CA1856C04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235" r="16235"/>
          <a:stretch/>
        </p:blipFill>
        <p:spPr>
          <a:xfrm>
            <a:off x="789425" y="2049467"/>
            <a:ext cx="4559097" cy="380951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C7F06-CA10-4873-FAA1-E280EB2CAA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59996" y="1341303"/>
            <a:ext cx="6599429" cy="3104900"/>
          </a:xfrm>
        </p:spPr>
        <p:txBody>
          <a:bodyPr vert="horz" lIns="84623" tIns="42312" rIns="84623" bIns="42312" rtlCol="0" anchor="t">
            <a:noAutofit/>
          </a:bodyPr>
          <a:lstStyle/>
          <a:p>
            <a:endParaRPr lang="en-US" sz="2400" dirty="0"/>
          </a:p>
          <a:p>
            <a:r>
              <a:rPr lang="es-MX" sz="2800" dirty="0"/>
              <a:t>6º grado en un </a:t>
            </a:r>
            <a:r>
              <a:rPr lang="en-US" sz="2800" dirty="0" err="1"/>
              <a:t>salón</a:t>
            </a:r>
            <a:r>
              <a:rPr lang="en-US" sz="2800" dirty="0"/>
              <a:t> de </a:t>
            </a:r>
            <a:r>
              <a:rPr lang="en-US" sz="2800" dirty="0" err="1"/>
              <a:t>clase</a:t>
            </a:r>
            <a:r>
              <a:rPr lang="es-MX" sz="2800" dirty="0"/>
              <a:t> GATE, con integración en educación física y una materia optativa</a:t>
            </a:r>
          </a:p>
          <a:p>
            <a:r>
              <a:rPr lang="es-MX" sz="2800" dirty="0"/>
              <a:t>GATE en 7º y 8º grado para Lenguaje y Literatura en Inglés y Estudios Sociales (ELA/SS).</a:t>
            </a:r>
          </a:p>
          <a:p>
            <a:r>
              <a:rPr lang="es-MX" sz="2800" dirty="0"/>
              <a:t>Matemáticas avanzadas para quienes cumplan los requisitos en 7º y 8º grado</a:t>
            </a:r>
          </a:p>
          <a:p>
            <a:r>
              <a:rPr lang="es-MX" sz="2800" dirty="0"/>
              <a:t>Competencias académicas</a:t>
            </a:r>
          </a:p>
          <a:p>
            <a:endParaRPr lang="en-US" sz="2221" dirty="0"/>
          </a:p>
        </p:txBody>
      </p:sp>
    </p:spTree>
    <p:extLst>
      <p:ext uri="{BB962C8B-B14F-4D97-AF65-F5344CB8AC3E}">
        <p14:creationId xmlns:p14="http://schemas.microsoft.com/office/powerpoint/2010/main" val="26833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EB5EE-A16D-6DDD-4E8E-CE1BC2C9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16" y="457200"/>
            <a:ext cx="4680349" cy="2032612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800" u="sng" dirty="0">
                <a:latin typeface="Rockwell"/>
                <a:ea typeface="+mj-lt"/>
                <a:cs typeface="+mj-lt"/>
              </a:rPr>
              <a:t>Maestros GATE de las Escuelas Medias</a:t>
            </a:r>
            <a:br>
              <a:rPr lang="es-MX" u="sng" dirty="0">
                <a:solidFill>
                  <a:schemeClr val="bg2">
                    <a:lumMod val="25000"/>
                  </a:schemeClr>
                </a:solidFill>
                <a:latin typeface="Rockwell"/>
                <a:ea typeface="+mj-lt"/>
                <a:cs typeface="+mj-lt"/>
              </a:rPr>
            </a:br>
            <a:endParaRPr lang="en-US" u="sng" dirty="0">
              <a:solidFill>
                <a:schemeClr val="bg2">
                  <a:lumMod val="25000"/>
                </a:schemeClr>
              </a:solidFill>
              <a:latin typeface="Rockwell"/>
              <a:ea typeface="+mj-lt"/>
              <a:cs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30E52DE-03B2-F2DE-D18B-6ED013EC283D}"/>
                  </a:ext>
                </a:extLst>
              </p14:cNvPr>
              <p14:cNvContentPartPr/>
              <p14:nvPr/>
            </p14:nvContentPartPr>
            <p14:xfrm>
              <a:off x="2691365" y="3043400"/>
              <a:ext cx="13771" cy="85657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30E52DE-03B2-F2DE-D18B-6ED013EC283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2815" y="-1239450"/>
                <a:ext cx="1377100" cy="85657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6F439EE-6AC3-F10F-FA9B-04FEFFBF33C4}"/>
                  </a:ext>
                </a:extLst>
              </p14:cNvPr>
              <p14:cNvContentPartPr/>
              <p14:nvPr/>
            </p14:nvContentPartPr>
            <p14:xfrm>
              <a:off x="7951902" y="977743"/>
              <a:ext cx="13771" cy="13771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6F439EE-6AC3-F10F-FA9B-04FEFFBF33C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63352" y="289193"/>
                <a:ext cx="1377100" cy="13771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D04DA07-377B-9AC5-6D29-985A5BC1EF23}"/>
                  </a:ext>
                </a:extLst>
              </p14:cNvPr>
              <p14:cNvContentPartPr/>
              <p14:nvPr/>
            </p14:nvContentPartPr>
            <p14:xfrm>
              <a:off x="5541970" y="3098483"/>
              <a:ext cx="13771" cy="13771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D04DA07-377B-9AC5-6D29-985A5BC1EF2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53420" y="2409933"/>
                <a:ext cx="1377100" cy="13771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5" name="Text Placeholder 3">
            <a:extLst>
              <a:ext uri="{FF2B5EF4-FFF2-40B4-BE49-F238E27FC236}">
                <a16:creationId xmlns:a16="http://schemas.microsoft.com/office/drawing/2014/main" id="{E385B610-E82F-3F70-3A63-33A0DC44D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2208385"/>
              </p:ext>
            </p:extLst>
          </p:nvPr>
        </p:nvGraphicFramePr>
        <p:xfrm>
          <a:off x="5802587" y="274608"/>
          <a:ext cx="4908940" cy="6226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Picture 2" descr="Page 2 | School teacher clipart Images - Free Download on Magnific  (formerly Freepik)">
            <a:extLst>
              <a:ext uri="{FF2B5EF4-FFF2-40B4-BE49-F238E27FC236}">
                <a16:creationId xmlns:a16="http://schemas.microsoft.com/office/drawing/2014/main" id="{8EC01D16-9A17-ED3F-3D1A-1631F1C7540A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6480" y="2963701"/>
            <a:ext cx="3188045" cy="31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B496E-0A09-32B9-4E50-DC7C20CBA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B1E99-2397-4F9E-72A5-6D35DA455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7511" y="1568404"/>
            <a:ext cx="4320581" cy="3790775"/>
          </a:xfrm>
        </p:spPr>
        <p:txBody>
          <a:bodyPr vert="horz" lIns="84623" tIns="42312" rIns="84623" bIns="42312" rtlCol="0" anchor="t">
            <a:noAutofit/>
          </a:bodyPr>
          <a:lstStyle/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✦Se evalúa a los estudiantes con </a:t>
            </a:r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pruebas de coeficiente intelectual: NNAT3</a:t>
            </a: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para los grados 1º al 7º</a:t>
            </a: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✦Los psicólogos escolares</a:t>
            </a: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administran la prueba</a:t>
            </a: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✦Los padres o docentes pueden solicitar la evaluación para GATE</a:t>
            </a:r>
          </a:p>
          <a:p>
            <a:endParaRPr lang="en-US" sz="1666" dirty="0">
              <a:solidFill>
                <a:schemeClr val="bg2">
                  <a:lumMod val="25000"/>
                </a:schemeClr>
              </a:solidFill>
              <a:latin typeface="Segoe UI"/>
              <a:cs typeface="Segoe UI"/>
            </a:endParaRPr>
          </a:p>
          <a:p>
            <a:endParaRPr lang="en-US" sz="1666" dirty="0">
              <a:solidFill>
                <a:srgbClr val="FFFFFF"/>
              </a:solidFill>
              <a:latin typeface="Lora"/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ED208-8735-9646-90EB-D990D8FA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75" y="457200"/>
            <a:ext cx="3903803" cy="938842"/>
          </a:xfrm>
        </p:spPr>
        <p:txBody>
          <a:bodyPr>
            <a:normAutofit/>
          </a:bodyPr>
          <a:lstStyle/>
          <a:p>
            <a:r>
              <a:rPr lang="es-MX" sz="3040" u="sng" dirty="0">
                <a:latin typeface="Rockwell"/>
                <a:ea typeface="+mj-lt"/>
                <a:cs typeface="+mj-lt"/>
              </a:rPr>
              <a:t>Evaluación para GATE</a:t>
            </a:r>
            <a:endParaRPr lang="en-US" sz="3040" u="sng" dirty="0">
              <a:latin typeface="Rockwell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1DE35F-BB5C-F1F8-213B-CCEE7325E0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579F957D-B3B9-BC79-1AEE-D94C5411B2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xfrm>
            <a:off x="5208092" y="992187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0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pple Black And White Clip Art at Clker.com - vector clip art online, royalty free &amp; public domain">
            <a:extLst>
              <a:ext uri="{FF2B5EF4-FFF2-40B4-BE49-F238E27FC236}">
                <a16:creationId xmlns:a16="http://schemas.microsoft.com/office/drawing/2014/main" id="{5494FECC-2616-2F43-4464-C74F44FDDB9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99613" y="3665764"/>
            <a:ext cx="2857500" cy="2857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9E0C8F-86CB-3DAC-2645-AAE03733D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817325" cy="1600200"/>
          </a:xfrm>
        </p:spPr>
        <p:txBody>
          <a:bodyPr/>
          <a:lstStyle/>
          <a:p>
            <a:pPr algn="ctr"/>
            <a:r>
              <a:rPr lang="es-MX" sz="4106" b="1" dirty="0"/>
              <a:t>Fechas Importantes</a:t>
            </a:r>
            <a:br>
              <a:rPr lang="es-MX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5FD4A-54A7-83E7-D128-418A60A1C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9588724" cy="2906485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/>
              <a:t>Solicitudes para GATE: </a:t>
            </a:r>
          </a:p>
          <a:p>
            <a:r>
              <a:rPr lang="es-MX" sz="3200" dirty="0"/>
              <a:t>   del 28 de octubre al 18 de diciembre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/>
              <a:t>Fecha de evaluación: </a:t>
            </a:r>
          </a:p>
          <a:p>
            <a:r>
              <a:rPr lang="es-MX" sz="3200" dirty="0"/>
              <a:t>   23 de enero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b="1" dirty="0"/>
              <a:t>Fecha límite para la carta de intención: </a:t>
            </a:r>
          </a:p>
          <a:p>
            <a:r>
              <a:rPr lang="es-MX" sz="3200" dirty="0"/>
              <a:t>   26 de febrero 2027</a:t>
            </a:r>
          </a:p>
        </p:txBody>
      </p:sp>
    </p:spTree>
    <p:extLst>
      <p:ext uri="{BB962C8B-B14F-4D97-AF65-F5344CB8AC3E}">
        <p14:creationId xmlns:p14="http://schemas.microsoft.com/office/powerpoint/2010/main" val="286305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49F-1486-E2A6-0FA6-58BA2C17F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10481354" cy="4152568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s-MX" sz="2400" dirty="0"/>
              <a:t>Desde el ciclo escolar 2025–2026, el Distrito Escolar Jefferson y otros distritos vecinos dejaron de aprobar NUEVOS traslados a TUSD para el Programa GATE.</a:t>
            </a:r>
          </a:p>
          <a:p>
            <a:pPr marL="285750" lvl="2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s-MX" sz="2400" dirty="0"/>
              <a:t>Por lo tanto, TUSD ya no ofrece la evaluación para GATE a estudiantes que viven fuera de los límites de TUSD.</a:t>
            </a:r>
          </a:p>
          <a:p>
            <a:pPr marL="285750" lvl="2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s-MX" sz="2400" dirty="0"/>
              <a:t>Los estudiantes que asisten a una escuela privada, pero viven dentro de los límites de TUSD, sí pueden tomar la evaluación para GATE.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D7636F7-066F-CA81-DA3D-5771D622EC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9" y="457200"/>
            <a:ext cx="9915297" cy="16002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algn="ctr"/>
            <a:r>
              <a:rPr lang="es-MX" sz="4233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Evaluación para GATE: Estudiantes que no pertenecen a TUSD</a:t>
            </a:r>
          </a:p>
        </p:txBody>
      </p:sp>
    </p:spTree>
    <p:extLst>
      <p:ext uri="{BB962C8B-B14F-4D97-AF65-F5344CB8AC3E}">
        <p14:creationId xmlns:p14="http://schemas.microsoft.com/office/powerpoint/2010/main" val="245749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1E34-74CA-E4C0-9571-88F987584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89" y="468086"/>
            <a:ext cx="9153297" cy="598714"/>
          </a:xfrm>
        </p:spPr>
        <p:txBody>
          <a:bodyPr/>
          <a:lstStyle/>
          <a:p>
            <a:pPr algn="ctr"/>
            <a:r>
              <a:rPr lang="es-MX" sz="3200" b="1" u="sng" dirty="0">
                <a:cs typeface="Adobe Devanagari" panose="02040503050201020203" pitchFamily="18" charset="0"/>
              </a:rPr>
              <a:t>Traslados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09872-59CC-40FB-CB52-B47097E7D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219200"/>
            <a:ext cx="10252754" cy="464978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Desde el ciclo escolar 2025–2026, el departamento de Servicios Estudiantiles de TUSD exige una solicitud de traslado a todo estudiante que asista a una escuela distinta de la que le corresponde por domicilio para participar en un programa especial (GATE). Este formulario solo se completa una vez.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Esto incluye estudiantes nuevos y los que ya están en el programa.</a:t>
            </a:r>
          </a:p>
          <a:p>
            <a:pPr marL="708843" lvl="1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Si su estudiante ya participa en GATE y usted no ha completado la solicitud de traslado, hágalo cuanto antes. El código QR aparece más adelante.</a:t>
            </a:r>
          </a:p>
          <a:p>
            <a:pPr marL="708843" lvl="1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Si no sabe si ya presentó una solicitud de traslado, comuníquese con la secretaria de GATE o con el departamento de Servicios Estudiantiles.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Si su estudiante realiza la evaluación y reúne los requisitos para GATE, deberá completar la solicitud de traslado antes de finalizar la inscripción al programa.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La evaluación para GATE será el 23 de enero del 2027.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>
                <a:latin typeface="+mj-lt"/>
              </a:rPr>
              <a:t>El período para solicitar traslados es del 15 de octubre del 2026 al 15 de enero del 2027. Sin embargo, la fecha límite NO APLICA A LOS ESTUDIANTES GATE.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120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ADB4-1270-C0B1-4F26-B661C5C9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09" y="380999"/>
            <a:ext cx="10230982" cy="511629"/>
          </a:xfrm>
        </p:spPr>
        <p:txBody>
          <a:bodyPr>
            <a:normAutofit/>
          </a:bodyPr>
          <a:lstStyle/>
          <a:p>
            <a:pPr algn="ctr"/>
            <a:r>
              <a:rPr lang="es-MX" sz="2901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Traslados de hermanos de estudiantes en el programa GATE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D12CF-E05D-00C2-69D5-F40E6A904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0509" y="1099459"/>
            <a:ext cx="10916782" cy="465908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100" dirty="0">
                <a:latin typeface="+mj-lt"/>
              </a:rPr>
              <a:t>Si desea que el estudiante que realizará la evaluación y su hermano/a asista a la misma escuela, deberá solicitar el traslado del hermano o hermana durante el período de solicitudes: del 15 de octubre 2026 al 15 de enero 2027.</a:t>
            </a:r>
          </a:p>
          <a:p>
            <a:r>
              <a:rPr lang="es-ES" sz="3100" b="1" dirty="0">
                <a:latin typeface="+mj-lt"/>
              </a:rPr>
              <a:t>             ¡Recuerde presentar la solicitud a más tardar el 15 de enero  2027!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1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100" dirty="0">
                <a:latin typeface="+mj-lt"/>
              </a:rPr>
              <a:t>NO se aceptarán solicitudes fuera de plazo para los hermanos de aspirantes a GATE.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100" dirty="0">
                <a:latin typeface="+mj-lt"/>
              </a:rPr>
              <a:t>En “Motivo del traslado” DEBE escribir “Tiene un hermano/a que realizará la evaluación para GATE”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100" dirty="0">
                <a:latin typeface="+mj-lt"/>
              </a:rPr>
              <a:t>El traslado de hermanos no está garantizado</a:t>
            </a:r>
          </a:p>
          <a:p>
            <a:r>
              <a:rPr lang="es-MX" sz="3100" dirty="0">
                <a:latin typeface="+mj-lt"/>
              </a:rPr>
              <a:t>Para más información sobre los traslados, comuníquese con el departamento de Servicios Estudiantiles: Rocio Virgen-Casas al </a:t>
            </a:r>
            <a:r>
              <a:rPr lang="en-US" sz="3100" dirty="0">
                <a:latin typeface="+mj-lt"/>
              </a:rPr>
              <a:t>(209) 830-3280 Ext 1600 o</a:t>
            </a:r>
          </a:p>
          <a:p>
            <a:r>
              <a:rPr lang="en-US" sz="3100" dirty="0">
                <a:latin typeface="+mj-lt"/>
                <a:hlinkClick r:id="rId2"/>
              </a:rPr>
              <a:t>rvirgencasas@tusd.net</a:t>
            </a:r>
            <a:r>
              <a:rPr lang="en-US" sz="3100" dirty="0">
                <a:latin typeface="+mj-lt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20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9014A6-B4DD-1846-DE9C-D3F54E364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92" y="0"/>
            <a:ext cx="6725215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Double Bracket 2">
            <a:extLst>
              <a:ext uri="{FF2B5EF4-FFF2-40B4-BE49-F238E27FC236}">
                <a16:creationId xmlns:a16="http://schemas.microsoft.com/office/drawing/2014/main" id="{C2A13516-0F68-6AE6-0216-9407D1272595}"/>
              </a:ext>
            </a:extLst>
          </p:cNvPr>
          <p:cNvSpPr/>
          <p:nvPr/>
        </p:nvSpPr>
        <p:spPr>
          <a:xfrm>
            <a:off x="2514600" y="594361"/>
            <a:ext cx="7086600" cy="2523744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099A84D-C7EF-FF8C-B943-715FB420C0EB}"/>
              </a:ext>
            </a:extLst>
          </p:cNvPr>
          <p:cNvCxnSpPr/>
          <p:nvPr/>
        </p:nvCxnSpPr>
        <p:spPr>
          <a:xfrm>
            <a:off x="1761744" y="2136648"/>
            <a:ext cx="11704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DB0B89D-CB03-2218-F488-E9895E012A84}"/>
              </a:ext>
            </a:extLst>
          </p:cNvPr>
          <p:cNvSpPr txBox="1"/>
          <p:nvPr/>
        </p:nvSpPr>
        <p:spPr>
          <a:xfrm>
            <a:off x="999241" y="1998148"/>
            <a:ext cx="675469" cy="2769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GATE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355D6F-29B1-CD98-DB7B-164605BA4A41}"/>
              </a:ext>
            </a:extLst>
          </p:cNvPr>
          <p:cNvSpPr/>
          <p:nvPr/>
        </p:nvSpPr>
        <p:spPr>
          <a:xfrm>
            <a:off x="7159557" y="612161"/>
            <a:ext cx="644002" cy="173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2D3F5-B154-3FDC-74CA-73D19527A03D}"/>
              </a:ext>
            </a:extLst>
          </p:cNvPr>
          <p:cNvSpPr/>
          <p:nvPr/>
        </p:nvSpPr>
        <p:spPr>
          <a:xfrm>
            <a:off x="8561832" y="629963"/>
            <a:ext cx="591312" cy="1381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67B060-3324-7DB5-D6A4-B434ADF0945B}"/>
              </a:ext>
            </a:extLst>
          </p:cNvPr>
          <p:cNvSpPr/>
          <p:nvPr/>
        </p:nvSpPr>
        <p:spPr>
          <a:xfrm>
            <a:off x="2932176" y="2049779"/>
            <a:ext cx="6385560" cy="4373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2D8E37-BA29-9609-EE66-8ECF4B2260B7}"/>
              </a:ext>
            </a:extLst>
          </p:cNvPr>
          <p:cNvSpPr/>
          <p:nvPr/>
        </p:nvSpPr>
        <p:spPr>
          <a:xfrm>
            <a:off x="7942634" y="1050587"/>
            <a:ext cx="1375102" cy="1381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34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7E59900-DFFD-59DF-2FA1-BBD830248C6B}"/>
              </a:ext>
            </a:extLst>
          </p:cNvPr>
          <p:cNvSpPr txBox="1">
            <a:spLocks/>
          </p:cNvSpPr>
          <p:nvPr/>
        </p:nvSpPr>
        <p:spPr>
          <a:xfrm>
            <a:off x="367006" y="219157"/>
            <a:ext cx="8390494" cy="2693726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s-MX" sz="4948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Nuestra Recomendación…</a:t>
            </a:r>
          </a:p>
          <a:p>
            <a:pPr algn="ctr"/>
            <a:endParaRPr lang="en-US" sz="5400" b="1" u="sng" dirty="0">
              <a:latin typeface="Bell MT" panose="02020503060305020303" pitchFamily="18" charset="0"/>
              <a:cs typeface="Adobe Devanagari" panose="02040503050201020203" pitchFamily="18" charset="0"/>
            </a:endParaRPr>
          </a:p>
          <a:p>
            <a:r>
              <a:rPr lang="es-MX" sz="2400" dirty="0">
                <a:latin typeface="Bell MT" panose="02020503060305020303" pitchFamily="18" charset="0"/>
                <a:cs typeface="Adobe Devanagari" panose="02040503050201020203" pitchFamily="18" charset="0"/>
              </a:rPr>
              <a:t>¡Llene la solicitud de traslado!</a:t>
            </a:r>
          </a:p>
          <a:p>
            <a:r>
              <a:rPr lang="es-MX" sz="2400" dirty="0">
                <a:latin typeface="Bell MT" panose="02020503060305020303" pitchFamily="18" charset="0"/>
                <a:cs typeface="Adobe Devanagari" panose="02040503050201020203" pitchFamily="18" charset="0"/>
              </a:rPr>
              <a:t>Escanee el código QR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D6A92-8BC8-3A52-6E94-EC107280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028" y="2838393"/>
            <a:ext cx="2693727" cy="2693727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E9818B3A-3483-F185-7DF8-A38035CDD378}"/>
              </a:ext>
            </a:extLst>
          </p:cNvPr>
          <p:cNvSpPr/>
          <p:nvPr/>
        </p:nvSpPr>
        <p:spPr>
          <a:xfrm>
            <a:off x="6464808" y="1696731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7FFEB0DD-1E1A-BE38-DB73-96247FB138C0}"/>
              </a:ext>
            </a:extLst>
          </p:cNvPr>
          <p:cNvSpPr/>
          <p:nvPr/>
        </p:nvSpPr>
        <p:spPr>
          <a:xfrm>
            <a:off x="112719" y="2692390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CD209482-3E67-FD60-7824-DFF9261657B5}"/>
              </a:ext>
            </a:extLst>
          </p:cNvPr>
          <p:cNvSpPr/>
          <p:nvPr/>
        </p:nvSpPr>
        <p:spPr>
          <a:xfrm>
            <a:off x="6464808" y="5422691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7EDBB314-CFBE-E52D-0A5F-1E1137FE3324}"/>
              </a:ext>
            </a:extLst>
          </p:cNvPr>
          <p:cNvSpPr/>
          <p:nvPr/>
        </p:nvSpPr>
        <p:spPr>
          <a:xfrm>
            <a:off x="1219524" y="5017510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D3A92A-AA5F-F4C8-5640-0EC71AE7900B}"/>
              </a:ext>
            </a:extLst>
          </p:cNvPr>
          <p:cNvSpPr txBox="1"/>
          <p:nvPr/>
        </p:nvSpPr>
        <p:spPr>
          <a:xfrm>
            <a:off x="585216" y="3044952"/>
            <a:ext cx="1874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!Llene una  ahora!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E252CC-363B-0FEB-150B-DAF43476FD52}"/>
              </a:ext>
            </a:extLst>
          </p:cNvPr>
          <p:cNvSpPr txBox="1"/>
          <p:nvPr/>
        </p:nvSpPr>
        <p:spPr>
          <a:xfrm>
            <a:off x="6802755" y="2046059"/>
            <a:ext cx="2107692" cy="566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41" dirty="0"/>
              <a:t>!Guárdela para completarla después!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E12CB3-AA6C-EBE5-B9EB-3B7C3BB7AAB5}"/>
              </a:ext>
            </a:extLst>
          </p:cNvPr>
          <p:cNvSpPr txBox="1"/>
          <p:nvPr/>
        </p:nvSpPr>
        <p:spPr>
          <a:xfrm>
            <a:off x="1681106" y="5163921"/>
            <a:ext cx="1874520" cy="723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68" dirty="0"/>
              <a:t>!Llene una para su estudiante que tomará la evaluación!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D19DD0-C16C-E479-2EAC-572FF5856104}"/>
              </a:ext>
            </a:extLst>
          </p:cNvPr>
          <p:cNvSpPr txBox="1"/>
          <p:nvPr/>
        </p:nvSpPr>
        <p:spPr>
          <a:xfrm>
            <a:off x="6972300" y="5707601"/>
            <a:ext cx="1874520" cy="826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91" dirty="0"/>
              <a:t>!Llene una para su hermano o hermana!</a:t>
            </a:r>
          </a:p>
        </p:txBody>
      </p:sp>
    </p:spTree>
    <p:extLst>
      <p:ext uri="{BB962C8B-B14F-4D97-AF65-F5344CB8AC3E}">
        <p14:creationId xmlns:p14="http://schemas.microsoft.com/office/powerpoint/2010/main" val="2262473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E632-7AF4-D1DB-B8D2-21338DFD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A5CDA-47C1-3893-B383-40608E6F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6217" y="2387655"/>
            <a:ext cx="3875060" cy="3811588"/>
          </a:xfrm>
        </p:spPr>
        <p:txBody>
          <a:bodyPr vert="horz" lIns="84623" tIns="42312" rIns="84623" bIns="42312" rtlCol="0"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No es una prueba académica estandarizada.</a:t>
            </a:r>
            <a:endParaRPr lang="en-US" sz="222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Evalúa el razonamiento y el pensamiento crítico.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Es una prueba visual.</a:t>
            </a:r>
            <a:endParaRPr lang="en-US" sz="222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1998" dirty="0">
                <a:solidFill>
                  <a:schemeClr val="bg2">
                    <a:lumMod val="25000"/>
                  </a:schemeClr>
                </a:solidFill>
                <a:latin typeface="Lora"/>
              </a:rPr>
              <a:t>Los creadores de la prueba no ofrecen una prueba de práctica.</a:t>
            </a:r>
            <a:endParaRPr lang="en-US" sz="1998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46BCDC-1334-0A19-666A-B2D53B2D0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u="sng" dirty="0">
                <a:latin typeface="Rockwell"/>
                <a:ea typeface="+mj-lt"/>
                <a:cs typeface="+mj-lt"/>
              </a:rPr>
              <a:t>¿Cómo es esta Evaluación?</a:t>
            </a:r>
            <a:endParaRPr lang="en-US" sz="3600" u="sng" dirty="0">
              <a:latin typeface="Rockwell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87242DB-5800-4FE0-7FB5-A78CE10ADF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xfrm>
            <a:off x="5196461" y="584860"/>
            <a:ext cx="6082454" cy="527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2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032DF-8CAD-6E4A-EE7D-946388846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5CB4F-D892-8EF9-0A89-3C561D2E3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164" y="2243863"/>
            <a:ext cx="4493042" cy="3969739"/>
          </a:xfrm>
        </p:spPr>
        <p:txBody>
          <a:bodyPr vert="horz" lIns="84623" tIns="42312" rIns="84623" bIns="42312" rtlCol="0" anchor="t">
            <a:normAutofit fontScale="70000" lnSpcReduction="20000"/>
          </a:bodyPr>
          <a:lstStyle/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✦Dormir bien la noche anterior</a:t>
            </a: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✦Desayunar</a:t>
            </a: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✦Ir al baño antes de la prueba</a:t>
            </a: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✦Estrategias para manejar el estrés:</a:t>
            </a: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✧Contar hasta diez</a:t>
            </a: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✧Socializar</a:t>
            </a: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✧Hablarse de manera positiva</a:t>
            </a: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✦Afirmaciones positivas</a:t>
            </a: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✦Usar técnicas de respiración:</a:t>
            </a:r>
          </a:p>
          <a:p>
            <a:r>
              <a:rPr lang="es-MX" sz="31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✧Respiración táctica</a:t>
            </a:r>
          </a:p>
          <a:p>
            <a:r>
              <a:rPr lang="en-US" sz="1851" dirty="0">
                <a:solidFill>
                  <a:schemeClr val="bg2">
                    <a:lumMod val="25000"/>
                  </a:schemeClr>
                </a:solidFill>
                <a:latin typeface="Lora"/>
              </a:rPr>
              <a:t>     </a:t>
            </a:r>
            <a:endParaRPr lang="en-US" sz="2221" dirty="0">
              <a:solidFill>
                <a:schemeClr val="bg2">
                  <a:lumMod val="25000"/>
                </a:schemeClr>
              </a:solidFill>
              <a:latin typeface="Lora"/>
            </a:endParaRPr>
          </a:p>
          <a:p>
            <a:endParaRPr lang="en-US" sz="1851" dirty="0">
              <a:solidFill>
                <a:schemeClr val="bg2">
                  <a:lumMod val="25000"/>
                </a:schemeClr>
              </a:solidFill>
              <a:latin typeface="Lora"/>
            </a:endParaRPr>
          </a:p>
          <a:p>
            <a:endParaRPr lang="en-US" sz="2221" dirty="0">
              <a:solidFill>
                <a:srgbClr val="3A3A3A"/>
              </a:solidFill>
              <a:latin typeface="Lora"/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9588A-9A51-9924-C010-D0486CC4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18" y="457200"/>
            <a:ext cx="6562564" cy="1600200"/>
          </a:xfrm>
        </p:spPr>
        <p:txBody>
          <a:bodyPr>
            <a:normAutofit/>
          </a:bodyPr>
          <a:lstStyle/>
          <a:p>
            <a:r>
              <a:rPr lang="es-MX" sz="3181" u="sng" dirty="0">
                <a:latin typeface="Rockwell"/>
                <a:ea typeface="+mj-lt"/>
                <a:cs typeface="+mj-lt"/>
              </a:rPr>
              <a:t>Consejos para prepararse para la evaluación</a:t>
            </a:r>
            <a:endParaRPr lang="en-US" sz="3181" u="sng" dirty="0">
              <a:latin typeface="Rockwell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F9F75A7-FC9D-5B08-6F0D-6095A2A37A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9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1E31-F256-858F-06EA-DAF6B5592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7A7DB-6940-C058-F5A8-FFB0473A3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6217" y="2488167"/>
            <a:ext cx="3875060" cy="3811588"/>
          </a:xfrm>
        </p:spPr>
        <p:txBody>
          <a:bodyPr vert="horz" lIns="84623" tIns="42312" rIns="84623" bIns="42312" rtlCol="0" anchor="t">
            <a:normAutofit/>
          </a:bodyPr>
          <a:lstStyle/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✦Puntaje de la evaluación para GATE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✦Solicitud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✦SBAC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✦Evaluaciones del distrito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✦Recomendaciones de los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maestros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s-MX" sz="2400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✦Entrevistas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48CD8-874B-40FE-E9E7-6ADFEB810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u="sng" dirty="0">
                <a:latin typeface="Rockwell"/>
                <a:ea typeface="+mj-lt"/>
                <a:cs typeface="+mj-lt"/>
              </a:rPr>
              <a:t>Requisitos para los estudiantes de GATE</a:t>
            </a:r>
            <a:br>
              <a:rPr lang="es-MX" u="sng" dirty="0">
                <a:latin typeface="Rockwell"/>
                <a:ea typeface="+mj-lt"/>
                <a:cs typeface="+mj-lt"/>
              </a:rPr>
            </a:br>
            <a:endParaRPr lang="en-US" u="sng" dirty="0">
              <a:latin typeface="Rockwell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B144573-9302-B472-29C2-9C9DE2387E7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2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A17E0-D6EC-A9BF-0444-446458137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FA8EA-1D65-79E4-B5A2-88700D262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107" y="2350991"/>
            <a:ext cx="3875060" cy="3811588"/>
          </a:xfrm>
        </p:spPr>
        <p:txBody>
          <a:bodyPr>
            <a:normAutofit/>
          </a:bodyPr>
          <a:lstStyle/>
          <a:p>
            <a:pPr marL="264433" indent="-264433">
              <a:buFont typeface="Arial" panose="020B0604020202020204" pitchFamily="34" charset="0"/>
              <a:buChar char="•"/>
            </a:pPr>
            <a:r>
              <a:rPr lang="es-MX" sz="3331" dirty="0">
                <a:solidFill>
                  <a:srgbClr val="494949"/>
                </a:solidFill>
              </a:rPr>
              <a:t>Este breve video muestra lo que los estudiantes GATE de 7º grado opinan sobre el programa.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3F0B9-3E0E-09F0-64E4-459CF18E4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Entrevistas con estudiantes GATE de 7º grado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B977CC-D313-E4D9-9048-823116D20D6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right">
            <a:hlinkClick r:id="" action="ppaction://media"/>
            <a:extLst>
              <a:ext uri="{FF2B5EF4-FFF2-40B4-BE49-F238E27FC236}">
                <a16:creationId xmlns:a16="http://schemas.microsoft.com/office/drawing/2014/main" id="{61021FE0-F3A3-6988-E722-48F56C9BDF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65594" y="1427252"/>
            <a:ext cx="7089300" cy="39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1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1927-459B-A435-E265-2BC19B05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6C631-7D74-9C8B-7A54-5C734B33F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84623" tIns="42312" rIns="84623" bIns="42312" rtlCol="0" anchor="t">
            <a:normAutofit fontScale="92500"/>
          </a:bodyPr>
          <a:lstStyle/>
          <a:p>
            <a:r>
              <a:rPr lang="es-MX" sz="2200" b="1" dirty="0">
                <a:latin typeface="+mj-lt"/>
              </a:rPr>
              <a:t>¿Tiene preguntas?</a:t>
            </a:r>
            <a:endParaRPr lang="en-US" sz="2200" dirty="0">
              <a:latin typeface="+mj-lt"/>
            </a:endParaRPr>
          </a:p>
          <a:p>
            <a:r>
              <a:rPr lang="es-MX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Puede comunicarse con nosotros:</a:t>
            </a:r>
            <a:endParaRPr lang="en-US" sz="22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✦Michael Bunch </a:t>
            </a:r>
            <a:r>
              <a:rPr lang="en-US" sz="2200" dirty="0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mbunch@tusd.net</a:t>
            </a:r>
            <a:r>
              <a:rPr lang="en-US" sz="2200" dirty="0">
                <a:latin typeface="+mj-lt"/>
              </a:rPr>
              <a:t>  </a:t>
            </a:r>
            <a:endParaRPr lang="en-US" sz="2200" dirty="0">
              <a:latin typeface="+mj-lt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ES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Director de Mejora Continua y de Programas Estatales y Federales</a:t>
            </a:r>
          </a:p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✦Michael Stagnaro</a:t>
            </a:r>
          </a:p>
          <a:p>
            <a:r>
              <a:rPr lang="es-MX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Coordinador de Mejora Continua</a:t>
            </a:r>
          </a:p>
          <a:p>
            <a:r>
              <a:rPr lang="en-US" sz="2200" dirty="0"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mstagnaro@tusd.net</a:t>
            </a:r>
            <a:r>
              <a:rPr lang="en-US" sz="2200" dirty="0">
                <a:latin typeface="+mj-lt"/>
              </a:rPr>
              <a:t> </a:t>
            </a:r>
          </a:p>
          <a:p>
            <a:r>
              <a:rPr lang="en-US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✦Leia Osborne </a:t>
            </a:r>
            <a:r>
              <a:rPr lang="en-US" sz="2200" dirty="0"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losborne@tusd.net</a:t>
            </a:r>
            <a:r>
              <a:rPr lang="en-US" sz="2200" dirty="0">
                <a:latin typeface="+mj-lt"/>
              </a:rPr>
              <a:t>  </a:t>
            </a:r>
            <a:endParaRPr lang="en-US" sz="2200" dirty="0">
              <a:latin typeface="+mj-lt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MX" sz="22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Secretaria de GATE</a:t>
            </a:r>
            <a:endParaRPr lang="en-US" sz="22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39216-2575-7D80-4E6D-4E1DDB04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6663" u="sng" dirty="0">
                <a:ea typeface="+mj-lt"/>
                <a:cs typeface="+mj-lt"/>
              </a:rPr>
              <a:t>¡Gracias!</a:t>
            </a:r>
            <a:endParaRPr lang="en-US" u="sng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F0D61E1-E707-8C14-7123-B45503E03B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0" b="9940"/>
          <a:stretch>
            <a:fillRect/>
          </a:stretch>
        </p:blipFill>
        <p:spPr bwMode="auto">
          <a:prstGeom prst="rect">
            <a:avLst/>
          </a:prstGeom>
          <a:noFill/>
          <a:effectLst>
            <a:outerShdw blurRad="787400" dist="50800" dir="5400000" sx="101000" sy="101000" algn="ctr" rotWithShape="0">
              <a:srgbClr val="000000">
                <a:alpha val="71000"/>
              </a:srgbClr>
            </a:outerShd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730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</TotalTime>
  <Words>1039</Words>
  <Application>Microsoft Office PowerPoint</Application>
  <PresentationFormat>Widescreen</PresentationFormat>
  <Paragraphs>145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ADLaM Display</vt:lpstr>
      <vt:lpstr>Adobe Devanagari</vt:lpstr>
      <vt:lpstr>Aptos</vt:lpstr>
      <vt:lpstr>Aptos Display</vt:lpstr>
      <vt:lpstr>Arial</vt:lpstr>
      <vt:lpstr>Bell MT</vt:lpstr>
      <vt:lpstr>Lora</vt:lpstr>
      <vt:lpstr>Rockwell</vt:lpstr>
      <vt:lpstr>Segoe UI</vt:lpstr>
      <vt:lpstr>Wingdings</vt:lpstr>
      <vt:lpstr>1_Office Theme</vt:lpstr>
      <vt:lpstr>PowerPoint Presentation</vt:lpstr>
      <vt:lpstr>¿Qué hace que GATE sea diferente?</vt:lpstr>
      <vt:lpstr>Características de los estudiantes GATE</vt:lpstr>
      <vt:lpstr>Pensamiento crítico</vt:lpstr>
      <vt:lpstr>Hábitos que se enseñan a los estudiantes GATE</vt:lpstr>
      <vt:lpstr>Oferta Educativa en la Escuela Media</vt:lpstr>
      <vt:lpstr>Maestros GATE de las Escuelas Medias </vt:lpstr>
      <vt:lpstr>Evaluación para GATE</vt:lpstr>
      <vt:lpstr>Fechas Importantes </vt:lpstr>
      <vt:lpstr>Evaluación para GATE: Estudiantes que no pertenecen a TUSD</vt:lpstr>
      <vt:lpstr>Traslados</vt:lpstr>
      <vt:lpstr>Traslados de hermanos de estudiantes en el programa GATE</vt:lpstr>
      <vt:lpstr>PowerPoint Presentation</vt:lpstr>
      <vt:lpstr>PowerPoint Presentation</vt:lpstr>
      <vt:lpstr>¿Cómo es esta Evaluación?</vt:lpstr>
      <vt:lpstr>Consejos para prepararse para la evaluación</vt:lpstr>
      <vt:lpstr>Requisitos para los estudiantes de GATE </vt:lpstr>
      <vt:lpstr>Entrevistas con estudiantes GATE de 7º grado</vt:lpstr>
      <vt:lpstr>¡Gracias!</vt:lpstr>
    </vt:vector>
  </TitlesOfParts>
  <Company>Tracy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Kauk, Bryan</dc:creator>
  <cp:lastModifiedBy>De Rosa, Pia</cp:lastModifiedBy>
  <cp:revision>6</cp:revision>
  <cp:lastPrinted>2026-10-27T22:35:01Z</cp:lastPrinted>
  <dcterms:created xsi:type="dcterms:W3CDTF">2026-09-21T14:53:57Z</dcterms:created>
  <dcterms:modified xsi:type="dcterms:W3CDTF">2026-10-28T17:49:54Z</dcterms:modified>
</cp:coreProperties>
</file>