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76" r:id="rId2"/>
    <p:sldId id="256" r:id="rId3"/>
    <p:sldId id="258" r:id="rId4"/>
    <p:sldId id="260" r:id="rId5"/>
    <p:sldId id="271" r:id="rId6"/>
    <p:sldId id="259" r:id="rId7"/>
    <p:sldId id="261" r:id="rId8"/>
    <p:sldId id="278" r:id="rId9"/>
    <p:sldId id="272" r:id="rId10"/>
    <p:sldId id="273" r:id="rId11"/>
    <p:sldId id="263" r:id="rId12"/>
    <p:sldId id="274" r:id="rId13"/>
    <p:sldId id="280" r:id="rId14"/>
    <p:sldId id="279" r:id="rId15"/>
    <p:sldId id="257" r:id="rId16"/>
    <p:sldId id="277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6AE777-BE6A-40F7-B0DC-A5565CFA4905}" v="3" dt="2026-10-25T20:06:32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80837-CF7F-451F-87D2-22267717F0EF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9E5CB-6798-45B6-A0A5-E2F3CF427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4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9E5CB-6798-45B6-A0A5-E2F3CF42710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22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CbMSEFSMc0?feature=oembed" TargetMode="Externa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4.safelinks.protection.outlook.com/?url=https%3A%2F%2Fwww.gadoe.org%2FCurriculum-Instruction-and-Assessment%2FAssessment%2FPages%2FGeorgia-Milestones-Test-Blueprints.aspx&amp;data=05%7C02%7Cpbrooks%40rockdale.k12.ga.us%7Cc18a10302bed44c017d608dc12a8e125%7Cbfd25eb83dfc4e5cadabad073f23ac72%7C0%7C0%7C638405763774285349%7CUnknown%7CTWFpbGZsb3d8eyJWIjoiMC4wLjAwMDAiLCJQIjoiV2luMzIiLCJBTiI6Ik1haWwiLCJXVCI6Mn0%3D%7C3000%7C%7C%7C&amp;sdata=AZ%2Fd9IfcNBk9K9IIEtcwKptznFR%2BA%2F5j4Zixc5bsce8%3D&amp;reserved=0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014669-446C-0BD1-A0CA-21F3ED8F62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41" r="5" b="9905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DE6567-2523-A505-C0F6-34F72D81BC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55" r="-1" b="9821"/>
          <a:stretch/>
        </p:blipFill>
        <p:spPr>
          <a:xfrm>
            <a:off x="4094479" y="10"/>
            <a:ext cx="4014047" cy="33832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C4BD1A-AAD2-833E-9B55-1B49B61A3A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12" r="7705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A6B13A-5F45-2B4A-2D34-7FC76C69443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363" r="14813" b="3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26C7A5-ACB8-0C14-830E-C0D65C5295C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714" r="-1" b="-1"/>
          <a:stretch/>
        </p:blipFill>
        <p:spPr>
          <a:xfrm>
            <a:off x="4094479" y="3469102"/>
            <a:ext cx="4014047" cy="33832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F47B3C-A42B-7F0E-3961-70E8D7AC914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1" b="15108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650B80-FAAC-8A77-9167-D5E94D840523}"/>
              </a:ext>
            </a:extLst>
          </p:cNvPr>
          <p:cNvSpPr txBox="1"/>
          <p:nvPr/>
        </p:nvSpPr>
        <p:spPr>
          <a:xfrm>
            <a:off x="1692668" y="2852057"/>
            <a:ext cx="879565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Alasassy Caps" pitchFamily="2" charset="0"/>
              </a:rPr>
              <a:t>Title I Parent Workshop</a:t>
            </a:r>
          </a:p>
        </p:txBody>
      </p:sp>
    </p:spTree>
    <p:extLst>
      <p:ext uri="{BB962C8B-B14F-4D97-AF65-F5344CB8AC3E}">
        <p14:creationId xmlns:p14="http://schemas.microsoft.com/office/powerpoint/2010/main" val="2042530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 result for Clip Art of Fire">
            <a:extLst>
              <a:ext uri="{FF2B5EF4-FFF2-40B4-BE49-F238E27FC236}">
                <a16:creationId xmlns:a16="http://schemas.microsoft.com/office/drawing/2014/main" id="{FCC5760B-50AE-43A4-BE44-7AEF14B223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25"/>
          <a:stretch/>
        </p:blipFill>
        <p:spPr>
          <a:xfrm>
            <a:off x="621675" y="623275"/>
            <a:ext cx="4032621" cy="560788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4989" y="623275"/>
            <a:ext cx="658183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0209" y="1056640"/>
            <a:ext cx="5799947" cy="3494398"/>
          </a:xfrm>
        </p:spPr>
        <p:txBody>
          <a:bodyPr anchor="b">
            <a:normAutofit/>
          </a:bodyPr>
          <a:lstStyle/>
          <a:p>
            <a:r>
              <a:rPr lang="en-US" sz="8000" b="1" dirty="0">
                <a:latin typeface="Alasassy Caps" pitchFamily="2" charset="0"/>
                <a:cs typeface="Calibri Light"/>
              </a:rPr>
              <a:t>Hot Standards</a:t>
            </a:r>
            <a:br>
              <a:rPr lang="en-US" sz="8000" b="1" dirty="0">
                <a:latin typeface="Alasassy Caps" pitchFamily="2" charset="0"/>
                <a:cs typeface="Calibri Light"/>
              </a:rPr>
            </a:br>
            <a:r>
              <a:rPr lang="en-US" sz="8000" b="1" dirty="0">
                <a:latin typeface="Alasassy Caps" pitchFamily="2" charset="0"/>
                <a:cs typeface="Calibri Light"/>
              </a:rPr>
              <a:t>(Fifth Grade)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 result for Clip Art of Fire">
            <a:extLst>
              <a:ext uri="{FF2B5EF4-FFF2-40B4-BE49-F238E27FC236}">
                <a16:creationId xmlns:a16="http://schemas.microsoft.com/office/drawing/2014/main" id="{FCC5760B-50AE-43A4-BE44-7AEF14B223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25"/>
          <a:stretch/>
        </p:blipFill>
        <p:spPr>
          <a:xfrm>
            <a:off x="621675" y="623275"/>
            <a:ext cx="4032621" cy="560788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4989" y="623275"/>
            <a:ext cx="658183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5CFB84-C740-9E69-8F64-1A183B252E39}"/>
              </a:ext>
            </a:extLst>
          </p:cNvPr>
          <p:cNvSpPr txBox="1"/>
          <p:nvPr/>
        </p:nvSpPr>
        <p:spPr>
          <a:xfrm>
            <a:off x="974361" y="2211049"/>
            <a:ext cx="337278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9600" b="1">
              <a:cs typeface="Calibri"/>
            </a:endParaRPr>
          </a:p>
          <a:p>
            <a:pPr algn="l"/>
            <a:r>
              <a:rPr lang="en-US" sz="9600" b="1">
                <a:cs typeface="Calibri"/>
              </a:rPr>
              <a:t>MATH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0B8513-0486-DC69-E152-354D041450FD}"/>
              </a:ext>
            </a:extLst>
          </p:cNvPr>
          <p:cNvSpPr txBox="1"/>
          <p:nvPr/>
        </p:nvSpPr>
        <p:spPr>
          <a:xfrm>
            <a:off x="5024203" y="914401"/>
            <a:ext cx="6515726" cy="47705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dirty="0">
                <a:highlight>
                  <a:srgbClr val="FFFF00"/>
                </a:highlight>
                <a:latin typeface="Alasassy Caps" pitchFamily="2" charset="0"/>
                <a:ea typeface="Open Sans"/>
                <a:cs typeface="Segoe UI"/>
              </a:rPr>
              <a:t>Multi-digit Multiplication</a:t>
            </a:r>
          </a:p>
          <a:p>
            <a:pPr algn="ctr"/>
            <a:r>
              <a:rPr lang="en-US" sz="3200" b="1" u="sng" dirty="0">
                <a:latin typeface="Alasassy Caps" pitchFamily="2" charset="0"/>
                <a:cs typeface="Segoe UI"/>
              </a:rPr>
              <a:t>5.NR.2 Multiply and divide multi-digit whole numbers to solve real-life, mathematical problems.</a:t>
            </a:r>
            <a:r>
              <a:rPr lang="en-US" sz="3200" u="sng" dirty="0">
                <a:latin typeface="Alasassy Caps" pitchFamily="2" charset="0"/>
                <a:cs typeface="Segoe UI"/>
              </a:rPr>
              <a:t> </a:t>
            </a:r>
          </a:p>
          <a:p>
            <a:pPr algn="ctr"/>
            <a:endParaRPr lang="en-US" sz="3200" u="sng" dirty="0">
              <a:latin typeface="Alasassy Caps" pitchFamily="2" charset="0"/>
              <a:ea typeface="Open Sans"/>
              <a:cs typeface="Segoe UI"/>
            </a:endParaRPr>
          </a:p>
          <a:p>
            <a:pPr algn="ctr"/>
            <a:endParaRPr lang="en-US" sz="3200" u="sng" dirty="0">
              <a:latin typeface="Alasassy Caps" pitchFamily="2" charset="0"/>
              <a:ea typeface="Open Sans"/>
              <a:cs typeface="Segoe UI"/>
            </a:endParaRPr>
          </a:p>
          <a:p>
            <a:pPr algn="ctr"/>
            <a:r>
              <a:rPr lang="en-US" sz="4000" dirty="0">
                <a:latin typeface="Alasassy Caps" pitchFamily="2" charset="0"/>
                <a:cs typeface="Segoe UI"/>
              </a:rPr>
              <a:t> </a:t>
            </a:r>
            <a:r>
              <a:rPr lang="en-US" sz="3200" dirty="0">
                <a:latin typeface="Alasassy Caps" pitchFamily="2" charset="0"/>
                <a:cs typeface="Segoe UI"/>
              </a:rPr>
              <a:t>5.NR.2.1</a:t>
            </a:r>
            <a:r>
              <a:rPr lang="en-US" sz="3200" dirty="0">
                <a:latin typeface="Alasassy Caps" pitchFamily="2" charset="0"/>
                <a:ea typeface="+mn-lt"/>
                <a:cs typeface="+mn-lt"/>
              </a:rPr>
              <a:t>  Fluently multiply multi-digit (up to 3-digit by 2-digit) whole numbers to solve real-life problems</a:t>
            </a:r>
            <a:r>
              <a:rPr lang="en-US" sz="4000" dirty="0">
                <a:latin typeface="Alasassy Caps" pitchFamily="2" charset="0"/>
                <a:ea typeface="+mn-lt"/>
                <a:cs typeface="+mn-lt"/>
              </a:rPr>
              <a:t>.</a:t>
            </a:r>
            <a:endParaRPr lang="en-US" sz="4000" dirty="0">
              <a:latin typeface="Alasassy Caps" pitchFamily="2" charset="0"/>
              <a:ea typeface="Open Sans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018175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F191A0-274C-4C11-FCF9-156B34D49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35" y="6091057"/>
            <a:ext cx="9333439" cy="5427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>
                <a:highlight>
                  <a:srgbClr val="FFFF00"/>
                </a:highlight>
              </a:rPr>
              <a:t>Students can choose the strategy that works best for them.</a:t>
            </a:r>
            <a:endParaRPr lang="en-US">
              <a:cs typeface="Calibri Light" panose="020F0302020204030204"/>
            </a:endParaRPr>
          </a:p>
        </p:txBody>
      </p:sp>
      <p:pic>
        <p:nvPicPr>
          <p:cNvPr id="6" name="Picture 5" descr="Image result for standard multiplication algorithm">
            <a:extLst>
              <a:ext uri="{FF2B5EF4-FFF2-40B4-BE49-F238E27FC236}">
                <a16:creationId xmlns:a16="http://schemas.microsoft.com/office/drawing/2014/main" id="{2239C747-AD3C-5678-42A4-C9DB71E7F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853" y="2166464"/>
            <a:ext cx="3797536" cy="3916874"/>
          </a:xfrm>
          <a:prstGeom prst="rect">
            <a:avLst/>
          </a:prstGeom>
        </p:spPr>
      </p:pic>
      <p:pic>
        <p:nvPicPr>
          <p:cNvPr id="5" name="Picture 4" descr="Image result for partial product multiplication">
            <a:extLst>
              <a:ext uri="{FF2B5EF4-FFF2-40B4-BE49-F238E27FC236}">
                <a16:creationId xmlns:a16="http://schemas.microsoft.com/office/drawing/2014/main" id="{B996FBFC-FDBD-AF9F-FE5E-861F0FEECB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3255" y="2172174"/>
            <a:ext cx="3797536" cy="3793029"/>
          </a:xfrm>
          <a:prstGeom prst="rect">
            <a:avLst/>
          </a:prstGeom>
        </p:spPr>
      </p:pic>
      <p:pic>
        <p:nvPicPr>
          <p:cNvPr id="4" name="Content Placeholder 3" descr="Image result for area model multiplication">
            <a:extLst>
              <a:ext uri="{FF2B5EF4-FFF2-40B4-BE49-F238E27FC236}">
                <a16:creationId xmlns:a16="http://schemas.microsoft.com/office/drawing/2014/main" id="{99C0426A-4171-CDE7-761F-AF01F0E81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5394" y="2168928"/>
            <a:ext cx="3959930" cy="3674603"/>
          </a:xfrm>
          <a:prstGeom prst="rect">
            <a:avLst/>
          </a:prstGeom>
        </p:spPr>
      </p:pic>
      <p:pic>
        <p:nvPicPr>
          <p:cNvPr id="8" name="Picture 7" descr="Image result for Clip Art of Fire">
            <a:extLst>
              <a:ext uri="{FF2B5EF4-FFF2-40B4-BE49-F238E27FC236}">
                <a16:creationId xmlns:a16="http://schemas.microsoft.com/office/drawing/2014/main" id="{1B184244-F93A-701F-F8E1-C4640CF167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125"/>
          <a:stretch/>
        </p:blipFill>
        <p:spPr>
          <a:xfrm>
            <a:off x="321872" y="136095"/>
            <a:ext cx="1809081" cy="20227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19E110-8E8B-773B-D71A-C87CABC35488}"/>
              </a:ext>
            </a:extLst>
          </p:cNvPr>
          <p:cNvSpPr txBox="1"/>
          <p:nvPr/>
        </p:nvSpPr>
        <p:spPr>
          <a:xfrm>
            <a:off x="2130953" y="338799"/>
            <a:ext cx="8956622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 u="sng" dirty="0">
                <a:latin typeface="Alasassy Caps" pitchFamily="2" charset="0"/>
                <a:cs typeface="Calibri"/>
              </a:rPr>
              <a:t>Multiplication Strategies</a:t>
            </a:r>
          </a:p>
        </p:txBody>
      </p:sp>
    </p:spTree>
    <p:extLst>
      <p:ext uri="{BB962C8B-B14F-4D97-AF65-F5344CB8AC3E}">
        <p14:creationId xmlns:p14="http://schemas.microsoft.com/office/powerpoint/2010/main" val="1027503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E54E25-B4BF-89BE-EDC1-F54FB67E7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1" y="308979"/>
            <a:ext cx="3807187" cy="904592"/>
          </a:xfrm>
        </p:spPr>
        <p:txBody>
          <a:bodyPr>
            <a:normAutofit/>
          </a:bodyPr>
          <a:lstStyle/>
          <a:p>
            <a:r>
              <a:rPr lang="en-US" sz="4000" b="1" u="sng" dirty="0">
                <a:latin typeface="Alasassy Caps" pitchFamily="2" charset="0"/>
                <a:ea typeface="Calibri Light"/>
                <a:cs typeface="Calibri Light"/>
              </a:rPr>
              <a:t>Math Resources</a:t>
            </a:r>
            <a:endParaRPr lang="en-US" sz="4000" b="1" u="sng" dirty="0">
              <a:latin typeface="Alasassy Caps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0AA80-AC0A-2112-F544-B5B58C7B7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2" y="1522550"/>
            <a:ext cx="4658995" cy="471146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US" sz="3200" dirty="0">
              <a:latin typeface="Abadi Extra Light" panose="020B0204020104020204" pitchFamily="34" charset="0"/>
              <a:ea typeface="Calibri"/>
              <a:cs typeface="Calibri"/>
            </a:endParaRPr>
          </a:p>
          <a:p>
            <a:r>
              <a:rPr lang="en-US" sz="3200" dirty="0">
                <a:latin typeface="Abadi Extra Light" panose="020B0204020104020204" pitchFamily="34" charset="0"/>
                <a:ea typeface="Calibri"/>
                <a:cs typeface="Calibri"/>
              </a:rPr>
              <a:t>ALEKS (Based on Student's STAR Score)</a:t>
            </a:r>
          </a:p>
          <a:p>
            <a:r>
              <a:rPr lang="en-US" sz="3200" dirty="0" err="1">
                <a:latin typeface="Abadi Extra Light" panose="020B0204020104020204" pitchFamily="34" charset="0"/>
                <a:ea typeface="Calibri"/>
                <a:cs typeface="Calibri"/>
              </a:rPr>
              <a:t>LearnZillion</a:t>
            </a:r>
            <a:r>
              <a:rPr lang="en-US" sz="3200" dirty="0">
                <a:latin typeface="Abadi Extra Light" panose="020B0204020104020204" pitchFamily="34" charset="0"/>
                <a:ea typeface="Calibri"/>
                <a:cs typeface="Calibri"/>
              </a:rPr>
              <a:t> (Math videos)</a:t>
            </a:r>
          </a:p>
          <a:p>
            <a:r>
              <a:rPr lang="en-US" sz="3200" dirty="0">
                <a:latin typeface="Abadi Extra Light" panose="020B0204020104020204" pitchFamily="34" charset="0"/>
                <a:ea typeface="Calibri"/>
                <a:cs typeface="Calibri"/>
              </a:rPr>
              <a:t>Khan Academy (Math  videos/practice problems)</a:t>
            </a:r>
          </a:p>
          <a:p>
            <a:r>
              <a:rPr lang="en-US" sz="3200" dirty="0">
                <a:latin typeface="Abadi Extra Light" panose="020B0204020104020204" pitchFamily="34" charset="0"/>
                <a:ea typeface="Calibri"/>
                <a:cs typeface="Calibri"/>
              </a:rPr>
              <a:t>Georgia Department of Education</a:t>
            </a:r>
          </a:p>
          <a:p>
            <a:r>
              <a:rPr lang="en-US" sz="3200" dirty="0">
                <a:latin typeface="Abadi Extra Light" panose="020B0204020104020204" pitchFamily="34" charset="0"/>
                <a:ea typeface="Calibri"/>
                <a:cs typeface="Calibri"/>
              </a:rPr>
              <a:t>Tutor.com</a:t>
            </a:r>
          </a:p>
          <a:p>
            <a:endParaRPr lang="en-US" sz="2000" dirty="0"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E8E74E-B733-A6F5-2722-608499CFB9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8" b="2228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86756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 result for Clip Art of Fire">
            <a:extLst>
              <a:ext uri="{FF2B5EF4-FFF2-40B4-BE49-F238E27FC236}">
                <a16:creationId xmlns:a16="http://schemas.microsoft.com/office/drawing/2014/main" id="{FCC5760B-50AE-43A4-BE44-7AEF14B223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25"/>
          <a:stretch/>
        </p:blipFill>
        <p:spPr>
          <a:xfrm>
            <a:off x="621675" y="623275"/>
            <a:ext cx="4032621" cy="5607882"/>
          </a:xfrm>
          <a:prstGeom prst="rect">
            <a:avLst/>
          </a:prstGeom>
        </p:spPr>
      </p:pic>
      <p:sp>
        <p:nvSpPr>
          <p:cNvPr id="20" name="Right Triangle 1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4989" y="623275"/>
            <a:ext cx="6581837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5CFB84-C740-9E69-8F64-1A183B252E39}"/>
              </a:ext>
            </a:extLst>
          </p:cNvPr>
          <p:cNvSpPr txBox="1"/>
          <p:nvPr/>
        </p:nvSpPr>
        <p:spPr>
          <a:xfrm>
            <a:off x="262329" y="2211049"/>
            <a:ext cx="453452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9600" b="1">
              <a:cs typeface="Calibri"/>
            </a:endParaRPr>
          </a:p>
          <a:p>
            <a:pPr algn="l"/>
            <a:r>
              <a:rPr lang="en-US" sz="9600" b="1">
                <a:cs typeface="Calibri"/>
              </a:rPr>
              <a:t>SCIENCE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F2FE46-5FBC-A79C-FB44-6183465837F1}"/>
              </a:ext>
            </a:extLst>
          </p:cNvPr>
          <p:cNvSpPr txBox="1"/>
          <p:nvPr/>
        </p:nvSpPr>
        <p:spPr>
          <a:xfrm>
            <a:off x="4961745" y="627089"/>
            <a:ext cx="6877985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highlight>
                  <a:srgbClr val="FFFF00"/>
                </a:highlight>
                <a:ea typeface="Calibri"/>
                <a:cs typeface="Calibri"/>
              </a:rPr>
              <a:t>Plant Classification</a:t>
            </a:r>
            <a:endParaRPr lang="en-US" sz="3600" b="1" dirty="0">
              <a:highlight>
                <a:srgbClr val="FFFF00"/>
              </a:highlight>
            </a:endParaRPr>
          </a:p>
          <a:p>
            <a:pPr algn="ctr"/>
            <a:r>
              <a:rPr lang="en-US" sz="3600" b="1" u="sng" dirty="0">
                <a:latin typeface="Alasassy Caps" pitchFamily="2" charset="0"/>
              </a:rPr>
              <a:t>S5L1. Obtain, evaluate, and communicate information to group organisms using scientific classification procedures.</a:t>
            </a:r>
            <a:r>
              <a:rPr lang="en-US" sz="3600" b="1" dirty="0">
                <a:latin typeface="Alasassy Caps" pitchFamily="2" charset="0"/>
              </a:rPr>
              <a:t> </a:t>
            </a:r>
          </a:p>
          <a:p>
            <a:pPr algn="ctr"/>
            <a:endParaRPr lang="en-US" sz="3600" b="1" dirty="0">
              <a:latin typeface="Alasassy Caps" pitchFamily="2" charset="0"/>
              <a:ea typeface="Calibri"/>
              <a:cs typeface="Calibri"/>
            </a:endParaRPr>
          </a:p>
          <a:p>
            <a:pPr algn="ctr"/>
            <a:endParaRPr lang="en-US" sz="3600" b="1" dirty="0">
              <a:latin typeface="Alasassy Caps" pitchFamily="2" charset="0"/>
              <a:ea typeface="Calibri"/>
              <a:cs typeface="Calibri"/>
            </a:endParaRPr>
          </a:p>
          <a:p>
            <a:pPr marL="0" lvl="2" algn="ctr"/>
            <a:r>
              <a:rPr lang="en-US" sz="3600" dirty="0">
                <a:latin typeface="Alasassy Caps" pitchFamily="2" charset="0"/>
                <a:ea typeface="Calibri"/>
                <a:cs typeface="Calibri"/>
              </a:rPr>
              <a:t>Develop a model that illustrates how plants are sorted into groups (seed producers, non-seed producers) using data from multiple sources. </a:t>
            </a:r>
          </a:p>
        </p:txBody>
      </p:sp>
    </p:spTree>
    <p:extLst>
      <p:ext uri="{BB962C8B-B14F-4D97-AF65-F5344CB8AC3E}">
        <p14:creationId xmlns:p14="http://schemas.microsoft.com/office/powerpoint/2010/main" val="806455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0155189-D96C-4527-B0EC-654B946BE6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19E110-8E8B-773B-D71A-C87CABC35488}"/>
              </a:ext>
            </a:extLst>
          </p:cNvPr>
          <p:cNvSpPr txBox="1"/>
          <p:nvPr/>
        </p:nvSpPr>
        <p:spPr>
          <a:xfrm>
            <a:off x="2832865" y="-90566"/>
            <a:ext cx="10218294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b="1" u="sng" dirty="0">
                <a:latin typeface="Alasassy Caps" pitchFamily="2" charset="0"/>
                <a:cs typeface="Calibri"/>
              </a:rPr>
              <a:t>Plant  Classification</a:t>
            </a:r>
          </a:p>
        </p:txBody>
      </p:sp>
      <p:pic>
        <p:nvPicPr>
          <p:cNvPr id="2" name="Picture 1" descr="A diagram of plants and plants&#10;&#10;Description automatically generated">
            <a:extLst>
              <a:ext uri="{FF2B5EF4-FFF2-40B4-BE49-F238E27FC236}">
                <a16:creationId xmlns:a16="http://schemas.microsoft.com/office/drawing/2014/main" id="{D80AA53B-4FD6-3632-1FCD-093FA66FB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145" y="834531"/>
            <a:ext cx="10298239" cy="552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190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615C6-2493-CF62-2EE4-ADA7CBBD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10700" dirty="0">
                <a:latin typeface="Alasassy Caps" pitchFamily="2" charset="0"/>
              </a:rPr>
              <a:t>Lexile 830L-1010L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A graph with a line and a graph&#10;&#10;Description automatically generated with medium confidence">
            <a:extLst>
              <a:ext uri="{FF2B5EF4-FFF2-40B4-BE49-F238E27FC236}">
                <a16:creationId xmlns:a16="http://schemas.microsoft.com/office/drawing/2014/main" id="{A4B8C58C-5E2F-2A30-E969-F69AC1F24F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57" y="1690688"/>
            <a:ext cx="5802086" cy="459383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492E08-D8D2-1D65-A553-F2C65CC2D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28" y="5744482"/>
            <a:ext cx="2993571" cy="748393"/>
          </a:xfrm>
          <a:prstGeom prst="rect">
            <a:avLst/>
          </a:prstGeom>
        </p:spPr>
      </p:pic>
      <p:pic>
        <p:nvPicPr>
          <p:cNvPr id="8" name="Picture 7" descr="A cartoon of a child reading a book&#10;&#10;Description automatically generated">
            <a:extLst>
              <a:ext uri="{FF2B5EF4-FFF2-40B4-BE49-F238E27FC236}">
                <a16:creationId xmlns:a16="http://schemas.microsoft.com/office/drawing/2014/main" id="{E19CF222-0D67-8080-6A6D-8C7A3FD50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31" y="3699782"/>
            <a:ext cx="19050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4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56AD2-2F14-1E30-7268-29684BDF9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>
                <a:latin typeface="Alasassy Caps" pitchFamily="2" charset="0"/>
              </a:rPr>
              <a:t>Current Reading Curriculum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0094996-D75B-0D2D-9263-CA3CEE366F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2783" y="1825625"/>
            <a:ext cx="96664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6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3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nline Media 6" title="Benchmark Advance Program Overview">
            <a:hlinkClick r:id="" action="ppaction://media"/>
            <a:extLst>
              <a:ext uri="{FF2B5EF4-FFF2-40B4-BE49-F238E27FC236}">
                <a16:creationId xmlns:a16="http://schemas.microsoft.com/office/drawing/2014/main" id="{0C28A5E2-A7A7-832B-2324-65258E15F8E3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65853" y="643467"/>
            <a:ext cx="986029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7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D252B-5521-86F9-E6EF-A889BA746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116568"/>
            <a:ext cx="6466114" cy="2223861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highlight>
                  <a:srgbClr val="FFFF00"/>
                </a:highlight>
                <a:latin typeface="Alasassy Caps" pitchFamily="2" charset="0"/>
                <a:ea typeface="Calibri"/>
                <a:cs typeface="Calibri"/>
              </a:rPr>
              <a:t>5RL3:</a:t>
            </a:r>
          </a:p>
          <a:p>
            <a:pPr marL="0" indent="0" algn="ctr">
              <a:buNone/>
            </a:pPr>
            <a:r>
              <a:rPr lang="en-US" dirty="0">
                <a:latin typeface="Alasassy Caps" pitchFamily="2" charset="0"/>
                <a:ea typeface="Calibri"/>
                <a:cs typeface="Calibri"/>
              </a:rPr>
              <a:t>     </a:t>
            </a:r>
            <a:r>
              <a:rPr lang="en-US" sz="2800" b="1" dirty="0">
                <a:latin typeface="Alasassy Caps" pitchFamily="2" charset="0"/>
                <a:ea typeface="Calibri"/>
                <a:cs typeface="Calibri"/>
              </a:rPr>
              <a:t> Compare and contrast two or more characters, setting or events in a story or drama, drawing on specific details in a text. </a:t>
            </a:r>
          </a:p>
          <a:p>
            <a:endParaRPr lang="en-US" dirty="0"/>
          </a:p>
        </p:txBody>
      </p:sp>
      <p:pic>
        <p:nvPicPr>
          <p:cNvPr id="2050" name="Picture 2" descr="9 Compare And Contrast Anchor Charts with Resources - The Teach Simple Blog">
            <a:extLst>
              <a:ext uri="{FF2B5EF4-FFF2-40B4-BE49-F238E27FC236}">
                <a16:creationId xmlns:a16="http://schemas.microsoft.com/office/drawing/2014/main" id="{B98B0D4C-F703-BA10-5562-43B4F79033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1"/>
          <a:stretch/>
        </p:blipFill>
        <p:spPr bwMode="auto">
          <a:xfrm>
            <a:off x="6647770" y="116567"/>
            <a:ext cx="5119687" cy="635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C1D639-5196-9AF9-248B-B75F6441E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43" y="1992085"/>
            <a:ext cx="3331028" cy="44817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54FDCA-B3C2-B83B-BC42-48AA3CA9885A}"/>
              </a:ext>
            </a:extLst>
          </p:cNvPr>
          <p:cNvSpPr txBox="1"/>
          <p:nvPr/>
        </p:nvSpPr>
        <p:spPr>
          <a:xfrm>
            <a:off x="-177204" y="2883632"/>
            <a:ext cx="453452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9600" b="1" dirty="0">
              <a:cs typeface="Calibri"/>
            </a:endParaRPr>
          </a:p>
          <a:p>
            <a:pPr algn="ctr"/>
            <a:r>
              <a:rPr lang="en-US" sz="9600" b="1" dirty="0">
                <a:ea typeface="Calibri"/>
                <a:cs typeface="Calibri"/>
              </a:rPr>
              <a:t>ELA</a:t>
            </a:r>
          </a:p>
        </p:txBody>
      </p:sp>
    </p:spTree>
    <p:extLst>
      <p:ext uri="{BB962C8B-B14F-4D97-AF65-F5344CB8AC3E}">
        <p14:creationId xmlns:p14="http://schemas.microsoft.com/office/powerpoint/2010/main" val="2714577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E3E6B-67EE-8981-8758-37A50AC2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21" y="-5080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5400" dirty="0">
                <a:latin typeface="Alasassy Caps" pitchFamily="2" charset="0"/>
              </a:rPr>
              <a:t>Integrating Information from two text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1C0575A-3BB7-DBA8-0A2B-9AA281D73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69" y="3102427"/>
            <a:ext cx="2643142" cy="36732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0DD42F-4603-454F-570E-51C5A2E0ECA2}"/>
              </a:ext>
            </a:extLst>
          </p:cNvPr>
          <p:cNvSpPr txBox="1"/>
          <p:nvPr/>
        </p:nvSpPr>
        <p:spPr>
          <a:xfrm>
            <a:off x="-456117" y="3865676"/>
            <a:ext cx="3722914" cy="249299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9600" b="1" dirty="0">
              <a:cs typeface="Calibri"/>
            </a:endParaRPr>
          </a:p>
          <a:p>
            <a:pPr algn="ctr"/>
            <a:r>
              <a:rPr lang="en-US" sz="6000" b="1" dirty="0">
                <a:ea typeface="Calibri"/>
                <a:cs typeface="Calibri"/>
              </a:rPr>
              <a:t>Writing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993271-AE72-F0DE-8EC8-92AF258531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394"/>
          <a:stretch/>
        </p:blipFill>
        <p:spPr>
          <a:xfrm rot="20929942">
            <a:off x="2141183" y="1263456"/>
            <a:ext cx="3292032" cy="24967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DC723F-EE2E-775B-3BF2-1F199C739A33}"/>
              </a:ext>
            </a:extLst>
          </p:cNvPr>
          <p:cNvSpPr txBox="1"/>
          <p:nvPr/>
        </p:nvSpPr>
        <p:spPr>
          <a:xfrm>
            <a:off x="5587075" y="1557287"/>
            <a:ext cx="6676260" cy="4616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ELAGSE5W4: Produce clear and coherent writing in which the development and organization are appropriate to task, purpose, and audience.</a:t>
            </a:r>
            <a:endParaRPr lang="en-US" b="1" dirty="0">
              <a:latin typeface="Abadi Extra Light" panose="020B0204020104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Abadi Extra Light" panose="020B0204020104020204" pitchFamily="34" charset="0"/>
              </a:rPr>
              <a:t>Compares and Contrasts the text structures in two or more texts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Plan and draft writing independently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Summarize and paraphrase information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Identify important information in a text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Organize information from multiple sources Use information from multiple sources to write and speak about a subject knowledgeably.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Find common details about a topic from different texts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Abadi Extra Light" panose="020B0204020104020204" pitchFamily="34" charset="0"/>
              </a:rPr>
              <a:t> Determine what information is most important · Integrate key details from multiple texts</a:t>
            </a:r>
            <a:endParaRPr lang="en-US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266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294BE-D6F5-4541-7C07-CE1C251E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800" b="1" u="sng" dirty="0">
                <a:latin typeface="Alasassy Caps" pitchFamily="2" charset="0"/>
              </a:rPr>
              <a:t>AMIRA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DAB76-ED52-C491-A356-BE9B5A5A3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lasassy Caps" pitchFamily="2" charset="0"/>
              </a:rPr>
              <a:t>This school year Rockdale County Public Schools has partnered with </a:t>
            </a:r>
          </a:p>
          <a:p>
            <a:pPr marL="0" indent="0">
              <a:buNone/>
            </a:pPr>
            <a:r>
              <a:rPr lang="en-US" dirty="0">
                <a:latin typeface="Alasassy Caps" pitchFamily="2" charset="0"/>
              </a:rPr>
              <a:t>Amira Learning to provide personalized, research-based reading support </a:t>
            </a:r>
          </a:p>
          <a:p>
            <a:pPr marL="0" indent="0">
              <a:buNone/>
            </a:pPr>
            <a:r>
              <a:rPr lang="en-US" dirty="0">
                <a:latin typeface="Alasassy Caps" pitchFamily="2" charset="0"/>
              </a:rPr>
              <a:t>to help every child grow as a reader.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Alasassy Caps" pitchFamily="2" charset="0"/>
              </a:rPr>
              <a:t>Amira will:</a:t>
            </a:r>
          </a:p>
          <a:p>
            <a:r>
              <a:rPr lang="en-US" dirty="0">
                <a:latin typeface="Alasassy Caps" pitchFamily="2" charset="0"/>
              </a:rPr>
              <a:t>provide teachers with current, reliable and valid data quickly so they can target instruction, </a:t>
            </a:r>
          </a:p>
          <a:p>
            <a:r>
              <a:rPr lang="en-US" dirty="0">
                <a:latin typeface="Alasassy Caps" pitchFamily="2" charset="0"/>
              </a:rPr>
              <a:t>monitor progress, provide students with appropriate instructional materials, and intervene with at-risk students.  </a:t>
            </a:r>
          </a:p>
          <a:p>
            <a:r>
              <a:rPr lang="en-US" dirty="0">
                <a:latin typeface="Alasassy Caps" pitchFamily="2" charset="0"/>
              </a:rPr>
              <a:t>gather meaningful insights into your child’s reading abilities, such as fluency, comprehension, and vocabulary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304C5D-0BD2-9994-B2DA-376C597D2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279" y="365125"/>
            <a:ext cx="1427152" cy="1400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9F9BB5-49E0-7071-99C1-7F3EC0BD4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524" y="422956"/>
            <a:ext cx="2419865" cy="300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0777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A446B-3D7B-D86A-A985-C618D62C1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u="sng" dirty="0">
                <a:latin typeface="Alasassy Caps" pitchFamily="2" charset="0"/>
              </a:rPr>
              <a:t>TUTOR.COM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0B275-69AA-A64C-28CB-D03BEBC041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453414"/>
            <a:ext cx="11271183" cy="54045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Alasassy Caps" pitchFamily="2" charset="0"/>
              </a:rPr>
              <a:t>Tutor.com</a:t>
            </a:r>
            <a:r>
              <a:rPr lang="en-US" dirty="0">
                <a:latin typeface="Alasassy Caps" pitchFamily="2" charset="0"/>
              </a:rPr>
              <a:t>, an online tutoring resource that provides academic support when Needed. The app is located on the students' laptops in </a:t>
            </a:r>
            <a:r>
              <a:rPr lang="en-US" dirty="0" err="1">
                <a:latin typeface="Alasassy Caps" pitchFamily="2" charset="0"/>
              </a:rPr>
              <a:t>Classlink</a:t>
            </a:r>
            <a:r>
              <a:rPr lang="en-US" dirty="0">
                <a:latin typeface="Alasassy Caps" pitchFamily="2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Alasassy Caps" pitchFamily="2" charset="0"/>
              </a:rPr>
              <a:t>Students can receive assistance with:</a:t>
            </a:r>
          </a:p>
          <a:p>
            <a:r>
              <a:rPr lang="en-US" dirty="0">
                <a:latin typeface="Alasassy Caps" pitchFamily="2" charset="0"/>
              </a:rPr>
              <a:t>homework</a:t>
            </a:r>
          </a:p>
          <a:p>
            <a:r>
              <a:rPr lang="en-US" dirty="0">
                <a:latin typeface="Alasassy Caps" pitchFamily="2" charset="0"/>
              </a:rPr>
              <a:t>studying</a:t>
            </a:r>
          </a:p>
          <a:p>
            <a:r>
              <a:rPr lang="en-US" dirty="0">
                <a:latin typeface="Alasassy Caps" pitchFamily="2" charset="0"/>
              </a:rPr>
              <a:t> writing assignments</a:t>
            </a:r>
          </a:p>
          <a:p>
            <a:r>
              <a:rPr lang="en-US" dirty="0">
                <a:latin typeface="Alasassy Caps" pitchFamily="2" charset="0"/>
              </a:rPr>
              <a:t>math problems </a:t>
            </a:r>
          </a:p>
          <a:p>
            <a:r>
              <a:rPr lang="en-US" dirty="0">
                <a:latin typeface="Alasassy Caps" pitchFamily="2" charset="0"/>
              </a:rPr>
              <a:t>other academic subjects.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latin typeface="Alasassy Caps" pitchFamily="2" charset="0"/>
              </a:rPr>
              <a:t>Students can connect with qualified tutors for one-on-one support, ask questions, review difficult concepts, and build confidence in their learning.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45D7F8-2D21-9034-DBB9-8560F7675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836" y="2480593"/>
            <a:ext cx="2720372" cy="275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434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 result for milestone testing ga">
            <a:extLst>
              <a:ext uri="{FF2B5EF4-FFF2-40B4-BE49-F238E27FC236}">
                <a16:creationId xmlns:a16="http://schemas.microsoft.com/office/drawing/2014/main" id="{57FEDB97-558D-992A-42B2-0B5FDFC45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1166" y="1923668"/>
            <a:ext cx="6518800" cy="33047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01E79F-A77C-D7CB-D6A6-E7B779D58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2113" y="2129739"/>
            <a:ext cx="3483170" cy="208586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Georgia Milestones</a:t>
            </a:r>
            <a:endParaRPr lang="en-US" sz="4400">
              <a:solidFill>
                <a:schemeClr val="bg1"/>
              </a:solidFill>
              <a:latin typeface="Segoe UI"/>
              <a:cs typeface="Segoe U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C49268-B724-6B92-B501-3D532EFC93DD}"/>
              </a:ext>
            </a:extLst>
          </p:cNvPr>
          <p:cNvSpPr txBox="1"/>
          <p:nvPr/>
        </p:nvSpPr>
        <p:spPr>
          <a:xfrm>
            <a:off x="7589108" y="3171568"/>
            <a:ext cx="4417540" cy="1446550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u="sng" strike="noStrike" cap="all" baseline="0" dirty="0">
                <a:solidFill>
                  <a:srgbClr val="FFFFFF"/>
                </a:solidFill>
                <a:latin typeface="Segoe UI"/>
                <a:ea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GEORGIA </a:t>
            </a:r>
            <a:endParaRPr lang="en-US" dirty="0">
              <a:solidFill>
                <a:srgbClr val="000000"/>
              </a:solidFill>
              <a:latin typeface="Calibri" panose="020F0502020204030204"/>
              <a:ea typeface="Segoe UI"/>
              <a:cs typeface="Calibri" panose="020F0502020204030204"/>
            </a:endParaRPr>
          </a:p>
          <a:p>
            <a:pPr algn="ctr"/>
            <a:r>
              <a:rPr lang="en-US" sz="4400" u="sng" strike="noStrike" cap="all" baseline="0" dirty="0">
                <a:solidFill>
                  <a:srgbClr val="FFFFFF"/>
                </a:solidFill>
                <a:latin typeface="Segoe UI"/>
                <a:ea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MILESTONES</a:t>
            </a: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7214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6DDA2-51DA-72AC-C34D-954096293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2374953"/>
            <a:ext cx="809897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6000" b="1" baseline="30000" dirty="0">
              <a:latin typeface="Alasassy Caps" pitchFamily="2" charset="0"/>
            </a:endParaRPr>
          </a:p>
          <a:p>
            <a:pPr marL="0" indent="0">
              <a:buNone/>
            </a:pPr>
            <a:r>
              <a:rPr lang="en-US" sz="6000" b="1" baseline="30000" dirty="0">
                <a:latin typeface="Alasassy Caps" pitchFamily="2" charset="0"/>
              </a:rPr>
              <a:t>Literacy Day– Thursday, Oct. 29th </a:t>
            </a:r>
          </a:p>
          <a:p>
            <a:pPr marL="0" indent="0">
              <a:buNone/>
            </a:pPr>
            <a:r>
              <a:rPr lang="en-US" sz="6000" b="1" baseline="30000" dirty="0">
                <a:latin typeface="Alasassy Caps" pitchFamily="2" charset="0"/>
              </a:rPr>
              <a:t>Independent Learning Day-Friday, Oct. 30th</a:t>
            </a:r>
          </a:p>
          <a:p>
            <a:pPr marL="0" indent="0">
              <a:buNone/>
            </a:pPr>
            <a:r>
              <a:rPr lang="en-US" sz="4400" b="1" dirty="0">
                <a:latin typeface="Alasassy Caps" pitchFamily="2" charset="0"/>
              </a:rPr>
              <a:t>Parent/Teacher conference- Nov. 11</a:t>
            </a:r>
            <a:r>
              <a:rPr lang="en-US" sz="4400" b="1" baseline="30000" dirty="0">
                <a:latin typeface="Alasassy Caps" pitchFamily="2" charset="0"/>
              </a:rPr>
              <a:t>th</a:t>
            </a:r>
            <a:endParaRPr lang="en-US" sz="4400" b="1" dirty="0">
              <a:latin typeface="Alasassy Caps" pitchFamily="2" charset="0"/>
            </a:endParaRPr>
          </a:p>
          <a:p>
            <a:pPr marL="0" indent="0">
              <a:buNone/>
            </a:pPr>
            <a:r>
              <a:rPr lang="en-US" sz="2000" b="1" dirty="0">
                <a:latin typeface="Alasassy Caps" pitchFamily="2" charset="0"/>
              </a:rPr>
              <a:t>(See classroom teacher for details)</a:t>
            </a:r>
          </a:p>
        </p:txBody>
      </p:sp>
      <p:pic>
        <p:nvPicPr>
          <p:cNvPr id="6" name="Picture 5" descr="A magnifying glass on a calendar&#10;&#10;Description automatically generated">
            <a:extLst>
              <a:ext uri="{FF2B5EF4-FFF2-40B4-BE49-F238E27FC236}">
                <a16:creationId xmlns:a16="http://schemas.microsoft.com/office/drawing/2014/main" id="{596E6E6C-ED89-2F21-8385-FD3665F92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584" y="2451153"/>
            <a:ext cx="4762500" cy="3429000"/>
          </a:xfrm>
          <a:prstGeom prst="rect">
            <a:avLst/>
          </a:prstGeom>
        </p:spPr>
      </p:pic>
      <p:pic>
        <p:nvPicPr>
          <p:cNvPr id="10" name="Picture 9" descr="A blue and yellow sign&#10;&#10;Description automatically generated">
            <a:extLst>
              <a:ext uri="{FF2B5EF4-FFF2-40B4-BE49-F238E27FC236}">
                <a16:creationId xmlns:a16="http://schemas.microsoft.com/office/drawing/2014/main" id="{F7FC8272-F6DE-DE67-87CC-48FF374102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921" y="0"/>
            <a:ext cx="8224157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482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7CBA99-5561-1C1D-0142-91FFC23F94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80" b="77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14F8F2-10EF-F3CB-6D85-D3D315C68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160" y="329474"/>
            <a:ext cx="6422571" cy="642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58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463</Words>
  <Application>Microsoft Office PowerPoint</Application>
  <PresentationFormat>Widescreen</PresentationFormat>
  <Paragraphs>70</Paragraphs>
  <Slides>17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Hot Standards (Fifth Grade)</vt:lpstr>
      <vt:lpstr>PowerPoint Presentation</vt:lpstr>
      <vt:lpstr>Students can choose the strategy that works best for them.</vt:lpstr>
      <vt:lpstr>Math Resources</vt:lpstr>
      <vt:lpstr>PowerPoint Presentation</vt:lpstr>
      <vt:lpstr>PowerPoint Presentation</vt:lpstr>
      <vt:lpstr>Lexile 830L-1010L </vt:lpstr>
      <vt:lpstr>Current Reading Curriculum</vt:lpstr>
      <vt:lpstr>PowerPoint Presentation</vt:lpstr>
      <vt:lpstr>PowerPoint Presentation</vt:lpstr>
      <vt:lpstr>Integrating Information from two text</vt:lpstr>
      <vt:lpstr>AMIRA</vt:lpstr>
      <vt:lpstr>TUTOR.COM</vt:lpstr>
      <vt:lpstr>Georgia Milestones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Patricia Brooks</cp:lastModifiedBy>
  <cp:revision>147</cp:revision>
  <dcterms:created xsi:type="dcterms:W3CDTF">2023-10-25T14:52:35Z</dcterms:created>
  <dcterms:modified xsi:type="dcterms:W3CDTF">2026-10-28T12:16:33Z</dcterms:modified>
</cp:coreProperties>
</file>