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</p:sldIdLst>
  <p:sldSz cx="18288000" cy="10287000"/>
  <p:notesSz cx="6858000" cy="9144000"/>
  <p:embeddedFontLst>
    <p:embeddedFont>
      <p:font typeface="More Sugar" panose="020B0604020202020204" charset="0"/>
      <p:regular r:id="rId16"/>
    </p:embeddedFont>
    <p:embeddedFont>
      <p:font typeface="More Sugar Thin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4794F2-E5BA-41A0-9B13-4CDA5118CBCC}" v="1" dt="2026-10-27T19:05:36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gh Bridges" userId="db343063-7b38-4cc9-9b94-260973fe53c2" providerId="ADAL" clId="{B2AA4C6D-76A8-45FC-A841-C96226B59A6C}"/>
    <pc:docChg chg="custSel addSld modSld">
      <pc:chgData name="Leigh Bridges" userId="db343063-7b38-4cc9-9b94-260973fe53c2" providerId="ADAL" clId="{B2AA4C6D-76A8-45FC-A841-C96226B59A6C}" dt="2026-10-27T19:09:10.037" v="124" actId="20577"/>
      <pc:docMkLst>
        <pc:docMk/>
      </pc:docMkLst>
      <pc:sldChg chg="modSp add mod">
        <pc:chgData name="Leigh Bridges" userId="db343063-7b38-4cc9-9b94-260973fe53c2" providerId="ADAL" clId="{B2AA4C6D-76A8-45FC-A841-C96226B59A6C}" dt="2026-10-27T19:09:10.037" v="124" actId="20577"/>
        <pc:sldMkLst>
          <pc:docMk/>
          <pc:sldMk cId="3393883145" sldId="269"/>
        </pc:sldMkLst>
        <pc:spChg chg="mod">
          <ac:chgData name="Leigh Bridges" userId="db343063-7b38-4cc9-9b94-260973fe53c2" providerId="ADAL" clId="{B2AA4C6D-76A8-45FC-A841-C96226B59A6C}" dt="2026-10-27T19:09:10.037" v="124" actId="20577"/>
          <ac:spMkLst>
            <pc:docMk/>
            <pc:sldMk cId="3393883145" sldId="269"/>
            <ac:spMk id="8" creationId="{53E807D7-745F-F974-CD73-884E85C916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svg"/><Relationship Id="rId5" Type="http://schemas.openxmlformats.org/officeDocument/2006/relationships/image" Target="../media/image4.gif"/><Relationship Id="rId10" Type="http://schemas.openxmlformats.org/officeDocument/2006/relationships/image" Target="../media/image9.svg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gif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19.gif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24.svg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24.svg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6.sv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utor.com/" TargetMode="External"/><Relationship Id="rId5" Type="http://schemas.openxmlformats.org/officeDocument/2006/relationships/image" Target="../media/image26.svg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7.gif"/><Relationship Id="rId7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28.gif"/><Relationship Id="rId10" Type="http://schemas.openxmlformats.org/officeDocument/2006/relationships/image" Target="../media/image9.svg"/><Relationship Id="rId4" Type="http://schemas.openxmlformats.org/officeDocument/2006/relationships/image" Target="../media/image22.gif"/><Relationship Id="rId9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3010" y="393582"/>
            <a:ext cx="2334669" cy="378643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3806" y="2918890"/>
            <a:ext cx="2497354" cy="34468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9079" y="4111050"/>
            <a:ext cx="3260727" cy="384862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1690310" y="0"/>
            <a:ext cx="3086518" cy="460423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852034" y="2343947"/>
            <a:ext cx="2380554" cy="3534207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938126" y="4642339"/>
            <a:ext cx="4208369" cy="53773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-946741" y="6026112"/>
            <a:ext cx="4838447" cy="3962383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1690310" y="6922552"/>
            <a:ext cx="5640501" cy="3097148"/>
          </a:xfrm>
          <a:custGeom>
            <a:avLst/>
            <a:gdLst/>
            <a:ahLst/>
            <a:cxnLst/>
            <a:rect l="l" t="t" r="r" b="b"/>
            <a:pathLst>
              <a:path w="5640501" h="3097148">
                <a:moveTo>
                  <a:pt x="0" y="0"/>
                </a:moveTo>
                <a:lnTo>
                  <a:pt x="5640501" y="0"/>
                </a:lnTo>
                <a:lnTo>
                  <a:pt x="5640501" y="3097148"/>
                </a:lnTo>
                <a:lnTo>
                  <a:pt x="0" y="30971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554734" y="8439920"/>
            <a:ext cx="7315200" cy="2593571"/>
          </a:xfrm>
          <a:custGeom>
            <a:avLst/>
            <a:gdLst/>
            <a:ahLst/>
            <a:cxnLst/>
            <a:rect l="l" t="t" r="r" b="b"/>
            <a:pathLst>
              <a:path w="7315200" h="2593571">
                <a:moveTo>
                  <a:pt x="0" y="0"/>
                </a:moveTo>
                <a:lnTo>
                  <a:pt x="7315200" y="0"/>
                </a:lnTo>
                <a:lnTo>
                  <a:pt x="7315200" y="2593571"/>
                </a:lnTo>
                <a:lnTo>
                  <a:pt x="0" y="2593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4151651" y="-1828003"/>
            <a:ext cx="3718283" cy="4114800"/>
          </a:xfrm>
          <a:custGeom>
            <a:avLst/>
            <a:gdLst/>
            <a:ahLst/>
            <a:cxnLst/>
            <a:rect l="l" t="t" r="r" b="b"/>
            <a:pathLst>
              <a:path w="3718283" h="4114800">
                <a:moveTo>
                  <a:pt x="0" y="0"/>
                </a:moveTo>
                <a:lnTo>
                  <a:pt x="3718283" y="0"/>
                </a:lnTo>
                <a:lnTo>
                  <a:pt x="37182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6146496" y="2450417"/>
            <a:ext cx="10644555" cy="912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0"/>
              </a:lnSpc>
              <a:spcBef>
                <a:spcPct val="0"/>
              </a:spcBef>
            </a:pPr>
            <a:r>
              <a:rPr lang="en-US" sz="5200">
                <a:solidFill>
                  <a:srgbClr val="878D5D"/>
                </a:solidFill>
                <a:latin typeface="More Sugar Thin"/>
              </a:rPr>
              <a:t>  Kindergarten Hot Standards!!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11479" y="3309415"/>
            <a:ext cx="9558455" cy="6661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737"/>
              </a:lnSpc>
            </a:pPr>
            <a:r>
              <a:rPr lang="en-US" sz="14932">
                <a:solidFill>
                  <a:srgbClr val="7A4C51"/>
                </a:solidFill>
                <a:latin typeface="More Sugar"/>
              </a:rPr>
              <a:t>Welcome to</a:t>
            </a:r>
          </a:p>
          <a:p>
            <a:pPr algn="r">
              <a:lnSpc>
                <a:spcPts val="12081"/>
              </a:lnSpc>
            </a:pPr>
            <a:r>
              <a:rPr lang="en-US" sz="13132">
                <a:solidFill>
                  <a:srgbClr val="7A4C51"/>
                </a:solidFill>
                <a:latin typeface="More Sugar"/>
              </a:rPr>
              <a:t>Literacy Night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304674" y="-797844"/>
            <a:ext cx="3718283" cy="4114800"/>
          </a:xfrm>
          <a:custGeom>
            <a:avLst/>
            <a:gdLst/>
            <a:ahLst/>
            <a:cxnLst/>
            <a:rect l="l" t="t" r="r" b="b"/>
            <a:pathLst>
              <a:path w="3718283" h="4114800">
                <a:moveTo>
                  <a:pt x="0" y="0"/>
                </a:moveTo>
                <a:lnTo>
                  <a:pt x="3718283" y="0"/>
                </a:lnTo>
                <a:lnTo>
                  <a:pt x="37182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39234" y="8521235"/>
            <a:ext cx="7315200" cy="2593571"/>
          </a:xfrm>
          <a:custGeom>
            <a:avLst/>
            <a:gdLst/>
            <a:ahLst/>
            <a:cxnLst/>
            <a:rect l="l" t="t" r="r" b="b"/>
            <a:pathLst>
              <a:path w="7315200" h="2593571">
                <a:moveTo>
                  <a:pt x="0" y="0"/>
                </a:moveTo>
                <a:lnTo>
                  <a:pt x="7315200" y="0"/>
                </a:lnTo>
                <a:lnTo>
                  <a:pt x="7315200" y="2593571"/>
                </a:lnTo>
                <a:lnTo>
                  <a:pt x="0" y="2593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022957" y="383713"/>
            <a:ext cx="12311983" cy="3222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32"/>
              </a:lnSpc>
              <a:spcBef>
                <a:spcPct val="0"/>
              </a:spcBef>
            </a:pPr>
            <a:r>
              <a:rPr lang="en-US" sz="9237">
                <a:solidFill>
                  <a:srgbClr val="7A4C51"/>
                </a:solidFill>
                <a:latin typeface="More Sugar"/>
              </a:rPr>
              <a:t>What are Hot Standards?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61555" y="3931426"/>
            <a:ext cx="11963835" cy="2782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4262" lvl="1" indent="-572131">
              <a:lnSpc>
                <a:spcPts val="7419"/>
              </a:lnSpc>
              <a:buFont typeface="Arial"/>
              <a:buChar char="•"/>
            </a:pPr>
            <a:r>
              <a:rPr lang="en-US" sz="5299" dirty="0">
                <a:solidFill>
                  <a:srgbClr val="878D5D"/>
                </a:solidFill>
                <a:latin typeface="More Sugar Thin"/>
              </a:rPr>
              <a:t>Priority</a:t>
            </a:r>
          </a:p>
          <a:p>
            <a:pPr marL="1144262" lvl="1" indent="-572131">
              <a:lnSpc>
                <a:spcPts val="7419"/>
              </a:lnSpc>
              <a:buFont typeface="Arial"/>
              <a:buChar char="•"/>
            </a:pPr>
            <a:r>
              <a:rPr lang="en-US" sz="5299" dirty="0">
                <a:solidFill>
                  <a:srgbClr val="878D5D"/>
                </a:solidFill>
                <a:latin typeface="More Sugar Thin"/>
              </a:rPr>
              <a:t>Essential for academic success.</a:t>
            </a:r>
          </a:p>
          <a:p>
            <a:pPr>
              <a:lnSpc>
                <a:spcPts val="7139"/>
              </a:lnSpc>
            </a:pPr>
            <a:endParaRPr lang="en-US" sz="5299" dirty="0">
              <a:solidFill>
                <a:srgbClr val="878D5D"/>
              </a:solidFill>
              <a:latin typeface="More Sugar Thin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1183765" y="4628540"/>
            <a:ext cx="6899817" cy="5531453"/>
            <a:chOff x="0" y="0"/>
            <a:chExt cx="9199756" cy="7375271"/>
          </a:xfrm>
        </p:grpSpPr>
        <p:sp>
          <p:nvSpPr>
            <p:cNvPr id="10" name="Freeform 10"/>
            <p:cNvSpPr/>
            <p:nvPr/>
          </p:nvSpPr>
          <p:spPr>
            <a:xfrm>
              <a:off x="0" y="1888871"/>
              <a:ext cx="9199756" cy="5486400"/>
            </a:xfrm>
            <a:custGeom>
              <a:avLst/>
              <a:gdLst/>
              <a:ahLst/>
              <a:cxnLst/>
              <a:rect l="l" t="t" r="r" b="b"/>
              <a:pathLst>
                <a:path w="9199756" h="5486400">
                  <a:moveTo>
                    <a:pt x="0" y="0"/>
                  </a:moveTo>
                  <a:lnTo>
                    <a:pt x="9199756" y="0"/>
                  </a:lnTo>
                  <a:lnTo>
                    <a:pt x="91997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 rot="341336">
              <a:off x="3188060" y="202849"/>
              <a:ext cx="4347636" cy="51315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9477897" y="8645202"/>
            <a:ext cx="7315200" cy="1702447"/>
          </a:xfrm>
          <a:custGeom>
            <a:avLst/>
            <a:gdLst/>
            <a:ahLst/>
            <a:cxnLst/>
            <a:rect l="l" t="t" r="r" b="b"/>
            <a:pathLst>
              <a:path w="7315200" h="1702447">
                <a:moveTo>
                  <a:pt x="0" y="0"/>
                </a:moveTo>
                <a:lnTo>
                  <a:pt x="7315200" y="0"/>
                </a:lnTo>
                <a:lnTo>
                  <a:pt x="7315200" y="1702446"/>
                </a:lnTo>
                <a:lnTo>
                  <a:pt x="0" y="17024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5497" y="4259418"/>
            <a:ext cx="4328913" cy="5531388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452797" y="-1408531"/>
            <a:ext cx="2082724" cy="4874461"/>
          </a:xfrm>
          <a:custGeom>
            <a:avLst/>
            <a:gdLst/>
            <a:ahLst/>
            <a:cxnLst/>
            <a:rect l="l" t="t" r="r" b="b"/>
            <a:pathLst>
              <a:path w="2082724" h="4874461">
                <a:moveTo>
                  <a:pt x="0" y="0"/>
                </a:moveTo>
                <a:lnTo>
                  <a:pt x="2082724" y="0"/>
                </a:lnTo>
                <a:lnTo>
                  <a:pt x="2082724" y="4874462"/>
                </a:lnTo>
                <a:lnTo>
                  <a:pt x="0" y="4874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817067" y="687194"/>
            <a:ext cx="10494792" cy="253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10944" dirty="0">
                <a:solidFill>
                  <a:srgbClr val="7A4C51"/>
                </a:solidFill>
                <a:latin typeface="More Sugar"/>
              </a:rPr>
              <a:t> ELA Hot Standards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01856" y="2937768"/>
            <a:ext cx="10957085" cy="5411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Letter Identification</a:t>
            </a:r>
          </a:p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Letter Sounds</a:t>
            </a:r>
          </a:p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High Frequency Words</a:t>
            </a:r>
          </a:p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Rhyming Words</a:t>
            </a:r>
          </a:p>
          <a:p>
            <a:pPr algn="ctr">
              <a:lnSpc>
                <a:spcPts val="5459"/>
              </a:lnSpc>
            </a:pPr>
            <a:endParaRPr lang="en-US" sz="5599" dirty="0">
              <a:solidFill>
                <a:srgbClr val="878D5D"/>
              </a:solidFill>
              <a:latin typeface="More Sugar Thin"/>
            </a:endParaRPr>
          </a:p>
          <a:p>
            <a:pPr algn="ctr">
              <a:lnSpc>
                <a:spcPts val="5459"/>
              </a:lnSpc>
            </a:pPr>
            <a:endParaRPr lang="en-US" sz="5599" dirty="0">
              <a:solidFill>
                <a:srgbClr val="878D5D"/>
              </a:solidFill>
              <a:latin typeface="More Sugar Th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222E2-8C2C-DB53-C8B8-4ACFEA21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197202-92DF-DED0-851E-4BE699C7779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5A2762B-6602-329E-DFD1-170E1BE31A6E}"/>
              </a:ext>
            </a:extLst>
          </p:cNvPr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EB384D5-99BD-C61F-7B29-F3DC7834C914}"/>
                </a:ext>
              </a:extLst>
            </p:cNvPr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26F2C81A-30BA-2133-29B6-71377AC03F8B}"/>
              </a:ext>
            </a:extLst>
          </p:cNvPr>
          <p:cNvSpPr/>
          <p:nvPr/>
        </p:nvSpPr>
        <p:spPr>
          <a:xfrm>
            <a:off x="9477897" y="8645202"/>
            <a:ext cx="7315200" cy="1702447"/>
          </a:xfrm>
          <a:custGeom>
            <a:avLst/>
            <a:gdLst/>
            <a:ahLst/>
            <a:cxnLst/>
            <a:rect l="l" t="t" r="r" b="b"/>
            <a:pathLst>
              <a:path w="7315200" h="1702447">
                <a:moveTo>
                  <a:pt x="0" y="0"/>
                </a:moveTo>
                <a:lnTo>
                  <a:pt x="7315200" y="0"/>
                </a:lnTo>
                <a:lnTo>
                  <a:pt x="7315200" y="1702446"/>
                </a:lnTo>
                <a:lnTo>
                  <a:pt x="0" y="17024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C845764-4D6E-D52F-2112-E256453AA9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135497" y="4259418"/>
            <a:ext cx="4328913" cy="5531388"/>
          </a:xfrm>
          <a:prstGeom prst="rect">
            <a:avLst/>
          </a:prstGeom>
        </p:spPr>
      </p:pic>
      <p:sp>
        <p:nvSpPr>
          <p:cNvPr id="7" name="Freeform 7">
            <a:extLst>
              <a:ext uri="{FF2B5EF4-FFF2-40B4-BE49-F238E27FC236}">
                <a16:creationId xmlns:a16="http://schemas.microsoft.com/office/drawing/2014/main" id="{E2E64AF0-8649-0C4F-E180-BCB0E357D4D5}"/>
              </a:ext>
            </a:extLst>
          </p:cNvPr>
          <p:cNvSpPr/>
          <p:nvPr/>
        </p:nvSpPr>
        <p:spPr>
          <a:xfrm>
            <a:off x="452797" y="-1408531"/>
            <a:ext cx="2082724" cy="4874461"/>
          </a:xfrm>
          <a:custGeom>
            <a:avLst/>
            <a:gdLst/>
            <a:ahLst/>
            <a:cxnLst/>
            <a:rect l="l" t="t" r="r" b="b"/>
            <a:pathLst>
              <a:path w="2082724" h="4874461">
                <a:moveTo>
                  <a:pt x="0" y="0"/>
                </a:moveTo>
                <a:lnTo>
                  <a:pt x="2082724" y="0"/>
                </a:lnTo>
                <a:lnTo>
                  <a:pt x="2082724" y="4874462"/>
                </a:lnTo>
                <a:lnTo>
                  <a:pt x="0" y="4874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79A2495-8833-DF15-CE39-645AB57B76CF}"/>
              </a:ext>
            </a:extLst>
          </p:cNvPr>
          <p:cNvSpPr txBox="1"/>
          <p:nvPr/>
        </p:nvSpPr>
        <p:spPr>
          <a:xfrm>
            <a:off x="2817067" y="687194"/>
            <a:ext cx="10494792" cy="253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1"/>
              </a:lnSpc>
            </a:pPr>
            <a:r>
              <a:rPr lang="en-US" sz="10944" dirty="0">
                <a:solidFill>
                  <a:srgbClr val="7A4C51"/>
                </a:solidFill>
                <a:latin typeface="More Sugar"/>
              </a:rPr>
              <a:t>MATH Hot Standards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B0CC3DC-9971-7E6F-CF56-B08B2820438F}"/>
              </a:ext>
            </a:extLst>
          </p:cNvPr>
          <p:cNvSpPr txBox="1"/>
          <p:nvPr/>
        </p:nvSpPr>
        <p:spPr>
          <a:xfrm>
            <a:off x="2264168" y="3433273"/>
            <a:ext cx="10957085" cy="6412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Number Recognition</a:t>
            </a:r>
          </a:p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Writing Numerals</a:t>
            </a:r>
          </a:p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Counting Objects</a:t>
            </a:r>
          </a:p>
          <a:p>
            <a:pPr marL="1209031" lvl="1" indent="-604515" algn="ctr">
              <a:lnSpc>
                <a:spcPts val="7839"/>
              </a:lnSpc>
              <a:buFont typeface="Arial"/>
              <a:buChar char="•"/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Counting Sequences</a:t>
            </a:r>
          </a:p>
          <a:p>
            <a:pPr marL="604516" lvl="1" algn="ctr">
              <a:lnSpc>
                <a:spcPts val="7839"/>
              </a:lnSpc>
            </a:pPr>
            <a:r>
              <a:rPr lang="en-US" sz="5599" dirty="0">
                <a:solidFill>
                  <a:srgbClr val="878D5D"/>
                </a:solidFill>
                <a:latin typeface="More Sugar Thin"/>
              </a:rPr>
              <a:t>(1-100 by ones and tens)</a:t>
            </a:r>
          </a:p>
          <a:p>
            <a:pPr algn="ctr">
              <a:lnSpc>
                <a:spcPts val="5459"/>
              </a:lnSpc>
            </a:pPr>
            <a:endParaRPr lang="en-US" sz="5599" dirty="0">
              <a:solidFill>
                <a:srgbClr val="878D5D"/>
              </a:solidFill>
              <a:latin typeface="More Sugar Thin"/>
            </a:endParaRPr>
          </a:p>
          <a:p>
            <a:pPr algn="ctr">
              <a:lnSpc>
                <a:spcPts val="5459"/>
              </a:lnSpc>
            </a:pPr>
            <a:endParaRPr lang="en-US" sz="5599" dirty="0">
              <a:solidFill>
                <a:srgbClr val="878D5D"/>
              </a:solidFill>
              <a:latin typeface="More Sugar Thin"/>
            </a:endParaRPr>
          </a:p>
        </p:txBody>
      </p:sp>
    </p:spTree>
    <p:extLst>
      <p:ext uri="{BB962C8B-B14F-4D97-AF65-F5344CB8AC3E}">
        <p14:creationId xmlns:p14="http://schemas.microsoft.com/office/powerpoint/2010/main" val="163603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41738" y="8412378"/>
            <a:ext cx="7315200" cy="2593571"/>
          </a:xfrm>
          <a:custGeom>
            <a:avLst/>
            <a:gdLst/>
            <a:ahLst/>
            <a:cxnLst/>
            <a:rect l="l" t="t" r="r" b="b"/>
            <a:pathLst>
              <a:path w="7315200" h="2593571">
                <a:moveTo>
                  <a:pt x="0" y="0"/>
                </a:moveTo>
                <a:lnTo>
                  <a:pt x="7315200" y="0"/>
                </a:lnTo>
                <a:lnTo>
                  <a:pt x="7315200" y="2593571"/>
                </a:lnTo>
                <a:lnTo>
                  <a:pt x="0" y="2593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7262502"/>
            <a:ext cx="5174324" cy="2841174"/>
          </a:xfrm>
          <a:custGeom>
            <a:avLst/>
            <a:gdLst/>
            <a:ahLst/>
            <a:cxnLst/>
            <a:rect l="l" t="t" r="r" b="b"/>
            <a:pathLst>
              <a:path w="5174324" h="2841174">
                <a:moveTo>
                  <a:pt x="0" y="0"/>
                </a:moveTo>
                <a:lnTo>
                  <a:pt x="5174324" y="0"/>
                </a:lnTo>
                <a:lnTo>
                  <a:pt x="5174324" y="2841174"/>
                </a:lnTo>
                <a:lnTo>
                  <a:pt x="0" y="2841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85573" y="-1081358"/>
            <a:ext cx="1800525" cy="3037695"/>
          </a:xfrm>
          <a:custGeom>
            <a:avLst/>
            <a:gdLst/>
            <a:ahLst/>
            <a:cxnLst/>
            <a:rect l="l" t="t" r="r" b="b"/>
            <a:pathLst>
              <a:path w="1800525" h="3037695">
                <a:moveTo>
                  <a:pt x="0" y="0"/>
                </a:moveTo>
                <a:lnTo>
                  <a:pt x="1800525" y="0"/>
                </a:lnTo>
                <a:lnTo>
                  <a:pt x="1800525" y="3037696"/>
                </a:lnTo>
                <a:lnTo>
                  <a:pt x="0" y="30376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494596" y="-163576"/>
            <a:ext cx="1793404" cy="3639749"/>
          </a:xfrm>
          <a:custGeom>
            <a:avLst/>
            <a:gdLst/>
            <a:ahLst/>
            <a:cxnLst/>
            <a:rect l="l" t="t" r="r" b="b"/>
            <a:pathLst>
              <a:path w="1793404" h="3639749">
                <a:moveTo>
                  <a:pt x="0" y="0"/>
                </a:moveTo>
                <a:lnTo>
                  <a:pt x="1793404" y="0"/>
                </a:lnTo>
                <a:lnTo>
                  <a:pt x="1793404" y="3639749"/>
                </a:lnTo>
                <a:lnTo>
                  <a:pt x="0" y="36397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889220" y="1257300"/>
            <a:ext cx="8509560" cy="872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88"/>
              </a:lnSpc>
            </a:pPr>
            <a:r>
              <a:rPr lang="en-US" sz="7228">
                <a:solidFill>
                  <a:srgbClr val="7A4C51"/>
                </a:solidFill>
                <a:latin typeface="More Sugar"/>
              </a:rPr>
              <a:t>Reading Literary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1793" y="2744732"/>
            <a:ext cx="15464414" cy="452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878D5D"/>
                </a:solidFill>
                <a:latin typeface="More Sugar Thin"/>
              </a:rPr>
              <a:t>With Prompting and Support...</a:t>
            </a:r>
          </a:p>
          <a:p>
            <a:pPr marL="906778" lvl="1" indent="-453389" algn="ctr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878D5D"/>
                </a:solidFill>
                <a:latin typeface="More Sugar Thin"/>
              </a:rPr>
              <a:t>Ask and answer key details about a text</a:t>
            </a:r>
          </a:p>
          <a:p>
            <a:pPr marL="906778" lvl="1" indent="-453389" algn="ctr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878D5D"/>
                </a:solidFill>
                <a:latin typeface="More Sugar Thin"/>
              </a:rPr>
              <a:t>Identify character, setting, and major events in a story</a:t>
            </a:r>
          </a:p>
          <a:p>
            <a:pPr marL="906778" lvl="1" indent="-453389" algn="ctr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878D5D"/>
                </a:solidFill>
                <a:latin typeface="More Sugar Thin"/>
              </a:rPr>
              <a:t>Ask and answer questions about unknown words in a text</a:t>
            </a:r>
          </a:p>
          <a:p>
            <a:pPr marL="906778" lvl="1" indent="-453389" algn="ctr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878D5D"/>
                </a:solidFill>
                <a:latin typeface="More Sugar Thin"/>
              </a:rPr>
              <a:t>Describe the relationship between illustrations/story in a text</a:t>
            </a:r>
          </a:p>
          <a:p>
            <a:pPr algn="ctr">
              <a:lnSpc>
                <a:spcPts val="5459"/>
              </a:lnSpc>
              <a:spcBef>
                <a:spcPct val="0"/>
              </a:spcBef>
            </a:pPr>
            <a:endParaRPr lang="en-US" sz="4199">
              <a:solidFill>
                <a:srgbClr val="878D5D"/>
              </a:solidFill>
              <a:latin typeface="More Sugar Th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7225604" y="8733349"/>
            <a:ext cx="8885940" cy="2068001"/>
          </a:xfrm>
          <a:custGeom>
            <a:avLst/>
            <a:gdLst/>
            <a:ahLst/>
            <a:cxnLst/>
            <a:rect l="l" t="t" r="r" b="b"/>
            <a:pathLst>
              <a:path w="8885940" h="2068001">
                <a:moveTo>
                  <a:pt x="0" y="0"/>
                </a:moveTo>
                <a:lnTo>
                  <a:pt x="8885940" y="0"/>
                </a:lnTo>
                <a:lnTo>
                  <a:pt x="8885940" y="2068001"/>
                </a:lnTo>
                <a:lnTo>
                  <a:pt x="0" y="2068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222357" y="487934"/>
            <a:ext cx="3141480" cy="2673114"/>
          </a:xfrm>
          <a:custGeom>
            <a:avLst/>
            <a:gdLst/>
            <a:ahLst/>
            <a:cxnLst/>
            <a:rect l="l" t="t" r="r" b="b"/>
            <a:pathLst>
              <a:path w="3141480" h="2673114">
                <a:moveTo>
                  <a:pt x="0" y="0"/>
                </a:moveTo>
                <a:lnTo>
                  <a:pt x="3141480" y="0"/>
                </a:lnTo>
                <a:lnTo>
                  <a:pt x="3141480" y="2673114"/>
                </a:lnTo>
                <a:lnTo>
                  <a:pt x="0" y="26731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6412" y="2732653"/>
            <a:ext cx="3171057" cy="652564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880192" y="1527114"/>
            <a:ext cx="11679513" cy="97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Reading Informational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54676" y="3094373"/>
            <a:ext cx="14254656" cy="699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With Prompting and Support...</a:t>
            </a:r>
          </a:p>
          <a:p>
            <a:pPr marL="842010" lvl="1" indent="-421005" algn="just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Ask and answer key details about a text</a:t>
            </a:r>
          </a:p>
          <a:p>
            <a:pPr marL="842010" lvl="1" indent="-421005" algn="just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Identify the main topic and retell key details in a text</a:t>
            </a:r>
          </a:p>
          <a:p>
            <a:pPr marL="842010" lvl="1" indent="-421005" algn="just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Describe connection between two individuals, events, ideas, or pieces of information in a text</a:t>
            </a:r>
          </a:p>
          <a:p>
            <a:pPr marL="842010" lvl="1" indent="-421005" algn="just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Ask and answer questions about unknown words in a text</a:t>
            </a:r>
          </a:p>
          <a:p>
            <a:pPr marL="842010" lvl="1" indent="-421005" algn="just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Describe the relationship between illustrations and the text</a:t>
            </a:r>
          </a:p>
          <a:p>
            <a:pPr marL="842010" lvl="1" indent="-421005" algn="just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Identify basic similarities and differences between two texts on the same topic</a:t>
            </a:r>
          </a:p>
          <a:p>
            <a:pPr algn="just"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44072" y="5143500"/>
            <a:ext cx="3738118" cy="4962534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5486400" y="8445223"/>
            <a:ext cx="7315200" cy="2593571"/>
          </a:xfrm>
          <a:custGeom>
            <a:avLst/>
            <a:gdLst/>
            <a:ahLst/>
            <a:cxnLst/>
            <a:rect l="l" t="t" r="r" b="b"/>
            <a:pathLst>
              <a:path w="7315200" h="2593571">
                <a:moveTo>
                  <a:pt x="0" y="0"/>
                </a:moveTo>
                <a:lnTo>
                  <a:pt x="7315200" y="0"/>
                </a:lnTo>
                <a:lnTo>
                  <a:pt x="7315200" y="2593571"/>
                </a:lnTo>
                <a:lnTo>
                  <a:pt x="0" y="2593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28700" y="5381625"/>
            <a:ext cx="2521250" cy="4114800"/>
          </a:xfrm>
          <a:custGeom>
            <a:avLst/>
            <a:gdLst/>
            <a:ahLst/>
            <a:cxnLst/>
            <a:rect l="l" t="t" r="r" b="b"/>
            <a:pathLst>
              <a:path w="2521250" h="4114800">
                <a:moveTo>
                  <a:pt x="0" y="0"/>
                </a:moveTo>
                <a:lnTo>
                  <a:pt x="2521250" y="0"/>
                </a:lnTo>
                <a:lnTo>
                  <a:pt x="25212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872414" y="3299986"/>
            <a:ext cx="8543172" cy="5606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Organization/features of print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Spoken words can be written/space between words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Upper and Lowercase Letters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Rhyming Words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Count, pronounce, blend, segment syllables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Onset and rimes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04788" y="2140412"/>
            <a:ext cx="13878425" cy="97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Reading Foundational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8844535" y="8733349"/>
            <a:ext cx="8885940" cy="2068001"/>
          </a:xfrm>
          <a:custGeom>
            <a:avLst/>
            <a:gdLst/>
            <a:ahLst/>
            <a:cxnLst/>
            <a:rect l="l" t="t" r="r" b="b"/>
            <a:pathLst>
              <a:path w="8885940" h="2068001">
                <a:moveTo>
                  <a:pt x="0" y="0"/>
                </a:moveTo>
                <a:lnTo>
                  <a:pt x="8885940" y="0"/>
                </a:lnTo>
                <a:lnTo>
                  <a:pt x="8885940" y="2068001"/>
                </a:lnTo>
                <a:lnTo>
                  <a:pt x="0" y="2068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80200" y="6372225"/>
            <a:ext cx="4463143" cy="3124200"/>
          </a:xfrm>
          <a:custGeom>
            <a:avLst/>
            <a:gdLst/>
            <a:ahLst/>
            <a:cxnLst/>
            <a:rect l="l" t="t" r="r" b="b"/>
            <a:pathLst>
              <a:path w="4463143" h="3124200">
                <a:moveTo>
                  <a:pt x="0" y="0"/>
                </a:moveTo>
                <a:lnTo>
                  <a:pt x="4463142" y="0"/>
                </a:lnTo>
                <a:lnTo>
                  <a:pt x="4463142" y="3124200"/>
                </a:lnTo>
                <a:lnTo>
                  <a:pt x="0" y="3124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233752" y="1295400"/>
            <a:ext cx="13414431" cy="1865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Reading Foundational Cont’d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55752" y="4246710"/>
            <a:ext cx="9602163" cy="1316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• Isolate and pronounce initial, medial, and final sounds</a:t>
            </a:r>
          </a:p>
          <a:p>
            <a:pPr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Substitution</a:t>
            </a:r>
          </a:p>
          <a:p>
            <a:pPr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One to one letter sound correspondence for consonants</a:t>
            </a:r>
          </a:p>
          <a:p>
            <a:pPr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Long and short vowel sounds</a:t>
            </a:r>
          </a:p>
          <a:p>
            <a:pPr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Distinguish between similiarly spelled words</a:t>
            </a:r>
          </a:p>
          <a:p>
            <a:pPr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Read common high-frequency words and emergent readers</a:t>
            </a: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>
              <a:lnSpc>
                <a:spcPts val="5459"/>
              </a:lnSpc>
            </a:pPr>
            <a:endParaRPr lang="en-US" sz="3900">
              <a:solidFill>
                <a:srgbClr val="878D5D"/>
              </a:solidFill>
              <a:latin typeface="More Sugar Thin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14444815" y="1863029"/>
            <a:ext cx="3088589" cy="76333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8844535" y="8733349"/>
            <a:ext cx="8885940" cy="2068001"/>
          </a:xfrm>
          <a:custGeom>
            <a:avLst/>
            <a:gdLst/>
            <a:ahLst/>
            <a:cxnLst/>
            <a:rect l="l" t="t" r="r" b="b"/>
            <a:pathLst>
              <a:path w="8885940" h="2068001">
                <a:moveTo>
                  <a:pt x="0" y="0"/>
                </a:moveTo>
                <a:lnTo>
                  <a:pt x="8885940" y="0"/>
                </a:lnTo>
                <a:lnTo>
                  <a:pt x="8885940" y="2068001"/>
                </a:lnTo>
                <a:lnTo>
                  <a:pt x="0" y="2068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255427" y="1295400"/>
            <a:ext cx="13993715" cy="97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Language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64625" y="2320079"/>
            <a:ext cx="11358750" cy="695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Consistently print 36-51 letters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Nouns and verbs, frequently occurring verbs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Produce and expand complete sentences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Capitalization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Write letters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Identify new meanings to familiar words (duck)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Inflections and affixes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endParaRPr lang="en-US" sz="3900">
              <a:solidFill>
                <a:srgbClr val="878D5D"/>
              </a:solidFill>
              <a:latin typeface="More Sugar Thin"/>
            </a:endParaRP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endParaRPr lang="en-US" sz="3900">
              <a:solidFill>
                <a:srgbClr val="878D5D"/>
              </a:solidFill>
              <a:latin typeface="More Sugar Thin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5499" y="6021329"/>
            <a:ext cx="2775980" cy="327648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242401" y="5805056"/>
            <a:ext cx="3239789" cy="430097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11988325" y="6539778"/>
            <a:ext cx="4193433" cy="3434157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2323489" y="7470962"/>
            <a:ext cx="4405097" cy="2418799"/>
          </a:xfrm>
          <a:custGeom>
            <a:avLst/>
            <a:gdLst/>
            <a:ahLst/>
            <a:cxnLst/>
            <a:rect l="l" t="t" r="r" b="b"/>
            <a:pathLst>
              <a:path w="4405097" h="2418799">
                <a:moveTo>
                  <a:pt x="0" y="0"/>
                </a:moveTo>
                <a:lnTo>
                  <a:pt x="4405096" y="0"/>
                </a:lnTo>
                <a:lnTo>
                  <a:pt x="4405096" y="2418798"/>
                </a:lnTo>
                <a:lnTo>
                  <a:pt x="0" y="2418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610165" y="-1498531"/>
            <a:ext cx="5277729" cy="9496425"/>
            <a:chOff x="0" y="0"/>
            <a:chExt cx="7036972" cy="126619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5502171" cy="12661900"/>
            </a:xfrm>
            <a:custGeom>
              <a:avLst/>
              <a:gdLst/>
              <a:ahLst/>
              <a:cxnLst/>
              <a:rect l="l" t="t" r="r" b="b"/>
              <a:pathLst>
                <a:path w="5502171" h="12661900">
                  <a:moveTo>
                    <a:pt x="5502171" y="0"/>
                  </a:moveTo>
                  <a:lnTo>
                    <a:pt x="0" y="0"/>
                  </a:lnTo>
                  <a:lnTo>
                    <a:pt x="0" y="12661900"/>
                  </a:lnTo>
                  <a:lnTo>
                    <a:pt x="5502171" y="12661900"/>
                  </a:lnTo>
                  <a:lnTo>
                    <a:pt x="550217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472945" flipH="1">
              <a:off x="657420" y="7204350"/>
              <a:ext cx="6067498" cy="49688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16520569" y="350442"/>
            <a:ext cx="3534862" cy="3489873"/>
          </a:xfrm>
          <a:custGeom>
            <a:avLst/>
            <a:gdLst/>
            <a:ahLst/>
            <a:cxnLst/>
            <a:rect l="l" t="t" r="r" b="b"/>
            <a:pathLst>
              <a:path w="3534862" h="3489873">
                <a:moveTo>
                  <a:pt x="0" y="0"/>
                </a:moveTo>
                <a:lnTo>
                  <a:pt x="3534862" y="0"/>
                </a:lnTo>
                <a:lnTo>
                  <a:pt x="3534862" y="3489872"/>
                </a:lnTo>
                <a:lnTo>
                  <a:pt x="0" y="3489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611448" y="8734915"/>
            <a:ext cx="8388081" cy="1952135"/>
          </a:xfrm>
          <a:custGeom>
            <a:avLst/>
            <a:gdLst/>
            <a:ahLst/>
            <a:cxnLst/>
            <a:rect l="l" t="t" r="r" b="b"/>
            <a:pathLst>
              <a:path w="8388081" h="1952135">
                <a:moveTo>
                  <a:pt x="0" y="0"/>
                </a:moveTo>
                <a:lnTo>
                  <a:pt x="8388081" y="0"/>
                </a:lnTo>
                <a:lnTo>
                  <a:pt x="8388081" y="1952135"/>
                </a:lnTo>
                <a:lnTo>
                  <a:pt x="0" y="19521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319888" y="1305190"/>
            <a:ext cx="11648224" cy="1011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0"/>
              </a:lnSpc>
            </a:pPr>
            <a:r>
              <a:rPr lang="en-US" sz="8448">
                <a:solidFill>
                  <a:srgbClr val="7A4C51"/>
                </a:solidFill>
                <a:latin typeface="More Sugar"/>
              </a:rPr>
              <a:t>Writing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77951" y="3229911"/>
            <a:ext cx="13866994" cy="417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Use drawing dictating and writing to compose the following: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Opinion Pieces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Informational Text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Narratives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With support participate in writing/research projects</a:t>
            </a:r>
          </a:p>
          <a:p>
            <a:pPr algn="ctr">
              <a:lnSpc>
                <a:spcPts val="5459"/>
              </a:lnSpc>
              <a:spcBef>
                <a:spcPct val="0"/>
              </a:spcBef>
            </a:pPr>
            <a:endParaRPr lang="en-US" sz="3900">
              <a:solidFill>
                <a:srgbClr val="878D5D"/>
              </a:solidFill>
              <a:latin typeface="More Sugar Thi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610165" y="-1498531"/>
            <a:ext cx="5277729" cy="9496425"/>
            <a:chOff x="0" y="0"/>
            <a:chExt cx="7036972" cy="126619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5502171" cy="12661900"/>
            </a:xfrm>
            <a:custGeom>
              <a:avLst/>
              <a:gdLst/>
              <a:ahLst/>
              <a:cxnLst/>
              <a:rect l="l" t="t" r="r" b="b"/>
              <a:pathLst>
                <a:path w="5502171" h="12661900">
                  <a:moveTo>
                    <a:pt x="5502171" y="0"/>
                  </a:moveTo>
                  <a:lnTo>
                    <a:pt x="0" y="0"/>
                  </a:lnTo>
                  <a:lnTo>
                    <a:pt x="0" y="12661900"/>
                  </a:lnTo>
                  <a:lnTo>
                    <a:pt x="5502171" y="12661900"/>
                  </a:lnTo>
                  <a:lnTo>
                    <a:pt x="550217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472945" flipH="1">
              <a:off x="657420" y="7204350"/>
              <a:ext cx="6067498" cy="4968898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16520569" y="350442"/>
            <a:ext cx="3534862" cy="3489873"/>
          </a:xfrm>
          <a:custGeom>
            <a:avLst/>
            <a:gdLst/>
            <a:ahLst/>
            <a:cxnLst/>
            <a:rect l="l" t="t" r="r" b="b"/>
            <a:pathLst>
              <a:path w="3534862" h="3489873">
                <a:moveTo>
                  <a:pt x="0" y="0"/>
                </a:moveTo>
                <a:lnTo>
                  <a:pt x="3534862" y="0"/>
                </a:lnTo>
                <a:lnTo>
                  <a:pt x="3534862" y="3489872"/>
                </a:lnTo>
                <a:lnTo>
                  <a:pt x="0" y="34898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611448" y="8734915"/>
            <a:ext cx="8388081" cy="1952135"/>
          </a:xfrm>
          <a:custGeom>
            <a:avLst/>
            <a:gdLst/>
            <a:ahLst/>
            <a:cxnLst/>
            <a:rect l="l" t="t" r="r" b="b"/>
            <a:pathLst>
              <a:path w="8388081" h="1952135">
                <a:moveTo>
                  <a:pt x="0" y="0"/>
                </a:moveTo>
                <a:lnTo>
                  <a:pt x="8388081" y="0"/>
                </a:lnTo>
                <a:lnTo>
                  <a:pt x="8388081" y="1952135"/>
                </a:lnTo>
                <a:lnTo>
                  <a:pt x="0" y="19521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319888" y="1305190"/>
            <a:ext cx="11648224" cy="1011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0"/>
              </a:lnSpc>
            </a:pPr>
            <a:r>
              <a:rPr lang="en-US" sz="8448">
                <a:solidFill>
                  <a:srgbClr val="7A4C51"/>
                </a:solidFill>
                <a:latin typeface="More Sugar"/>
              </a:rPr>
              <a:t>How can you help?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77951" y="3229911"/>
            <a:ext cx="13866994" cy="6292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Read EVERYTHING!!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Practice retelling a story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Describe story elements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Ask questions about a story or text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Practice writing often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Practice letter sounds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Identify and practice high frequency words</a:t>
            </a: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878D5D"/>
                </a:solidFill>
                <a:latin typeface="More Sugar Thin"/>
              </a:rPr>
              <a:t>Practice blending and segmenting </a:t>
            </a:r>
          </a:p>
          <a:p>
            <a:pPr algn="ctr">
              <a:lnSpc>
                <a:spcPts val="5459"/>
              </a:lnSpc>
              <a:spcBef>
                <a:spcPct val="0"/>
              </a:spcBef>
            </a:pPr>
            <a:endParaRPr lang="en-US" sz="3900">
              <a:solidFill>
                <a:srgbClr val="878D5D"/>
              </a:solidFill>
              <a:latin typeface="More Sugar Th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7165" y="4826524"/>
            <a:ext cx="3938599" cy="587531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46749" y="4354257"/>
            <a:ext cx="3370985" cy="530114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-498963" y="9348927"/>
            <a:ext cx="8291424" cy="5517566"/>
          </a:xfrm>
          <a:custGeom>
            <a:avLst/>
            <a:gdLst/>
            <a:ahLst/>
            <a:cxnLst/>
            <a:rect l="l" t="t" r="r" b="b"/>
            <a:pathLst>
              <a:path w="8291424" h="5517566">
                <a:moveTo>
                  <a:pt x="0" y="0"/>
                </a:moveTo>
                <a:lnTo>
                  <a:pt x="8291424" y="0"/>
                </a:lnTo>
                <a:lnTo>
                  <a:pt x="8291424" y="5517566"/>
                </a:lnTo>
                <a:lnTo>
                  <a:pt x="0" y="5517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763235" y="1598021"/>
            <a:ext cx="10496065" cy="455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Make Literacy a Priority!</a:t>
            </a:r>
          </a:p>
          <a:p>
            <a:pPr algn="ctr">
              <a:lnSpc>
                <a:spcPts val="7092"/>
              </a:lnSpc>
            </a:pPr>
            <a:endParaRPr lang="en-US" sz="8151">
              <a:solidFill>
                <a:srgbClr val="7A4C51"/>
              </a:solidFill>
              <a:latin typeface="More Sugar"/>
            </a:endParaRPr>
          </a:p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Read with your</a:t>
            </a:r>
          </a:p>
          <a:p>
            <a:pPr algn="ctr">
              <a:lnSpc>
                <a:spcPts val="7092"/>
              </a:lnSpc>
            </a:pPr>
            <a:r>
              <a:rPr lang="en-US" sz="8151">
                <a:solidFill>
                  <a:srgbClr val="7A4C51"/>
                </a:solidFill>
                <a:latin typeface="More Sugar"/>
              </a:rPr>
              <a:t> child</a:t>
            </a:r>
          </a:p>
        </p:txBody>
      </p:sp>
      <p:sp>
        <p:nvSpPr>
          <p:cNvPr id="9" name="Freeform 9"/>
          <p:cNvSpPr/>
          <p:nvPr/>
        </p:nvSpPr>
        <p:spPr>
          <a:xfrm>
            <a:off x="857557" y="-2212960"/>
            <a:ext cx="5070220" cy="5005690"/>
          </a:xfrm>
          <a:custGeom>
            <a:avLst/>
            <a:gdLst/>
            <a:ahLst/>
            <a:cxnLst/>
            <a:rect l="l" t="t" r="r" b="b"/>
            <a:pathLst>
              <a:path w="5070220" h="5005690">
                <a:moveTo>
                  <a:pt x="0" y="0"/>
                </a:moveTo>
                <a:lnTo>
                  <a:pt x="5070220" y="0"/>
                </a:lnTo>
                <a:lnTo>
                  <a:pt x="5070220" y="5005690"/>
                </a:lnTo>
                <a:lnTo>
                  <a:pt x="0" y="5005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BC9AF-BE93-BFE2-6B27-01CCA25EA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6FC0D3-FDD8-2CC8-3BDC-BD5118A506B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F7EB05-E76D-F793-0056-9AD9214C3724}"/>
              </a:ext>
            </a:extLst>
          </p:cNvPr>
          <p:cNvGrpSpPr/>
          <p:nvPr/>
        </p:nvGrpSpPr>
        <p:grpSpPr>
          <a:xfrm>
            <a:off x="-498963" y="8191500"/>
            <a:ext cx="19285927" cy="2609850"/>
            <a:chOff x="0" y="0"/>
            <a:chExt cx="6523881" cy="8828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1B6521C-2EFF-7892-1215-1D44B227AD94}"/>
                </a:ext>
              </a:extLst>
            </p:cNvPr>
            <p:cNvSpPr/>
            <p:nvPr/>
          </p:nvSpPr>
          <p:spPr>
            <a:xfrm>
              <a:off x="0" y="0"/>
              <a:ext cx="6523882" cy="882838"/>
            </a:xfrm>
            <a:custGeom>
              <a:avLst/>
              <a:gdLst/>
              <a:ahLst/>
              <a:cxnLst/>
              <a:rect l="l" t="t" r="r" b="b"/>
              <a:pathLst>
                <a:path w="6523882" h="882838">
                  <a:moveTo>
                    <a:pt x="0" y="0"/>
                  </a:moveTo>
                  <a:lnTo>
                    <a:pt x="6523882" y="0"/>
                  </a:lnTo>
                  <a:lnTo>
                    <a:pt x="6523882" y="882838"/>
                  </a:lnTo>
                  <a:lnTo>
                    <a:pt x="0" y="882838"/>
                  </a:lnTo>
                  <a:close/>
                </a:path>
              </a:pathLst>
            </a:custGeom>
            <a:solidFill>
              <a:srgbClr val="F3B88D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D6C09178-01B7-0DFC-9CDE-53D1333351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7165" y="4826524"/>
            <a:ext cx="3938599" cy="587531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AFE95C8F-D597-5533-36BD-19CCEB1DA3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46749" y="4354257"/>
            <a:ext cx="3370985" cy="5301145"/>
          </a:xfrm>
          <a:prstGeom prst="rect">
            <a:avLst/>
          </a:prstGeom>
        </p:spPr>
      </p:pic>
      <p:sp>
        <p:nvSpPr>
          <p:cNvPr id="7" name="Freeform 7">
            <a:extLst>
              <a:ext uri="{FF2B5EF4-FFF2-40B4-BE49-F238E27FC236}">
                <a16:creationId xmlns:a16="http://schemas.microsoft.com/office/drawing/2014/main" id="{B28E0B18-8C28-3D12-C120-DA962EF27064}"/>
              </a:ext>
            </a:extLst>
          </p:cNvPr>
          <p:cNvSpPr/>
          <p:nvPr/>
        </p:nvSpPr>
        <p:spPr>
          <a:xfrm>
            <a:off x="-498963" y="9348927"/>
            <a:ext cx="8291424" cy="5517566"/>
          </a:xfrm>
          <a:custGeom>
            <a:avLst/>
            <a:gdLst/>
            <a:ahLst/>
            <a:cxnLst/>
            <a:rect l="l" t="t" r="r" b="b"/>
            <a:pathLst>
              <a:path w="8291424" h="5517566">
                <a:moveTo>
                  <a:pt x="0" y="0"/>
                </a:moveTo>
                <a:lnTo>
                  <a:pt x="8291424" y="0"/>
                </a:lnTo>
                <a:lnTo>
                  <a:pt x="8291424" y="5517566"/>
                </a:lnTo>
                <a:lnTo>
                  <a:pt x="0" y="5517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3E807D7-745F-F974-CD73-884E85C916D1}"/>
              </a:ext>
            </a:extLst>
          </p:cNvPr>
          <p:cNvSpPr txBox="1"/>
          <p:nvPr/>
        </p:nvSpPr>
        <p:spPr>
          <a:xfrm>
            <a:off x="6763235" y="1598021"/>
            <a:ext cx="10496065" cy="280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2"/>
              </a:lnSpc>
            </a:pPr>
            <a:r>
              <a:rPr lang="en-US" sz="8151" dirty="0">
                <a:solidFill>
                  <a:srgbClr val="7A4C51"/>
                </a:solidFill>
                <a:latin typeface="More Sugar"/>
                <a:hlinkClick r:id="rId6"/>
              </a:rPr>
              <a:t>www.tutor.com</a:t>
            </a:r>
            <a:r>
              <a:rPr lang="en-US" sz="8151" dirty="0">
                <a:solidFill>
                  <a:srgbClr val="7A4C51"/>
                </a:solidFill>
                <a:latin typeface="More Sugar"/>
              </a:rPr>
              <a:t> </a:t>
            </a:r>
          </a:p>
          <a:p>
            <a:pPr algn="ctr">
              <a:lnSpc>
                <a:spcPts val="7092"/>
              </a:lnSpc>
            </a:pPr>
            <a:endParaRPr lang="en-US" sz="8151" dirty="0">
              <a:solidFill>
                <a:srgbClr val="7A4C51"/>
              </a:solidFill>
              <a:latin typeface="More Sugar"/>
            </a:endParaRPr>
          </a:p>
          <a:p>
            <a:pPr algn="ctr">
              <a:lnSpc>
                <a:spcPts val="7092"/>
              </a:lnSpc>
            </a:pPr>
            <a:r>
              <a:rPr lang="en-US" sz="8151" dirty="0">
                <a:solidFill>
                  <a:srgbClr val="7A4C51"/>
                </a:solidFill>
                <a:latin typeface="More Sugar"/>
              </a:rPr>
              <a:t>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6F76E06-84DE-9646-02FF-FEC35CEE58D9}"/>
              </a:ext>
            </a:extLst>
          </p:cNvPr>
          <p:cNvSpPr/>
          <p:nvPr/>
        </p:nvSpPr>
        <p:spPr>
          <a:xfrm>
            <a:off x="857557" y="-2212960"/>
            <a:ext cx="5070220" cy="5005690"/>
          </a:xfrm>
          <a:custGeom>
            <a:avLst/>
            <a:gdLst/>
            <a:ahLst/>
            <a:cxnLst/>
            <a:rect l="l" t="t" r="r" b="b"/>
            <a:pathLst>
              <a:path w="5070220" h="5005690">
                <a:moveTo>
                  <a:pt x="0" y="0"/>
                </a:moveTo>
                <a:lnTo>
                  <a:pt x="5070220" y="0"/>
                </a:lnTo>
                <a:lnTo>
                  <a:pt x="5070220" y="5005690"/>
                </a:lnTo>
                <a:lnTo>
                  <a:pt x="0" y="5005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3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9" t="-4273" r="-899" b="-1630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-512339" y="530469"/>
            <a:ext cx="3024800" cy="726183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14849280" y="530469"/>
            <a:ext cx="2938248" cy="72618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34324" y="530469"/>
            <a:ext cx="3327880" cy="72618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562693" y="530469"/>
            <a:ext cx="3528796" cy="726183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028005" y="3063565"/>
            <a:ext cx="14565681" cy="5208456"/>
            <a:chOff x="0" y="0"/>
            <a:chExt cx="4927156" cy="17618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27156" cy="1761873"/>
            </a:xfrm>
            <a:custGeom>
              <a:avLst/>
              <a:gdLst/>
              <a:ahLst/>
              <a:cxnLst/>
              <a:rect l="l" t="t" r="r" b="b"/>
              <a:pathLst>
                <a:path w="4927156" h="1761873">
                  <a:moveTo>
                    <a:pt x="4802696" y="1761873"/>
                  </a:moveTo>
                  <a:lnTo>
                    <a:pt x="124460" y="1761873"/>
                  </a:lnTo>
                  <a:cubicBezTo>
                    <a:pt x="55880" y="1761873"/>
                    <a:pt x="0" y="1705993"/>
                    <a:pt x="0" y="163741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802696" y="0"/>
                  </a:lnTo>
                  <a:cubicBezTo>
                    <a:pt x="4871276" y="0"/>
                    <a:pt x="4927156" y="55880"/>
                    <a:pt x="4927156" y="124460"/>
                  </a:cubicBezTo>
                  <a:lnTo>
                    <a:pt x="4927156" y="1637413"/>
                  </a:lnTo>
                  <a:cubicBezTo>
                    <a:pt x="4927156" y="1705993"/>
                    <a:pt x="4871276" y="1761873"/>
                    <a:pt x="4802696" y="1761873"/>
                  </a:cubicBezTo>
                  <a:close/>
                </a:path>
              </a:pathLst>
            </a:custGeom>
            <a:solidFill>
              <a:srgbClr val="E9BE9A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97642" y="5409672"/>
            <a:ext cx="3260727" cy="384862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877547" y="5143500"/>
            <a:ext cx="4208369" cy="53773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11919130" y="6470657"/>
            <a:ext cx="4399275" cy="3602728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2028005" y="7112442"/>
            <a:ext cx="5174324" cy="2841174"/>
          </a:xfrm>
          <a:custGeom>
            <a:avLst/>
            <a:gdLst/>
            <a:ahLst/>
            <a:cxnLst/>
            <a:rect l="l" t="t" r="r" b="b"/>
            <a:pathLst>
              <a:path w="5174324" h="2841174">
                <a:moveTo>
                  <a:pt x="0" y="0"/>
                </a:moveTo>
                <a:lnTo>
                  <a:pt x="5174324" y="0"/>
                </a:lnTo>
                <a:lnTo>
                  <a:pt x="5174324" y="2841174"/>
                </a:lnTo>
                <a:lnTo>
                  <a:pt x="0" y="2841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427587" y="2599002"/>
            <a:ext cx="8506568" cy="1562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06"/>
              </a:lnSpc>
            </a:pPr>
            <a:r>
              <a:rPr lang="en-US" sz="12995">
                <a:solidFill>
                  <a:srgbClr val="7A4C51"/>
                </a:solidFill>
                <a:latin typeface="More Sugar"/>
              </a:rPr>
              <a:t>Thank you!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90552" y="4389780"/>
            <a:ext cx="12306895" cy="1185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32"/>
              </a:lnSpc>
              <a:spcBef>
                <a:spcPct val="0"/>
              </a:spcBef>
            </a:pPr>
            <a:r>
              <a:rPr lang="en-US" sz="6952">
                <a:solidFill>
                  <a:srgbClr val="7A4C51"/>
                </a:solidFill>
                <a:latin typeface="More Sugar"/>
              </a:rPr>
              <a:t>From your Kindergarten Team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bfd25eb8-3dfc-4e5c-adab-ad073f23ac72}" enabled="0" method="" siteId="{bfd25eb8-3dfc-4e5c-adab-ad073f23ac7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360</Words>
  <Application>Microsoft Office PowerPoint</Application>
  <PresentationFormat>Custom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More Sugar Thin</vt:lpstr>
      <vt:lpstr>More Sugar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Welcome to Literacy Night</dc:title>
  <dc:creator>Leigh Bridges</dc:creator>
  <cp:lastModifiedBy>Betsy Averette</cp:lastModifiedBy>
  <cp:revision>4</cp:revision>
  <dcterms:created xsi:type="dcterms:W3CDTF">2006-08-16T00:00:00Z</dcterms:created>
  <dcterms:modified xsi:type="dcterms:W3CDTF">2026-10-28T11:33:00Z</dcterms:modified>
  <dc:identifier>DAFyRBII4YE</dc:identifier>
</cp:coreProperties>
</file>