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gr0keFoCLSIoBxaDhKY7sTy27b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b131e997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9b131e997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d3b731b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9d3b731b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b797b1563c309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hb797b1563c309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9576187043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957618704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/>
          <p:nvPr/>
        </p:nvSpPr>
        <p:spPr>
          <a:xfrm>
            <a:off x="4574286" y="0"/>
            <a:ext cx="45699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0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800"/>
            </a:lvl9pPr>
          </a:lstStyle>
          <a:p/>
        </p:txBody>
      </p:sp>
      <p:sp>
        <p:nvSpPr>
          <p:cNvPr id="15" name="Google Shape;15;p20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9pPr>
          </a:lstStyle>
          <a:p/>
        </p:txBody>
      </p:sp>
      <p:sp>
        <p:nvSpPr>
          <p:cNvPr id="16" name="Google Shape;16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/>
          <p:nvPr/>
        </p:nvSpPr>
        <p:spPr>
          <a:xfrm>
            <a:off x="3251007" y="0"/>
            <a:ext cx="5891100" cy="5143500"/>
          </a:xfrm>
          <a:prstGeom prst="rect">
            <a:avLst/>
          </a:prstGeom>
          <a:solidFill>
            <a:srgbClr val="5E2A9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1"/>
          <p:cNvSpPr txBox="1"/>
          <p:nvPr>
            <p:ph type="title"/>
          </p:nvPr>
        </p:nvSpPr>
        <p:spPr>
          <a:xfrm>
            <a:off x="311700" y="0"/>
            <a:ext cx="2753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4" name="Google Shape;2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3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>
                <a:solidFill>
                  <a:srgbClr val="6BB4B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28" name="Google Shape;28;p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35"/>
          <p:cNvSpPr/>
          <p:nvPr/>
        </p:nvSpPr>
        <p:spPr>
          <a:xfrm>
            <a:off x="0" y="1129448"/>
            <a:ext cx="9144000" cy="4014000"/>
          </a:xfrm>
          <a:prstGeom prst="rect">
            <a:avLst/>
          </a:prstGeom>
          <a:gradFill>
            <a:gsLst>
              <a:gs pos="0">
                <a:srgbClr val="6AB2B9"/>
              </a:gs>
              <a:gs pos="28000">
                <a:srgbClr val="6AB2B9"/>
              </a:gs>
              <a:gs pos="55000">
                <a:srgbClr val="8EC5CA"/>
              </a:gs>
              <a:gs pos="100000">
                <a:srgbClr val="8EC5CA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/>
          <p:nvPr/>
        </p:nvSpPr>
        <p:spPr>
          <a:xfrm>
            <a:off x="0" y="1129448"/>
            <a:ext cx="9144000" cy="4014000"/>
          </a:xfrm>
          <a:prstGeom prst="rect">
            <a:avLst/>
          </a:prstGeom>
          <a:gradFill>
            <a:gsLst>
              <a:gs pos="0">
                <a:srgbClr val="0765A1"/>
              </a:gs>
              <a:gs pos="28000">
                <a:srgbClr val="0765A1"/>
              </a:gs>
              <a:gs pos="81000">
                <a:srgbClr val="0871B3"/>
              </a:gs>
              <a:gs pos="100000">
                <a:srgbClr val="0871B3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3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>
                <a:solidFill>
                  <a:srgbClr val="0972B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/>
          <p:nvPr/>
        </p:nvSpPr>
        <p:spPr>
          <a:xfrm>
            <a:off x="0" y="2651100"/>
            <a:ext cx="9144000" cy="249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7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9pPr>
          </a:lstStyle>
          <a:p/>
        </p:txBody>
      </p:sp>
      <p:sp>
        <p:nvSpPr>
          <p:cNvPr id="37" name="Google Shape;37;p3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/>
        </p:txBody>
      </p:sp>
      <p:sp>
        <p:nvSpPr>
          <p:cNvPr id="40" name="Google Shape;40;p3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photos">
    <p:bg>
      <p:bgPr>
        <a:solidFill>
          <a:srgbClr val="262626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b="1" i="0" sz="23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11" Type="http://schemas.openxmlformats.org/officeDocument/2006/relationships/image" Target="../media/image11.jpg"/><Relationship Id="rId10" Type="http://schemas.openxmlformats.org/officeDocument/2006/relationships/image" Target="../media/image4.jpg"/><Relationship Id="rId12" Type="http://schemas.openxmlformats.org/officeDocument/2006/relationships/image" Target="../media/image9.jpg"/><Relationship Id="rId9" Type="http://schemas.openxmlformats.org/officeDocument/2006/relationships/image" Target="../media/image6.jpg"/><Relationship Id="rId5" Type="http://schemas.openxmlformats.org/officeDocument/2006/relationships/image" Target="../media/image12.jpg"/><Relationship Id="rId6" Type="http://schemas.openxmlformats.org/officeDocument/2006/relationships/image" Target="../media/image18.jpg"/><Relationship Id="rId7" Type="http://schemas.openxmlformats.org/officeDocument/2006/relationships/image" Target="../media/image3.jpg"/><Relationship Id="rId8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7.jpg"/><Relationship Id="rId5" Type="http://schemas.openxmlformats.org/officeDocument/2006/relationships/image" Target="../media/image10.png"/><Relationship Id="rId6" Type="http://schemas.openxmlformats.org/officeDocument/2006/relationships/image" Target="../media/image17.png"/><Relationship Id="rId7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lW1_qVCkgto" TargetMode="Externa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"/>
          <p:cNvSpPr txBox="1"/>
          <p:nvPr>
            <p:ph type="title"/>
          </p:nvPr>
        </p:nvSpPr>
        <p:spPr>
          <a:xfrm>
            <a:off x="238174" y="282658"/>
            <a:ext cx="5614200" cy="14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 sz="4600"/>
              <a:t>Stop The Judgment Project</a:t>
            </a:r>
            <a:endParaRPr sz="4600"/>
          </a:p>
        </p:txBody>
      </p:sp>
      <p:sp>
        <p:nvSpPr>
          <p:cNvPr id="48" name="Google Shape;48;p1"/>
          <p:cNvSpPr txBox="1"/>
          <p:nvPr>
            <p:ph idx="4294967295" type="subTitle"/>
          </p:nvPr>
        </p:nvSpPr>
        <p:spPr>
          <a:xfrm>
            <a:off x="123175" y="1858028"/>
            <a:ext cx="60342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rPr b="1" i="0" lang="en" sz="24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Tom Bott and Sherry Jo Matt</a:t>
            </a:r>
            <a:r>
              <a:rPr b="0" i="0" lang="en" sz="24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0" i="0" sz="24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rPr b="0" i="0" lang="en" sz="21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Co-Founders</a:t>
            </a:r>
            <a:endParaRPr b="0" i="0" sz="21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1371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rPr b="0" i="1" lang="en" sz="23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in partnership with</a:t>
            </a:r>
            <a:endParaRPr b="0" i="1" sz="23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rPr b="1" i="0" lang="en" sz="26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Dr. C. Thomas Brophy, DO, FASAM</a:t>
            </a:r>
            <a:endParaRPr b="1" i="0" sz="26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rPr b="0" i="0" lang="en" sz="2100" u="none" cap="none" strike="noStrik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Medical Director - Ellen O’Brien Gaiser Center</a:t>
            </a:r>
            <a:endParaRPr b="0" i="0" sz="21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ts val="14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EFEFE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" name="Google Shape;4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7543" y="607067"/>
            <a:ext cx="2252269" cy="359437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/>
          <p:nvPr>
            <p:ph type="title"/>
          </p:nvPr>
        </p:nvSpPr>
        <p:spPr>
          <a:xfrm>
            <a:off x="490250" y="526350"/>
            <a:ext cx="85383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MEET SIENA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14457">
            <a:off x="7082042" y="162952"/>
            <a:ext cx="1673977" cy="240156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0" name="Google Shape;6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51762">
            <a:off x="3597579" y="310856"/>
            <a:ext cx="1849725" cy="199999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1" name="Google Shape;6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20853">
            <a:off x="5452845" y="188979"/>
            <a:ext cx="1684758" cy="243113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2" name="Google Shape;6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92315">
            <a:off x="-12601" y="2575988"/>
            <a:ext cx="2169670" cy="219908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3" name="Google Shape;6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99608">
            <a:off x="2047995" y="2415548"/>
            <a:ext cx="1923894" cy="232428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4" name="Google Shape;6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440376">
            <a:off x="3994593" y="2701922"/>
            <a:ext cx="1542661" cy="217669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5" name="Google Shape;65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353621">
            <a:off x="7268137" y="2459788"/>
            <a:ext cx="1757983" cy="238651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6" name="Google Shape;66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401116">
            <a:off x="5582680" y="2908557"/>
            <a:ext cx="1737382" cy="1737373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7" name="Google Shape;67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461408">
            <a:off x="141657" y="309238"/>
            <a:ext cx="2194527" cy="17840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8" name="Google Shape;68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221672">
            <a:off x="2270661" y="525008"/>
            <a:ext cx="1392610" cy="175074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72423">
            <a:off x="3324215" y="326680"/>
            <a:ext cx="2554250" cy="447343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34765">
            <a:off x="554126" y="2987052"/>
            <a:ext cx="2579524" cy="194173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5" name="Google Shape;7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15012">
            <a:off x="610316" y="312478"/>
            <a:ext cx="2579524" cy="269556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6" name="Google Shape;7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81129">
            <a:off x="6047643" y="350217"/>
            <a:ext cx="2230350" cy="22860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7" name="Google Shape;7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231307">
            <a:off x="6420881" y="2594433"/>
            <a:ext cx="2230351" cy="228599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8657" y="359600"/>
            <a:ext cx="2566200" cy="2016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3" name="Google Shape;8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20061" y="2571751"/>
            <a:ext cx="2337375" cy="2337375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4" name="Google Shape;84;p5"/>
          <p:cNvSpPr txBox="1"/>
          <p:nvPr>
            <p:ph type="title"/>
          </p:nvPr>
        </p:nvSpPr>
        <p:spPr>
          <a:xfrm>
            <a:off x="265500" y="241185"/>
            <a:ext cx="40452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rPr lang="en">
                <a:solidFill>
                  <a:schemeClr val="accent2"/>
                </a:solidFill>
              </a:rPr>
              <a:t>Siena’s Story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85" name="Google Shape;85;p5"/>
          <p:cNvSpPr txBox="1"/>
          <p:nvPr>
            <p:ph idx="2" type="body"/>
          </p:nvPr>
        </p:nvSpPr>
        <p:spPr>
          <a:xfrm>
            <a:off x="123900" y="1533075"/>
            <a:ext cx="4320300" cy="3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Her struggles with mental illness began at age 12 after a sexual assault by 4 boys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Struggled with low self-esteem and shame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Began cutting to cope with her struggles 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Turned to alcohol to cope (age 14)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Diagnosed with </a:t>
            </a:r>
            <a:r>
              <a:rPr b="1"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bipolar disorder and borderline personality disorder </a:t>
            </a: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(age 17)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Began Isolating herself from friends and family that loved her (age 18)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Surrounded herself with an “unfriendly group” (</a:t>
            </a:r>
            <a:r>
              <a:rPr b="1"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downward peer group migration</a:t>
            </a: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)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6035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Raleway"/>
              <a:buChar char="●"/>
            </a:pPr>
            <a:r>
              <a:rPr lang="en" sz="15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Percocet became her coping mechanism (age 20)</a:t>
            </a:r>
            <a:endParaRPr sz="15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500">
              <a:solidFill>
                <a:schemeClr val="accent2"/>
              </a:solidFill>
            </a:endParaRPr>
          </a:p>
        </p:txBody>
      </p:sp>
      <p:cxnSp>
        <p:nvCxnSpPr>
          <p:cNvPr id="86" name="Google Shape;86;p5"/>
          <p:cNvCxnSpPr/>
          <p:nvPr/>
        </p:nvCxnSpPr>
        <p:spPr>
          <a:xfrm flipH="1" rot="10800000">
            <a:off x="302400" y="1659104"/>
            <a:ext cx="3971400" cy="96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5"/>
          <p:cNvSpPr txBox="1"/>
          <p:nvPr/>
        </p:nvSpPr>
        <p:spPr>
          <a:xfrm>
            <a:off x="265500" y="1186245"/>
            <a:ext cx="38649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On the inside, Siena was struggling…</a:t>
            </a:r>
            <a:endParaRPr b="1" i="0" sz="14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>
            <p:ph type="title"/>
          </p:nvPr>
        </p:nvSpPr>
        <p:spPr>
          <a:xfrm>
            <a:off x="2512988" y="431419"/>
            <a:ext cx="4236000" cy="159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 sz="2700"/>
              <a:t>AT THE AGE OF </a:t>
            </a:r>
            <a:r>
              <a:rPr lang="en" sz="3200"/>
              <a:t>21</a:t>
            </a:r>
            <a:r>
              <a:rPr lang="en" sz="2700"/>
              <a:t>, </a:t>
            </a:r>
            <a:endParaRPr sz="27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 sz="2700"/>
              <a:t>on September 14, 2020…</a:t>
            </a:r>
            <a:endParaRPr sz="2700"/>
          </a:p>
        </p:txBody>
      </p:sp>
      <p:sp>
        <p:nvSpPr>
          <p:cNvPr id="93" name="Google Shape;93;p6"/>
          <p:cNvSpPr txBox="1"/>
          <p:nvPr/>
        </p:nvSpPr>
        <p:spPr>
          <a:xfrm>
            <a:off x="329831" y="1549800"/>
            <a:ext cx="8212500" cy="20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" sz="7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i="0" lang="en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iena lost her life</a:t>
            </a:r>
            <a:endParaRPr b="1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/>
          <p:nvPr>
            <p:ph type="title"/>
          </p:nvPr>
        </p:nvSpPr>
        <p:spPr>
          <a:xfrm>
            <a:off x="288997" y="563219"/>
            <a:ext cx="7724100" cy="19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Siena died from a fentanyl overdose</a:t>
            </a:r>
            <a:endParaRPr/>
          </a:p>
        </p:txBody>
      </p:sp>
      <p:sp>
        <p:nvSpPr>
          <p:cNvPr id="99" name="Google Shape;99;p7"/>
          <p:cNvSpPr txBox="1"/>
          <p:nvPr/>
        </p:nvSpPr>
        <p:spPr>
          <a:xfrm>
            <a:off x="353344" y="2571750"/>
            <a:ext cx="78270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" sz="2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She took what she thought was a Percocet (one pill) </a:t>
            </a:r>
            <a:r>
              <a:rPr b="1" i="0" lang="en" sz="4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b="0" i="0" sz="2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353344" y="3370200"/>
            <a:ext cx="78270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914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" sz="2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i="0" sz="4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" sz="2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but the pill she took was made in a counterfeit press and was 100% fentanyl. </a:t>
            </a:r>
            <a:endParaRPr b="0" i="0" sz="2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29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8489" y="812599"/>
            <a:ext cx="4692451" cy="3518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6" name="Google Shape;106;p8"/>
          <p:cNvSpPr txBox="1"/>
          <p:nvPr>
            <p:ph type="title"/>
          </p:nvPr>
        </p:nvSpPr>
        <p:spPr>
          <a:xfrm>
            <a:off x="0" y="642900"/>
            <a:ext cx="3256200" cy="3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45720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0" lang="en" sz="1800">
                <a:solidFill>
                  <a:schemeClr val="accent2"/>
                </a:solidFill>
              </a:rPr>
              <a:t>In Loving Memory of </a:t>
            </a:r>
            <a:br>
              <a:rPr lang="en" sz="2400">
                <a:solidFill>
                  <a:schemeClr val="accent2"/>
                </a:solidFill>
              </a:rPr>
            </a:br>
            <a:r>
              <a:rPr lang="en" sz="2400">
                <a:solidFill>
                  <a:schemeClr val="accent2"/>
                </a:solidFill>
              </a:rPr>
              <a:t>   Siena “Sadie” Bott</a:t>
            </a:r>
            <a:br>
              <a:rPr lang="en" sz="2400">
                <a:solidFill>
                  <a:schemeClr val="dk2"/>
                </a:solidFill>
              </a:rPr>
            </a:br>
            <a:r>
              <a:rPr lang="en" sz="2400">
                <a:solidFill>
                  <a:schemeClr val="dk2"/>
                </a:solidFill>
              </a:rPr>
              <a:t>	</a:t>
            </a:r>
            <a:r>
              <a:rPr b="0" lang="en" sz="20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J</a:t>
            </a:r>
            <a:r>
              <a:rPr b="0" lang="en" sz="2000">
                <a:solidFill>
                  <a:schemeClr val="accent2"/>
                </a:solidFill>
              </a:rPr>
              <a:t>uly 21, 1999 -   </a:t>
            </a:r>
            <a:endParaRPr b="0" sz="2000">
              <a:solidFill>
                <a:schemeClr val="accent2"/>
              </a:solidFill>
            </a:endParaRPr>
          </a:p>
          <a:p>
            <a:pPr indent="45720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0" lang="en" sz="2000">
                <a:solidFill>
                  <a:schemeClr val="accent2"/>
                </a:solidFill>
              </a:rPr>
              <a:t>September 14, </a:t>
            </a:r>
            <a:r>
              <a:rPr b="0" lang="en" sz="2000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2020</a:t>
            </a:r>
            <a:endParaRPr b="0" sz="2000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b="0" sz="20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sz="15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 b="0" sz="2000">
              <a:solidFill>
                <a:schemeClr val="accent2"/>
              </a:solidFill>
            </a:endParaRPr>
          </a:p>
        </p:txBody>
      </p:sp>
      <p:sp>
        <p:nvSpPr>
          <p:cNvPr id="107" name="Google Shape;107;p8"/>
          <p:cNvSpPr txBox="1"/>
          <p:nvPr>
            <p:ph idx="4294967295" type="body"/>
          </p:nvPr>
        </p:nvSpPr>
        <p:spPr>
          <a:xfrm>
            <a:off x="3724664" y="3537296"/>
            <a:ext cx="4692300" cy="1255200"/>
          </a:xfrm>
          <a:prstGeom prst="rect">
            <a:avLst/>
          </a:prstGeom>
          <a:noFill/>
          <a:ln>
            <a:noFill/>
          </a:ln>
        </p:spPr>
        <p:txBody>
          <a:bodyPr anchorCtr="0" anchor="b" bIns="89150" lIns="123425" spcFirstLastPara="1" rIns="89150" wrap="square" tIns="89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Forever 21</a:t>
            </a:r>
            <a:endParaRPr b="1" sz="21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>
            <p:ph type="title"/>
          </p:nvPr>
        </p:nvSpPr>
        <p:spPr>
          <a:xfrm>
            <a:off x="143875" y="945594"/>
            <a:ext cx="2753700" cy="3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br>
              <a:rPr lang="en"/>
            </a:br>
            <a:endParaRPr/>
          </a:p>
        </p:txBody>
      </p:sp>
      <p:sp>
        <p:nvSpPr>
          <p:cNvPr id="113" name="Google Shape;113;p9"/>
          <p:cNvSpPr txBox="1"/>
          <p:nvPr/>
        </p:nvSpPr>
        <p:spPr>
          <a:xfrm>
            <a:off x="7119825" y="777650"/>
            <a:ext cx="747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9"/>
          <p:cNvSpPr txBox="1"/>
          <p:nvPr/>
        </p:nvSpPr>
        <p:spPr>
          <a:xfrm>
            <a:off x="3740727" y="841664"/>
            <a:ext cx="5031600" cy="33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Our Mission: 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5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Bringing awareness to the STIGMA AND JUDGMENT associated with substance use disorders and mental health disorders in adolescents and young adults</a:t>
            </a:r>
            <a:endParaRPr b="0" i="0" sz="14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5" name="Google Shape;11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875" y="2467925"/>
            <a:ext cx="1375725" cy="2544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9"/>
          <p:cNvSpPr txBox="1"/>
          <p:nvPr>
            <p:ph type="title"/>
          </p:nvPr>
        </p:nvSpPr>
        <p:spPr>
          <a:xfrm>
            <a:off x="55163" y="-54112"/>
            <a:ext cx="2975700" cy="28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0" lang="en">
                <a:solidFill>
                  <a:schemeClr val="accent2"/>
                </a:solidFill>
              </a:rPr>
              <a:t>In Honor of </a:t>
            </a:r>
            <a:endParaRPr b="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0" lang="en">
                <a:solidFill>
                  <a:schemeClr val="accent2"/>
                </a:solidFill>
              </a:rPr>
              <a:t>Siena “Sadie” Bott</a:t>
            </a:r>
            <a:endParaRPr b="0" sz="17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>
                <a:solidFill>
                  <a:schemeClr val="accent2"/>
                </a:solidFill>
              </a:rPr>
              <a:t>Stop the Judgment Project</a:t>
            </a:r>
            <a:endParaRPr sz="24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b="0" lang="en">
                <a:solidFill>
                  <a:schemeClr val="accent2"/>
                </a:solidFill>
              </a:rPr>
              <a:t>was created</a:t>
            </a:r>
            <a:endParaRPr b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975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0"/>
          <p:cNvSpPr txBox="1"/>
          <p:nvPr/>
        </p:nvSpPr>
        <p:spPr>
          <a:xfrm>
            <a:off x="3305050" y="239850"/>
            <a:ext cx="57387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Three Take-Aways From Today’s Presentation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39b131e9971_1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975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9b131e9971_1_8"/>
          <p:cNvSpPr txBox="1"/>
          <p:nvPr/>
        </p:nvSpPr>
        <p:spPr>
          <a:xfrm>
            <a:off x="3305050" y="239850"/>
            <a:ext cx="5738700" cy="49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Take-Away #1</a:t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Reach out for help if you are struggling with mental health and/or substance use 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"/>
              <a:buChar char="-"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Talk to someone you trust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"/>
              <a:buChar char="○"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your school counselor/therapist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"/>
              <a:buChar char="○"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 family member or friend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"/>
              <a:buChar char="-"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Do not isolate and keep your struggles 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to yourself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THERE ARE PEOPLE WHO CARE ABOUT YOU THAT WANT TO HELP YOU.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7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- But they can’t help you if they don’t know about your struggles</a:t>
            </a:r>
            <a:endParaRPr b="1" i="0" sz="17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225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1"/>
          <p:cNvSpPr txBox="1"/>
          <p:nvPr/>
        </p:nvSpPr>
        <p:spPr>
          <a:xfrm>
            <a:off x="5645300" y="1603000"/>
            <a:ext cx="352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3317300" y="360875"/>
            <a:ext cx="5854500" cy="53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" sz="4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Take-Away #2</a:t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Be kind to your friends, fellow students, family members who may be struggling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Don’t shame or judge them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○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Lowers that person’s self esteem 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○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Reinforces isolation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○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Prevents that person from seeking help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Encourage them to seek help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Walk alongside them and support them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Show compassion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YOU JUST MAY END UP SAVING A LIFE !!</a:t>
            </a:r>
            <a:endParaRPr b="1" i="0" sz="21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d3b731bc2_0_0"/>
          <p:cNvSpPr txBox="1"/>
          <p:nvPr>
            <p:ph type="title"/>
          </p:nvPr>
        </p:nvSpPr>
        <p:spPr>
          <a:xfrm>
            <a:off x="311700" y="0"/>
            <a:ext cx="2753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pic>
        <p:nvPicPr>
          <p:cNvPr id="141" name="Google Shape;141;g39d3b731bc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100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9d3b731bc2_0_0"/>
          <p:cNvSpPr txBox="1"/>
          <p:nvPr/>
        </p:nvSpPr>
        <p:spPr>
          <a:xfrm>
            <a:off x="3176475" y="797450"/>
            <a:ext cx="596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9d3b731bc2_0_0"/>
          <p:cNvSpPr txBox="1"/>
          <p:nvPr/>
        </p:nvSpPr>
        <p:spPr>
          <a:xfrm>
            <a:off x="3442300" y="505050"/>
            <a:ext cx="57285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COMPASSION</a:t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People struggling with mental health and substance use disorders shouldn’t be relieved to be met with compassion</a:t>
            </a:r>
            <a:r>
              <a:rPr b="1" lang="en" sz="21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en" sz="21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…</a:t>
            </a:r>
            <a:endParaRPr b="1" i="0" sz="21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… Compassion</a:t>
            </a:r>
            <a:r>
              <a:rPr b="1" lang="en" sz="2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1" i="0" lang="en" sz="2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should be the standard</a:t>
            </a:r>
            <a:endParaRPr b="1" i="0" sz="2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b797b1563c309d_0_7"/>
          <p:cNvSpPr txBox="1"/>
          <p:nvPr>
            <p:ph type="title"/>
          </p:nvPr>
        </p:nvSpPr>
        <p:spPr>
          <a:xfrm>
            <a:off x="311700" y="0"/>
            <a:ext cx="27537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t/>
            </a:r>
            <a:endParaRPr/>
          </a:p>
        </p:txBody>
      </p:sp>
      <p:pic>
        <p:nvPicPr>
          <p:cNvPr id="149" name="Google Shape;149;hb797b1563c309d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100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hb797b1563c309d_0_7"/>
          <p:cNvSpPr txBox="1"/>
          <p:nvPr/>
        </p:nvSpPr>
        <p:spPr>
          <a:xfrm>
            <a:off x="3176475" y="797450"/>
            <a:ext cx="596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hb797b1563c309d_0_7"/>
          <p:cNvSpPr txBox="1"/>
          <p:nvPr/>
        </p:nvSpPr>
        <p:spPr>
          <a:xfrm>
            <a:off x="3442300" y="505050"/>
            <a:ext cx="5728500" cy="54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lang="en" sz="4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Neuroscience of Compassion</a:t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James R. Doty, MD - Clinical Professor in the Department of Neurosurgery at Stanford University School of Medicine</a:t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&gt;  When we behave compassionately, it has a powerful healing effect on our bodies</a:t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&gt;  Being compassionate inspires others to be compassionate</a:t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100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2"/>
          <p:cNvSpPr txBox="1"/>
          <p:nvPr/>
        </p:nvSpPr>
        <p:spPr>
          <a:xfrm>
            <a:off x="3335825" y="0"/>
            <a:ext cx="58083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" sz="43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Take-Away #3</a:t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43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Be kind to yourself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Self stigma leads to …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Negative self image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Social withdrawal/isolation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Allowing others to treat you poorly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Practice self-compassion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aleway"/>
              <a:buChar char="-"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Offer yourself the same kindness and compassion you would give a loved one/friend/fellow student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YOU ARE THE MOST IMPORTANT PERSON IN YOUR LIFE !! </a:t>
            </a:r>
            <a:endParaRPr b="1" i="0" sz="18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576187043_0_63"/>
          <p:cNvSpPr txBox="1"/>
          <p:nvPr>
            <p:ph type="title"/>
          </p:nvPr>
        </p:nvSpPr>
        <p:spPr>
          <a:xfrm>
            <a:off x="3529675" y="-995700"/>
            <a:ext cx="5548200" cy="3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3100">
                <a:solidFill>
                  <a:schemeClr val="lt1"/>
                </a:solidFill>
              </a:rPr>
              <a:t>Follow Us On Social Media!</a:t>
            </a:r>
            <a:endParaRPr sz="3100">
              <a:solidFill>
                <a:schemeClr val="lt1"/>
              </a:solidFill>
            </a:endParaRPr>
          </a:p>
        </p:txBody>
      </p:sp>
      <p:pic>
        <p:nvPicPr>
          <p:cNvPr id="163" name="Google Shape;163;g39576187043_0_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975" y="314559"/>
            <a:ext cx="2441120" cy="45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39576187043_0_63"/>
          <p:cNvSpPr txBox="1"/>
          <p:nvPr/>
        </p:nvSpPr>
        <p:spPr>
          <a:xfrm>
            <a:off x="3529675" y="1834100"/>
            <a:ext cx="53523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Instagram: </a:t>
            </a:r>
            <a:r>
              <a:rPr b="0" i="0" lang="en" sz="2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@stopthejudgmentproject </a:t>
            </a:r>
            <a:endParaRPr b="0" i="0" sz="2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Facebook: </a:t>
            </a:r>
            <a:r>
              <a:rPr b="0" i="0" lang="en" sz="2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Stop The Judgment Project</a:t>
            </a:r>
            <a:endParaRPr b="0" i="0" sz="22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40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Website:</a:t>
            </a:r>
            <a:r>
              <a:rPr b="0" i="0" lang="en" sz="40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stopthejudgment.org</a:t>
            </a:r>
            <a:endParaRPr b="0" i="0" sz="4000" u="none" cap="none" strike="noStrik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5" title="Stop The Judgment For My... (Caption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338" y="112125"/>
            <a:ext cx="8745325" cy="49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