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64" r:id="rId5"/>
    <p:sldId id="272" r:id="rId6"/>
    <p:sldId id="265" r:id="rId7"/>
    <p:sldId id="273" r:id="rId8"/>
    <p:sldId id="266" r:id="rId9"/>
    <p:sldId id="274" r:id="rId10"/>
    <p:sldId id="267" r:id="rId11"/>
    <p:sldId id="275" r:id="rId12"/>
    <p:sldId id="268" r:id="rId13"/>
    <p:sldId id="276" r:id="rId14"/>
    <p:sldId id="269" r:id="rId15"/>
    <p:sldId id="277" r:id="rId16"/>
    <p:sldId id="270" r:id="rId17"/>
    <p:sldId id="278" r:id="rId18"/>
    <p:sldId id="271" r:id="rId19"/>
    <p:sldId id="279" r:id="rId20"/>
  </p:sldIdLst>
  <p:sldSz cx="10058400" cy="15544800"/>
  <p:notesSz cx="15544800" cy="10058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3BA1EA-30C1-4318-A00F-7A6A35BCA2F3}" v="2" dt="2026-10-20T20:51:19.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132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lish, Richard" userId="68305844-48c5-458f-b9ae-6d7e9950b24f" providerId="ADAL" clId="{191DBEEA-E434-49D7-B54D-4254828C0A1B}"/>
    <pc:docChg chg="addSld modSld">
      <pc:chgData name="Mellish, Richard" userId="68305844-48c5-458f-b9ae-6d7e9950b24f" providerId="ADAL" clId="{191DBEEA-E434-49D7-B54D-4254828C0A1B}" dt="2026-10-15T14:33:23.600" v="58" actId="20577"/>
      <pc:docMkLst>
        <pc:docMk/>
      </pc:docMkLst>
      <pc:sldChg chg="addSp modSp new mod">
        <pc:chgData name="Mellish, Richard" userId="68305844-48c5-458f-b9ae-6d7e9950b24f" providerId="ADAL" clId="{191DBEEA-E434-49D7-B54D-4254828C0A1B}" dt="2026-10-15T14:33:23.600" v="58" actId="20577"/>
        <pc:sldMkLst>
          <pc:docMk/>
          <pc:sldMk cId="3302137895" sldId="272"/>
        </pc:sldMkLst>
      </pc:sldChg>
    </pc:docChg>
  </pc:docChgLst>
  <pc:docChgLst>
    <pc:chgData name="Hassan, Hend" userId="S::hassanh@issaquah.wednet.edu::9f680dee-c869-4d63-b6b5-3d0a5495ec04" providerId="AD" clId="Web-{A365E48E-B824-0B5E-D61E-80543654E18C}"/>
    <pc:docChg chg="modSld">
      <pc:chgData name="Hassan, Hend" userId="S::hassanh@issaquah.wednet.edu::9f680dee-c869-4d63-b6b5-3d0a5495ec04" providerId="AD" clId="Web-{A365E48E-B824-0B5E-D61E-80543654E18C}" dt="2026-10-16T16:16:51.833" v="0" actId="14100"/>
      <pc:docMkLst>
        <pc:docMk/>
      </pc:docMkLst>
      <pc:sldChg chg="modSp">
        <pc:chgData name="Hassan, Hend" userId="S::hassanh@issaquah.wednet.edu::9f680dee-c869-4d63-b6b5-3d0a5495ec04" providerId="AD" clId="Web-{A365E48E-B824-0B5E-D61E-80543654E18C}" dt="2026-10-16T16:16:51.833" v="0" actId="14100"/>
        <pc:sldMkLst>
          <pc:docMk/>
          <pc:sldMk cId="3302137895" sldId="272"/>
        </pc:sldMkLst>
      </pc:sldChg>
    </pc:docChg>
  </pc:docChgLst>
  <pc:docChgLst>
    <pc:chgData name="Mellish, Richard" userId="68305844-48c5-458f-b9ae-6d7e9950b24f" providerId="ADAL" clId="{24FF0B08-B722-490E-BE50-5F3A78042B27}"/>
    <pc:docChg chg="custSel addSld delSld modSld modNotesMaster">
      <pc:chgData name="Mellish, Richard" userId="68305844-48c5-458f-b9ae-6d7e9950b24f" providerId="ADAL" clId="{24FF0B08-B722-490E-BE50-5F3A78042B27}" dt="2026-10-20T23:33:11.845" v="168" actId="47"/>
      <pc:docMkLst>
        <pc:docMk/>
      </pc:docMkLst>
      <pc:sldChg chg="modNotes">
        <pc:chgData name="Mellish, Richard" userId="68305844-48c5-458f-b9ae-6d7e9950b24f" providerId="ADAL" clId="{24FF0B08-B722-490E-BE50-5F3A78042B27}" dt="2026-10-20T23:30:40.592" v="167" actId="26606"/>
        <pc:sldMkLst>
          <pc:docMk/>
          <pc:sldMk cId="2221994082" sldId="264"/>
        </pc:sldMkLst>
      </pc:sldChg>
      <pc:sldChg chg="modNotes">
        <pc:chgData name="Mellish, Richard" userId="68305844-48c5-458f-b9ae-6d7e9950b24f" providerId="ADAL" clId="{24FF0B08-B722-490E-BE50-5F3A78042B27}" dt="2026-10-20T23:30:40.592" v="167" actId="26606"/>
        <pc:sldMkLst>
          <pc:docMk/>
          <pc:sldMk cId="3735908979" sldId="265"/>
        </pc:sldMkLst>
      </pc:sldChg>
      <pc:sldChg chg="modNotes">
        <pc:chgData name="Mellish, Richard" userId="68305844-48c5-458f-b9ae-6d7e9950b24f" providerId="ADAL" clId="{24FF0B08-B722-490E-BE50-5F3A78042B27}" dt="2026-10-20T23:30:40.592" v="167" actId="26606"/>
        <pc:sldMkLst>
          <pc:docMk/>
          <pc:sldMk cId="2367687553" sldId="266"/>
        </pc:sldMkLst>
      </pc:sldChg>
      <pc:sldChg chg="modNotes">
        <pc:chgData name="Mellish, Richard" userId="68305844-48c5-458f-b9ae-6d7e9950b24f" providerId="ADAL" clId="{24FF0B08-B722-490E-BE50-5F3A78042B27}" dt="2026-10-20T23:30:40.592" v="167" actId="26606"/>
        <pc:sldMkLst>
          <pc:docMk/>
          <pc:sldMk cId="1851476476" sldId="267"/>
        </pc:sldMkLst>
      </pc:sldChg>
      <pc:sldChg chg="modNotes">
        <pc:chgData name="Mellish, Richard" userId="68305844-48c5-458f-b9ae-6d7e9950b24f" providerId="ADAL" clId="{24FF0B08-B722-490E-BE50-5F3A78042B27}" dt="2026-10-20T23:30:40.592" v="167" actId="26606"/>
        <pc:sldMkLst>
          <pc:docMk/>
          <pc:sldMk cId="932314197" sldId="268"/>
        </pc:sldMkLst>
      </pc:sldChg>
      <pc:sldChg chg="modNotes">
        <pc:chgData name="Mellish, Richard" userId="68305844-48c5-458f-b9ae-6d7e9950b24f" providerId="ADAL" clId="{24FF0B08-B722-490E-BE50-5F3A78042B27}" dt="2026-10-20T23:30:40.592" v="167" actId="26606"/>
        <pc:sldMkLst>
          <pc:docMk/>
          <pc:sldMk cId="297752989" sldId="269"/>
        </pc:sldMkLst>
      </pc:sldChg>
      <pc:sldChg chg="modNotes">
        <pc:chgData name="Mellish, Richard" userId="68305844-48c5-458f-b9ae-6d7e9950b24f" providerId="ADAL" clId="{24FF0B08-B722-490E-BE50-5F3A78042B27}" dt="2026-10-20T23:30:40.592" v="167" actId="26606"/>
        <pc:sldMkLst>
          <pc:docMk/>
          <pc:sldMk cId="3006170836" sldId="270"/>
        </pc:sldMkLst>
      </pc:sldChg>
      <pc:sldChg chg="modNotes">
        <pc:chgData name="Mellish, Richard" userId="68305844-48c5-458f-b9ae-6d7e9950b24f" providerId="ADAL" clId="{24FF0B08-B722-490E-BE50-5F3A78042B27}" dt="2026-10-20T23:30:40.592" v="167" actId="26606"/>
        <pc:sldMkLst>
          <pc:docMk/>
          <pc:sldMk cId="3404733650" sldId="271"/>
        </pc:sldMkLst>
      </pc:sldChg>
      <pc:sldChg chg="modSp mod">
        <pc:chgData name="Mellish, Richard" userId="68305844-48c5-458f-b9ae-6d7e9950b24f" providerId="ADAL" clId="{24FF0B08-B722-490E-BE50-5F3A78042B27}" dt="2026-10-20T20:46:41.841" v="130" actId="20577"/>
        <pc:sldMkLst>
          <pc:docMk/>
          <pc:sldMk cId="3302137895" sldId="272"/>
        </pc:sldMkLst>
        <pc:spChg chg="mod">
          <ac:chgData name="Mellish, Richard" userId="68305844-48c5-458f-b9ae-6d7e9950b24f" providerId="ADAL" clId="{24FF0B08-B722-490E-BE50-5F3A78042B27}" dt="2026-10-20T20:46:41.841" v="130" actId="20577"/>
          <ac:spMkLst>
            <pc:docMk/>
            <pc:sldMk cId="3302137895" sldId="272"/>
            <ac:spMk id="4" creationId="{8934FACF-7310-2B84-6ADE-E0FEFBBBFE0A}"/>
          </ac:spMkLst>
        </pc:spChg>
      </pc:sldChg>
      <pc:sldChg chg="modSp mod">
        <pc:chgData name="Mellish, Richard" userId="68305844-48c5-458f-b9ae-6d7e9950b24f" providerId="ADAL" clId="{24FF0B08-B722-490E-BE50-5F3A78042B27}" dt="2026-10-20T20:49:59.568" v="152" actId="20577"/>
        <pc:sldMkLst>
          <pc:docMk/>
          <pc:sldMk cId="3592910734" sldId="273"/>
        </pc:sldMkLst>
        <pc:spChg chg="mod">
          <ac:chgData name="Mellish, Richard" userId="68305844-48c5-458f-b9ae-6d7e9950b24f" providerId="ADAL" clId="{24FF0B08-B722-490E-BE50-5F3A78042B27}" dt="2026-10-20T20:49:59.568" v="152" actId="20577"/>
          <ac:spMkLst>
            <pc:docMk/>
            <pc:sldMk cId="3592910734" sldId="273"/>
            <ac:spMk id="2" creationId="{C0527BEA-BC36-35CC-F1FF-83839CB597C2}"/>
          </ac:spMkLst>
        </pc:spChg>
      </pc:sldChg>
      <pc:sldChg chg="modSp mod">
        <pc:chgData name="Mellish, Richard" userId="68305844-48c5-458f-b9ae-6d7e9950b24f" providerId="ADAL" clId="{24FF0B08-B722-490E-BE50-5F3A78042B27}" dt="2026-10-20T20:51:27.367" v="165" actId="20577"/>
        <pc:sldMkLst>
          <pc:docMk/>
          <pc:sldMk cId="445039471" sldId="274"/>
        </pc:sldMkLst>
        <pc:spChg chg="mod">
          <ac:chgData name="Mellish, Richard" userId="68305844-48c5-458f-b9ae-6d7e9950b24f" providerId="ADAL" clId="{24FF0B08-B722-490E-BE50-5F3A78042B27}" dt="2026-10-20T20:51:27.367" v="165" actId="20577"/>
          <ac:spMkLst>
            <pc:docMk/>
            <pc:sldMk cId="445039471" sldId="274"/>
            <ac:spMk id="3" creationId="{E211C725-EB69-A46B-82DE-9F6AA5652D29}"/>
          </ac:spMkLst>
        </pc:spChg>
      </pc:sldChg>
      <pc:sldChg chg="add del modNotes">
        <pc:chgData name="Mellish, Richard" userId="68305844-48c5-458f-b9ae-6d7e9950b24f" providerId="ADAL" clId="{24FF0B08-B722-490E-BE50-5F3A78042B27}" dt="2026-10-20T23:33:11.845" v="168" actId="47"/>
        <pc:sldMkLst>
          <pc:docMk/>
          <pc:sldMk cId="0" sldId="280"/>
        </pc:sldMkLst>
      </pc:sldChg>
    </pc:docChg>
  </pc:docChgLst>
  <pc:docChgLst>
    <pc:chgData name="Hassan, Hend" userId="S::hassanh@issaquah.wednet.edu::9f680dee-c869-4d63-b6b5-3d0a5495ec04" providerId="AD" clId="Web-{00000000-0000-0000-0000-000000000000}"/>
    <pc:docChg chg="modSld">
      <pc:chgData name="Hassan, Hend" userId="S::hassanh@issaquah.wednet.edu::9f680dee-c869-4d63-b6b5-3d0a5495ec04" providerId="AD" clId="Web-{00000000-0000-0000-0000-000000000000}" dt="2026-10-16T16:30:39.718" v="90" actId="20577"/>
      <pc:docMkLst>
        <pc:docMk/>
      </pc:docMkLst>
      <pc:sldChg chg="addSp delSp modSp">
        <pc:chgData name="Hassan, Hend" userId="S::hassanh@issaquah.wednet.edu::9f680dee-c869-4d63-b6b5-3d0a5495ec04" providerId="AD" clId="Web-{00000000-0000-0000-0000-000000000000}" dt="2026-10-16T16:30:39.718" v="90" actId="20577"/>
        <pc:sldMkLst>
          <pc:docMk/>
          <pc:sldMk cId="3302137895" sldId="272"/>
        </pc:sldMkLst>
        <pc:spChg chg="add mod">
          <ac:chgData name="Hassan, Hend" userId="S::hassanh@issaquah.wednet.edu::9f680dee-c869-4d63-b6b5-3d0a5495ec04" providerId="AD" clId="Web-{00000000-0000-0000-0000-000000000000}" dt="2026-10-16T16:30:39.718" v="90" actId="20577"/>
          <ac:spMkLst>
            <pc:docMk/>
            <pc:sldMk cId="3302137895" sldId="272"/>
            <ac:spMk id="4" creationId="{8934FACF-7310-2B84-6ADE-E0FEFBBBFE0A}"/>
          </ac:spMkLst>
        </pc:spChg>
      </pc:sldChg>
    </pc:docChg>
  </pc:docChgLst>
  <pc:docChgLst>
    <pc:chgData name="Hassan, Hend" userId="S::hassanh@issaquah.wednet.edu::9f680dee-c869-4d63-b6b5-3d0a5495ec04" providerId="AD" clId="Web-{014D9B24-3769-B0A3-976B-26A049F1E789}"/>
    <pc:docChg chg="addSld delSld modSld">
      <pc:chgData name="Hassan, Hend" userId="S::hassanh@issaquah.wednet.edu::9f680dee-c869-4d63-b6b5-3d0a5495ec04" providerId="AD" clId="Web-{014D9B24-3769-B0A3-976B-26A049F1E789}" dt="2026-10-19T16:14:23.638" v="2049" actId="20577"/>
      <pc:docMkLst>
        <pc:docMk/>
      </pc:docMkLst>
      <pc:sldChg chg="modSp">
        <pc:chgData name="Hassan, Hend" userId="S::hassanh@issaquah.wednet.edu::9f680dee-c869-4d63-b6b5-3d0a5495ec04" providerId="AD" clId="Web-{014D9B24-3769-B0A3-976B-26A049F1E789}" dt="2026-10-16T17:23:25.539" v="286" actId="20577"/>
        <pc:sldMkLst>
          <pc:docMk/>
          <pc:sldMk cId="3302137895" sldId="272"/>
        </pc:sldMkLst>
        <pc:spChg chg="mod">
          <ac:chgData name="Hassan, Hend" userId="S::hassanh@issaquah.wednet.edu::9f680dee-c869-4d63-b6b5-3d0a5495ec04" providerId="AD" clId="Web-{014D9B24-3769-B0A3-976B-26A049F1E789}" dt="2026-10-16T17:23:25.539" v="286" actId="20577"/>
          <ac:spMkLst>
            <pc:docMk/>
            <pc:sldMk cId="3302137895" sldId="272"/>
            <ac:spMk id="4" creationId="{8934FACF-7310-2B84-6ADE-E0FEFBBBFE0A}"/>
          </ac:spMkLst>
        </pc:spChg>
      </pc:sldChg>
      <pc:sldChg chg="addSp modSp new">
        <pc:chgData name="Hassan, Hend" userId="S::hassanh@issaquah.wednet.edu::9f680dee-c869-4d63-b6b5-3d0a5495ec04" providerId="AD" clId="Web-{014D9B24-3769-B0A3-976B-26A049F1E789}" dt="2026-10-16T17:23:05.430" v="280" actId="20577"/>
        <pc:sldMkLst>
          <pc:docMk/>
          <pc:sldMk cId="3592910734" sldId="273"/>
        </pc:sldMkLst>
        <pc:spChg chg="add mod">
          <ac:chgData name="Hassan, Hend" userId="S::hassanh@issaquah.wednet.edu::9f680dee-c869-4d63-b6b5-3d0a5495ec04" providerId="AD" clId="Web-{014D9B24-3769-B0A3-976B-26A049F1E789}" dt="2026-10-16T17:23:05.430" v="280" actId="20577"/>
          <ac:spMkLst>
            <pc:docMk/>
            <pc:sldMk cId="3592910734" sldId="273"/>
            <ac:spMk id="2" creationId="{C0527BEA-BC36-35CC-F1FF-83839CB597C2}"/>
          </ac:spMkLst>
        </pc:spChg>
      </pc:sldChg>
      <pc:sldChg chg="addSp delSp modSp new">
        <pc:chgData name="Hassan, Hend" userId="S::hassanh@issaquah.wednet.edu::9f680dee-c869-4d63-b6b5-3d0a5495ec04" providerId="AD" clId="Web-{014D9B24-3769-B0A3-976B-26A049F1E789}" dt="2026-10-16T18:46:22.587" v="922" actId="20577"/>
        <pc:sldMkLst>
          <pc:docMk/>
          <pc:sldMk cId="445039471" sldId="274"/>
        </pc:sldMkLst>
        <pc:spChg chg="add mod">
          <ac:chgData name="Hassan, Hend" userId="S::hassanh@issaquah.wednet.edu::9f680dee-c869-4d63-b6b5-3d0a5495ec04" providerId="AD" clId="Web-{014D9B24-3769-B0A3-976B-26A049F1E789}" dt="2026-10-16T18:46:22.587" v="922" actId="20577"/>
          <ac:spMkLst>
            <pc:docMk/>
            <pc:sldMk cId="445039471" sldId="274"/>
            <ac:spMk id="3" creationId="{E211C725-EB69-A46B-82DE-9F6AA5652D29}"/>
          </ac:spMkLst>
        </pc:spChg>
      </pc:sldChg>
      <pc:sldChg chg="addSp modSp new">
        <pc:chgData name="Hassan, Hend" userId="S::hassanh@issaquah.wednet.edu::9f680dee-c869-4d63-b6b5-3d0a5495ec04" providerId="AD" clId="Web-{014D9B24-3769-B0A3-976B-26A049F1E789}" dt="2026-10-16T18:46:40.540" v="931" actId="20577"/>
        <pc:sldMkLst>
          <pc:docMk/>
          <pc:sldMk cId="957822465" sldId="275"/>
        </pc:sldMkLst>
        <pc:spChg chg="add mod">
          <ac:chgData name="Hassan, Hend" userId="S::hassanh@issaquah.wednet.edu::9f680dee-c869-4d63-b6b5-3d0a5495ec04" providerId="AD" clId="Web-{014D9B24-3769-B0A3-976B-26A049F1E789}" dt="2026-10-16T18:46:40.540" v="931" actId="20577"/>
          <ac:spMkLst>
            <pc:docMk/>
            <pc:sldMk cId="957822465" sldId="275"/>
            <ac:spMk id="2" creationId="{EB9D32BA-AB06-B63C-D8D0-7913732BAF2B}"/>
          </ac:spMkLst>
        </pc:spChg>
      </pc:sldChg>
      <pc:sldChg chg="addSp modSp new">
        <pc:chgData name="Hassan, Hend" userId="S::hassanh@issaquah.wednet.edu::9f680dee-c869-4d63-b6b5-3d0a5495ec04" providerId="AD" clId="Web-{014D9B24-3769-B0A3-976B-26A049F1E789}" dt="2026-10-16T19:53:37.576" v="1262" actId="20577"/>
        <pc:sldMkLst>
          <pc:docMk/>
          <pc:sldMk cId="2210525332" sldId="276"/>
        </pc:sldMkLst>
        <pc:spChg chg="add mod">
          <ac:chgData name="Hassan, Hend" userId="S::hassanh@issaquah.wednet.edu::9f680dee-c869-4d63-b6b5-3d0a5495ec04" providerId="AD" clId="Web-{014D9B24-3769-B0A3-976B-26A049F1E789}" dt="2026-10-16T19:53:37.576" v="1262" actId="20577"/>
          <ac:spMkLst>
            <pc:docMk/>
            <pc:sldMk cId="2210525332" sldId="276"/>
            <ac:spMk id="2" creationId="{1298FBF6-848F-70FA-9E2C-637D902283B7}"/>
          </ac:spMkLst>
        </pc:spChg>
      </pc:sldChg>
      <pc:sldChg chg="addSp modSp new">
        <pc:chgData name="Hassan, Hend" userId="S::hassanh@issaquah.wednet.edu::9f680dee-c869-4d63-b6b5-3d0a5495ec04" providerId="AD" clId="Web-{014D9B24-3769-B0A3-976B-26A049F1E789}" dt="2026-10-16T20:27:24.617" v="1486" actId="20577"/>
        <pc:sldMkLst>
          <pc:docMk/>
          <pc:sldMk cId="3493941307" sldId="277"/>
        </pc:sldMkLst>
        <pc:spChg chg="add mod">
          <ac:chgData name="Hassan, Hend" userId="S::hassanh@issaquah.wednet.edu::9f680dee-c869-4d63-b6b5-3d0a5495ec04" providerId="AD" clId="Web-{014D9B24-3769-B0A3-976B-26A049F1E789}" dt="2026-10-16T20:27:24.617" v="1486" actId="20577"/>
          <ac:spMkLst>
            <pc:docMk/>
            <pc:sldMk cId="3493941307" sldId="277"/>
            <ac:spMk id="2" creationId="{D91C8FBE-4EE3-E6A4-92FF-CB97562887C9}"/>
          </ac:spMkLst>
        </pc:spChg>
      </pc:sldChg>
      <pc:sldChg chg="addSp modSp new">
        <pc:chgData name="Hassan, Hend" userId="S::hassanh@issaquah.wednet.edu::9f680dee-c869-4d63-b6b5-3d0a5495ec04" providerId="AD" clId="Web-{014D9B24-3769-B0A3-976B-26A049F1E789}" dt="2026-10-19T16:14:23.638" v="2049" actId="20577"/>
        <pc:sldMkLst>
          <pc:docMk/>
          <pc:sldMk cId="3618203220" sldId="278"/>
        </pc:sldMkLst>
        <pc:spChg chg="add mod">
          <ac:chgData name="Hassan, Hend" userId="S::hassanh@issaquah.wednet.edu::9f680dee-c869-4d63-b6b5-3d0a5495ec04" providerId="AD" clId="Web-{014D9B24-3769-B0A3-976B-26A049F1E789}" dt="2026-10-19T16:14:23.638" v="2049" actId="20577"/>
          <ac:spMkLst>
            <pc:docMk/>
            <pc:sldMk cId="3618203220" sldId="278"/>
            <ac:spMk id="2" creationId="{6252387D-99F4-DD45-FF6C-BFF2C97B7F68}"/>
          </ac:spMkLst>
        </pc:spChg>
      </pc:sldChg>
      <pc:sldChg chg="addSp delSp modSp new">
        <pc:chgData name="Hassan, Hend" userId="S::hassanh@issaquah.wednet.edu::9f680dee-c869-4d63-b6b5-3d0a5495ec04" providerId="AD" clId="Web-{014D9B24-3769-B0A3-976B-26A049F1E789}" dt="2026-10-19T15:59:19.778" v="1840" actId="20577"/>
        <pc:sldMkLst>
          <pc:docMk/>
          <pc:sldMk cId="2373689101" sldId="279"/>
        </pc:sldMkLst>
        <pc:spChg chg="add mod">
          <ac:chgData name="Hassan, Hend" userId="S::hassanh@issaquah.wednet.edu::9f680dee-c869-4d63-b6b5-3d0a5495ec04" providerId="AD" clId="Web-{014D9B24-3769-B0A3-976B-26A049F1E789}" dt="2026-10-19T15:59:19.778" v="1840" actId="20577"/>
          <ac:spMkLst>
            <pc:docMk/>
            <pc:sldMk cId="2373689101" sldId="279"/>
            <ac:spMk id="3" creationId="{EC373628-75E2-F18C-5671-6324E3B03FA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1310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0463" y="1143000"/>
            <a:ext cx="1997075" cy="3086100"/>
          </a:xfrm>
        </p:spPr>
      </p:sp>
      <p:sp>
        <p:nvSpPr>
          <p:cNvPr id="3" name="Notes Placeholder 2"/>
          <p:cNvSpPr>
            <a:spLocks noGrp="1"/>
          </p:cNvSpPr>
          <p:nvPr>
            <p:ph type="body" idx="1"/>
          </p:nvPr>
        </p:nvSpPr>
        <p:spPr/>
        <p:txBody>
          <a:bodyPr/>
          <a:lstStyle/>
          <a:p>
            <a:r>
              <a:rPr lang="en-US"/>
              <a:t>[Sources]
- Secondary Grading in the Issaquah School District.docx
- ISD Grading Practices Framework.pdf (working draft)
- 2026-27 GPAC Running record.docx
- OE 12 exception timeline and work plan 2026.docx (draft)
- https://www.isd411.org/about-us/regulations/2000-series/2422
- https://www.isd411.org/about-us/regulations/2000-series/2422/2422p</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0463" y="1143000"/>
            <a:ext cx="1997075" cy="3086100"/>
          </a:xfrm>
        </p:spPr>
      </p:sp>
      <p:sp>
        <p:nvSpPr>
          <p:cNvPr id="3" name="Notes Placeholder 2"/>
          <p:cNvSpPr>
            <a:spLocks noGrp="1"/>
          </p:cNvSpPr>
          <p:nvPr>
            <p:ph type="body" idx="1"/>
          </p:nvPr>
        </p:nvSpPr>
        <p:spPr/>
        <p:txBody>
          <a:bodyPr/>
          <a:lstStyle/>
          <a:p>
            <a:r>
              <a:rPr lang="en-US"/>
              <a:t>[Sources]
- Secondary Grading in the Issaquah School District.docx
- ISD Grading Practices Framework.pdf (working draft)
- 2026-27 GPAC Running record.docx
- OE 12 exception timeline and work plan 2026.docx (draft)
- https://www.isd411.org/about-us/regulations/2000-series/2422
- https://www.isd411.org/about-us/regulations/2000-series/2422/2422p</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Secondary Grading in the Issaquah School District.docx
- ISD Grading Practices Framework.pdf (working draft)
- 2026-27 GPAC Running record.docx
- OE 12 exception timeline and work plan 2026.docx (draft)
- https://www.isd411.org/about-us/regulations/2000-series/2422
- https://www.isd411.org/about-us/regulations/2000-series/2422/2422p</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Secondary Grading in the Issaquah School District.docx
- ISD Grading Practices Framework.pdf (working draft)
- 2026-27 GPAC Running record.docx
- OE 12 exception timeline and work plan 2026.docx (draft)
- https://www.isd411.org/about-us/regulations/2000-series/2422
- https://www.isd411.org/about-us/regulations/2000-series/2422/2422p</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Secondary Grading in the Issaquah School District.docx
- ISD Grading Practices Framework.pdf (working draft)
- 2026-27 GPAC Running record.docx
- OE 12 exception timeline and work plan 2026.docx (draft)
- https://www.isd411.org/about-us/regulations/2000-series/2422
- https://www.isd411.org/about-us/regulations/2000-series/2422/2422p</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Secondary Grading in the Issaquah School District.docx
- ISD Grading Practices Framework.pdf (working draft)
- 2026-27 GPAC Running record.docx
- OE 12 exception timeline and work plan 2026.docx (draft)
- https://www.isd411.org/about-us/regulations/2000-series/2422
- https://www.isd411.org/about-us/regulations/2000-series/2422/2422p</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Secondary Grading in the Issaquah School District.docx
- ISD Grading Practices Framework.pdf (working draft)
- 2026-27 GPAC Running record.docx
- OE 12 exception timeline and work plan 2026.docx (draft)
- https://www.isd411.org/about-us/regulations/2000-series/2422
- https://www.isd411.org/about-us/regulations/2000-series/2422/2422p</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0463" y="1143000"/>
            <a:ext cx="1997075" cy="3086100"/>
          </a:xfrm>
        </p:spPr>
      </p:sp>
      <p:sp>
        <p:nvSpPr>
          <p:cNvPr id="3" name="Notes Placeholder 2"/>
          <p:cNvSpPr>
            <a:spLocks noGrp="1"/>
          </p:cNvSpPr>
          <p:nvPr>
            <p:ph type="body" idx="1"/>
          </p:nvPr>
        </p:nvSpPr>
        <p:spPr/>
        <p:txBody>
          <a:bodyPr/>
          <a:lstStyle/>
          <a:p>
            <a:r>
              <a:rPr lang="en-US"/>
              <a:t>[Sources]
- Secondary Grading in the Issaquah School District.docx
- ISD Grading Practices Framework.pdf (working draft)
- 2026-27 GPAC Running record.docx
- OE 12 exception timeline and work plan 2026.docx (draft)
- https://www.isd411.org/about-us/regulations/2000-series/2422
- https://www.isd411.org/about-us/regulations/2000-series/2422/2422p</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6F3EA"/>
        </a:solidFill>
        <a:effectLst/>
      </p:bgPr>
    </p:bg>
    <p:spTree>
      <p:nvGrpSpPr>
        <p:cNvPr id="1" name=""/>
        <p:cNvGrpSpPr/>
        <p:nvPr/>
      </p:nvGrpSpPr>
      <p:grpSpPr>
        <a:xfrm>
          <a:off x="0" y="0"/>
          <a:ext cx="1" cy="1"/>
          <a:chOff x="0" y="0"/>
          <a:chExt cx="1" cy="1"/>
        </a:xfrm>
      </p:grpSpPr>
      <p:sp>
        <p:nvSpPr>
          <p:cNvPr id="2" name="Shape 0"/>
          <p:cNvSpPr/>
          <p:nvPr/>
        </p:nvSpPr>
        <p:spPr>
          <a:xfrm>
            <a:off x="0" y="0"/>
            <a:ext cx="10058400" cy="320040"/>
          </a:xfrm>
          <a:prstGeom prst="rect">
            <a:avLst/>
          </a:prstGeom>
          <a:solidFill>
            <a:srgbClr val="0B5963"/>
          </a:solidFill>
          <a:ln w="12700">
            <a:solidFill>
              <a:srgbClr val="0B5963"/>
            </a:solidFill>
            <a:prstDash val="solid"/>
          </a:ln>
        </p:spPr>
        <p:txBody>
          <a:bodyPr/>
          <a:lstStyle/>
          <a:p>
            <a:endParaRPr lang="en-US"/>
          </a:p>
        </p:txBody>
      </p:sp>
      <p:sp>
        <p:nvSpPr>
          <p:cNvPr id="3" name="Shape 1"/>
          <p:cNvSpPr/>
          <p:nvPr/>
        </p:nvSpPr>
        <p:spPr>
          <a:xfrm>
            <a:off x="0" y="15288768"/>
            <a:ext cx="10058400" cy="256032"/>
          </a:xfrm>
          <a:prstGeom prst="rect">
            <a:avLst/>
          </a:prstGeom>
          <a:solidFill>
            <a:srgbClr val="0B5963"/>
          </a:solidFill>
          <a:ln w="12700">
            <a:solidFill>
              <a:srgbClr val="0B5963"/>
            </a:solidFill>
            <a:prstDash val="solid"/>
          </a:ln>
        </p:spPr>
        <p:txBody>
          <a:bodyPr/>
          <a:lstStyle/>
          <a:p>
            <a:endParaRPr lang="en-US"/>
          </a:p>
        </p:txBody>
      </p:sp>
      <p:sp>
        <p:nvSpPr>
          <p:cNvPr id="4" name="Text 2"/>
          <p:cNvSpPr/>
          <p:nvPr/>
        </p:nvSpPr>
        <p:spPr>
          <a:xfrm>
            <a:off x="502920" y="438912"/>
            <a:ext cx="8046720" cy="274320"/>
          </a:xfrm>
          <a:prstGeom prst="rect">
            <a:avLst/>
          </a:prstGeom>
          <a:noFill/>
          <a:ln/>
        </p:spPr>
        <p:txBody>
          <a:bodyPr wrap="square" lIns="0" tIns="0" rIns="0" bIns="0" rtlCol="0" anchor="ctr">
            <a:normAutofit/>
          </a:bodyPr>
          <a:lstStyle/>
          <a:p>
            <a:pPr marL="0" indent="0" algn="l">
              <a:buNone/>
            </a:pPr>
            <a:r>
              <a:rPr lang="en-US" sz="1100" b="1">
                <a:solidFill>
                  <a:srgbClr val="0B5963"/>
                </a:solidFill>
                <a:latin typeface="Aptos" pitchFamily="34" charset="0"/>
                <a:ea typeface="Aptos" pitchFamily="34" charset="-122"/>
                <a:cs typeface="Aptos" pitchFamily="34" charset="-120"/>
              </a:rPr>
              <a:t>COMMUNITY COMMITTEE ON GRADING &amp; HOMEWORK</a:t>
            </a:r>
            <a:endParaRPr lang="en-US" sz="1100"/>
          </a:p>
        </p:txBody>
      </p:sp>
      <p:sp>
        <p:nvSpPr>
          <p:cNvPr id="5" name="Text 3"/>
          <p:cNvSpPr/>
          <p:nvPr/>
        </p:nvSpPr>
        <p:spPr>
          <a:xfrm>
            <a:off x="9052560" y="438912"/>
            <a:ext cx="457200" cy="274320"/>
          </a:xfrm>
          <a:prstGeom prst="rect">
            <a:avLst/>
          </a:prstGeom>
          <a:noFill/>
          <a:ln/>
        </p:spPr>
        <p:txBody>
          <a:bodyPr wrap="square" lIns="0" tIns="0" rIns="0" bIns="0" rtlCol="0" anchor="ctr">
            <a:normAutofit/>
          </a:bodyPr>
          <a:lstStyle/>
          <a:p>
            <a:pPr marL="0" indent="0" algn="r">
              <a:buNone/>
            </a:pPr>
            <a:r>
              <a:rPr lang="en-US" sz="1100">
                <a:solidFill>
                  <a:srgbClr val="0B5963"/>
                </a:solidFill>
                <a:latin typeface="Aptos" pitchFamily="34" charset="0"/>
                <a:ea typeface="Aptos" pitchFamily="34" charset="-122"/>
                <a:cs typeface="Aptos" pitchFamily="34" charset="-120"/>
              </a:rPr>
              <a:t>1</a:t>
            </a:r>
            <a:endParaRPr lang="en-US" sz="1100"/>
          </a:p>
        </p:txBody>
      </p:sp>
      <p:sp>
        <p:nvSpPr>
          <p:cNvPr id="6" name="Shape 4"/>
          <p:cNvSpPr/>
          <p:nvPr/>
        </p:nvSpPr>
        <p:spPr>
          <a:xfrm>
            <a:off x="502920" y="868680"/>
            <a:ext cx="2350008" cy="502920"/>
          </a:xfrm>
          <a:prstGeom prst="roundRect">
            <a:avLst/>
          </a:prstGeom>
          <a:solidFill>
            <a:srgbClr val="F2C94C"/>
          </a:solidFill>
          <a:ln w="12700">
            <a:solidFill>
              <a:srgbClr val="F2C94C"/>
            </a:solidFill>
            <a:prstDash val="solid"/>
          </a:ln>
        </p:spPr>
        <p:txBody>
          <a:bodyPr/>
          <a:lstStyle/>
          <a:p>
            <a:endParaRPr lang="en-US"/>
          </a:p>
        </p:txBody>
      </p:sp>
      <p:sp>
        <p:nvSpPr>
          <p:cNvPr id="7" name="Text 5"/>
          <p:cNvSpPr/>
          <p:nvPr/>
        </p:nvSpPr>
        <p:spPr>
          <a:xfrm>
            <a:off x="594360" y="987552"/>
            <a:ext cx="2240280" cy="246888"/>
          </a:xfrm>
          <a:prstGeom prst="rect">
            <a:avLst/>
          </a:prstGeom>
          <a:noFill/>
          <a:ln/>
        </p:spPr>
        <p:txBody>
          <a:bodyPr wrap="square" lIns="0" tIns="0" rIns="0" bIns="0" rtlCol="0" anchor="ctr">
            <a:normAutofit/>
          </a:bodyPr>
          <a:lstStyle/>
          <a:p>
            <a:pPr algn="ctr"/>
            <a:r>
              <a:rPr sz="750" b="1"/>
              <a:t>POSTER 1 - GRADES</a:t>
            </a:r>
          </a:p>
        </p:txBody>
      </p:sp>
      <p:sp>
        <p:nvSpPr>
          <p:cNvPr id="8" name="Text 6"/>
          <p:cNvSpPr/>
          <p:nvPr/>
        </p:nvSpPr>
        <p:spPr>
          <a:xfrm>
            <a:off x="502920" y="1536192"/>
            <a:ext cx="9052560" cy="1280160"/>
          </a:xfrm>
          <a:prstGeom prst="rect">
            <a:avLst/>
          </a:prstGeom>
          <a:noFill/>
          <a:ln/>
        </p:spPr>
        <p:txBody>
          <a:bodyPr wrap="square" lIns="0" tIns="0" rIns="0" bIns="0" rtlCol="0" anchor="ctr">
            <a:normAutofit/>
          </a:bodyPr>
          <a:lstStyle/>
          <a:p>
            <a:pPr marL="0" indent="0" algn="l">
              <a:buNone/>
            </a:pPr>
            <a:r>
              <a:rPr lang="en-US" sz="3000" b="1">
                <a:solidFill>
                  <a:srgbClr val="17324D"/>
                </a:solidFill>
                <a:latin typeface="Aptos" pitchFamily="34" charset="0"/>
                <a:ea typeface="Aptos" pitchFamily="34" charset="-122"/>
                <a:cs typeface="Aptos" pitchFamily="34" charset="-120"/>
              </a:rPr>
              <a:t>What Should a Grade Communicate?</a:t>
            </a:r>
            <a:endParaRPr lang="en-US" sz="3000"/>
          </a:p>
        </p:txBody>
      </p:sp>
      <p:sp>
        <p:nvSpPr>
          <p:cNvPr id="9" name="Text 7"/>
          <p:cNvSpPr/>
          <p:nvPr/>
        </p:nvSpPr>
        <p:spPr>
          <a:xfrm>
            <a:off x="530352" y="2852928"/>
            <a:ext cx="8915400" cy="658368"/>
          </a:xfrm>
          <a:prstGeom prst="rect">
            <a:avLst/>
          </a:prstGeom>
          <a:noFill/>
          <a:ln/>
        </p:spPr>
        <p:txBody>
          <a:bodyPr wrap="square" lIns="0" tIns="0" rIns="0" bIns="0" rtlCol="0" anchor="ctr">
            <a:normAutofit/>
          </a:bodyPr>
          <a:lstStyle/>
          <a:p>
            <a:pPr marL="0" indent="0" algn="l">
              <a:buNone/>
            </a:pPr>
            <a:r>
              <a:rPr lang="en-US" sz="1700" b="1">
                <a:solidFill>
                  <a:srgbClr val="0B5963"/>
                </a:solidFill>
                <a:latin typeface="Aptos" pitchFamily="34" charset="0"/>
                <a:ea typeface="Aptos" pitchFamily="34" charset="-122"/>
                <a:cs typeface="Aptos" pitchFamily="34" charset="-120"/>
              </a:rPr>
              <a:t>A trustworthy grade should communicate a student’s current understanding of important course learning.</a:t>
            </a:r>
            <a:endParaRPr lang="en-US" sz="1700"/>
          </a:p>
        </p:txBody>
      </p:sp>
      <p:sp>
        <p:nvSpPr>
          <p:cNvPr id="10" name="Shape 8"/>
          <p:cNvSpPr/>
          <p:nvPr/>
        </p:nvSpPr>
        <p:spPr>
          <a:xfrm>
            <a:off x="502920" y="3657600"/>
            <a:ext cx="9052560" cy="4160520"/>
          </a:xfrm>
          <a:prstGeom prst="roundRect">
            <a:avLst/>
          </a:prstGeom>
          <a:solidFill>
            <a:srgbClr val="FFFFFF"/>
          </a:solidFill>
          <a:ln w="12700">
            <a:solidFill>
              <a:srgbClr val="D8D3C7"/>
            </a:solidFill>
            <a:prstDash val="solid"/>
          </a:ln>
        </p:spPr>
        <p:txBody>
          <a:bodyPr/>
          <a:lstStyle/>
          <a:p>
            <a:endParaRPr lang="en-US"/>
          </a:p>
        </p:txBody>
      </p:sp>
      <p:sp>
        <p:nvSpPr>
          <p:cNvPr id="11" name="Text 9"/>
          <p:cNvSpPr/>
          <p:nvPr/>
        </p:nvSpPr>
        <p:spPr>
          <a:xfrm>
            <a:off x="822960" y="3931920"/>
            <a:ext cx="5943600" cy="320040"/>
          </a:xfrm>
          <a:prstGeom prst="rect">
            <a:avLst/>
          </a:prstGeom>
          <a:noFill/>
          <a:ln/>
        </p:spPr>
        <p:txBody>
          <a:bodyPr wrap="square" lIns="0" tIns="0" rIns="0" bIns="0" rtlCol="0" anchor="ctr">
            <a:normAutofit/>
          </a:bodyPr>
          <a:lstStyle/>
          <a:p>
            <a:pPr marL="0" indent="0" algn="l">
              <a:buNone/>
            </a:pPr>
            <a:r>
              <a:rPr lang="en-US" sz="1300" b="1">
                <a:solidFill>
                  <a:srgbClr val="0B5963"/>
                </a:solidFill>
                <a:latin typeface="Aptos" pitchFamily="34" charset="0"/>
                <a:ea typeface="Aptos" pitchFamily="34" charset="-122"/>
                <a:cs typeface="Aptos" pitchFamily="34" charset="-120"/>
              </a:rPr>
              <a:t>WHAT STUDENTS SHOULD EXPERIENCE</a:t>
            </a:r>
            <a:endParaRPr lang="en-US" sz="1300"/>
          </a:p>
        </p:txBody>
      </p:sp>
      <p:sp>
        <p:nvSpPr>
          <p:cNvPr id="12" name="Shape 10"/>
          <p:cNvSpPr/>
          <p:nvPr/>
        </p:nvSpPr>
        <p:spPr>
          <a:xfrm>
            <a:off x="841248" y="4636008"/>
            <a:ext cx="164592" cy="164592"/>
          </a:xfrm>
          <a:prstGeom prst="ellipse">
            <a:avLst/>
          </a:prstGeom>
          <a:solidFill>
            <a:srgbClr val="F2C94C"/>
          </a:solidFill>
          <a:ln w="12700">
            <a:solidFill>
              <a:srgbClr val="F2C94C"/>
            </a:solidFill>
            <a:prstDash val="solid"/>
          </a:ln>
        </p:spPr>
        <p:txBody>
          <a:bodyPr/>
          <a:lstStyle/>
          <a:p>
            <a:endParaRPr lang="en-US"/>
          </a:p>
        </p:txBody>
      </p:sp>
      <p:sp>
        <p:nvSpPr>
          <p:cNvPr id="13" name="Text 11"/>
          <p:cNvSpPr/>
          <p:nvPr/>
        </p:nvSpPr>
        <p:spPr>
          <a:xfrm>
            <a:off x="1143000" y="4377050"/>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a:ea typeface="Aptos" pitchFamily="34" charset="-122"/>
                <a:cs typeface="Aptos" pitchFamily="34" charset="-120"/>
              </a:rPr>
              <a:t>Grades should be based on evidence of what students know and can do.</a:t>
            </a:r>
            <a:endParaRPr lang="en-US" sz="1650">
              <a:latin typeface="Aptos"/>
            </a:endParaRPr>
          </a:p>
        </p:txBody>
      </p:sp>
      <p:sp>
        <p:nvSpPr>
          <p:cNvPr id="14" name="Shape 12"/>
          <p:cNvSpPr/>
          <p:nvPr/>
        </p:nvSpPr>
        <p:spPr>
          <a:xfrm>
            <a:off x="841248" y="5532120"/>
            <a:ext cx="164592" cy="164592"/>
          </a:xfrm>
          <a:prstGeom prst="ellipse">
            <a:avLst/>
          </a:prstGeom>
          <a:solidFill>
            <a:srgbClr val="F2C94C"/>
          </a:solidFill>
          <a:ln w="12700">
            <a:solidFill>
              <a:srgbClr val="F2C94C"/>
            </a:solidFill>
            <a:prstDash val="solid"/>
          </a:ln>
        </p:spPr>
        <p:txBody>
          <a:bodyPr/>
          <a:lstStyle/>
          <a:p>
            <a:endParaRPr lang="en-US"/>
          </a:p>
        </p:txBody>
      </p:sp>
      <p:sp>
        <p:nvSpPr>
          <p:cNvPr id="15" name="Text 13"/>
          <p:cNvSpPr/>
          <p:nvPr/>
        </p:nvSpPr>
        <p:spPr>
          <a:xfrm>
            <a:off x="1143000" y="5422392"/>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a:ea typeface="Aptos" pitchFamily="34" charset="-122"/>
                <a:cs typeface="Aptos" pitchFamily="34" charset="-120"/>
              </a:rPr>
              <a:t>Students demonstrating similar learning should not receive substantially different grades.</a:t>
            </a:r>
            <a:endParaRPr lang="en-US" sz="1650">
              <a:latin typeface="Aptos"/>
            </a:endParaRPr>
          </a:p>
        </p:txBody>
      </p:sp>
      <p:sp>
        <p:nvSpPr>
          <p:cNvPr id="16" name="Shape 14"/>
          <p:cNvSpPr/>
          <p:nvPr/>
        </p:nvSpPr>
        <p:spPr>
          <a:xfrm>
            <a:off x="841248" y="6428232"/>
            <a:ext cx="164592" cy="164592"/>
          </a:xfrm>
          <a:prstGeom prst="ellipse">
            <a:avLst/>
          </a:prstGeom>
          <a:solidFill>
            <a:srgbClr val="F2C94C"/>
          </a:solidFill>
          <a:ln w="12700">
            <a:solidFill>
              <a:srgbClr val="F2C94C"/>
            </a:solidFill>
            <a:prstDash val="solid"/>
          </a:ln>
        </p:spPr>
        <p:txBody>
          <a:bodyPr/>
          <a:lstStyle/>
          <a:p>
            <a:endParaRPr lang="en-US"/>
          </a:p>
        </p:txBody>
      </p:sp>
      <p:sp>
        <p:nvSpPr>
          <p:cNvPr id="17" name="Text 15"/>
          <p:cNvSpPr/>
          <p:nvPr/>
        </p:nvSpPr>
        <p:spPr>
          <a:xfrm>
            <a:off x="1143000" y="6318504"/>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Work habits, effort, attendance, and responsibility matter, but should be communicated separately from academic learning.</a:t>
            </a:r>
            <a:endParaRPr lang="en-US" sz="1650"/>
          </a:p>
        </p:txBody>
      </p:sp>
      <p:sp>
        <p:nvSpPr>
          <p:cNvPr id="18" name="Shape 16"/>
          <p:cNvSpPr/>
          <p:nvPr/>
        </p:nvSpPr>
        <p:spPr>
          <a:xfrm>
            <a:off x="502920" y="8065008"/>
            <a:ext cx="9052560" cy="1691640"/>
          </a:xfrm>
          <a:prstGeom prst="roundRect">
            <a:avLst/>
          </a:prstGeom>
          <a:solidFill>
            <a:srgbClr val="FAEDB8"/>
          </a:solidFill>
          <a:ln w="12700">
            <a:solidFill>
              <a:srgbClr val="FAEDB8"/>
            </a:solidFill>
            <a:prstDash val="solid"/>
          </a:ln>
        </p:spPr>
        <p:txBody>
          <a:bodyPr/>
          <a:lstStyle/>
          <a:p>
            <a:endParaRPr lang="en-US"/>
          </a:p>
        </p:txBody>
      </p:sp>
      <p:sp>
        <p:nvSpPr>
          <p:cNvPr id="19" name="Text 17"/>
          <p:cNvSpPr/>
          <p:nvPr/>
        </p:nvSpPr>
        <p:spPr>
          <a:xfrm>
            <a:off x="822960" y="8302752"/>
            <a:ext cx="5029200" cy="274320"/>
          </a:xfrm>
          <a:prstGeom prst="rect">
            <a:avLst/>
          </a:prstGeom>
          <a:noFill/>
          <a:ln/>
        </p:spPr>
        <p:txBody>
          <a:bodyPr wrap="square" lIns="0" tIns="0" rIns="0" bIns="0" rtlCol="0" anchor="ctr">
            <a:normAutofit/>
          </a:bodyPr>
          <a:lstStyle/>
          <a:p>
            <a:pPr marL="0" indent="0" algn="l">
              <a:buNone/>
            </a:pPr>
            <a:r>
              <a:rPr lang="en-US" sz="1300" b="1">
                <a:solidFill>
                  <a:srgbClr val="17324D"/>
                </a:solidFill>
                <a:latin typeface="Aptos" pitchFamily="34" charset="0"/>
                <a:ea typeface="Aptos" pitchFamily="34" charset="-122"/>
                <a:cs typeface="Aptos" pitchFamily="34" charset="-120"/>
              </a:rPr>
              <a:t>WHAT THIS COULD LOOK LIKE</a:t>
            </a:r>
            <a:endParaRPr lang="en-US" sz="1300"/>
          </a:p>
        </p:txBody>
      </p:sp>
      <p:sp>
        <p:nvSpPr>
          <p:cNvPr id="20" name="Text 18"/>
          <p:cNvSpPr/>
          <p:nvPr/>
        </p:nvSpPr>
        <p:spPr>
          <a:xfrm>
            <a:off x="822960" y="8686800"/>
            <a:ext cx="8183880" cy="685800"/>
          </a:xfrm>
          <a:prstGeom prst="rect">
            <a:avLst/>
          </a:prstGeom>
          <a:noFill/>
          <a:ln/>
        </p:spPr>
        <p:txBody>
          <a:bodyPr wrap="square" lIns="0" tIns="0" rIns="0" bIns="0" rtlCol="0" anchor="ctr">
            <a:normAutofit/>
          </a:bodyPr>
          <a:lstStyle/>
          <a:p>
            <a:pPr marL="0" indent="0" algn="l">
              <a:buNone/>
            </a:pPr>
            <a:r>
              <a:rPr lang="en-US" sz="1600">
                <a:solidFill>
                  <a:srgbClr val="253238"/>
                </a:solidFill>
                <a:latin typeface="Aptos" pitchFamily="34" charset="0"/>
                <a:ea typeface="Aptos" pitchFamily="34" charset="-122"/>
                <a:cs typeface="Aptos" pitchFamily="34" charset="-120"/>
              </a:rPr>
              <a:t>A student and family can explain what the grade says about strengths and next steps, not only points or completed work.</a:t>
            </a:r>
            <a:endParaRPr lang="en-US" sz="1600"/>
          </a:p>
        </p:txBody>
      </p:sp>
      <p:sp>
        <p:nvSpPr>
          <p:cNvPr id="21" name="Text 19"/>
          <p:cNvSpPr/>
          <p:nvPr/>
        </p:nvSpPr>
        <p:spPr>
          <a:xfrm>
            <a:off x="530352" y="10076688"/>
            <a:ext cx="2926080" cy="347472"/>
          </a:xfrm>
          <a:prstGeom prst="rect">
            <a:avLst/>
          </a:prstGeom>
          <a:noFill/>
          <a:ln/>
        </p:spPr>
        <p:txBody>
          <a:bodyPr wrap="square" lIns="0" tIns="0" rIns="0" bIns="0" rtlCol="0" anchor="ctr">
            <a:normAutofit/>
          </a:bodyPr>
          <a:lstStyle/>
          <a:p>
            <a:pPr marL="0" indent="0" algn="l">
              <a:buNone/>
            </a:pPr>
            <a:r>
              <a:rPr lang="en-US" sz="1500" b="1">
                <a:solidFill>
                  <a:srgbClr val="0B5963"/>
                </a:solidFill>
                <a:latin typeface="Aptos" pitchFamily="34" charset="0"/>
                <a:ea typeface="Aptos" pitchFamily="34" charset="-122"/>
                <a:cs typeface="Aptos" pitchFamily="34" charset="-120"/>
              </a:rPr>
              <a:t>ADD YOUR VOICE</a:t>
            </a:r>
            <a:endParaRPr lang="en-US" sz="1500"/>
          </a:p>
        </p:txBody>
      </p:sp>
      <p:sp>
        <p:nvSpPr>
          <p:cNvPr id="22" name="Shape 20"/>
          <p:cNvSpPr/>
          <p:nvPr/>
        </p:nvSpPr>
        <p:spPr>
          <a:xfrm>
            <a:off x="566928" y="10588752"/>
            <a:ext cx="8915400" cy="1353312"/>
          </a:xfrm>
          <a:prstGeom prst="roundRect">
            <a:avLst/>
          </a:prstGeom>
          <a:solidFill>
            <a:srgbClr val="FFFFFF"/>
          </a:solidFill>
          <a:ln w="19050">
            <a:solidFill>
              <a:srgbClr val="F2C94C"/>
            </a:solidFill>
            <a:prstDash val="solid"/>
          </a:ln>
        </p:spPr>
        <p:txBody>
          <a:bodyPr/>
          <a:lstStyle/>
          <a:p>
            <a:endParaRPr lang="en-US"/>
          </a:p>
        </p:txBody>
      </p:sp>
      <p:sp>
        <p:nvSpPr>
          <p:cNvPr id="23" name="Text 21"/>
          <p:cNvSpPr/>
          <p:nvPr/>
        </p:nvSpPr>
        <p:spPr>
          <a:xfrm>
            <a:off x="841248" y="10753344"/>
            <a:ext cx="1417320" cy="411480"/>
          </a:xfrm>
          <a:prstGeom prst="rect">
            <a:avLst/>
          </a:prstGeom>
          <a:noFill/>
          <a:ln/>
        </p:spPr>
        <p:txBody>
          <a:bodyPr wrap="square" lIns="0" tIns="0" rIns="0" bIns="0" rtlCol="0" anchor="ctr">
            <a:normAutofit/>
          </a:bodyPr>
          <a:lstStyle/>
          <a:p>
            <a:r>
              <a:rPr lang="en-US" sz="1150" b="1">
                <a:solidFill>
                  <a:srgbClr val="0B5963"/>
                </a:solidFill>
                <a:latin typeface="Aptos"/>
              </a:rPr>
              <a:t>ADULT LENS</a:t>
            </a:r>
          </a:p>
        </p:txBody>
      </p:sp>
      <p:sp>
        <p:nvSpPr>
          <p:cNvPr id="24" name="Text 22"/>
          <p:cNvSpPr/>
          <p:nvPr/>
        </p:nvSpPr>
        <p:spPr>
          <a:xfrm>
            <a:off x="2423160" y="10725912"/>
            <a:ext cx="6537960" cy="658368"/>
          </a:xfrm>
          <a:prstGeom prst="rect">
            <a:avLst/>
          </a:prstGeom>
          <a:noFill/>
          <a:ln/>
        </p:spPr>
        <p:txBody>
          <a:bodyPr wrap="square" lIns="0" tIns="0" rIns="0" bIns="0" rtlCol="0" anchor="ctr">
            <a:normAutofit/>
          </a:bodyPr>
          <a:lstStyle/>
          <a:p>
            <a:r>
              <a:rPr lang="en-US" sz="1650" b="1">
                <a:solidFill>
                  <a:srgbClr val="17324D"/>
                </a:solidFill>
                <a:latin typeface="Aptos"/>
              </a:rPr>
              <a:t>What makes a grade feel accurate and trustworthy from a parent or teacher perspective? </a:t>
            </a:r>
            <a:endParaRPr lang="en-US" sz="1650"/>
          </a:p>
        </p:txBody>
      </p:sp>
      <p:sp>
        <p:nvSpPr>
          <p:cNvPr id="25" name="Text 23"/>
          <p:cNvSpPr/>
          <p:nvPr/>
        </p:nvSpPr>
        <p:spPr>
          <a:xfrm>
            <a:off x="2423160" y="11530584"/>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26" name="Shape 24"/>
          <p:cNvSpPr/>
          <p:nvPr/>
        </p:nvSpPr>
        <p:spPr>
          <a:xfrm>
            <a:off x="566928" y="12252960"/>
            <a:ext cx="8915400" cy="1353312"/>
          </a:xfrm>
          <a:prstGeom prst="roundRect">
            <a:avLst/>
          </a:prstGeom>
          <a:solidFill>
            <a:srgbClr val="FFFFFF"/>
          </a:solidFill>
          <a:ln w="19050">
            <a:solidFill>
              <a:srgbClr val="F2C94C"/>
            </a:solidFill>
            <a:prstDash val="solid"/>
          </a:ln>
        </p:spPr>
        <p:txBody>
          <a:bodyPr/>
          <a:lstStyle/>
          <a:p>
            <a:endParaRPr lang="en-US"/>
          </a:p>
        </p:txBody>
      </p:sp>
      <p:sp>
        <p:nvSpPr>
          <p:cNvPr id="27" name="Text 25"/>
          <p:cNvSpPr/>
          <p:nvPr/>
        </p:nvSpPr>
        <p:spPr>
          <a:xfrm>
            <a:off x="841248" y="12417552"/>
            <a:ext cx="1417320" cy="411480"/>
          </a:xfrm>
          <a:prstGeom prst="rect">
            <a:avLst/>
          </a:prstGeom>
          <a:noFill/>
          <a:ln/>
        </p:spPr>
        <p:txBody>
          <a:bodyPr wrap="square" lIns="0" tIns="0" rIns="0" bIns="0" rtlCol="0" anchor="ctr">
            <a:normAutofit/>
          </a:bodyPr>
          <a:lstStyle/>
          <a:p>
            <a:pPr marL="0" indent="0" algn="l">
              <a:buNone/>
            </a:pPr>
            <a:r>
              <a:rPr lang="en-US" sz="1150" b="1">
                <a:solidFill>
                  <a:srgbClr val="0B5963"/>
                </a:solidFill>
                <a:latin typeface="Aptos" pitchFamily="34" charset="0"/>
                <a:ea typeface="Aptos" pitchFamily="34" charset="-122"/>
                <a:cs typeface="Aptos" pitchFamily="34" charset="-120"/>
              </a:rPr>
              <a:t>STUDENT LENS</a:t>
            </a:r>
            <a:endParaRPr lang="en-US" sz="1150"/>
          </a:p>
        </p:txBody>
      </p:sp>
      <p:sp>
        <p:nvSpPr>
          <p:cNvPr id="28" name="Text 26"/>
          <p:cNvSpPr/>
          <p:nvPr/>
        </p:nvSpPr>
        <p:spPr>
          <a:xfrm>
            <a:off x="2423160" y="12390120"/>
            <a:ext cx="6537960" cy="658368"/>
          </a:xfrm>
          <a:prstGeom prst="rect">
            <a:avLst/>
          </a:prstGeom>
          <a:noFill/>
          <a:ln/>
        </p:spPr>
        <p:txBody>
          <a:bodyPr wrap="square" lIns="0" tIns="0" rIns="0" bIns="0" rtlCol="0" anchor="ctr">
            <a:normAutofit/>
          </a:bodyPr>
          <a:lstStyle/>
          <a:p>
            <a:r>
              <a:rPr lang="en-US" sz="1650" b="1">
                <a:solidFill>
                  <a:srgbClr val="17324D"/>
                </a:solidFill>
                <a:latin typeface="Aptos"/>
                <a:ea typeface="Aptos" pitchFamily="34" charset="-122"/>
                <a:cs typeface="Aptos" pitchFamily="34" charset="-120"/>
              </a:rPr>
              <a:t>What makes a grade feel accurate and trustworthy from a student perspective?</a:t>
            </a:r>
            <a:endParaRPr lang="en-US" sz="1650">
              <a:latin typeface="Aptos"/>
            </a:endParaRPr>
          </a:p>
        </p:txBody>
      </p:sp>
      <p:sp>
        <p:nvSpPr>
          <p:cNvPr id="29" name="Text 27"/>
          <p:cNvSpPr/>
          <p:nvPr/>
        </p:nvSpPr>
        <p:spPr>
          <a:xfrm>
            <a:off x="2423160" y="13194792"/>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30" name="Text 28"/>
          <p:cNvSpPr/>
          <p:nvPr/>
        </p:nvSpPr>
        <p:spPr>
          <a:xfrm>
            <a:off x="640080" y="13917168"/>
            <a:ext cx="8778240" cy="320040"/>
          </a:xfrm>
          <a:prstGeom prst="rect">
            <a:avLst/>
          </a:prstGeom>
          <a:noFill/>
          <a:ln/>
        </p:spPr>
        <p:txBody>
          <a:bodyPr wrap="square" lIns="0" tIns="0" rIns="0" bIns="0" rtlCol="0" anchor="ctr">
            <a:normAutofit/>
          </a:bodyPr>
          <a:lstStyle/>
          <a:p>
            <a:pPr marL="0" indent="0" algn="ctr">
              <a:buNone/>
            </a:pPr>
            <a:r>
              <a:rPr lang="en-US" sz="1400" b="1">
                <a:solidFill>
                  <a:srgbClr val="0B5963"/>
                </a:solidFill>
                <a:latin typeface="Aptos" pitchFamily="34" charset="0"/>
                <a:ea typeface="Aptos" pitchFamily="34" charset="-122"/>
                <a:cs typeface="Aptos" pitchFamily="34" charset="-120"/>
              </a:rPr>
              <a:t>What should every ISD student be able to expect?</a:t>
            </a:r>
            <a:endParaRPr lang="en-US" sz="1400"/>
          </a:p>
        </p:txBody>
      </p:sp>
      <p:sp>
        <p:nvSpPr>
          <p:cNvPr id="31" name="Rounded Rectangle 30"/>
          <p:cNvSpPr/>
          <p:nvPr/>
        </p:nvSpPr>
        <p:spPr>
          <a:xfrm>
            <a:off x="640080" y="14319504"/>
            <a:ext cx="8778240" cy="621792"/>
          </a:xfrm>
          <a:prstGeom prst="roundRect">
            <a:avLst/>
          </a:prstGeom>
          <a:solidFill>
            <a:srgbClr val="F1EFE5"/>
          </a:solidFill>
          <a:ln w="10160">
            <a:solidFill>
              <a:srgbClr val="0B5963"/>
            </a:solidFill>
          </a:ln>
        </p:spPr>
        <p:style>
          <a:lnRef idx="1">
            <a:schemeClr val="accent1"/>
          </a:lnRef>
          <a:fillRef idx="3">
            <a:schemeClr val="accent1"/>
          </a:fillRef>
          <a:effectRef idx="2">
            <a:schemeClr val="accent1"/>
          </a:effectRef>
          <a:fontRef idx="minor">
            <a:schemeClr val="lt1"/>
          </a:fontRef>
        </p:style>
        <p:txBody>
          <a:bodyPr lIns="128016" tIns="73152" rIns="128016" rtlCol="0" anchor="ctr"/>
          <a:lstStyle/>
          <a:p>
            <a:pPr algn="ctr"/>
            <a:r>
              <a:rPr sz="800" b="1">
                <a:solidFill>
                  <a:srgbClr val="0B5963"/>
                </a:solidFill>
                <a:latin typeface="Aptos"/>
              </a:rPr>
              <a:t>OE 12.1  •  </a:t>
            </a:r>
            <a:r>
              <a:rPr sz="800">
                <a:solidFill>
                  <a:srgbClr val="17324D"/>
                </a:solidFill>
                <a:latin typeface="Aptos"/>
              </a:rPr>
              <a:t>Student grades should reflect understanding of course learning objectives.</a:t>
            </a:r>
          </a:p>
        </p:txBody>
      </p:sp>
    </p:spTree>
    <p:extLst>
      <p:ext uri="{BB962C8B-B14F-4D97-AF65-F5344CB8AC3E}">
        <p14:creationId xmlns:p14="http://schemas.microsoft.com/office/powerpoint/2010/main" val="2221994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34FACF-7310-2B84-6ADE-E0FEFBBBFE0A}"/>
              </a:ext>
            </a:extLst>
          </p:cNvPr>
          <p:cNvSpPr txBox="1"/>
          <p:nvPr/>
        </p:nvSpPr>
        <p:spPr>
          <a:xfrm>
            <a:off x="405645" y="414156"/>
            <a:ext cx="9441126" cy="132959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accent1">
                    <a:lumMod val="76000"/>
                  </a:schemeClr>
                </a:solidFill>
                <a:latin typeface="Calibri Light"/>
                <a:ea typeface="Calibri Light"/>
                <a:cs typeface="Calibri Light"/>
              </a:rPr>
              <a:t>What should a Grade Communicate ?  Participant's Responses:</a:t>
            </a:r>
          </a:p>
          <a:p>
            <a:endParaRPr lang="en-US" sz="2400" dirty="0">
              <a:latin typeface="Calibri Light"/>
              <a:ea typeface="Calibri Light"/>
              <a:cs typeface="Calibri Light"/>
            </a:endParaRPr>
          </a:p>
          <a:p>
            <a:pPr marL="342900" indent="-342900">
              <a:buFont typeface="Arial"/>
              <a:buChar char="•"/>
            </a:pPr>
            <a:r>
              <a:rPr lang="en-US" sz="2400" dirty="0">
                <a:latin typeface="Calibri Light"/>
                <a:ea typeface="Calibri Light"/>
                <a:cs typeface="Calibri Light"/>
              </a:rPr>
              <a:t>When a grade matches my student's ability it aligns with </a:t>
            </a:r>
          </a:p>
          <a:p>
            <a:r>
              <a:rPr lang="en-US" sz="2400" dirty="0">
                <a:latin typeface="Calibri Light"/>
                <a:ea typeface="Calibri Light"/>
                <a:cs typeface="Calibri Light"/>
              </a:rPr>
              <a:t>     1) their natural interests, </a:t>
            </a:r>
            <a:endParaRPr lang="en-US" dirty="0">
              <a:latin typeface="Calibri" panose="020F0502020204030204"/>
              <a:ea typeface="Calibri" panose="020F0502020204030204"/>
              <a:cs typeface="Calibri" panose="020F0502020204030204"/>
            </a:endParaRPr>
          </a:p>
          <a:p>
            <a:r>
              <a:rPr lang="en-US" sz="2400" dirty="0">
                <a:latin typeface="Calibri Light"/>
                <a:ea typeface="Calibri Light"/>
                <a:cs typeface="Calibri Light"/>
              </a:rPr>
              <a:t>     2) their standardized tests </a:t>
            </a:r>
            <a:endParaRPr lang="en-US" dirty="0">
              <a:latin typeface="Calibri" panose="020F0502020204030204"/>
              <a:ea typeface="Calibri" panose="020F0502020204030204"/>
              <a:cs typeface="Calibri" panose="020F0502020204030204"/>
            </a:endParaRPr>
          </a:p>
          <a:p>
            <a:r>
              <a:rPr lang="en-US" sz="2400" dirty="0">
                <a:latin typeface="Calibri Light"/>
                <a:ea typeface="Calibri Light"/>
                <a:cs typeface="Calibri Light"/>
              </a:rPr>
              <a:t>     3) previous grade trajectory </a:t>
            </a:r>
            <a:endParaRPr lang="en-US" dirty="0">
              <a:latin typeface="Calibri" panose="020F0502020204030204"/>
              <a:ea typeface="Calibri" panose="020F0502020204030204"/>
              <a:cs typeface="Calibri" panose="020F0502020204030204"/>
            </a:endParaRPr>
          </a:p>
          <a:p>
            <a:r>
              <a:rPr lang="en-US" sz="2400" dirty="0">
                <a:latin typeface="Calibri Light"/>
                <a:ea typeface="Calibri Light"/>
                <a:cs typeface="Calibri Light"/>
              </a:rPr>
              <a:t>     4) khan academy work they do in their free time</a:t>
            </a:r>
            <a:endParaRPr lang="en-US" dirty="0">
              <a:ea typeface="Calibri" panose="020F0502020204030204"/>
              <a:cs typeface="Calibri" panose="020F0502020204030204"/>
            </a:endParaRPr>
          </a:p>
          <a:p>
            <a:endParaRPr lang="en-US" sz="2400" dirty="0">
              <a:latin typeface="Calibri Light"/>
              <a:ea typeface="Calibri Light"/>
              <a:cs typeface="Calibri Light"/>
            </a:endParaRPr>
          </a:p>
          <a:p>
            <a:pPr marL="285750" indent="-285750">
              <a:buFont typeface="Arial"/>
              <a:buChar char="•"/>
            </a:pPr>
            <a:r>
              <a:rPr lang="en-US" sz="2400" dirty="0">
                <a:latin typeface="Calibri Light"/>
                <a:ea typeface="Calibri Light"/>
                <a:cs typeface="Calibri Light"/>
              </a:rPr>
              <a:t>A grade should feel accurate when the students themselves think that this is a reflection of how much time they spent studying or working on something.</a:t>
            </a:r>
          </a:p>
          <a:p>
            <a:pPr marL="285750" indent="-285750">
              <a:buFont typeface="Arial"/>
              <a:buChar char="•"/>
            </a:pPr>
            <a:endParaRPr lang="en-US" sz="2400" dirty="0">
              <a:latin typeface="Calibri Light"/>
              <a:ea typeface="Calibri Light"/>
              <a:cs typeface="Calibri Light"/>
            </a:endParaRPr>
          </a:p>
          <a:p>
            <a:pPr marL="285750" indent="-285750">
              <a:buFont typeface="Arial"/>
              <a:buChar char="•"/>
            </a:pPr>
            <a:r>
              <a:rPr lang="en-US" sz="2400" dirty="0">
                <a:latin typeface="Calibri Light"/>
                <a:ea typeface="Calibri Light"/>
                <a:cs typeface="Calibri Light"/>
              </a:rPr>
              <a:t>Work habits, effort &amp; attendance DO / or SHOULD affect academic learning.</a:t>
            </a:r>
          </a:p>
          <a:p>
            <a:pPr marL="285750" indent="-285750">
              <a:buFont typeface="Arial"/>
              <a:buChar char="•"/>
            </a:pPr>
            <a:endParaRPr lang="en-US" sz="2400" dirty="0">
              <a:latin typeface="Calibri Light"/>
              <a:ea typeface="Calibri Light"/>
              <a:cs typeface="Calibri Light"/>
            </a:endParaRPr>
          </a:p>
          <a:p>
            <a:pPr marL="285750" indent="-285750">
              <a:buFont typeface="Arial"/>
              <a:buChar char="•"/>
            </a:pPr>
            <a:r>
              <a:rPr lang="en-US" sz="2400" dirty="0">
                <a:latin typeface="Calibri Light"/>
                <a:ea typeface="Calibri Light"/>
                <a:cs typeface="Calibri Light"/>
              </a:rPr>
              <a:t>If it is reasonable to retake to show understanding or mastery, why is that cut off at a 70%? It feels punitive. I am not suggesting multiple retakes but the concept in general.  </a:t>
            </a:r>
            <a:r>
              <a:rPr lang="en-US" sz="2400" b="1" dirty="0">
                <a:solidFill>
                  <a:srgbClr val="FF0000"/>
                </a:solidFill>
                <a:latin typeface="Calibri Light"/>
                <a:ea typeface="Calibri Light"/>
                <a:cs typeface="Calibri Light"/>
              </a:rPr>
              <a:t>Clarification: The threshold for recovery in ISD is 77%/C+ as a minimum.  Teams may choose to raise the threshold.</a:t>
            </a:r>
            <a:endParaRPr lang="en-US" sz="2400" dirty="0">
              <a:latin typeface="Calibri Light"/>
              <a:ea typeface="Calibri Light"/>
              <a:cs typeface="Calibri Light"/>
            </a:endParaRPr>
          </a:p>
          <a:p>
            <a:pPr marL="285750" indent="-285750">
              <a:buFont typeface="Arial"/>
              <a:buChar char="•"/>
            </a:pPr>
            <a:endParaRPr lang="en-US" sz="2400" dirty="0">
              <a:latin typeface="Calibri Light"/>
              <a:ea typeface="Calibri Light"/>
              <a:cs typeface="Calibri Light"/>
            </a:endParaRPr>
          </a:p>
          <a:p>
            <a:pPr marL="285750" indent="-285750">
              <a:buFont typeface="Arial"/>
              <a:buChar char="•"/>
            </a:pPr>
            <a:r>
              <a:rPr lang="en-US" sz="2400" dirty="0">
                <a:latin typeface="Calibri Light"/>
                <a:ea typeface="Calibri Light"/>
                <a:cs typeface="Calibri Light"/>
              </a:rPr>
              <a:t>As a student, and among students, we tend to notice bias between their favorite student vs. least fav student &amp; high performing vs. low performing. A grade feels more trustworthy when it's based off a rubric, rather than on us.</a:t>
            </a:r>
          </a:p>
          <a:p>
            <a:pPr marL="285750" indent="-285750">
              <a:buFont typeface="Arial"/>
              <a:buChar char="•"/>
            </a:pPr>
            <a:endParaRPr lang="en-US" sz="2400" dirty="0">
              <a:latin typeface="Calibri Light"/>
              <a:ea typeface="Calibri Light"/>
              <a:cs typeface="Calibri Light"/>
            </a:endParaRPr>
          </a:p>
          <a:p>
            <a:pPr marL="285750" indent="-285750">
              <a:buFont typeface="Arial"/>
              <a:buChar char="•"/>
            </a:pPr>
            <a:r>
              <a:rPr lang="en-US" sz="2400" dirty="0">
                <a:latin typeface="Calibri Light"/>
                <a:ea typeface="Calibri Light"/>
                <a:cs typeface="Calibri Light"/>
              </a:rPr>
              <a:t>Grading should match or be on topic that is taught and covered. When the Qs asked surprises the students, the disconnect causes anxiety and low trust in the process.</a:t>
            </a:r>
          </a:p>
          <a:p>
            <a:pPr marL="285750" indent="-285750">
              <a:buFont typeface="Arial"/>
              <a:buChar char="•"/>
            </a:pPr>
            <a:endParaRPr lang="en-US" sz="2400" dirty="0">
              <a:latin typeface="Calibri Light"/>
              <a:ea typeface="Calibri Light"/>
              <a:cs typeface="Calibri Light"/>
            </a:endParaRPr>
          </a:p>
          <a:p>
            <a:pPr marL="285750" indent="-285750">
              <a:buFont typeface="Arial"/>
              <a:buChar char="•"/>
            </a:pPr>
            <a:r>
              <a:rPr lang="en-US" sz="2400" dirty="0">
                <a:latin typeface="Calibri Light"/>
                <a:ea typeface="Calibri Light"/>
                <a:cs typeface="Calibri Light"/>
              </a:rPr>
              <a:t>Clear parameters. Clear measurements. clear grading scales.</a:t>
            </a:r>
          </a:p>
          <a:p>
            <a:pPr marL="285750" indent="-285750">
              <a:buFont typeface="Arial"/>
              <a:buChar char="•"/>
            </a:pPr>
            <a:endParaRPr lang="en-US" sz="2400" dirty="0">
              <a:latin typeface="Calibri Light"/>
              <a:ea typeface="Calibri Light"/>
              <a:cs typeface="Calibri Light"/>
            </a:endParaRPr>
          </a:p>
          <a:p>
            <a:pPr marL="285750" indent="-285750">
              <a:buFont typeface="Arial"/>
              <a:buChar char="•"/>
            </a:pPr>
            <a:r>
              <a:rPr lang="en-US" sz="2400" dirty="0">
                <a:latin typeface="Calibri Light"/>
                <a:ea typeface="Calibri Light"/>
                <a:cs typeface="Calibri Light"/>
              </a:rPr>
              <a:t>Mastery &amp; effort by student.</a:t>
            </a:r>
          </a:p>
          <a:p>
            <a:pPr marL="285750" indent="-285750">
              <a:buFont typeface="Arial"/>
              <a:buChar char="•"/>
            </a:pPr>
            <a:endParaRPr lang="en-US" sz="2400" dirty="0">
              <a:latin typeface="Calibri Light"/>
              <a:ea typeface="Calibri Light"/>
              <a:cs typeface="Calibri Light"/>
            </a:endParaRPr>
          </a:p>
          <a:p>
            <a:pPr marL="285750" indent="-285750">
              <a:buFont typeface="Arial"/>
              <a:buChar char="•"/>
            </a:pPr>
            <a:r>
              <a:rPr lang="en-US" sz="2400" dirty="0">
                <a:latin typeface="Calibri Light"/>
                <a:ea typeface="Calibri Light"/>
                <a:cs typeface="Calibri Light"/>
              </a:rPr>
              <a:t>Practice Material, Time to work, Uniform syllabus across sections, uniform percentages.</a:t>
            </a:r>
          </a:p>
          <a:p>
            <a:endParaRPr lang="en-US" dirty="0">
              <a:ea typeface="Calibri"/>
              <a:cs typeface="Calibri"/>
            </a:endParaRPr>
          </a:p>
        </p:txBody>
      </p:sp>
    </p:spTree>
    <p:extLst>
      <p:ext uri="{BB962C8B-B14F-4D97-AF65-F5344CB8AC3E}">
        <p14:creationId xmlns:p14="http://schemas.microsoft.com/office/powerpoint/2010/main" val="3302137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6F3EA"/>
        </a:solidFill>
        <a:effectLst/>
      </p:bgPr>
    </p:bg>
    <p:spTree>
      <p:nvGrpSpPr>
        <p:cNvPr id="1" name=""/>
        <p:cNvGrpSpPr/>
        <p:nvPr/>
      </p:nvGrpSpPr>
      <p:grpSpPr>
        <a:xfrm>
          <a:off x="0" y="0"/>
          <a:ext cx="1" cy="1"/>
          <a:chOff x="0" y="0"/>
          <a:chExt cx="1" cy="1"/>
        </a:xfrm>
      </p:grpSpPr>
      <p:sp>
        <p:nvSpPr>
          <p:cNvPr id="2" name="Shape 0"/>
          <p:cNvSpPr/>
          <p:nvPr/>
        </p:nvSpPr>
        <p:spPr>
          <a:xfrm>
            <a:off x="0" y="0"/>
            <a:ext cx="10058400" cy="320040"/>
          </a:xfrm>
          <a:prstGeom prst="rect">
            <a:avLst/>
          </a:prstGeom>
          <a:solidFill>
            <a:srgbClr val="0B5963"/>
          </a:solidFill>
          <a:ln w="12700">
            <a:solidFill>
              <a:srgbClr val="0B5963"/>
            </a:solidFill>
            <a:prstDash val="solid"/>
          </a:ln>
        </p:spPr>
        <p:txBody>
          <a:bodyPr/>
          <a:lstStyle/>
          <a:p>
            <a:endParaRPr lang="en-US"/>
          </a:p>
        </p:txBody>
      </p:sp>
      <p:sp>
        <p:nvSpPr>
          <p:cNvPr id="3" name="Shape 1"/>
          <p:cNvSpPr/>
          <p:nvPr/>
        </p:nvSpPr>
        <p:spPr>
          <a:xfrm>
            <a:off x="0" y="15288768"/>
            <a:ext cx="10058400" cy="256032"/>
          </a:xfrm>
          <a:prstGeom prst="rect">
            <a:avLst/>
          </a:prstGeom>
          <a:solidFill>
            <a:srgbClr val="0B5963"/>
          </a:solidFill>
          <a:ln w="12700">
            <a:solidFill>
              <a:srgbClr val="0B5963"/>
            </a:solidFill>
            <a:prstDash val="solid"/>
          </a:ln>
        </p:spPr>
        <p:txBody>
          <a:bodyPr/>
          <a:lstStyle/>
          <a:p>
            <a:endParaRPr lang="en-US"/>
          </a:p>
        </p:txBody>
      </p:sp>
      <p:sp>
        <p:nvSpPr>
          <p:cNvPr id="4" name="Text 2"/>
          <p:cNvSpPr/>
          <p:nvPr/>
        </p:nvSpPr>
        <p:spPr>
          <a:xfrm>
            <a:off x="502920" y="438912"/>
            <a:ext cx="8046720" cy="274320"/>
          </a:xfrm>
          <a:prstGeom prst="rect">
            <a:avLst/>
          </a:prstGeom>
          <a:noFill/>
          <a:ln/>
        </p:spPr>
        <p:txBody>
          <a:bodyPr wrap="square" lIns="0" tIns="0" rIns="0" bIns="0" rtlCol="0" anchor="ctr">
            <a:normAutofit/>
          </a:bodyPr>
          <a:lstStyle/>
          <a:p>
            <a:pPr marL="0" indent="0" algn="l">
              <a:buNone/>
            </a:pPr>
            <a:r>
              <a:rPr lang="en-US" sz="1100" b="1">
                <a:solidFill>
                  <a:srgbClr val="0B5963"/>
                </a:solidFill>
                <a:latin typeface="Aptos" pitchFamily="34" charset="0"/>
                <a:ea typeface="Aptos" pitchFamily="34" charset="-122"/>
                <a:cs typeface="Aptos" pitchFamily="34" charset="-120"/>
              </a:rPr>
              <a:t>COMMUNITY COMMITTEE ON GRADING &amp; HOMEWORK</a:t>
            </a:r>
            <a:endParaRPr lang="en-US" sz="1100"/>
          </a:p>
        </p:txBody>
      </p:sp>
      <p:sp>
        <p:nvSpPr>
          <p:cNvPr id="5" name="Text 3"/>
          <p:cNvSpPr/>
          <p:nvPr/>
        </p:nvSpPr>
        <p:spPr>
          <a:xfrm>
            <a:off x="9052560" y="438912"/>
            <a:ext cx="457200" cy="274320"/>
          </a:xfrm>
          <a:prstGeom prst="rect">
            <a:avLst/>
          </a:prstGeom>
          <a:noFill/>
          <a:ln/>
        </p:spPr>
        <p:txBody>
          <a:bodyPr wrap="square" lIns="0" tIns="0" rIns="0" bIns="0" rtlCol="0" anchor="ctr">
            <a:normAutofit/>
          </a:bodyPr>
          <a:lstStyle/>
          <a:p>
            <a:pPr marL="0" indent="0" algn="r">
              <a:buNone/>
            </a:pPr>
            <a:r>
              <a:rPr lang="en-US" sz="1100">
                <a:solidFill>
                  <a:srgbClr val="0B5963"/>
                </a:solidFill>
                <a:latin typeface="Aptos" pitchFamily="34" charset="0"/>
                <a:ea typeface="Aptos" pitchFamily="34" charset="-122"/>
                <a:cs typeface="Aptos" pitchFamily="34" charset="-120"/>
              </a:rPr>
              <a:t>2</a:t>
            </a:r>
            <a:endParaRPr lang="en-US" sz="1100"/>
          </a:p>
        </p:txBody>
      </p:sp>
      <p:sp>
        <p:nvSpPr>
          <p:cNvPr id="6" name="Shape 4"/>
          <p:cNvSpPr/>
          <p:nvPr/>
        </p:nvSpPr>
        <p:spPr>
          <a:xfrm>
            <a:off x="502920" y="868680"/>
            <a:ext cx="2350008" cy="502920"/>
          </a:xfrm>
          <a:prstGeom prst="roundRect">
            <a:avLst/>
          </a:prstGeom>
          <a:solidFill>
            <a:srgbClr val="CFE7EA"/>
          </a:solidFill>
          <a:ln w="12700">
            <a:solidFill>
              <a:srgbClr val="CFE7EA"/>
            </a:solidFill>
            <a:prstDash val="solid"/>
          </a:ln>
        </p:spPr>
        <p:txBody>
          <a:bodyPr/>
          <a:lstStyle/>
          <a:p>
            <a:endParaRPr lang="en-US"/>
          </a:p>
        </p:txBody>
      </p:sp>
      <p:sp>
        <p:nvSpPr>
          <p:cNvPr id="7" name="Text 5"/>
          <p:cNvSpPr/>
          <p:nvPr/>
        </p:nvSpPr>
        <p:spPr>
          <a:xfrm>
            <a:off x="594360" y="987552"/>
            <a:ext cx="2240280" cy="246888"/>
          </a:xfrm>
          <a:prstGeom prst="rect">
            <a:avLst/>
          </a:prstGeom>
          <a:noFill/>
          <a:ln/>
        </p:spPr>
        <p:txBody>
          <a:bodyPr wrap="square" lIns="0" tIns="0" rIns="0" bIns="0" rtlCol="0" anchor="ctr">
            <a:normAutofit/>
          </a:bodyPr>
          <a:lstStyle/>
          <a:p>
            <a:pPr algn="ctr"/>
            <a:r>
              <a:rPr sz="750" b="1"/>
              <a:t>POSTER 2 - CLARITY</a:t>
            </a:r>
          </a:p>
        </p:txBody>
      </p:sp>
      <p:sp>
        <p:nvSpPr>
          <p:cNvPr id="8" name="Text 6"/>
          <p:cNvSpPr/>
          <p:nvPr/>
        </p:nvSpPr>
        <p:spPr>
          <a:xfrm>
            <a:off x="502920" y="1536192"/>
            <a:ext cx="9052560" cy="1280160"/>
          </a:xfrm>
          <a:prstGeom prst="rect">
            <a:avLst/>
          </a:prstGeom>
          <a:noFill/>
          <a:ln/>
        </p:spPr>
        <p:txBody>
          <a:bodyPr wrap="square" lIns="0" tIns="0" rIns="0" bIns="0" rtlCol="0" anchor="ctr">
            <a:normAutofit/>
          </a:bodyPr>
          <a:lstStyle/>
          <a:p>
            <a:pPr marL="0" indent="0" algn="l">
              <a:buNone/>
            </a:pPr>
            <a:r>
              <a:rPr lang="en-US" sz="3000" b="1">
                <a:solidFill>
                  <a:srgbClr val="17324D"/>
                </a:solidFill>
                <a:latin typeface="Aptos" pitchFamily="34" charset="0"/>
                <a:ea typeface="Aptos" pitchFamily="34" charset="-122"/>
                <a:cs typeface="Aptos" pitchFamily="34" charset="-120"/>
              </a:rPr>
              <a:t>How Clear Should Course Expectations Be?</a:t>
            </a:r>
            <a:endParaRPr lang="en-US" sz="3000"/>
          </a:p>
        </p:txBody>
      </p:sp>
      <p:sp>
        <p:nvSpPr>
          <p:cNvPr id="9" name="Text 7"/>
          <p:cNvSpPr/>
          <p:nvPr/>
        </p:nvSpPr>
        <p:spPr>
          <a:xfrm>
            <a:off x="530352" y="2852928"/>
            <a:ext cx="8915400" cy="658368"/>
          </a:xfrm>
          <a:prstGeom prst="rect">
            <a:avLst/>
          </a:prstGeom>
          <a:noFill/>
          <a:ln/>
        </p:spPr>
        <p:txBody>
          <a:bodyPr wrap="square" lIns="0" tIns="0" rIns="0" bIns="0" rtlCol="0" anchor="ctr">
            <a:normAutofit/>
          </a:bodyPr>
          <a:lstStyle/>
          <a:p>
            <a:pPr marL="0" indent="0" algn="l">
              <a:buNone/>
            </a:pPr>
            <a:r>
              <a:rPr lang="en-US" sz="1700" b="1">
                <a:solidFill>
                  <a:srgbClr val="0B5963"/>
                </a:solidFill>
                <a:latin typeface="Aptos" pitchFamily="34" charset="0"/>
                <a:ea typeface="Aptos" pitchFamily="34" charset="-122"/>
                <a:cs typeface="Aptos" pitchFamily="34" charset="-120"/>
              </a:rPr>
              <a:t>Every student should understand the learning goal, what successful work looks like, and how learning will be assessed.</a:t>
            </a:r>
            <a:endParaRPr lang="en-US" sz="1700"/>
          </a:p>
        </p:txBody>
      </p:sp>
      <p:sp>
        <p:nvSpPr>
          <p:cNvPr id="10" name="Shape 8"/>
          <p:cNvSpPr/>
          <p:nvPr/>
        </p:nvSpPr>
        <p:spPr>
          <a:xfrm>
            <a:off x="502920" y="3657600"/>
            <a:ext cx="9052560" cy="4160520"/>
          </a:xfrm>
          <a:prstGeom prst="roundRect">
            <a:avLst/>
          </a:prstGeom>
          <a:solidFill>
            <a:srgbClr val="FFFFFF"/>
          </a:solidFill>
          <a:ln w="12700">
            <a:solidFill>
              <a:srgbClr val="D8D3C7"/>
            </a:solidFill>
            <a:prstDash val="solid"/>
          </a:ln>
        </p:spPr>
        <p:txBody>
          <a:bodyPr/>
          <a:lstStyle/>
          <a:p>
            <a:endParaRPr lang="en-US"/>
          </a:p>
        </p:txBody>
      </p:sp>
      <p:sp>
        <p:nvSpPr>
          <p:cNvPr id="11" name="Text 9"/>
          <p:cNvSpPr/>
          <p:nvPr/>
        </p:nvSpPr>
        <p:spPr>
          <a:xfrm>
            <a:off x="822960" y="3931920"/>
            <a:ext cx="5943600" cy="320040"/>
          </a:xfrm>
          <a:prstGeom prst="rect">
            <a:avLst/>
          </a:prstGeom>
          <a:noFill/>
          <a:ln/>
        </p:spPr>
        <p:txBody>
          <a:bodyPr wrap="square" lIns="0" tIns="0" rIns="0" bIns="0" rtlCol="0" anchor="ctr">
            <a:normAutofit/>
          </a:bodyPr>
          <a:lstStyle/>
          <a:p>
            <a:pPr marL="0" indent="0" algn="l">
              <a:buNone/>
            </a:pPr>
            <a:r>
              <a:rPr lang="en-US" sz="1300" b="1">
                <a:solidFill>
                  <a:srgbClr val="0B5963"/>
                </a:solidFill>
                <a:latin typeface="Aptos" pitchFamily="34" charset="0"/>
                <a:ea typeface="Aptos" pitchFamily="34" charset="-122"/>
                <a:cs typeface="Aptos" pitchFamily="34" charset="-120"/>
              </a:rPr>
              <a:t>WHAT STUDENTS SHOULD EXPERIENCE</a:t>
            </a:r>
            <a:endParaRPr lang="en-US" sz="1300"/>
          </a:p>
        </p:txBody>
      </p:sp>
      <p:sp>
        <p:nvSpPr>
          <p:cNvPr id="12" name="Shape 10"/>
          <p:cNvSpPr/>
          <p:nvPr/>
        </p:nvSpPr>
        <p:spPr>
          <a:xfrm>
            <a:off x="841248" y="4636008"/>
            <a:ext cx="164592" cy="164592"/>
          </a:xfrm>
          <a:prstGeom prst="ellipse">
            <a:avLst/>
          </a:prstGeom>
          <a:solidFill>
            <a:srgbClr val="CFE7EA"/>
          </a:solidFill>
          <a:ln w="12700">
            <a:solidFill>
              <a:srgbClr val="CFE7EA"/>
            </a:solidFill>
            <a:prstDash val="solid"/>
          </a:ln>
        </p:spPr>
        <p:txBody>
          <a:bodyPr/>
          <a:lstStyle/>
          <a:p>
            <a:endParaRPr lang="en-US"/>
          </a:p>
        </p:txBody>
      </p:sp>
      <p:sp>
        <p:nvSpPr>
          <p:cNvPr id="13" name="Text 11"/>
          <p:cNvSpPr/>
          <p:nvPr/>
        </p:nvSpPr>
        <p:spPr>
          <a:xfrm>
            <a:off x="1143000" y="4526280"/>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Learning goals and success criteria should be shared before students complete major assignments or assessments.</a:t>
            </a:r>
            <a:endParaRPr lang="en-US" sz="1650"/>
          </a:p>
        </p:txBody>
      </p:sp>
      <p:sp>
        <p:nvSpPr>
          <p:cNvPr id="14" name="Shape 12"/>
          <p:cNvSpPr/>
          <p:nvPr/>
        </p:nvSpPr>
        <p:spPr>
          <a:xfrm>
            <a:off x="841248" y="5532120"/>
            <a:ext cx="164592" cy="164592"/>
          </a:xfrm>
          <a:prstGeom prst="ellipse">
            <a:avLst/>
          </a:prstGeom>
          <a:solidFill>
            <a:srgbClr val="CFE7EA"/>
          </a:solidFill>
          <a:ln w="12700">
            <a:solidFill>
              <a:srgbClr val="CFE7EA"/>
            </a:solidFill>
            <a:prstDash val="solid"/>
          </a:ln>
        </p:spPr>
        <p:txBody>
          <a:bodyPr/>
          <a:lstStyle/>
          <a:p>
            <a:endParaRPr lang="en-US"/>
          </a:p>
        </p:txBody>
      </p:sp>
      <p:sp>
        <p:nvSpPr>
          <p:cNvPr id="15" name="Text 13"/>
          <p:cNvSpPr/>
          <p:nvPr/>
        </p:nvSpPr>
        <p:spPr>
          <a:xfrm>
            <a:off x="1143000" y="5422392"/>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Assignments, classroom learning, and assessments should align with the knowledge and skills students are expected to develop.</a:t>
            </a:r>
            <a:endParaRPr lang="en-US" sz="1650"/>
          </a:p>
        </p:txBody>
      </p:sp>
      <p:sp>
        <p:nvSpPr>
          <p:cNvPr id="16" name="Shape 14"/>
          <p:cNvSpPr/>
          <p:nvPr/>
        </p:nvSpPr>
        <p:spPr>
          <a:xfrm>
            <a:off x="841248" y="6428232"/>
            <a:ext cx="164592" cy="164592"/>
          </a:xfrm>
          <a:prstGeom prst="ellipse">
            <a:avLst/>
          </a:prstGeom>
          <a:solidFill>
            <a:srgbClr val="CFE7EA"/>
          </a:solidFill>
          <a:ln w="12700">
            <a:solidFill>
              <a:srgbClr val="CFE7EA"/>
            </a:solidFill>
            <a:prstDash val="solid"/>
          </a:ln>
        </p:spPr>
        <p:txBody>
          <a:bodyPr/>
          <a:lstStyle/>
          <a:p>
            <a:endParaRPr lang="en-US"/>
          </a:p>
        </p:txBody>
      </p:sp>
      <p:sp>
        <p:nvSpPr>
          <p:cNvPr id="17" name="Text 15"/>
          <p:cNvSpPr/>
          <p:nvPr/>
        </p:nvSpPr>
        <p:spPr>
          <a:xfrm>
            <a:off x="1143000" y="6318504"/>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Common language and predictable course information should help students interpret expectations across classes.</a:t>
            </a:r>
            <a:endParaRPr lang="en-US" sz="1650"/>
          </a:p>
        </p:txBody>
      </p:sp>
      <p:sp>
        <p:nvSpPr>
          <p:cNvPr id="18" name="Shape 16"/>
          <p:cNvSpPr/>
          <p:nvPr/>
        </p:nvSpPr>
        <p:spPr>
          <a:xfrm>
            <a:off x="502920" y="8065008"/>
            <a:ext cx="9052560" cy="1691640"/>
          </a:xfrm>
          <a:prstGeom prst="roundRect">
            <a:avLst/>
          </a:prstGeom>
          <a:solidFill>
            <a:srgbClr val="DDEFF1"/>
          </a:solidFill>
          <a:ln w="12700">
            <a:solidFill>
              <a:srgbClr val="DDEFF1"/>
            </a:solidFill>
            <a:prstDash val="solid"/>
          </a:ln>
        </p:spPr>
        <p:txBody>
          <a:bodyPr/>
          <a:lstStyle/>
          <a:p>
            <a:endParaRPr lang="en-US"/>
          </a:p>
        </p:txBody>
      </p:sp>
      <p:sp>
        <p:nvSpPr>
          <p:cNvPr id="19" name="Text 17"/>
          <p:cNvSpPr/>
          <p:nvPr/>
        </p:nvSpPr>
        <p:spPr>
          <a:xfrm>
            <a:off x="822960" y="8302752"/>
            <a:ext cx="5029200" cy="274320"/>
          </a:xfrm>
          <a:prstGeom prst="rect">
            <a:avLst/>
          </a:prstGeom>
          <a:noFill/>
          <a:ln/>
        </p:spPr>
        <p:txBody>
          <a:bodyPr wrap="square" lIns="0" tIns="0" rIns="0" bIns="0" rtlCol="0" anchor="ctr">
            <a:normAutofit/>
          </a:bodyPr>
          <a:lstStyle/>
          <a:p>
            <a:pPr marL="0" indent="0" algn="l">
              <a:buNone/>
            </a:pPr>
            <a:r>
              <a:rPr lang="en-US" sz="1300" b="1">
                <a:solidFill>
                  <a:srgbClr val="17324D"/>
                </a:solidFill>
                <a:latin typeface="Aptos" pitchFamily="34" charset="0"/>
                <a:ea typeface="Aptos" pitchFamily="34" charset="-122"/>
                <a:cs typeface="Aptos" pitchFamily="34" charset="-120"/>
              </a:rPr>
              <a:t>WHAT THIS COULD LOOK LIKE</a:t>
            </a:r>
            <a:endParaRPr lang="en-US" sz="1300"/>
          </a:p>
        </p:txBody>
      </p:sp>
      <p:sp>
        <p:nvSpPr>
          <p:cNvPr id="20" name="Text 18"/>
          <p:cNvSpPr/>
          <p:nvPr/>
        </p:nvSpPr>
        <p:spPr>
          <a:xfrm>
            <a:off x="847857" y="8612185"/>
            <a:ext cx="8183880" cy="1083746"/>
          </a:xfrm>
          <a:prstGeom prst="rect">
            <a:avLst/>
          </a:prstGeom>
          <a:noFill/>
          <a:ln/>
        </p:spPr>
        <p:txBody>
          <a:bodyPr wrap="square" lIns="0" tIns="0" rIns="0" bIns="0" rtlCol="0" anchor="ctr">
            <a:normAutofit/>
          </a:bodyPr>
          <a:lstStyle/>
          <a:p>
            <a:pPr marL="0" indent="0" algn="l">
              <a:buNone/>
            </a:pPr>
            <a:r>
              <a:rPr lang="en-US" sz="1600">
                <a:solidFill>
                  <a:srgbClr val="253238"/>
                </a:solidFill>
                <a:latin typeface="Aptos" pitchFamily="34" charset="0"/>
                <a:ea typeface="Aptos" pitchFamily="34" charset="-122"/>
                <a:cs typeface="Aptos" pitchFamily="34" charset="-120"/>
              </a:rPr>
              <a:t>A student can describe what is being learned, what quality work requires, and how the evidence contributes to the grade.</a:t>
            </a:r>
          </a:p>
          <a:p>
            <a:r>
              <a:rPr lang="en-US" sz="1600">
                <a:solidFill>
                  <a:srgbClr val="253238"/>
                </a:solidFill>
                <a:latin typeface="Aptos"/>
              </a:rPr>
              <a:t>Students and families have clarity about course expectations, including details and expectations for upcoming assessments and assignments</a:t>
            </a:r>
          </a:p>
        </p:txBody>
      </p:sp>
      <p:sp>
        <p:nvSpPr>
          <p:cNvPr id="21" name="Text 19"/>
          <p:cNvSpPr/>
          <p:nvPr/>
        </p:nvSpPr>
        <p:spPr>
          <a:xfrm>
            <a:off x="530352" y="10076688"/>
            <a:ext cx="2926080" cy="347472"/>
          </a:xfrm>
          <a:prstGeom prst="rect">
            <a:avLst/>
          </a:prstGeom>
          <a:noFill/>
          <a:ln/>
        </p:spPr>
        <p:txBody>
          <a:bodyPr wrap="square" lIns="0" tIns="0" rIns="0" bIns="0" rtlCol="0" anchor="ctr">
            <a:normAutofit/>
          </a:bodyPr>
          <a:lstStyle/>
          <a:p>
            <a:pPr marL="0" indent="0" algn="l">
              <a:buNone/>
            </a:pPr>
            <a:r>
              <a:rPr lang="en-US" sz="1500" b="1">
                <a:solidFill>
                  <a:srgbClr val="0B5963"/>
                </a:solidFill>
                <a:latin typeface="Aptos" pitchFamily="34" charset="0"/>
                <a:ea typeface="Aptos" pitchFamily="34" charset="-122"/>
                <a:cs typeface="Aptos" pitchFamily="34" charset="-120"/>
              </a:rPr>
              <a:t>ADD YOUR VOICE</a:t>
            </a:r>
            <a:endParaRPr lang="en-US" sz="1500"/>
          </a:p>
        </p:txBody>
      </p:sp>
      <p:sp>
        <p:nvSpPr>
          <p:cNvPr id="22" name="Shape 20"/>
          <p:cNvSpPr/>
          <p:nvPr/>
        </p:nvSpPr>
        <p:spPr>
          <a:xfrm>
            <a:off x="566928" y="10588752"/>
            <a:ext cx="8915400" cy="1353312"/>
          </a:xfrm>
          <a:prstGeom prst="roundRect">
            <a:avLst/>
          </a:prstGeom>
          <a:solidFill>
            <a:srgbClr val="FFFFFF"/>
          </a:solidFill>
          <a:ln w="19050">
            <a:solidFill>
              <a:srgbClr val="CFE7EA"/>
            </a:solidFill>
            <a:prstDash val="solid"/>
          </a:ln>
        </p:spPr>
        <p:txBody>
          <a:bodyPr/>
          <a:lstStyle/>
          <a:p>
            <a:endParaRPr lang="en-US"/>
          </a:p>
        </p:txBody>
      </p:sp>
      <p:sp>
        <p:nvSpPr>
          <p:cNvPr id="23" name="Text 21"/>
          <p:cNvSpPr/>
          <p:nvPr/>
        </p:nvSpPr>
        <p:spPr>
          <a:xfrm>
            <a:off x="841248" y="10753344"/>
            <a:ext cx="1417320" cy="411480"/>
          </a:xfrm>
          <a:prstGeom prst="rect">
            <a:avLst/>
          </a:prstGeom>
          <a:noFill/>
          <a:ln/>
        </p:spPr>
        <p:txBody>
          <a:bodyPr wrap="square" lIns="0" tIns="0" rIns="0" bIns="0" rtlCol="0" anchor="ctr">
            <a:normAutofit/>
          </a:bodyPr>
          <a:lstStyle/>
          <a:p>
            <a:r>
              <a:rPr lang="en-US" sz="1200" b="1">
                <a:solidFill>
                  <a:srgbClr val="0B5963"/>
                </a:solidFill>
                <a:latin typeface="Aptos"/>
              </a:rPr>
              <a:t>ADULT LENS</a:t>
            </a:r>
            <a:endParaRPr lang="en-US" sz="1200">
              <a:solidFill>
                <a:srgbClr val="000000"/>
              </a:solidFill>
              <a:latin typeface="Aptos"/>
            </a:endParaRPr>
          </a:p>
          <a:p>
            <a:pPr marL="0" indent="0" algn="l">
              <a:buNone/>
            </a:pPr>
            <a:endParaRPr lang="en-US" sz="1150" b="1">
              <a:solidFill>
                <a:srgbClr val="0B5963"/>
              </a:solidFill>
              <a:latin typeface="Aptos"/>
            </a:endParaRPr>
          </a:p>
        </p:txBody>
      </p:sp>
      <p:sp>
        <p:nvSpPr>
          <p:cNvPr id="24" name="Text 22"/>
          <p:cNvSpPr/>
          <p:nvPr/>
        </p:nvSpPr>
        <p:spPr>
          <a:xfrm>
            <a:off x="2423160" y="10725912"/>
            <a:ext cx="6537960" cy="658368"/>
          </a:xfrm>
          <a:prstGeom prst="rect">
            <a:avLst/>
          </a:prstGeom>
          <a:noFill/>
          <a:ln/>
        </p:spPr>
        <p:txBody>
          <a:bodyPr wrap="square" lIns="0" tIns="0" rIns="0" bIns="0" rtlCol="0" anchor="ctr">
            <a:normAutofit/>
          </a:bodyPr>
          <a:lstStyle/>
          <a:p>
            <a:r>
              <a:rPr lang="en-US" sz="1650" b="1">
                <a:solidFill>
                  <a:srgbClr val="17324D"/>
                </a:solidFill>
                <a:latin typeface="Aptos"/>
                <a:ea typeface="Aptos" pitchFamily="34" charset="-122"/>
                <a:cs typeface="Aptos" pitchFamily="34" charset="-120"/>
              </a:rPr>
              <a:t>What information helps families understand course expectations?</a:t>
            </a:r>
            <a:endParaRPr lang="en-US" sz="1650">
              <a:latin typeface="Aptos"/>
            </a:endParaRPr>
          </a:p>
        </p:txBody>
      </p:sp>
      <p:sp>
        <p:nvSpPr>
          <p:cNvPr id="25" name="Text 23"/>
          <p:cNvSpPr/>
          <p:nvPr/>
        </p:nvSpPr>
        <p:spPr>
          <a:xfrm>
            <a:off x="2423160" y="11530584"/>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26" name="Shape 24"/>
          <p:cNvSpPr/>
          <p:nvPr/>
        </p:nvSpPr>
        <p:spPr>
          <a:xfrm>
            <a:off x="566928" y="12252960"/>
            <a:ext cx="8915400" cy="1353312"/>
          </a:xfrm>
          <a:prstGeom prst="roundRect">
            <a:avLst/>
          </a:prstGeom>
          <a:solidFill>
            <a:srgbClr val="FFFFFF"/>
          </a:solidFill>
          <a:ln w="19050">
            <a:solidFill>
              <a:srgbClr val="CFE7EA"/>
            </a:solidFill>
            <a:prstDash val="solid"/>
          </a:ln>
        </p:spPr>
        <p:txBody>
          <a:bodyPr/>
          <a:lstStyle/>
          <a:p>
            <a:endParaRPr lang="en-US"/>
          </a:p>
        </p:txBody>
      </p:sp>
      <p:sp>
        <p:nvSpPr>
          <p:cNvPr id="27" name="Text 25"/>
          <p:cNvSpPr/>
          <p:nvPr/>
        </p:nvSpPr>
        <p:spPr>
          <a:xfrm>
            <a:off x="841248" y="12417552"/>
            <a:ext cx="1417320" cy="411480"/>
          </a:xfrm>
          <a:prstGeom prst="rect">
            <a:avLst/>
          </a:prstGeom>
          <a:noFill/>
          <a:ln/>
        </p:spPr>
        <p:txBody>
          <a:bodyPr wrap="square" lIns="0" tIns="0" rIns="0" bIns="0" rtlCol="0" anchor="ctr">
            <a:normAutofit/>
          </a:bodyPr>
          <a:lstStyle/>
          <a:p>
            <a:pPr marL="0" indent="0" algn="l">
              <a:buNone/>
            </a:pPr>
            <a:r>
              <a:rPr lang="en-US" sz="1150" b="1">
                <a:solidFill>
                  <a:srgbClr val="0B5963"/>
                </a:solidFill>
                <a:latin typeface="Aptos" pitchFamily="34" charset="0"/>
                <a:ea typeface="Aptos" pitchFamily="34" charset="-122"/>
                <a:cs typeface="Aptos" pitchFamily="34" charset="-120"/>
              </a:rPr>
              <a:t>STUDENT LENS</a:t>
            </a:r>
            <a:endParaRPr lang="en-US" sz="1150"/>
          </a:p>
        </p:txBody>
      </p:sp>
      <p:sp>
        <p:nvSpPr>
          <p:cNvPr id="28" name="Text 26"/>
          <p:cNvSpPr/>
          <p:nvPr/>
        </p:nvSpPr>
        <p:spPr>
          <a:xfrm>
            <a:off x="2423160" y="12390120"/>
            <a:ext cx="6537960" cy="658368"/>
          </a:xfrm>
          <a:prstGeom prst="rect">
            <a:avLst/>
          </a:prstGeom>
          <a:noFill/>
          <a:ln/>
        </p:spPr>
        <p:txBody>
          <a:bodyPr wrap="square" lIns="0" tIns="0" rIns="0" bIns="0" rtlCol="0" anchor="ctr">
            <a:normAutofit/>
          </a:bodyPr>
          <a:lstStyle/>
          <a:p>
            <a:pPr marL="0" indent="0" algn="l">
              <a:buNone/>
            </a:pPr>
            <a:r>
              <a:rPr lang="en-US" sz="1650" b="1">
                <a:solidFill>
                  <a:srgbClr val="17324D"/>
                </a:solidFill>
                <a:latin typeface="Aptos" pitchFamily="34" charset="0"/>
                <a:ea typeface="Aptos" pitchFamily="34" charset="-122"/>
                <a:cs typeface="Aptos" pitchFamily="34" charset="-120"/>
              </a:rPr>
              <a:t>Where do expectations feel clear or confusing?</a:t>
            </a:r>
            <a:endParaRPr lang="en-US" sz="1650"/>
          </a:p>
        </p:txBody>
      </p:sp>
      <p:sp>
        <p:nvSpPr>
          <p:cNvPr id="29" name="Text 27"/>
          <p:cNvSpPr/>
          <p:nvPr/>
        </p:nvSpPr>
        <p:spPr>
          <a:xfrm>
            <a:off x="2423160" y="13194792"/>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30" name="Text 28"/>
          <p:cNvSpPr/>
          <p:nvPr/>
        </p:nvSpPr>
        <p:spPr>
          <a:xfrm>
            <a:off x="640080" y="13917168"/>
            <a:ext cx="8778240" cy="320040"/>
          </a:xfrm>
          <a:prstGeom prst="rect">
            <a:avLst/>
          </a:prstGeom>
          <a:noFill/>
          <a:ln/>
        </p:spPr>
        <p:txBody>
          <a:bodyPr wrap="square" lIns="0" tIns="0" rIns="0" bIns="0" rtlCol="0" anchor="ctr">
            <a:normAutofit/>
          </a:bodyPr>
          <a:lstStyle/>
          <a:p>
            <a:pPr marL="0" indent="0" algn="ctr">
              <a:buNone/>
            </a:pPr>
            <a:r>
              <a:rPr lang="en-US" sz="1400" b="1">
                <a:solidFill>
                  <a:srgbClr val="0B5963"/>
                </a:solidFill>
                <a:latin typeface="Aptos" pitchFamily="34" charset="0"/>
                <a:ea typeface="Aptos" pitchFamily="34" charset="-122"/>
                <a:cs typeface="Aptos" pitchFamily="34" charset="-120"/>
              </a:rPr>
              <a:t>What should every ISD student be able to expect?</a:t>
            </a:r>
            <a:endParaRPr lang="en-US" sz="1400"/>
          </a:p>
        </p:txBody>
      </p:sp>
      <p:sp>
        <p:nvSpPr>
          <p:cNvPr id="31" name="Rounded Rectangle 30"/>
          <p:cNvSpPr/>
          <p:nvPr/>
        </p:nvSpPr>
        <p:spPr>
          <a:xfrm>
            <a:off x="640080" y="14319504"/>
            <a:ext cx="8778240" cy="621792"/>
          </a:xfrm>
          <a:prstGeom prst="roundRect">
            <a:avLst/>
          </a:prstGeom>
          <a:solidFill>
            <a:srgbClr val="F1EFE5"/>
          </a:solidFill>
          <a:ln w="10160">
            <a:solidFill>
              <a:srgbClr val="0B5963"/>
            </a:solidFill>
          </a:ln>
        </p:spPr>
        <p:style>
          <a:lnRef idx="1">
            <a:schemeClr val="accent1"/>
          </a:lnRef>
          <a:fillRef idx="3">
            <a:schemeClr val="accent1"/>
          </a:fillRef>
          <a:effectRef idx="2">
            <a:schemeClr val="accent1"/>
          </a:effectRef>
          <a:fontRef idx="minor">
            <a:schemeClr val="lt1"/>
          </a:fontRef>
        </p:style>
        <p:txBody>
          <a:bodyPr lIns="128016" tIns="73152" rIns="128016" rtlCol="0" anchor="ctr"/>
          <a:lstStyle/>
          <a:p>
            <a:pPr algn="ctr"/>
            <a:r>
              <a:rPr sz="800" b="1">
                <a:solidFill>
                  <a:srgbClr val="0B5963"/>
                </a:solidFill>
                <a:latin typeface="Aptos"/>
              </a:rPr>
              <a:t>OE 12.1  •  </a:t>
            </a:r>
            <a:r>
              <a:rPr sz="800">
                <a:solidFill>
                  <a:srgbClr val="17324D"/>
                </a:solidFill>
                <a:latin typeface="Aptos"/>
              </a:rPr>
              <a:t>Grades should communicate progress in learning academic content and course expectations.</a:t>
            </a:r>
          </a:p>
        </p:txBody>
      </p:sp>
    </p:spTree>
    <p:extLst>
      <p:ext uri="{BB962C8B-B14F-4D97-AF65-F5344CB8AC3E}">
        <p14:creationId xmlns:p14="http://schemas.microsoft.com/office/powerpoint/2010/main" val="3735908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527BEA-BC36-35CC-F1FF-83839CB597C2}"/>
              </a:ext>
            </a:extLst>
          </p:cNvPr>
          <p:cNvSpPr txBox="1"/>
          <p:nvPr/>
        </p:nvSpPr>
        <p:spPr>
          <a:xfrm>
            <a:off x="398240" y="421053"/>
            <a:ext cx="9057111" cy="120956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0" u="none" strike="noStrike" baseline="0" dirty="0">
                <a:solidFill>
                  <a:schemeClr val="accent1">
                    <a:lumMod val="76000"/>
                  </a:schemeClr>
                </a:solidFill>
                <a:latin typeface="Calibri Light"/>
                <a:ea typeface="Calibri Light"/>
                <a:cs typeface="Calibri Light"/>
              </a:rPr>
              <a:t>How Clear Should Course Expectations Be?</a:t>
            </a:r>
            <a:r>
              <a:rPr sz="2000" b="1" i="0" dirty="0">
                <a:solidFill>
                  <a:schemeClr val="accent1">
                    <a:lumMod val="76000"/>
                  </a:schemeClr>
                </a:solidFill>
                <a:latin typeface="Calibri Light"/>
                <a:ea typeface="Calibri Light"/>
                <a:cs typeface="Calibri Light"/>
              </a:rPr>
              <a:t>​</a:t>
            </a:r>
            <a:r>
              <a:rPr lang="en-US" sz="2000" b="1" dirty="0">
                <a:solidFill>
                  <a:schemeClr val="accent1">
                    <a:lumMod val="76000"/>
                  </a:schemeClr>
                </a:solidFill>
                <a:latin typeface="Calibri Light"/>
                <a:ea typeface="Calibri Light"/>
                <a:cs typeface="Calibri Light"/>
              </a:rPr>
              <a:t> Participant's responses.</a:t>
            </a:r>
          </a:p>
          <a:p>
            <a:endParaRPr lang="en-US" sz="2000" dirty="0">
              <a:latin typeface="Calibri Light"/>
              <a:ea typeface="Calibri Light"/>
              <a:cs typeface="Calibri Light"/>
            </a:endParaRPr>
          </a:p>
          <a:p>
            <a:pPr marL="285750" indent="-285750">
              <a:buFont typeface="Arial"/>
              <a:buChar char="•"/>
            </a:pPr>
            <a:r>
              <a:rPr lang="en-US" sz="2000" dirty="0">
                <a:latin typeface="Calibri Light"/>
                <a:ea typeface="Calibri Light"/>
                <a:cs typeface="Calibri Light"/>
              </a:rPr>
              <a:t>Clear Expectations BEFORE testing. Implications</a:t>
            </a:r>
          </a:p>
          <a:p>
            <a:pPr lvl="1"/>
            <a:r>
              <a:rPr lang="en-US" sz="2000" dirty="0">
                <a:latin typeface="Calibri Light"/>
                <a:ea typeface="Calibri Light"/>
                <a:cs typeface="Calibri Light"/>
              </a:rPr>
              <a:t>1)seeing the rubric before writing the essay</a:t>
            </a:r>
          </a:p>
          <a:p>
            <a:pPr lvl="1"/>
            <a:r>
              <a:rPr lang="en-US" sz="2000" dirty="0">
                <a:latin typeface="Calibri Light"/>
                <a:ea typeface="Calibri Light"/>
                <a:cs typeface="Calibri Light"/>
              </a:rPr>
              <a:t>2)Going through learning objectives</a:t>
            </a:r>
          </a:p>
          <a:p>
            <a:pPr lvl="1"/>
            <a:r>
              <a:rPr lang="en-US" sz="2000" dirty="0">
                <a:latin typeface="Calibri Light"/>
                <a:ea typeface="Calibri Light"/>
                <a:cs typeface="Calibri Light"/>
              </a:rPr>
              <a:t>3)Feedback on assessments?</a:t>
            </a:r>
          </a:p>
          <a:p>
            <a:pPr marL="800100" lvl="1" indent="-342900">
              <a:buFont typeface="Arial"/>
              <a:buChar char="•"/>
            </a:pPr>
            <a:endParaRPr lang="en-US" sz="2000" dirty="0">
              <a:latin typeface="Calibri Light"/>
              <a:ea typeface="Calibri Light"/>
              <a:cs typeface="Calibri Light"/>
            </a:endParaRPr>
          </a:p>
          <a:p>
            <a:pPr marL="285750" indent="-285750">
              <a:buFont typeface="Arial"/>
              <a:buChar char="•"/>
            </a:pPr>
            <a:r>
              <a:rPr lang="en-US" sz="2000" dirty="0">
                <a:latin typeface="Calibri Light"/>
                <a:ea typeface="Calibri Light"/>
                <a:cs typeface="Calibri Light"/>
              </a:rPr>
              <a:t>We use rubrics (usually), but do students/families know how to interpret/ read them?</a:t>
            </a:r>
          </a:p>
          <a:p>
            <a:pPr marL="285750" indent="-28575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Consider various ways to communicate: </a:t>
            </a:r>
            <a:r>
              <a:rPr lang="en-US" sz="2000" dirty="0" err="1">
                <a:latin typeface="Calibri Light"/>
                <a:ea typeface="Calibri Light"/>
                <a:cs typeface="Calibri Light"/>
              </a:rPr>
              <a:t>ie</a:t>
            </a:r>
            <a:r>
              <a:rPr lang="en-US" sz="2000" dirty="0">
                <a:latin typeface="Calibri Light"/>
                <a:ea typeface="Calibri Light"/>
                <a:cs typeface="Calibri Light"/>
              </a:rPr>
              <a:t>. Not just digital, but visual, audio, written instructions/ expectations</a:t>
            </a:r>
          </a:p>
          <a:p>
            <a:pPr marL="285750" indent="-28575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Common essential standards by course across the district could help.</a:t>
            </a:r>
          </a:p>
          <a:p>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Course expectations feel confusing when it changes by teacher for the same course and this makes students think, maybe if I had this teacher my grade would be better</a:t>
            </a:r>
          </a:p>
          <a:p>
            <a:endParaRPr lang="en-US" sz="2000" dirty="0">
              <a:latin typeface="Calibri Light"/>
              <a:ea typeface="Calibri Light"/>
              <a:cs typeface="Calibri Light"/>
            </a:endParaRPr>
          </a:p>
          <a:p>
            <a:pPr marL="285750" indent="-285750">
              <a:buFont typeface="Arial"/>
              <a:buChar char="•"/>
            </a:pPr>
            <a:r>
              <a:rPr lang="en-US" sz="2000" dirty="0">
                <a:latin typeface="Calibri Light"/>
                <a:ea typeface="Calibri Light"/>
                <a:cs typeface="Calibri Light"/>
              </a:rPr>
              <a:t>I think it's helpful for students, teachers, and parents when this is outlined at the start of each unit.</a:t>
            </a:r>
          </a:p>
          <a:p>
            <a:pPr marL="285750" indent="-28575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What does it take to get a good grade? What are common mistakes students do? Use Canvas for electronic submissions.</a:t>
            </a:r>
          </a:p>
          <a:p>
            <a:endParaRPr lang="en-US" sz="2000" dirty="0">
              <a:latin typeface="Calibri Light"/>
              <a:ea typeface="Calibri Light"/>
              <a:cs typeface="Calibri Light"/>
            </a:endParaRPr>
          </a:p>
          <a:p>
            <a:pPr marL="285750" indent="-285750">
              <a:buFont typeface="Arial"/>
              <a:buChar char="•"/>
            </a:pPr>
            <a:r>
              <a:rPr lang="en-US" sz="2000" dirty="0">
                <a:latin typeface="Calibri Light"/>
                <a:ea typeface="Calibri Light"/>
                <a:cs typeface="Calibri Light"/>
              </a:rPr>
              <a:t>AI generated bullet points - not the lesson plan...Highlights:</a:t>
            </a:r>
          </a:p>
          <a:p>
            <a:pPr marL="742950" lvl="1" indent="-285750">
              <a:buFont typeface="Arial"/>
              <a:buChar char="•"/>
            </a:pPr>
            <a:r>
              <a:rPr lang="en-US" sz="2000" dirty="0">
                <a:latin typeface="Calibri Light"/>
                <a:ea typeface="Calibri Light"/>
                <a:cs typeface="Calibri Light"/>
              </a:rPr>
              <a:t>test dates + content area</a:t>
            </a:r>
          </a:p>
          <a:p>
            <a:pPr marL="742950" lvl="1" indent="-285750">
              <a:buFont typeface="Arial"/>
              <a:buChar char="•"/>
            </a:pPr>
            <a:r>
              <a:rPr lang="en-US" sz="2000" dirty="0">
                <a:latin typeface="Calibri Light"/>
                <a:ea typeface="Calibri Light"/>
                <a:cs typeface="Calibri Light"/>
              </a:rPr>
              <a:t>major projects + major requirements</a:t>
            </a:r>
          </a:p>
          <a:p>
            <a:pPr marL="742950" lvl="1" indent="-285750">
              <a:buFont typeface="Arial"/>
              <a:buChar char="•"/>
            </a:pPr>
            <a:r>
              <a:rPr lang="en-US" sz="2000" dirty="0">
                <a:latin typeface="Calibri Light"/>
                <a:ea typeface="Calibri Light"/>
                <a:cs typeface="Calibri Light"/>
              </a:rPr>
              <a:t>proportion of grade for year not trimester/quarter alone.</a:t>
            </a:r>
          </a:p>
          <a:p>
            <a:endParaRPr lang="en-US" sz="2000" dirty="0">
              <a:latin typeface="Calibri Light"/>
              <a:ea typeface="Calibri Light"/>
              <a:cs typeface="Calibri Light"/>
            </a:endParaRPr>
          </a:p>
          <a:p>
            <a:pPr marL="285750" indent="-285750">
              <a:buFont typeface="Arial"/>
              <a:buChar char="•"/>
            </a:pPr>
            <a:r>
              <a:rPr lang="en-US" sz="2000" dirty="0">
                <a:latin typeface="Calibri Light"/>
                <a:ea typeface="Calibri Light"/>
                <a:cs typeface="Calibri Light"/>
              </a:rPr>
              <a:t>Teacher perspective - this is difficult &amp; time consuming to do when you are assigned a new course</a:t>
            </a:r>
          </a:p>
          <a:p>
            <a:pPr marL="285750" indent="-285750">
              <a:buFont typeface="Arial"/>
              <a:buChar char="•"/>
            </a:pPr>
            <a:endParaRPr lang="en-US" sz="2000" dirty="0">
              <a:latin typeface="Calibri Light"/>
              <a:ea typeface="Calibri Light"/>
              <a:cs typeface="Calibri Light"/>
            </a:endParaRPr>
          </a:p>
          <a:p>
            <a:pPr marL="285750" indent="-285750">
              <a:buFont typeface="Arial"/>
              <a:buChar char="•"/>
            </a:pPr>
            <a:r>
              <a:rPr lang="en-US" sz="2000" dirty="0">
                <a:latin typeface="Calibri Light"/>
                <a:ea typeface="Calibri Light"/>
                <a:cs typeface="Calibri Light"/>
              </a:rPr>
              <a:t>Canvas pages, easier to translate as well. Common syllabi formats.</a:t>
            </a:r>
          </a:p>
          <a:p>
            <a:pPr marL="285750" indent="-285750">
              <a:buFont typeface="Arial"/>
              <a:buChar char="•"/>
            </a:pPr>
            <a:endParaRPr lang="en-US" sz="2000" dirty="0">
              <a:latin typeface="Calibri Light"/>
              <a:ea typeface="Calibri Light"/>
              <a:cs typeface="Calibri Light"/>
            </a:endParaRPr>
          </a:p>
          <a:p>
            <a:pPr marL="285750" indent="-285750">
              <a:buFont typeface="Arial"/>
              <a:buChar char="•"/>
            </a:pPr>
            <a:r>
              <a:rPr lang="en-US" sz="2000" dirty="0">
                <a:latin typeface="Calibri Light"/>
                <a:ea typeface="Calibri Light"/>
                <a:cs typeface="Calibri Light"/>
              </a:rPr>
              <a:t>Canvas curriculum overview is perfect in communicating this</a:t>
            </a:r>
          </a:p>
          <a:p>
            <a:pPr marL="285750" indent="-285750">
              <a:buFont typeface="Arial"/>
              <a:buChar char="•"/>
            </a:pPr>
            <a:endParaRPr lang="en-US" sz="2000" dirty="0">
              <a:latin typeface="Calibri Light"/>
              <a:ea typeface="Calibri Light"/>
              <a:cs typeface="Calibri Light"/>
            </a:endParaRPr>
          </a:p>
          <a:p>
            <a:pPr marL="285750" indent="-285750">
              <a:buFont typeface="Arial"/>
              <a:buChar char="•"/>
            </a:pPr>
            <a:r>
              <a:rPr lang="en-US" sz="2000" dirty="0">
                <a:latin typeface="Calibri Light"/>
                <a:ea typeface="Calibri Light"/>
                <a:cs typeface="Calibri Light"/>
              </a:rPr>
              <a:t>Expectations can feel confusing when it comes to aligning our goals with these criteria, since they often don't match well</a:t>
            </a:r>
          </a:p>
          <a:p>
            <a:pPr marL="285750" indent="-285750">
              <a:buFont typeface="Arial"/>
              <a:buChar char="•"/>
            </a:pPr>
            <a:endParaRPr lang="en-US" sz="2000" dirty="0">
              <a:latin typeface="Calibri Light"/>
              <a:ea typeface="Calibri Light"/>
              <a:cs typeface="Calibri Light"/>
            </a:endParaRPr>
          </a:p>
        </p:txBody>
      </p:sp>
    </p:spTree>
    <p:extLst>
      <p:ext uri="{BB962C8B-B14F-4D97-AF65-F5344CB8AC3E}">
        <p14:creationId xmlns:p14="http://schemas.microsoft.com/office/powerpoint/2010/main" val="3592910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bg>
      <p:bgPr>
        <a:solidFill>
          <a:srgbClr val="F6F3EA"/>
        </a:solidFill>
        <a:effectLst/>
      </p:bgPr>
    </p:bg>
    <p:spTree>
      <p:nvGrpSpPr>
        <p:cNvPr id="1" name=""/>
        <p:cNvGrpSpPr/>
        <p:nvPr/>
      </p:nvGrpSpPr>
      <p:grpSpPr>
        <a:xfrm>
          <a:off x="0" y="0"/>
          <a:ext cx="1" cy="1"/>
          <a:chOff x="0" y="0"/>
          <a:chExt cx="1" cy="1"/>
        </a:xfrm>
      </p:grpSpPr>
      <p:sp>
        <p:nvSpPr>
          <p:cNvPr id="2" name="Shape 0"/>
          <p:cNvSpPr/>
          <p:nvPr/>
        </p:nvSpPr>
        <p:spPr>
          <a:xfrm>
            <a:off x="0" y="0"/>
            <a:ext cx="10058400" cy="320040"/>
          </a:xfrm>
          <a:prstGeom prst="rect">
            <a:avLst/>
          </a:prstGeom>
          <a:solidFill>
            <a:srgbClr val="0B5963"/>
          </a:solidFill>
          <a:ln w="12700">
            <a:solidFill>
              <a:srgbClr val="0B5963"/>
            </a:solidFill>
            <a:prstDash val="solid"/>
          </a:ln>
        </p:spPr>
        <p:txBody>
          <a:bodyPr/>
          <a:lstStyle/>
          <a:p>
            <a:endParaRPr lang="en-US"/>
          </a:p>
        </p:txBody>
      </p:sp>
      <p:sp>
        <p:nvSpPr>
          <p:cNvPr id="3" name="Shape 1"/>
          <p:cNvSpPr/>
          <p:nvPr/>
        </p:nvSpPr>
        <p:spPr>
          <a:xfrm>
            <a:off x="0" y="15288768"/>
            <a:ext cx="10058400" cy="256032"/>
          </a:xfrm>
          <a:prstGeom prst="rect">
            <a:avLst/>
          </a:prstGeom>
          <a:solidFill>
            <a:srgbClr val="0B5963"/>
          </a:solidFill>
          <a:ln w="12700">
            <a:solidFill>
              <a:srgbClr val="0B5963"/>
            </a:solidFill>
            <a:prstDash val="solid"/>
          </a:ln>
        </p:spPr>
        <p:txBody>
          <a:bodyPr/>
          <a:lstStyle/>
          <a:p>
            <a:endParaRPr lang="en-US"/>
          </a:p>
        </p:txBody>
      </p:sp>
      <p:sp>
        <p:nvSpPr>
          <p:cNvPr id="4" name="Text 2"/>
          <p:cNvSpPr/>
          <p:nvPr/>
        </p:nvSpPr>
        <p:spPr>
          <a:xfrm>
            <a:off x="502920" y="438912"/>
            <a:ext cx="8046720" cy="274320"/>
          </a:xfrm>
          <a:prstGeom prst="rect">
            <a:avLst/>
          </a:prstGeom>
          <a:noFill/>
          <a:ln/>
        </p:spPr>
        <p:txBody>
          <a:bodyPr wrap="square" lIns="0" tIns="0" rIns="0" bIns="0" rtlCol="0" anchor="ctr">
            <a:normAutofit/>
          </a:bodyPr>
          <a:lstStyle/>
          <a:p>
            <a:pPr marL="0" indent="0" algn="l">
              <a:buNone/>
            </a:pPr>
            <a:r>
              <a:rPr lang="en-US" sz="1100" b="1">
                <a:solidFill>
                  <a:srgbClr val="0B5963"/>
                </a:solidFill>
                <a:latin typeface="Aptos" pitchFamily="34" charset="0"/>
                <a:ea typeface="Aptos" pitchFamily="34" charset="-122"/>
                <a:cs typeface="Aptos" pitchFamily="34" charset="-120"/>
              </a:rPr>
              <a:t>COMMUNITY COMMITTEE ON GRADING &amp; HOMEWORK</a:t>
            </a:r>
            <a:endParaRPr lang="en-US" sz="1100"/>
          </a:p>
        </p:txBody>
      </p:sp>
      <p:sp>
        <p:nvSpPr>
          <p:cNvPr id="5" name="Text 3"/>
          <p:cNvSpPr/>
          <p:nvPr/>
        </p:nvSpPr>
        <p:spPr>
          <a:xfrm>
            <a:off x="9052560" y="438912"/>
            <a:ext cx="457200" cy="274320"/>
          </a:xfrm>
          <a:prstGeom prst="rect">
            <a:avLst/>
          </a:prstGeom>
          <a:noFill/>
          <a:ln/>
        </p:spPr>
        <p:txBody>
          <a:bodyPr wrap="square" lIns="0" tIns="0" rIns="0" bIns="0" rtlCol="0" anchor="ctr">
            <a:normAutofit/>
          </a:bodyPr>
          <a:lstStyle/>
          <a:p>
            <a:pPr marL="0" indent="0" algn="r">
              <a:buNone/>
            </a:pPr>
            <a:r>
              <a:rPr lang="en-US" sz="1100">
                <a:solidFill>
                  <a:srgbClr val="0B5963"/>
                </a:solidFill>
                <a:latin typeface="Aptos" pitchFamily="34" charset="0"/>
                <a:ea typeface="Aptos" pitchFamily="34" charset="-122"/>
                <a:cs typeface="Aptos" pitchFamily="34" charset="-120"/>
              </a:rPr>
              <a:t>3</a:t>
            </a:r>
            <a:endParaRPr lang="en-US" sz="1100"/>
          </a:p>
        </p:txBody>
      </p:sp>
      <p:sp>
        <p:nvSpPr>
          <p:cNvPr id="6" name="Shape 4"/>
          <p:cNvSpPr/>
          <p:nvPr/>
        </p:nvSpPr>
        <p:spPr>
          <a:xfrm>
            <a:off x="502920" y="868680"/>
            <a:ext cx="2350008" cy="502920"/>
          </a:xfrm>
          <a:prstGeom prst="roundRect">
            <a:avLst/>
          </a:prstGeom>
          <a:solidFill>
            <a:srgbClr val="E88973"/>
          </a:solidFill>
          <a:ln w="12700">
            <a:solidFill>
              <a:srgbClr val="E88973"/>
            </a:solidFill>
            <a:prstDash val="solid"/>
          </a:ln>
        </p:spPr>
        <p:txBody>
          <a:bodyPr/>
          <a:lstStyle/>
          <a:p>
            <a:endParaRPr lang="en-US"/>
          </a:p>
        </p:txBody>
      </p:sp>
      <p:sp>
        <p:nvSpPr>
          <p:cNvPr id="7" name="Text 5"/>
          <p:cNvSpPr/>
          <p:nvPr/>
        </p:nvSpPr>
        <p:spPr>
          <a:xfrm>
            <a:off x="594360" y="987552"/>
            <a:ext cx="2240280" cy="246888"/>
          </a:xfrm>
          <a:prstGeom prst="rect">
            <a:avLst/>
          </a:prstGeom>
          <a:noFill/>
          <a:ln/>
        </p:spPr>
        <p:txBody>
          <a:bodyPr wrap="square" lIns="0" tIns="0" rIns="0" bIns="0" rtlCol="0" anchor="ctr">
            <a:normAutofit/>
          </a:bodyPr>
          <a:lstStyle/>
          <a:p>
            <a:pPr algn="ctr"/>
            <a:r>
              <a:rPr sz="750" b="1"/>
              <a:t>POSTER 3 - FEEDBACK</a:t>
            </a:r>
          </a:p>
        </p:txBody>
      </p:sp>
      <p:sp>
        <p:nvSpPr>
          <p:cNvPr id="8" name="Text 6"/>
          <p:cNvSpPr/>
          <p:nvPr/>
        </p:nvSpPr>
        <p:spPr>
          <a:xfrm>
            <a:off x="502920" y="1536192"/>
            <a:ext cx="9052560" cy="1280160"/>
          </a:xfrm>
          <a:prstGeom prst="rect">
            <a:avLst/>
          </a:prstGeom>
          <a:noFill/>
          <a:ln/>
        </p:spPr>
        <p:txBody>
          <a:bodyPr wrap="square" lIns="0" tIns="0" rIns="0" bIns="0" rtlCol="0" anchor="ctr">
            <a:normAutofit/>
          </a:bodyPr>
          <a:lstStyle/>
          <a:p>
            <a:pPr marL="0" indent="0" algn="l">
              <a:buNone/>
            </a:pPr>
            <a:r>
              <a:rPr lang="en-US" sz="3000" b="1">
                <a:solidFill>
                  <a:srgbClr val="17324D"/>
                </a:solidFill>
                <a:latin typeface="Aptos" pitchFamily="34" charset="0"/>
                <a:ea typeface="Aptos" pitchFamily="34" charset="-122"/>
                <a:cs typeface="Aptos" pitchFamily="34" charset="-120"/>
              </a:rPr>
              <a:t>How Should Feedback Help Students Grow?</a:t>
            </a:r>
            <a:endParaRPr lang="en-US" sz="3000"/>
          </a:p>
        </p:txBody>
      </p:sp>
      <p:sp>
        <p:nvSpPr>
          <p:cNvPr id="9" name="Text 7"/>
          <p:cNvSpPr/>
          <p:nvPr/>
        </p:nvSpPr>
        <p:spPr>
          <a:xfrm>
            <a:off x="530352" y="2852928"/>
            <a:ext cx="8915400" cy="658368"/>
          </a:xfrm>
          <a:prstGeom prst="rect">
            <a:avLst/>
          </a:prstGeom>
          <a:noFill/>
          <a:ln/>
        </p:spPr>
        <p:txBody>
          <a:bodyPr wrap="square" lIns="0" tIns="0" rIns="0" bIns="0" rtlCol="0" anchor="ctr">
            <a:normAutofit/>
          </a:bodyPr>
          <a:lstStyle/>
          <a:p>
            <a:pPr marL="0" indent="0" algn="l">
              <a:buNone/>
            </a:pPr>
            <a:r>
              <a:rPr lang="en-US" sz="1700" b="1">
                <a:solidFill>
                  <a:srgbClr val="0B5963"/>
                </a:solidFill>
                <a:latin typeface="Aptos" pitchFamily="34" charset="0"/>
                <a:ea typeface="Aptos" pitchFamily="34" charset="-122"/>
                <a:cs typeface="Aptos" pitchFamily="34" charset="-120"/>
              </a:rPr>
              <a:t>Feedback should give students a clear, timely path toward stronger understanding and improved performance.</a:t>
            </a:r>
            <a:endParaRPr lang="en-US" sz="1700"/>
          </a:p>
        </p:txBody>
      </p:sp>
      <p:sp>
        <p:nvSpPr>
          <p:cNvPr id="10" name="Shape 8"/>
          <p:cNvSpPr/>
          <p:nvPr/>
        </p:nvSpPr>
        <p:spPr>
          <a:xfrm>
            <a:off x="502920" y="3657600"/>
            <a:ext cx="9052560" cy="4160520"/>
          </a:xfrm>
          <a:prstGeom prst="roundRect">
            <a:avLst/>
          </a:prstGeom>
          <a:solidFill>
            <a:srgbClr val="FFFFFF"/>
          </a:solidFill>
          <a:ln w="12700">
            <a:solidFill>
              <a:srgbClr val="D8D3C7"/>
            </a:solidFill>
            <a:prstDash val="solid"/>
          </a:ln>
        </p:spPr>
        <p:txBody>
          <a:bodyPr/>
          <a:lstStyle/>
          <a:p>
            <a:endParaRPr lang="en-US"/>
          </a:p>
        </p:txBody>
      </p:sp>
      <p:sp>
        <p:nvSpPr>
          <p:cNvPr id="11" name="Text 9"/>
          <p:cNvSpPr/>
          <p:nvPr/>
        </p:nvSpPr>
        <p:spPr>
          <a:xfrm>
            <a:off x="822960" y="3931920"/>
            <a:ext cx="5943600" cy="320040"/>
          </a:xfrm>
          <a:prstGeom prst="rect">
            <a:avLst/>
          </a:prstGeom>
          <a:noFill/>
          <a:ln/>
        </p:spPr>
        <p:txBody>
          <a:bodyPr wrap="square" lIns="0" tIns="0" rIns="0" bIns="0" rtlCol="0" anchor="ctr">
            <a:normAutofit/>
          </a:bodyPr>
          <a:lstStyle/>
          <a:p>
            <a:pPr marL="0" indent="0" algn="l">
              <a:buNone/>
            </a:pPr>
            <a:r>
              <a:rPr lang="en-US" sz="1300" b="1">
                <a:solidFill>
                  <a:srgbClr val="0B5963"/>
                </a:solidFill>
                <a:latin typeface="Aptos" pitchFamily="34" charset="0"/>
                <a:ea typeface="Aptos" pitchFamily="34" charset="-122"/>
                <a:cs typeface="Aptos" pitchFamily="34" charset="-120"/>
              </a:rPr>
              <a:t>WHAT STUDENTS SHOULD EXPERIENCE</a:t>
            </a:r>
            <a:endParaRPr lang="en-US" sz="1300"/>
          </a:p>
        </p:txBody>
      </p:sp>
      <p:sp>
        <p:nvSpPr>
          <p:cNvPr id="12" name="Shape 10"/>
          <p:cNvSpPr/>
          <p:nvPr/>
        </p:nvSpPr>
        <p:spPr>
          <a:xfrm>
            <a:off x="841248" y="4636008"/>
            <a:ext cx="164592" cy="164592"/>
          </a:xfrm>
          <a:prstGeom prst="ellipse">
            <a:avLst/>
          </a:prstGeom>
          <a:solidFill>
            <a:srgbClr val="E88973"/>
          </a:solidFill>
          <a:ln w="12700">
            <a:solidFill>
              <a:srgbClr val="E88973"/>
            </a:solidFill>
            <a:prstDash val="solid"/>
          </a:ln>
        </p:spPr>
        <p:txBody>
          <a:bodyPr/>
          <a:lstStyle/>
          <a:p>
            <a:endParaRPr lang="en-US"/>
          </a:p>
        </p:txBody>
      </p:sp>
      <p:sp>
        <p:nvSpPr>
          <p:cNvPr id="13" name="Text 11"/>
          <p:cNvSpPr/>
          <p:nvPr/>
        </p:nvSpPr>
        <p:spPr>
          <a:xfrm>
            <a:off x="1143000" y="4526280"/>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Feedback should be specific enough for students to understand their progress and an appropriate next step.</a:t>
            </a:r>
            <a:endParaRPr lang="en-US" sz="1650"/>
          </a:p>
        </p:txBody>
      </p:sp>
      <p:sp>
        <p:nvSpPr>
          <p:cNvPr id="14" name="Shape 12"/>
          <p:cNvSpPr/>
          <p:nvPr/>
        </p:nvSpPr>
        <p:spPr>
          <a:xfrm>
            <a:off x="841248" y="5532120"/>
            <a:ext cx="164592" cy="164592"/>
          </a:xfrm>
          <a:prstGeom prst="ellipse">
            <a:avLst/>
          </a:prstGeom>
          <a:solidFill>
            <a:srgbClr val="E88973"/>
          </a:solidFill>
          <a:ln w="12700">
            <a:solidFill>
              <a:srgbClr val="E88973"/>
            </a:solidFill>
            <a:prstDash val="solid"/>
          </a:ln>
        </p:spPr>
        <p:txBody>
          <a:bodyPr/>
          <a:lstStyle/>
          <a:p>
            <a:endParaRPr lang="en-US"/>
          </a:p>
        </p:txBody>
      </p:sp>
      <p:sp>
        <p:nvSpPr>
          <p:cNvPr id="15" name="Text 13"/>
          <p:cNvSpPr/>
          <p:nvPr/>
        </p:nvSpPr>
        <p:spPr>
          <a:xfrm>
            <a:off x="1143000" y="5422392"/>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Students should have reasonable opportunities to relearn, practice, and demonstrate improved understanding.</a:t>
            </a:r>
            <a:endParaRPr lang="en-US" sz="1650"/>
          </a:p>
        </p:txBody>
      </p:sp>
      <p:sp>
        <p:nvSpPr>
          <p:cNvPr id="16" name="Shape 14"/>
          <p:cNvSpPr/>
          <p:nvPr/>
        </p:nvSpPr>
        <p:spPr>
          <a:xfrm>
            <a:off x="841248" y="6428232"/>
            <a:ext cx="164592" cy="164592"/>
          </a:xfrm>
          <a:prstGeom prst="ellipse">
            <a:avLst/>
          </a:prstGeom>
          <a:solidFill>
            <a:srgbClr val="E88973"/>
          </a:solidFill>
          <a:ln w="12700">
            <a:solidFill>
              <a:srgbClr val="E88973"/>
            </a:solidFill>
            <a:prstDash val="solid"/>
          </a:ln>
        </p:spPr>
        <p:txBody>
          <a:bodyPr/>
          <a:lstStyle/>
          <a:p>
            <a:endParaRPr lang="en-US"/>
          </a:p>
        </p:txBody>
      </p:sp>
      <p:sp>
        <p:nvSpPr>
          <p:cNvPr id="17" name="Text 15"/>
          <p:cNvSpPr/>
          <p:nvPr/>
        </p:nvSpPr>
        <p:spPr>
          <a:xfrm>
            <a:off x="1143000" y="6318504"/>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Additional opportunities should assess the same essential learning and preserve meaningful expectations for quality.</a:t>
            </a:r>
            <a:endParaRPr lang="en-US" sz="1650"/>
          </a:p>
        </p:txBody>
      </p:sp>
      <p:sp>
        <p:nvSpPr>
          <p:cNvPr id="18" name="Shape 16"/>
          <p:cNvSpPr/>
          <p:nvPr/>
        </p:nvSpPr>
        <p:spPr>
          <a:xfrm>
            <a:off x="502920" y="8065008"/>
            <a:ext cx="9052560" cy="1691640"/>
          </a:xfrm>
          <a:prstGeom prst="roundRect">
            <a:avLst/>
          </a:prstGeom>
          <a:solidFill>
            <a:srgbClr val="F7DDD6"/>
          </a:solidFill>
          <a:ln w="12700">
            <a:solidFill>
              <a:srgbClr val="F7DDD6"/>
            </a:solidFill>
            <a:prstDash val="solid"/>
          </a:ln>
        </p:spPr>
        <p:txBody>
          <a:bodyPr/>
          <a:lstStyle/>
          <a:p>
            <a:endParaRPr lang="en-US"/>
          </a:p>
        </p:txBody>
      </p:sp>
      <p:sp>
        <p:nvSpPr>
          <p:cNvPr id="19" name="Text 17"/>
          <p:cNvSpPr/>
          <p:nvPr/>
        </p:nvSpPr>
        <p:spPr>
          <a:xfrm>
            <a:off x="822960" y="8302752"/>
            <a:ext cx="5029200" cy="274320"/>
          </a:xfrm>
          <a:prstGeom prst="rect">
            <a:avLst/>
          </a:prstGeom>
          <a:noFill/>
          <a:ln/>
        </p:spPr>
        <p:txBody>
          <a:bodyPr wrap="square" lIns="0" tIns="0" rIns="0" bIns="0" rtlCol="0" anchor="ctr">
            <a:normAutofit/>
          </a:bodyPr>
          <a:lstStyle/>
          <a:p>
            <a:pPr marL="0" indent="0" algn="l">
              <a:buNone/>
            </a:pPr>
            <a:r>
              <a:rPr lang="en-US" sz="1300" b="1">
                <a:solidFill>
                  <a:srgbClr val="17324D"/>
                </a:solidFill>
                <a:latin typeface="Aptos" pitchFamily="34" charset="0"/>
                <a:ea typeface="Aptos" pitchFamily="34" charset="-122"/>
                <a:cs typeface="Aptos" pitchFamily="34" charset="-120"/>
              </a:rPr>
              <a:t>WHAT THIS COULD LOOK LIKE</a:t>
            </a:r>
            <a:endParaRPr lang="en-US" sz="1300"/>
          </a:p>
        </p:txBody>
      </p:sp>
      <p:sp>
        <p:nvSpPr>
          <p:cNvPr id="20" name="Text 18"/>
          <p:cNvSpPr/>
          <p:nvPr/>
        </p:nvSpPr>
        <p:spPr>
          <a:xfrm>
            <a:off x="822960" y="8686800"/>
            <a:ext cx="8183880" cy="685800"/>
          </a:xfrm>
          <a:prstGeom prst="rect">
            <a:avLst/>
          </a:prstGeom>
          <a:noFill/>
          <a:ln/>
        </p:spPr>
        <p:txBody>
          <a:bodyPr wrap="square" lIns="0" tIns="0" rIns="0" bIns="0" rtlCol="0" anchor="ctr">
            <a:normAutofit/>
          </a:bodyPr>
          <a:lstStyle/>
          <a:p>
            <a:r>
              <a:rPr lang="en-US" sz="1600">
                <a:solidFill>
                  <a:srgbClr val="253238"/>
                </a:solidFill>
                <a:latin typeface="Aptos"/>
                <a:ea typeface="Aptos" pitchFamily="34" charset="-122"/>
                <a:cs typeface="Aptos" pitchFamily="34" charset="-120"/>
              </a:rPr>
              <a:t>A student reviews feedback on a quiz, receives appropriate support, acts on the next step, and demonstrates the learning on an upcoming unit test.</a:t>
            </a:r>
            <a:endParaRPr lang="en-US" sz="1600">
              <a:latin typeface="Aptos"/>
            </a:endParaRPr>
          </a:p>
        </p:txBody>
      </p:sp>
      <p:sp>
        <p:nvSpPr>
          <p:cNvPr id="21" name="Text 19"/>
          <p:cNvSpPr/>
          <p:nvPr/>
        </p:nvSpPr>
        <p:spPr>
          <a:xfrm>
            <a:off x="530352" y="10076688"/>
            <a:ext cx="2926080" cy="347472"/>
          </a:xfrm>
          <a:prstGeom prst="rect">
            <a:avLst/>
          </a:prstGeom>
          <a:noFill/>
          <a:ln/>
        </p:spPr>
        <p:txBody>
          <a:bodyPr wrap="square" lIns="0" tIns="0" rIns="0" bIns="0" rtlCol="0" anchor="ctr">
            <a:normAutofit/>
          </a:bodyPr>
          <a:lstStyle/>
          <a:p>
            <a:pPr marL="0" indent="0" algn="l">
              <a:buNone/>
            </a:pPr>
            <a:r>
              <a:rPr lang="en-US" sz="1500" b="1">
                <a:solidFill>
                  <a:srgbClr val="0B5963"/>
                </a:solidFill>
                <a:latin typeface="Aptos" pitchFamily="34" charset="0"/>
                <a:ea typeface="Aptos" pitchFamily="34" charset="-122"/>
                <a:cs typeface="Aptos" pitchFamily="34" charset="-120"/>
              </a:rPr>
              <a:t>ADD YOUR VOICE</a:t>
            </a:r>
            <a:endParaRPr lang="en-US" sz="1500"/>
          </a:p>
        </p:txBody>
      </p:sp>
      <p:sp>
        <p:nvSpPr>
          <p:cNvPr id="22" name="Shape 20"/>
          <p:cNvSpPr/>
          <p:nvPr/>
        </p:nvSpPr>
        <p:spPr>
          <a:xfrm>
            <a:off x="566928" y="10588752"/>
            <a:ext cx="8915400" cy="1353312"/>
          </a:xfrm>
          <a:prstGeom prst="roundRect">
            <a:avLst/>
          </a:prstGeom>
          <a:solidFill>
            <a:srgbClr val="FFFFFF"/>
          </a:solidFill>
          <a:ln w="19050">
            <a:solidFill>
              <a:srgbClr val="E88973"/>
            </a:solidFill>
            <a:prstDash val="solid"/>
          </a:ln>
        </p:spPr>
        <p:txBody>
          <a:bodyPr/>
          <a:lstStyle/>
          <a:p>
            <a:endParaRPr lang="en-US"/>
          </a:p>
        </p:txBody>
      </p:sp>
      <p:sp>
        <p:nvSpPr>
          <p:cNvPr id="23" name="Text 21"/>
          <p:cNvSpPr/>
          <p:nvPr/>
        </p:nvSpPr>
        <p:spPr>
          <a:xfrm>
            <a:off x="841248" y="10753344"/>
            <a:ext cx="1417320" cy="411480"/>
          </a:xfrm>
          <a:prstGeom prst="rect">
            <a:avLst/>
          </a:prstGeom>
          <a:noFill/>
          <a:ln/>
        </p:spPr>
        <p:txBody>
          <a:bodyPr wrap="square" lIns="0" tIns="0" rIns="0" bIns="0" rtlCol="0" anchor="ctr">
            <a:normAutofit/>
          </a:bodyPr>
          <a:lstStyle/>
          <a:p>
            <a:r>
              <a:rPr lang="en-US" sz="1200" b="1">
                <a:solidFill>
                  <a:srgbClr val="0B5963"/>
                </a:solidFill>
                <a:latin typeface="Aptos"/>
              </a:rPr>
              <a:t>ADULT LENS</a:t>
            </a:r>
            <a:endParaRPr lang="en-US" sz="1200">
              <a:solidFill>
                <a:srgbClr val="000000"/>
              </a:solidFill>
              <a:latin typeface="Aptos"/>
            </a:endParaRPr>
          </a:p>
          <a:p>
            <a:pPr marL="0" indent="0" algn="l">
              <a:buNone/>
            </a:pPr>
            <a:endParaRPr lang="en-US" sz="1150" b="1">
              <a:solidFill>
                <a:srgbClr val="0B5963"/>
              </a:solidFill>
              <a:latin typeface="Aptos"/>
            </a:endParaRPr>
          </a:p>
        </p:txBody>
      </p:sp>
      <p:sp>
        <p:nvSpPr>
          <p:cNvPr id="24" name="Text 22"/>
          <p:cNvSpPr/>
          <p:nvPr/>
        </p:nvSpPr>
        <p:spPr>
          <a:xfrm>
            <a:off x="2423160" y="10725912"/>
            <a:ext cx="6537960" cy="658368"/>
          </a:xfrm>
          <a:prstGeom prst="rect">
            <a:avLst/>
          </a:prstGeom>
          <a:noFill/>
          <a:ln/>
        </p:spPr>
        <p:txBody>
          <a:bodyPr wrap="square" lIns="0" tIns="0" rIns="0" bIns="0" rtlCol="0" anchor="ctr">
            <a:normAutofit/>
          </a:bodyPr>
          <a:lstStyle/>
          <a:p>
            <a:r>
              <a:rPr lang="en-US" sz="1650" b="1">
                <a:solidFill>
                  <a:srgbClr val="17324D"/>
                </a:solidFill>
                <a:latin typeface="Aptos"/>
              </a:rPr>
              <a:t>In your experience, what makes feedback meaningful and useful for a student?</a:t>
            </a:r>
          </a:p>
        </p:txBody>
      </p:sp>
      <p:sp>
        <p:nvSpPr>
          <p:cNvPr id="25" name="Text 23"/>
          <p:cNvSpPr/>
          <p:nvPr/>
        </p:nvSpPr>
        <p:spPr>
          <a:xfrm>
            <a:off x="2423160" y="11530584"/>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26" name="Shape 24"/>
          <p:cNvSpPr/>
          <p:nvPr/>
        </p:nvSpPr>
        <p:spPr>
          <a:xfrm>
            <a:off x="566928" y="12252960"/>
            <a:ext cx="8915400" cy="1353312"/>
          </a:xfrm>
          <a:prstGeom prst="roundRect">
            <a:avLst/>
          </a:prstGeom>
          <a:solidFill>
            <a:srgbClr val="FFFFFF"/>
          </a:solidFill>
          <a:ln w="19050">
            <a:solidFill>
              <a:srgbClr val="E88973"/>
            </a:solidFill>
            <a:prstDash val="solid"/>
          </a:ln>
        </p:spPr>
        <p:txBody>
          <a:bodyPr/>
          <a:lstStyle/>
          <a:p>
            <a:endParaRPr lang="en-US"/>
          </a:p>
        </p:txBody>
      </p:sp>
      <p:sp>
        <p:nvSpPr>
          <p:cNvPr id="27" name="Text 25"/>
          <p:cNvSpPr/>
          <p:nvPr/>
        </p:nvSpPr>
        <p:spPr>
          <a:xfrm>
            <a:off x="841248" y="12417552"/>
            <a:ext cx="1417320" cy="411480"/>
          </a:xfrm>
          <a:prstGeom prst="rect">
            <a:avLst/>
          </a:prstGeom>
          <a:noFill/>
          <a:ln/>
        </p:spPr>
        <p:txBody>
          <a:bodyPr wrap="square" lIns="0" tIns="0" rIns="0" bIns="0" rtlCol="0" anchor="ctr">
            <a:normAutofit/>
          </a:bodyPr>
          <a:lstStyle/>
          <a:p>
            <a:pPr marL="0" indent="0" algn="l">
              <a:buNone/>
            </a:pPr>
            <a:r>
              <a:rPr lang="en-US" sz="1150" b="1">
                <a:solidFill>
                  <a:srgbClr val="0B5963"/>
                </a:solidFill>
                <a:latin typeface="Aptos" pitchFamily="34" charset="0"/>
                <a:ea typeface="Aptos" pitchFamily="34" charset="-122"/>
                <a:cs typeface="Aptos" pitchFamily="34" charset="-120"/>
              </a:rPr>
              <a:t>STUDENT LENS</a:t>
            </a:r>
            <a:endParaRPr lang="en-US" sz="1150"/>
          </a:p>
        </p:txBody>
      </p:sp>
      <p:sp>
        <p:nvSpPr>
          <p:cNvPr id="28" name="Text 26"/>
          <p:cNvSpPr/>
          <p:nvPr/>
        </p:nvSpPr>
        <p:spPr>
          <a:xfrm>
            <a:off x="2423160" y="12390120"/>
            <a:ext cx="6537960" cy="658368"/>
          </a:xfrm>
          <a:prstGeom prst="rect">
            <a:avLst/>
          </a:prstGeom>
          <a:noFill/>
          <a:ln/>
        </p:spPr>
        <p:txBody>
          <a:bodyPr wrap="square" lIns="0" tIns="0" rIns="0" bIns="0" rtlCol="0" anchor="ctr">
            <a:normAutofit/>
          </a:bodyPr>
          <a:lstStyle/>
          <a:p>
            <a:pPr marL="0" indent="0" algn="l">
              <a:buNone/>
            </a:pPr>
            <a:r>
              <a:rPr lang="en-US" sz="1650" b="1">
                <a:solidFill>
                  <a:srgbClr val="17324D"/>
                </a:solidFill>
                <a:latin typeface="Aptos" pitchFamily="34" charset="0"/>
                <a:ea typeface="Aptos" pitchFamily="34" charset="-122"/>
                <a:cs typeface="Aptos" pitchFamily="34" charset="-120"/>
              </a:rPr>
              <a:t>What feedback actually helps you improve?</a:t>
            </a:r>
            <a:endParaRPr lang="en-US" sz="1650"/>
          </a:p>
        </p:txBody>
      </p:sp>
      <p:sp>
        <p:nvSpPr>
          <p:cNvPr id="29" name="Text 27"/>
          <p:cNvSpPr/>
          <p:nvPr/>
        </p:nvSpPr>
        <p:spPr>
          <a:xfrm>
            <a:off x="2423160" y="13194792"/>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30" name="Text 28"/>
          <p:cNvSpPr/>
          <p:nvPr/>
        </p:nvSpPr>
        <p:spPr>
          <a:xfrm>
            <a:off x="640080" y="13917168"/>
            <a:ext cx="8778240" cy="320040"/>
          </a:xfrm>
          <a:prstGeom prst="rect">
            <a:avLst/>
          </a:prstGeom>
          <a:noFill/>
          <a:ln/>
        </p:spPr>
        <p:txBody>
          <a:bodyPr wrap="square" lIns="0" tIns="0" rIns="0" bIns="0" rtlCol="0" anchor="ctr">
            <a:normAutofit/>
          </a:bodyPr>
          <a:lstStyle/>
          <a:p>
            <a:pPr marL="0" indent="0" algn="ctr">
              <a:buNone/>
            </a:pPr>
            <a:r>
              <a:rPr lang="en-US" sz="1400" b="1">
                <a:solidFill>
                  <a:srgbClr val="0B5963"/>
                </a:solidFill>
                <a:latin typeface="Aptos" pitchFamily="34" charset="0"/>
                <a:ea typeface="Aptos" pitchFamily="34" charset="-122"/>
                <a:cs typeface="Aptos" pitchFamily="34" charset="-120"/>
              </a:rPr>
              <a:t>What should every ISD student be able to expect?</a:t>
            </a:r>
            <a:endParaRPr lang="en-US" sz="1400"/>
          </a:p>
        </p:txBody>
      </p:sp>
      <p:sp>
        <p:nvSpPr>
          <p:cNvPr id="31" name="Rounded Rectangle 30"/>
          <p:cNvSpPr/>
          <p:nvPr/>
        </p:nvSpPr>
        <p:spPr>
          <a:xfrm>
            <a:off x="640080" y="14319504"/>
            <a:ext cx="8778240" cy="621792"/>
          </a:xfrm>
          <a:prstGeom prst="roundRect">
            <a:avLst/>
          </a:prstGeom>
          <a:solidFill>
            <a:srgbClr val="F1EFE5"/>
          </a:solidFill>
          <a:ln w="10160">
            <a:solidFill>
              <a:srgbClr val="0B5963"/>
            </a:solidFill>
          </a:ln>
        </p:spPr>
        <p:style>
          <a:lnRef idx="1">
            <a:schemeClr val="accent1"/>
          </a:lnRef>
          <a:fillRef idx="3">
            <a:schemeClr val="accent1"/>
          </a:fillRef>
          <a:effectRef idx="2">
            <a:schemeClr val="accent1"/>
          </a:effectRef>
          <a:fontRef idx="minor">
            <a:schemeClr val="lt1"/>
          </a:fontRef>
        </p:style>
        <p:txBody>
          <a:bodyPr lIns="128016" tIns="73152" rIns="128016" rtlCol="0" anchor="ctr"/>
          <a:lstStyle/>
          <a:p>
            <a:pPr algn="ctr"/>
            <a:r>
              <a:rPr sz="800" b="1">
                <a:solidFill>
                  <a:srgbClr val="0B5963"/>
                </a:solidFill>
                <a:latin typeface="Aptos"/>
              </a:rPr>
              <a:t>OE 12.1  •  </a:t>
            </a:r>
            <a:r>
              <a:rPr sz="800">
                <a:solidFill>
                  <a:srgbClr val="17324D"/>
                </a:solidFill>
                <a:latin typeface="Aptos"/>
              </a:rPr>
              <a:t>Students should have multiple opportunities to demonstrate a high level of understanding.</a:t>
            </a:r>
          </a:p>
        </p:txBody>
      </p:sp>
    </p:spTree>
    <p:extLst>
      <p:ext uri="{BB962C8B-B14F-4D97-AF65-F5344CB8AC3E}">
        <p14:creationId xmlns:p14="http://schemas.microsoft.com/office/powerpoint/2010/main" val="2367687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11C725-EB69-A46B-82DE-9F6AA5652D29}"/>
              </a:ext>
            </a:extLst>
          </p:cNvPr>
          <p:cNvSpPr txBox="1"/>
          <p:nvPr/>
        </p:nvSpPr>
        <p:spPr>
          <a:xfrm>
            <a:off x="291625" y="437463"/>
            <a:ext cx="9280007" cy="136960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rgbClr val="17324D"/>
                </a:solidFill>
                <a:latin typeface="Aptos"/>
                <a:ea typeface="Calibri Light"/>
                <a:cs typeface="Calibri Light"/>
              </a:rPr>
              <a:t>How Should Feedback Help Students Grow? Participant's responses:</a:t>
            </a:r>
            <a:endParaRPr lang="en-US" sz="2000" dirty="0">
              <a:latin typeface="Aptos"/>
              <a:ea typeface="Calibri Light"/>
              <a:cs typeface="Calibri Light"/>
            </a:endParaRPr>
          </a:p>
          <a:p>
            <a:pPr marL="285750" indent="-285750">
              <a:buFont typeface="Arial"/>
              <a:buChar char="•"/>
            </a:pPr>
            <a:endParaRPr lang="en-US" dirty="0">
              <a:latin typeface="Calibri Light"/>
              <a:ea typeface="Calibri Light"/>
              <a:cs typeface="Calibri Light"/>
            </a:endParaRPr>
          </a:p>
          <a:p>
            <a:pPr marL="285750" indent="-285750">
              <a:buFont typeface="Arial"/>
              <a:buChar char="•"/>
            </a:pPr>
            <a:r>
              <a:rPr lang="en-US" dirty="0">
                <a:latin typeface="Calibri Light"/>
                <a:ea typeface="Calibri Light"/>
                <a:cs typeface="Calibri Light"/>
              </a:rPr>
              <a:t>Feedback should be communicated in as many ways and as frequently as necessary – it's not feedback if student cannot access it.</a:t>
            </a:r>
          </a:p>
          <a:p>
            <a:pPr marL="285750" indent="-285750">
              <a:buFont typeface="Arial"/>
              <a:buChar char="•"/>
            </a:pPr>
            <a:endParaRPr lang="en-US" dirty="0">
              <a:latin typeface="Calibri Light"/>
              <a:ea typeface="Calibri Light"/>
              <a:cs typeface="Calibri Light"/>
            </a:endParaRPr>
          </a:p>
          <a:p>
            <a:pPr marL="342900" indent="-342900">
              <a:buFont typeface="Arial"/>
              <a:buChar char="•"/>
            </a:pPr>
            <a:r>
              <a:rPr lang="en-US" dirty="0">
                <a:latin typeface="Calibri Light"/>
                <a:ea typeface="Calibri Light"/>
                <a:cs typeface="Calibri Light"/>
              </a:rPr>
              <a:t>Feedback -&gt; Actionable -&gt; opportunity to demonstrate mastery up to 100% -&gt; Motivating.</a:t>
            </a:r>
          </a:p>
          <a:p>
            <a:pPr marL="285750" indent="-285750">
              <a:buFont typeface="Arial"/>
              <a:buChar char="•"/>
            </a:pPr>
            <a:endParaRPr lang="en-US" dirty="0">
              <a:latin typeface="Calibri Light"/>
              <a:ea typeface="Calibri Light"/>
              <a:cs typeface="Calibri Light"/>
            </a:endParaRPr>
          </a:p>
          <a:p>
            <a:pPr marL="285750" indent="-285750">
              <a:buFont typeface="Arial"/>
              <a:buChar char="•"/>
            </a:pPr>
            <a:r>
              <a:rPr lang="en-US" dirty="0">
                <a:latin typeface="Calibri Light"/>
                <a:ea typeface="Calibri Light"/>
                <a:cs typeface="Calibri Light"/>
              </a:rPr>
              <a:t>Khan Academy &amp; Aleks mastery system is a great approach in giving specific feedback on strengths &amp; weaknesses.</a:t>
            </a:r>
          </a:p>
          <a:p>
            <a:pPr marL="285750" indent="-285750">
              <a:buFont typeface="Arial"/>
              <a:buChar char="•"/>
            </a:pPr>
            <a:endParaRPr lang="en-US" dirty="0">
              <a:latin typeface="Calibri Light"/>
              <a:ea typeface="Calibri Light"/>
              <a:cs typeface="Calibri Light"/>
            </a:endParaRPr>
          </a:p>
          <a:p>
            <a:pPr marL="285750" indent="-285750">
              <a:buFont typeface="Arial"/>
              <a:buChar char="•"/>
            </a:pPr>
            <a:r>
              <a:rPr lang="en-US" dirty="0">
                <a:latin typeface="Calibri Light"/>
                <a:ea typeface="Calibri Light"/>
                <a:cs typeface="Calibri Light"/>
              </a:rPr>
              <a:t>Being able to talk with my teacher during class or flextime helps a lot.</a:t>
            </a:r>
          </a:p>
          <a:p>
            <a:pPr marL="285750" indent="-285750">
              <a:buFont typeface="Arial"/>
              <a:buChar char="•"/>
            </a:pPr>
            <a:endParaRPr lang="en-US" dirty="0">
              <a:latin typeface="Calibri Light"/>
              <a:ea typeface="Calibri Light"/>
              <a:cs typeface="Calibri Light"/>
            </a:endParaRPr>
          </a:p>
          <a:p>
            <a:pPr marL="285750" indent="-285750">
              <a:buFont typeface="Arial"/>
              <a:buChar char="•"/>
            </a:pPr>
            <a:r>
              <a:rPr lang="en-US" dirty="0">
                <a:latin typeface="Calibri Light"/>
                <a:ea typeface="Calibri Light"/>
                <a:cs typeface="Calibri Light"/>
              </a:rPr>
              <a:t>Grades in isolation are not feedback. They must be accompanied by specific instructional feedback ( what you got wrong) .</a:t>
            </a:r>
          </a:p>
          <a:p>
            <a:pPr marL="285750" indent="-285750">
              <a:buFont typeface="Arial"/>
              <a:buChar char="•"/>
            </a:pPr>
            <a:endParaRPr lang="en-US" dirty="0">
              <a:latin typeface="Calibri Light"/>
              <a:ea typeface="Calibri Light"/>
              <a:cs typeface="Calibri Light"/>
            </a:endParaRPr>
          </a:p>
          <a:p>
            <a:pPr>
              <a:buFont typeface="Arial"/>
              <a:buChar char="•"/>
            </a:pPr>
            <a:r>
              <a:rPr lang="en-US" dirty="0">
                <a:latin typeface="Calibri Light"/>
                <a:ea typeface="Calibri Light"/>
                <a:cs typeface="Calibri Light"/>
              </a:rPr>
              <a:t>    Timely &amp; useful supports learning expectations.</a:t>
            </a:r>
          </a:p>
          <a:p>
            <a:pPr>
              <a:buFont typeface="Arial"/>
              <a:buChar char="•"/>
            </a:pPr>
            <a:endParaRPr lang="en-US" dirty="0">
              <a:latin typeface="Calibri Light"/>
              <a:ea typeface="Calibri Light"/>
              <a:cs typeface="Calibri Light"/>
            </a:endParaRPr>
          </a:p>
          <a:p>
            <a:pPr>
              <a:buFont typeface="Arial"/>
              <a:buChar char="•"/>
            </a:pPr>
            <a:r>
              <a:rPr lang="en-US" dirty="0">
                <a:latin typeface="Calibri Light"/>
                <a:ea typeface="Calibri Light"/>
                <a:cs typeface="Calibri Light"/>
              </a:rPr>
              <a:t>    Teacher heart: Every outlined pattern of errors will help student progress!  Teacher brain: I'm pretty sure they won't even read this feedback.</a:t>
            </a:r>
          </a:p>
          <a:p>
            <a:pPr>
              <a:buFont typeface="Arial"/>
              <a:buChar char="•"/>
            </a:pPr>
            <a:endParaRPr lang="en-US" dirty="0">
              <a:latin typeface="Calibri Light"/>
              <a:ea typeface="Calibri Light"/>
              <a:cs typeface="Calibri Light"/>
            </a:endParaRPr>
          </a:p>
          <a:p>
            <a:pPr>
              <a:buFont typeface="Arial"/>
              <a:buChar char="•"/>
            </a:pPr>
            <a:r>
              <a:rPr lang="en-US" dirty="0">
                <a:latin typeface="Calibri Light"/>
                <a:ea typeface="Calibri Light"/>
                <a:cs typeface="Calibri Light"/>
              </a:rPr>
              <a:t>    Feedback on how to improve. When we hear "You got this wrong because..." Great! How am I supposed to actually improve across learning?"</a:t>
            </a:r>
          </a:p>
          <a:p>
            <a:pPr>
              <a:buFont typeface="Arial"/>
              <a:buChar char="•"/>
            </a:pPr>
            <a:endParaRPr lang="en-US" dirty="0">
              <a:latin typeface="Calibri Light"/>
              <a:ea typeface="Calibri Light"/>
              <a:cs typeface="Calibri Light"/>
            </a:endParaRPr>
          </a:p>
          <a:p>
            <a:pPr>
              <a:buFont typeface="Arial"/>
              <a:buChar char="•"/>
            </a:pPr>
            <a:r>
              <a:rPr lang="en-US" dirty="0">
                <a:latin typeface="Calibri Light"/>
                <a:ea typeface="Calibri Light"/>
                <a:cs typeface="Calibri Light"/>
              </a:rPr>
              <a:t>    Feedback that is not criticizing a students work in any way is feedback that is meaningful for a student to get back. feedback that actually tells them how to improve their current work.</a:t>
            </a:r>
          </a:p>
          <a:p>
            <a:pPr>
              <a:buFont typeface="Arial"/>
              <a:buChar char="•"/>
            </a:pPr>
            <a:endParaRPr lang="en-US" dirty="0">
              <a:latin typeface="Calibri Light"/>
              <a:ea typeface="Calibri Light"/>
              <a:cs typeface="Calibri Light"/>
            </a:endParaRPr>
          </a:p>
          <a:p>
            <a:pPr>
              <a:buFont typeface="Arial"/>
              <a:buChar char="•"/>
            </a:pPr>
            <a:r>
              <a:rPr lang="en-US" dirty="0">
                <a:latin typeface="Calibri Light"/>
                <a:ea typeface="Calibri Light"/>
                <a:cs typeface="Calibri Light"/>
              </a:rPr>
              <a:t>    The teacher should provide the detailed comments to the students why the answer is wrong &amp; what is the correct thought/steps to solve the problem or in LA class, the teacher should give the feedback to tell students where &amp; how to improve the writing.</a:t>
            </a:r>
          </a:p>
          <a:p>
            <a:pPr>
              <a:buFont typeface="Arial"/>
              <a:buChar char="•"/>
            </a:pPr>
            <a:endParaRPr lang="en-US" dirty="0">
              <a:latin typeface="Calibri Light"/>
              <a:ea typeface="Calibri Light"/>
              <a:cs typeface="Calibri Light"/>
            </a:endParaRPr>
          </a:p>
          <a:p>
            <a:pPr>
              <a:buFont typeface="Arial"/>
              <a:buChar char="•"/>
            </a:pPr>
            <a:r>
              <a:rPr lang="en-US" dirty="0">
                <a:latin typeface="Calibri Light"/>
                <a:ea typeface="Calibri Light"/>
                <a:cs typeface="Calibri Light"/>
              </a:rPr>
              <a:t>    Giving feedback with opportunity to relearn helps &amp; creates a positive mindset - but it should not feel penalizing with more work.</a:t>
            </a:r>
          </a:p>
          <a:p>
            <a:pPr>
              <a:buFont typeface="Arial"/>
              <a:buChar char="•"/>
            </a:pPr>
            <a:endParaRPr lang="en-US" dirty="0">
              <a:latin typeface="Calibri Light"/>
              <a:ea typeface="Calibri Light"/>
              <a:cs typeface="Calibri Light"/>
            </a:endParaRPr>
          </a:p>
          <a:p>
            <a:pPr marL="285750" indent="-285750">
              <a:buFont typeface="Arial"/>
              <a:buChar char="•"/>
            </a:pPr>
            <a:r>
              <a:rPr lang="en-US" dirty="0">
                <a:latin typeface="Calibri Light"/>
                <a:ea typeface="Calibri Light"/>
                <a:cs typeface="Calibri Light"/>
              </a:rPr>
              <a:t>Feedback has been so important in my (and peer's) growth. Especially in writing, I think feedback is necessary for students to feel like they're learning rather than just finishing up.</a:t>
            </a:r>
          </a:p>
          <a:p>
            <a:pPr marL="285750" indent="-285750">
              <a:buFont typeface="Arial"/>
              <a:buChar char="•"/>
            </a:pPr>
            <a:endParaRPr lang="en-US" dirty="0">
              <a:latin typeface="Calibri Light"/>
              <a:ea typeface="Calibri Light"/>
              <a:cs typeface="Calibri Light"/>
            </a:endParaRPr>
          </a:p>
          <a:p>
            <a:pPr>
              <a:buFont typeface="Arial"/>
              <a:buChar char="•"/>
            </a:pPr>
            <a:r>
              <a:rPr lang="en-US" dirty="0">
                <a:latin typeface="Calibri Light"/>
                <a:ea typeface="Calibri Light"/>
                <a:cs typeface="Calibri Light"/>
              </a:rPr>
              <a:t>    This can/does mean sacrificing content &amp; class time.</a:t>
            </a:r>
          </a:p>
          <a:p>
            <a:pPr>
              <a:buFont typeface="Arial"/>
              <a:buChar char="•"/>
            </a:pPr>
            <a:endParaRPr lang="en-US" dirty="0">
              <a:latin typeface="Calibri Light"/>
              <a:ea typeface="Calibri Light"/>
              <a:cs typeface="Calibri Light"/>
            </a:endParaRPr>
          </a:p>
          <a:p>
            <a:pPr marL="285750" indent="-285750">
              <a:buFont typeface="Arial"/>
              <a:buChar char="•"/>
            </a:pPr>
            <a:r>
              <a:rPr lang="en-US" dirty="0">
                <a:latin typeface="Calibri Light"/>
                <a:ea typeface="Calibri Light"/>
                <a:cs typeface="Calibri Light"/>
              </a:rPr>
              <a:t>Personalized 1:1 feedback, support, (Relational)</a:t>
            </a:r>
          </a:p>
          <a:p>
            <a:pPr>
              <a:buFont typeface="Arial"/>
              <a:buChar char="•"/>
            </a:pPr>
            <a:endParaRPr lang="en-US" dirty="0">
              <a:latin typeface="Calibri Light"/>
              <a:ea typeface="Calibri Light"/>
              <a:cs typeface="Calibri Light"/>
            </a:endParaRPr>
          </a:p>
          <a:p>
            <a:pPr>
              <a:buFont typeface="Arial"/>
              <a:buChar char="•"/>
            </a:pPr>
            <a:r>
              <a:rPr lang="en-US" dirty="0">
                <a:latin typeface="Calibri Light"/>
                <a:ea typeface="Calibri Light"/>
                <a:cs typeface="Calibri Light"/>
              </a:rPr>
              <a:t>    actionable feedback is more helpful for my student</a:t>
            </a:r>
          </a:p>
          <a:p>
            <a:pPr marL="285750" indent="-285750">
              <a:buFont typeface="Arial"/>
              <a:buChar char="•"/>
            </a:pPr>
            <a:endParaRPr lang="en-US" dirty="0">
              <a:latin typeface="Calibri Light"/>
              <a:ea typeface="Calibri Light"/>
              <a:cs typeface="Calibri Light"/>
            </a:endParaRPr>
          </a:p>
          <a:p>
            <a:pPr marL="342900" indent="-342900">
              <a:buFont typeface="Arial"/>
              <a:buChar char="•"/>
            </a:pPr>
            <a:r>
              <a:rPr lang="en-US" dirty="0">
                <a:latin typeface="Calibri Light"/>
                <a:ea typeface="Calibri Light"/>
                <a:cs typeface="Calibri Light"/>
              </a:rPr>
              <a:t>Personalized feedback that goes beyond the generic rubrics also having the opportunity to review feedback in class.</a:t>
            </a:r>
          </a:p>
          <a:p>
            <a:pPr marL="342900" indent="-342900">
              <a:buFont typeface="Arial"/>
              <a:buChar char="•"/>
            </a:pPr>
            <a:endParaRPr lang="en-US" dirty="0">
              <a:latin typeface="Calibri Light"/>
              <a:ea typeface="Calibri Light"/>
              <a:cs typeface="Calibri Light"/>
            </a:endParaRPr>
          </a:p>
          <a:p>
            <a:pPr marL="342900" indent="-342900">
              <a:buFont typeface="Arial"/>
              <a:buChar char="•"/>
            </a:pPr>
            <a:r>
              <a:rPr lang="en-US" dirty="0">
                <a:latin typeface="Calibri Light"/>
                <a:ea typeface="Calibri Light"/>
                <a:cs typeface="Calibri Light"/>
              </a:rPr>
              <a:t>Feeback that gives guidance on what to improve on (Specific idea/concept, skill, etc.)</a:t>
            </a:r>
          </a:p>
          <a:p>
            <a:pPr marL="342900" indent="-342900">
              <a:buFont typeface="Arial"/>
              <a:buChar char="•"/>
            </a:pPr>
            <a:endParaRPr lang="en-US" dirty="0">
              <a:latin typeface="Calibri Light"/>
              <a:ea typeface="Calibri Light"/>
              <a:cs typeface="Calibri Light"/>
            </a:endParaRPr>
          </a:p>
          <a:p>
            <a:pPr marL="342900" indent="-342900">
              <a:buFont typeface="Arial"/>
              <a:buChar char="•"/>
            </a:pPr>
            <a:r>
              <a:rPr lang="en-US" dirty="0">
                <a:latin typeface="Calibri Light"/>
                <a:ea typeface="Calibri Light"/>
                <a:cs typeface="Calibri Light"/>
              </a:rPr>
              <a:t>Feedback should be as frequent as possible and should be specific &amp; refer to specific pieces of student's work needing feedback.</a:t>
            </a:r>
          </a:p>
        </p:txBody>
      </p:sp>
    </p:spTree>
    <p:extLst>
      <p:ext uri="{BB962C8B-B14F-4D97-AF65-F5344CB8AC3E}">
        <p14:creationId xmlns:p14="http://schemas.microsoft.com/office/powerpoint/2010/main" val="445039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6F3EA"/>
        </a:solidFill>
        <a:effectLst/>
      </p:bgPr>
    </p:bg>
    <p:spTree>
      <p:nvGrpSpPr>
        <p:cNvPr id="1" name=""/>
        <p:cNvGrpSpPr/>
        <p:nvPr/>
      </p:nvGrpSpPr>
      <p:grpSpPr>
        <a:xfrm>
          <a:off x="0" y="0"/>
          <a:ext cx="1" cy="1"/>
          <a:chOff x="0" y="0"/>
          <a:chExt cx="1" cy="1"/>
        </a:xfrm>
      </p:grpSpPr>
      <p:sp>
        <p:nvSpPr>
          <p:cNvPr id="2" name="Shape 0"/>
          <p:cNvSpPr/>
          <p:nvPr/>
        </p:nvSpPr>
        <p:spPr>
          <a:xfrm>
            <a:off x="0" y="0"/>
            <a:ext cx="10058400" cy="320040"/>
          </a:xfrm>
          <a:prstGeom prst="rect">
            <a:avLst/>
          </a:prstGeom>
          <a:solidFill>
            <a:srgbClr val="0B5963"/>
          </a:solidFill>
          <a:ln w="12700">
            <a:solidFill>
              <a:srgbClr val="0B5963"/>
            </a:solidFill>
            <a:prstDash val="solid"/>
          </a:ln>
        </p:spPr>
        <p:txBody>
          <a:bodyPr/>
          <a:lstStyle/>
          <a:p>
            <a:endParaRPr lang="en-US"/>
          </a:p>
        </p:txBody>
      </p:sp>
      <p:sp>
        <p:nvSpPr>
          <p:cNvPr id="3" name="Shape 1"/>
          <p:cNvSpPr/>
          <p:nvPr/>
        </p:nvSpPr>
        <p:spPr>
          <a:xfrm>
            <a:off x="0" y="15288768"/>
            <a:ext cx="10058400" cy="256032"/>
          </a:xfrm>
          <a:prstGeom prst="rect">
            <a:avLst/>
          </a:prstGeom>
          <a:solidFill>
            <a:srgbClr val="0B5963"/>
          </a:solidFill>
          <a:ln w="12700">
            <a:solidFill>
              <a:srgbClr val="0B5963"/>
            </a:solidFill>
            <a:prstDash val="solid"/>
          </a:ln>
        </p:spPr>
        <p:txBody>
          <a:bodyPr/>
          <a:lstStyle/>
          <a:p>
            <a:endParaRPr lang="en-US"/>
          </a:p>
        </p:txBody>
      </p:sp>
      <p:sp>
        <p:nvSpPr>
          <p:cNvPr id="4" name="Text 2"/>
          <p:cNvSpPr/>
          <p:nvPr/>
        </p:nvSpPr>
        <p:spPr>
          <a:xfrm>
            <a:off x="502920" y="438912"/>
            <a:ext cx="8046720" cy="274320"/>
          </a:xfrm>
          <a:prstGeom prst="rect">
            <a:avLst/>
          </a:prstGeom>
          <a:noFill/>
          <a:ln/>
        </p:spPr>
        <p:txBody>
          <a:bodyPr wrap="square" lIns="0" tIns="0" rIns="0" bIns="0" rtlCol="0" anchor="ctr">
            <a:normAutofit/>
          </a:bodyPr>
          <a:lstStyle/>
          <a:p>
            <a:pPr marL="0" indent="0" algn="l">
              <a:buNone/>
            </a:pPr>
            <a:r>
              <a:rPr lang="en-US" sz="1100" b="1">
                <a:solidFill>
                  <a:srgbClr val="0B5963"/>
                </a:solidFill>
                <a:latin typeface="Aptos" pitchFamily="34" charset="0"/>
                <a:ea typeface="Aptos" pitchFamily="34" charset="-122"/>
                <a:cs typeface="Aptos" pitchFamily="34" charset="-120"/>
              </a:rPr>
              <a:t>COMMUNITY COMMITTEE ON GRADING &amp; HOMEWORK</a:t>
            </a:r>
            <a:endParaRPr lang="en-US" sz="1100"/>
          </a:p>
        </p:txBody>
      </p:sp>
      <p:sp>
        <p:nvSpPr>
          <p:cNvPr id="5" name="Text 3"/>
          <p:cNvSpPr/>
          <p:nvPr/>
        </p:nvSpPr>
        <p:spPr>
          <a:xfrm>
            <a:off x="9052560" y="438912"/>
            <a:ext cx="457200" cy="274320"/>
          </a:xfrm>
          <a:prstGeom prst="rect">
            <a:avLst/>
          </a:prstGeom>
          <a:noFill/>
          <a:ln/>
        </p:spPr>
        <p:txBody>
          <a:bodyPr wrap="square" lIns="0" tIns="0" rIns="0" bIns="0" rtlCol="0" anchor="ctr">
            <a:normAutofit/>
          </a:bodyPr>
          <a:lstStyle/>
          <a:p>
            <a:pPr marL="0" indent="0" algn="r">
              <a:buNone/>
            </a:pPr>
            <a:r>
              <a:rPr lang="en-US" sz="1100">
                <a:solidFill>
                  <a:srgbClr val="0B5963"/>
                </a:solidFill>
                <a:latin typeface="Aptos" pitchFamily="34" charset="0"/>
                <a:ea typeface="Aptos" pitchFamily="34" charset="-122"/>
                <a:cs typeface="Aptos" pitchFamily="34" charset="-120"/>
              </a:rPr>
              <a:t>4</a:t>
            </a:r>
            <a:endParaRPr lang="en-US" sz="1100"/>
          </a:p>
        </p:txBody>
      </p:sp>
      <p:sp>
        <p:nvSpPr>
          <p:cNvPr id="6" name="Shape 4"/>
          <p:cNvSpPr/>
          <p:nvPr/>
        </p:nvSpPr>
        <p:spPr>
          <a:xfrm>
            <a:off x="502920" y="868680"/>
            <a:ext cx="2761488" cy="502920"/>
          </a:xfrm>
          <a:prstGeom prst="roundRect">
            <a:avLst/>
          </a:prstGeom>
          <a:solidFill>
            <a:srgbClr val="CFE3D4"/>
          </a:solidFill>
          <a:ln w="12700">
            <a:solidFill>
              <a:srgbClr val="CFE3D4"/>
            </a:solidFill>
            <a:prstDash val="solid"/>
          </a:ln>
        </p:spPr>
        <p:txBody>
          <a:bodyPr/>
          <a:lstStyle/>
          <a:p>
            <a:endParaRPr lang="en-US"/>
          </a:p>
        </p:txBody>
      </p:sp>
      <p:sp>
        <p:nvSpPr>
          <p:cNvPr id="7" name="Text 5"/>
          <p:cNvSpPr/>
          <p:nvPr/>
        </p:nvSpPr>
        <p:spPr>
          <a:xfrm>
            <a:off x="594360" y="987552"/>
            <a:ext cx="2651760" cy="246888"/>
          </a:xfrm>
          <a:prstGeom prst="rect">
            <a:avLst/>
          </a:prstGeom>
          <a:noFill/>
          <a:ln/>
        </p:spPr>
        <p:txBody>
          <a:bodyPr wrap="square" lIns="0" tIns="0" rIns="0" bIns="0" rtlCol="0" anchor="ctr">
            <a:normAutofit/>
          </a:bodyPr>
          <a:lstStyle/>
          <a:p>
            <a:pPr algn="ctr"/>
            <a:r>
              <a:rPr sz="750" b="1"/>
              <a:t>POSTER 4 - CONSISTENCY</a:t>
            </a:r>
          </a:p>
        </p:txBody>
      </p:sp>
      <p:sp>
        <p:nvSpPr>
          <p:cNvPr id="8" name="Text 6"/>
          <p:cNvSpPr/>
          <p:nvPr/>
        </p:nvSpPr>
        <p:spPr>
          <a:xfrm>
            <a:off x="502920" y="1536192"/>
            <a:ext cx="9052560" cy="1280160"/>
          </a:xfrm>
          <a:prstGeom prst="rect">
            <a:avLst/>
          </a:prstGeom>
          <a:noFill/>
          <a:ln/>
        </p:spPr>
        <p:txBody>
          <a:bodyPr wrap="square" lIns="0" tIns="0" rIns="0" bIns="0" rtlCol="0" anchor="ctr">
            <a:normAutofit/>
          </a:bodyPr>
          <a:lstStyle/>
          <a:p>
            <a:pPr marL="0" indent="0" algn="l">
              <a:buNone/>
            </a:pPr>
            <a:r>
              <a:rPr lang="en-US" sz="3000" b="1">
                <a:solidFill>
                  <a:srgbClr val="17324D"/>
                </a:solidFill>
                <a:latin typeface="Aptos" pitchFamily="34" charset="0"/>
                <a:ea typeface="Aptos" pitchFamily="34" charset="-122"/>
                <a:cs typeface="Aptos" pitchFamily="34" charset="-120"/>
              </a:rPr>
              <a:t>What Should Be Consistent Across Classrooms?</a:t>
            </a:r>
            <a:endParaRPr lang="en-US" sz="3000"/>
          </a:p>
        </p:txBody>
      </p:sp>
      <p:sp>
        <p:nvSpPr>
          <p:cNvPr id="9" name="Text 7"/>
          <p:cNvSpPr/>
          <p:nvPr/>
        </p:nvSpPr>
        <p:spPr>
          <a:xfrm>
            <a:off x="530352" y="2852928"/>
            <a:ext cx="8915400" cy="658368"/>
          </a:xfrm>
          <a:prstGeom prst="rect">
            <a:avLst/>
          </a:prstGeom>
          <a:noFill/>
          <a:ln/>
        </p:spPr>
        <p:txBody>
          <a:bodyPr wrap="square" lIns="0" tIns="0" rIns="0" bIns="0" rtlCol="0" anchor="ctr">
            <a:normAutofit/>
          </a:bodyPr>
          <a:lstStyle/>
          <a:p>
            <a:pPr marL="0" indent="0" algn="l">
              <a:buNone/>
            </a:pPr>
            <a:r>
              <a:rPr lang="en-US" sz="1700" b="1">
                <a:solidFill>
                  <a:srgbClr val="0B5963"/>
                </a:solidFill>
                <a:latin typeface="Aptos" pitchFamily="34" charset="0"/>
                <a:ea typeface="Aptos" pitchFamily="34" charset="-122"/>
                <a:cs typeface="Aptos" pitchFamily="34" charset="-120"/>
              </a:rPr>
              <a:t>Students should experience predictable, comparable expectations without requiring every classroom to be identical.</a:t>
            </a:r>
            <a:endParaRPr lang="en-US" sz="1700"/>
          </a:p>
        </p:txBody>
      </p:sp>
      <p:sp>
        <p:nvSpPr>
          <p:cNvPr id="10" name="Shape 8"/>
          <p:cNvSpPr/>
          <p:nvPr/>
        </p:nvSpPr>
        <p:spPr>
          <a:xfrm>
            <a:off x="502920" y="3657600"/>
            <a:ext cx="9052560" cy="4160520"/>
          </a:xfrm>
          <a:prstGeom prst="roundRect">
            <a:avLst/>
          </a:prstGeom>
          <a:solidFill>
            <a:srgbClr val="FFFFFF"/>
          </a:solidFill>
          <a:ln w="12700">
            <a:solidFill>
              <a:srgbClr val="D8D3C7"/>
            </a:solidFill>
            <a:prstDash val="solid"/>
          </a:ln>
        </p:spPr>
        <p:txBody>
          <a:bodyPr/>
          <a:lstStyle/>
          <a:p>
            <a:endParaRPr lang="en-US"/>
          </a:p>
        </p:txBody>
      </p:sp>
      <p:sp>
        <p:nvSpPr>
          <p:cNvPr id="11" name="Text 9"/>
          <p:cNvSpPr/>
          <p:nvPr/>
        </p:nvSpPr>
        <p:spPr>
          <a:xfrm>
            <a:off x="822960" y="3931920"/>
            <a:ext cx="5943600" cy="320040"/>
          </a:xfrm>
          <a:prstGeom prst="rect">
            <a:avLst/>
          </a:prstGeom>
          <a:noFill/>
          <a:ln/>
        </p:spPr>
        <p:txBody>
          <a:bodyPr wrap="square" lIns="0" tIns="0" rIns="0" bIns="0" rtlCol="0" anchor="ctr">
            <a:normAutofit/>
          </a:bodyPr>
          <a:lstStyle/>
          <a:p>
            <a:pPr marL="0" indent="0" algn="l">
              <a:buNone/>
            </a:pPr>
            <a:r>
              <a:rPr lang="en-US" sz="1300" b="1">
                <a:solidFill>
                  <a:srgbClr val="0B5963"/>
                </a:solidFill>
                <a:latin typeface="Aptos" pitchFamily="34" charset="0"/>
                <a:ea typeface="Aptos" pitchFamily="34" charset="-122"/>
                <a:cs typeface="Aptos" pitchFamily="34" charset="-120"/>
              </a:rPr>
              <a:t>WHAT STUDENTS SHOULD EXPERIENCE</a:t>
            </a:r>
            <a:endParaRPr lang="en-US" sz="1300"/>
          </a:p>
        </p:txBody>
      </p:sp>
      <p:sp>
        <p:nvSpPr>
          <p:cNvPr id="12" name="Shape 10"/>
          <p:cNvSpPr/>
          <p:nvPr/>
        </p:nvSpPr>
        <p:spPr>
          <a:xfrm>
            <a:off x="841248" y="4636008"/>
            <a:ext cx="164592" cy="164592"/>
          </a:xfrm>
          <a:prstGeom prst="ellipse">
            <a:avLst/>
          </a:prstGeom>
          <a:solidFill>
            <a:srgbClr val="CFE3D4"/>
          </a:solidFill>
          <a:ln w="12700">
            <a:solidFill>
              <a:srgbClr val="CFE3D4"/>
            </a:solidFill>
            <a:prstDash val="solid"/>
          </a:ln>
        </p:spPr>
        <p:txBody>
          <a:bodyPr/>
          <a:lstStyle/>
          <a:p>
            <a:endParaRPr lang="en-US"/>
          </a:p>
        </p:txBody>
      </p:sp>
      <p:sp>
        <p:nvSpPr>
          <p:cNvPr id="13" name="Text 11"/>
          <p:cNvSpPr/>
          <p:nvPr/>
        </p:nvSpPr>
        <p:spPr>
          <a:xfrm>
            <a:off x="1143000" y="4526280"/>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Course learning goals, grading criteria, and the meaning of grades should align for students taking the same course.</a:t>
            </a:r>
            <a:endParaRPr lang="en-US" sz="1650"/>
          </a:p>
        </p:txBody>
      </p:sp>
      <p:sp>
        <p:nvSpPr>
          <p:cNvPr id="14" name="Shape 12"/>
          <p:cNvSpPr/>
          <p:nvPr/>
        </p:nvSpPr>
        <p:spPr>
          <a:xfrm>
            <a:off x="841248" y="5532120"/>
            <a:ext cx="164592" cy="164592"/>
          </a:xfrm>
          <a:prstGeom prst="ellipse">
            <a:avLst/>
          </a:prstGeom>
          <a:solidFill>
            <a:srgbClr val="CFE3D4"/>
          </a:solidFill>
          <a:ln w="12700">
            <a:solidFill>
              <a:srgbClr val="CFE3D4"/>
            </a:solidFill>
            <a:prstDash val="solid"/>
          </a:ln>
        </p:spPr>
        <p:txBody>
          <a:bodyPr/>
          <a:lstStyle/>
          <a:p>
            <a:endParaRPr lang="en-US"/>
          </a:p>
        </p:txBody>
      </p:sp>
      <p:sp>
        <p:nvSpPr>
          <p:cNvPr id="15" name="Text 13"/>
          <p:cNvSpPr/>
          <p:nvPr/>
        </p:nvSpPr>
        <p:spPr>
          <a:xfrm>
            <a:off x="1143000" y="5422392"/>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Students should have equitable opportunities to demonstrate learning and recover after experiencing difficulty.</a:t>
            </a:r>
            <a:endParaRPr lang="en-US" sz="1650"/>
          </a:p>
        </p:txBody>
      </p:sp>
      <p:sp>
        <p:nvSpPr>
          <p:cNvPr id="16" name="Shape 14"/>
          <p:cNvSpPr/>
          <p:nvPr/>
        </p:nvSpPr>
        <p:spPr>
          <a:xfrm>
            <a:off x="841248" y="6428232"/>
            <a:ext cx="164592" cy="164592"/>
          </a:xfrm>
          <a:prstGeom prst="ellipse">
            <a:avLst/>
          </a:prstGeom>
          <a:solidFill>
            <a:srgbClr val="CFE3D4"/>
          </a:solidFill>
          <a:ln w="12700">
            <a:solidFill>
              <a:srgbClr val="CFE3D4"/>
            </a:solidFill>
            <a:prstDash val="solid"/>
          </a:ln>
        </p:spPr>
        <p:txBody>
          <a:bodyPr/>
          <a:lstStyle/>
          <a:p>
            <a:endParaRPr lang="en-US"/>
          </a:p>
        </p:txBody>
      </p:sp>
      <p:sp>
        <p:nvSpPr>
          <p:cNvPr id="17" name="Text 15"/>
          <p:cNvSpPr/>
          <p:nvPr/>
        </p:nvSpPr>
        <p:spPr>
          <a:xfrm>
            <a:off x="1143000" y="6318504"/>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Instructional approaches, examples, pacing supports, and classroom routines may vary by subject and student need.</a:t>
            </a:r>
            <a:endParaRPr lang="en-US" sz="1650"/>
          </a:p>
        </p:txBody>
      </p:sp>
      <p:sp>
        <p:nvSpPr>
          <p:cNvPr id="18" name="Shape 16"/>
          <p:cNvSpPr/>
          <p:nvPr/>
        </p:nvSpPr>
        <p:spPr>
          <a:xfrm>
            <a:off x="502920" y="8065008"/>
            <a:ext cx="9052560" cy="1691640"/>
          </a:xfrm>
          <a:prstGeom prst="roundRect">
            <a:avLst/>
          </a:prstGeom>
          <a:solidFill>
            <a:srgbClr val="E3F0E6"/>
          </a:solidFill>
          <a:ln w="12700">
            <a:solidFill>
              <a:srgbClr val="E3F0E6"/>
            </a:solidFill>
            <a:prstDash val="solid"/>
          </a:ln>
        </p:spPr>
        <p:txBody>
          <a:bodyPr/>
          <a:lstStyle/>
          <a:p>
            <a:endParaRPr lang="en-US"/>
          </a:p>
        </p:txBody>
      </p:sp>
      <p:sp>
        <p:nvSpPr>
          <p:cNvPr id="19" name="Text 17"/>
          <p:cNvSpPr/>
          <p:nvPr/>
        </p:nvSpPr>
        <p:spPr>
          <a:xfrm>
            <a:off x="822960" y="8302752"/>
            <a:ext cx="5029200" cy="274320"/>
          </a:xfrm>
          <a:prstGeom prst="rect">
            <a:avLst/>
          </a:prstGeom>
          <a:noFill/>
          <a:ln/>
        </p:spPr>
        <p:txBody>
          <a:bodyPr wrap="square" lIns="0" tIns="0" rIns="0" bIns="0" rtlCol="0" anchor="ctr">
            <a:normAutofit/>
          </a:bodyPr>
          <a:lstStyle/>
          <a:p>
            <a:pPr marL="0" indent="0" algn="l">
              <a:buNone/>
            </a:pPr>
            <a:r>
              <a:rPr lang="en-US" sz="1300" b="1">
                <a:solidFill>
                  <a:srgbClr val="17324D"/>
                </a:solidFill>
                <a:latin typeface="Aptos" pitchFamily="34" charset="0"/>
                <a:ea typeface="Aptos" pitchFamily="34" charset="-122"/>
                <a:cs typeface="Aptos" pitchFamily="34" charset="-120"/>
              </a:rPr>
              <a:t>WHAT THIS COULD LOOK LIKE</a:t>
            </a:r>
            <a:endParaRPr lang="en-US" sz="1300"/>
          </a:p>
        </p:txBody>
      </p:sp>
      <p:sp>
        <p:nvSpPr>
          <p:cNvPr id="20" name="Text 18"/>
          <p:cNvSpPr/>
          <p:nvPr/>
        </p:nvSpPr>
        <p:spPr>
          <a:xfrm>
            <a:off x="822960" y="8686800"/>
            <a:ext cx="8183880" cy="685800"/>
          </a:xfrm>
          <a:prstGeom prst="rect">
            <a:avLst/>
          </a:prstGeom>
          <a:noFill/>
          <a:ln/>
        </p:spPr>
        <p:txBody>
          <a:bodyPr wrap="square" lIns="0" tIns="0" rIns="0" bIns="0" rtlCol="0" anchor="ctr">
            <a:normAutofit/>
          </a:bodyPr>
          <a:lstStyle/>
          <a:p>
            <a:pPr marL="0" indent="0" algn="l">
              <a:buNone/>
            </a:pPr>
            <a:r>
              <a:rPr lang="en-US" sz="1600">
                <a:solidFill>
                  <a:srgbClr val="253238"/>
                </a:solidFill>
                <a:latin typeface="Aptos" pitchFamily="34" charset="0"/>
                <a:ea typeface="Aptos" pitchFamily="34" charset="-122"/>
                <a:cs typeface="Aptos" pitchFamily="34" charset="-120"/>
              </a:rPr>
              <a:t>Students in the same course encounter comparable expectations while teachers retain professional judgment about instruction and support.</a:t>
            </a:r>
            <a:endParaRPr lang="en-US" sz="1600"/>
          </a:p>
        </p:txBody>
      </p:sp>
      <p:sp>
        <p:nvSpPr>
          <p:cNvPr id="21" name="Text 19"/>
          <p:cNvSpPr/>
          <p:nvPr/>
        </p:nvSpPr>
        <p:spPr>
          <a:xfrm>
            <a:off x="530352" y="10076688"/>
            <a:ext cx="2926080" cy="347472"/>
          </a:xfrm>
          <a:prstGeom prst="rect">
            <a:avLst/>
          </a:prstGeom>
          <a:noFill/>
          <a:ln/>
        </p:spPr>
        <p:txBody>
          <a:bodyPr wrap="square" lIns="0" tIns="0" rIns="0" bIns="0" rtlCol="0" anchor="ctr">
            <a:normAutofit/>
          </a:bodyPr>
          <a:lstStyle/>
          <a:p>
            <a:pPr marL="0" indent="0" algn="l">
              <a:buNone/>
            </a:pPr>
            <a:r>
              <a:rPr lang="en-US" sz="1500" b="1">
                <a:solidFill>
                  <a:srgbClr val="0B5963"/>
                </a:solidFill>
                <a:latin typeface="Aptos" pitchFamily="34" charset="0"/>
                <a:ea typeface="Aptos" pitchFamily="34" charset="-122"/>
                <a:cs typeface="Aptos" pitchFamily="34" charset="-120"/>
              </a:rPr>
              <a:t>ADD YOUR VOICE</a:t>
            </a:r>
            <a:endParaRPr lang="en-US" sz="1500"/>
          </a:p>
        </p:txBody>
      </p:sp>
      <p:sp>
        <p:nvSpPr>
          <p:cNvPr id="22" name="Shape 20"/>
          <p:cNvSpPr/>
          <p:nvPr/>
        </p:nvSpPr>
        <p:spPr>
          <a:xfrm>
            <a:off x="566928" y="10588752"/>
            <a:ext cx="8915400" cy="1353312"/>
          </a:xfrm>
          <a:prstGeom prst="roundRect">
            <a:avLst/>
          </a:prstGeom>
          <a:solidFill>
            <a:srgbClr val="FFFFFF"/>
          </a:solidFill>
          <a:ln w="19050">
            <a:solidFill>
              <a:srgbClr val="CFE3D4"/>
            </a:solidFill>
            <a:prstDash val="solid"/>
          </a:ln>
        </p:spPr>
        <p:txBody>
          <a:bodyPr/>
          <a:lstStyle/>
          <a:p>
            <a:endParaRPr lang="en-US"/>
          </a:p>
        </p:txBody>
      </p:sp>
      <p:sp>
        <p:nvSpPr>
          <p:cNvPr id="23" name="Text 21"/>
          <p:cNvSpPr/>
          <p:nvPr/>
        </p:nvSpPr>
        <p:spPr>
          <a:xfrm>
            <a:off x="841248" y="10753344"/>
            <a:ext cx="1417320" cy="411480"/>
          </a:xfrm>
          <a:prstGeom prst="rect">
            <a:avLst/>
          </a:prstGeom>
          <a:noFill/>
          <a:ln/>
        </p:spPr>
        <p:txBody>
          <a:bodyPr wrap="square" lIns="0" tIns="0" rIns="0" bIns="0" rtlCol="0" anchor="ctr">
            <a:normAutofit/>
          </a:bodyPr>
          <a:lstStyle/>
          <a:p>
            <a:r>
              <a:rPr lang="en-US" sz="1200" b="1">
                <a:solidFill>
                  <a:srgbClr val="0B5963"/>
                </a:solidFill>
                <a:latin typeface="Aptos"/>
              </a:rPr>
              <a:t>ADULT LENS</a:t>
            </a:r>
            <a:endParaRPr lang="en-US" sz="1200">
              <a:solidFill>
                <a:srgbClr val="000000"/>
              </a:solidFill>
              <a:latin typeface="Aptos"/>
            </a:endParaRPr>
          </a:p>
          <a:p>
            <a:pPr marL="0" indent="0" algn="l">
              <a:buNone/>
            </a:pPr>
            <a:endParaRPr lang="en-US" sz="1150" b="1">
              <a:solidFill>
                <a:srgbClr val="0B5963"/>
              </a:solidFill>
              <a:latin typeface="Aptos"/>
            </a:endParaRPr>
          </a:p>
        </p:txBody>
      </p:sp>
      <p:sp>
        <p:nvSpPr>
          <p:cNvPr id="24" name="Text 22"/>
          <p:cNvSpPr/>
          <p:nvPr/>
        </p:nvSpPr>
        <p:spPr>
          <a:xfrm>
            <a:off x="2423160" y="10725912"/>
            <a:ext cx="6537960" cy="658368"/>
          </a:xfrm>
          <a:prstGeom prst="rect">
            <a:avLst/>
          </a:prstGeom>
          <a:noFill/>
          <a:ln/>
        </p:spPr>
        <p:txBody>
          <a:bodyPr wrap="square" lIns="0" tIns="0" rIns="0" bIns="0" rtlCol="0" anchor="ctr">
            <a:normAutofit/>
          </a:bodyPr>
          <a:lstStyle/>
          <a:p>
            <a:pPr marL="0" indent="0" algn="l">
              <a:buNone/>
            </a:pPr>
            <a:r>
              <a:rPr lang="en-US" sz="1650" b="1">
                <a:solidFill>
                  <a:srgbClr val="17324D"/>
                </a:solidFill>
                <a:latin typeface="Aptos"/>
                <a:ea typeface="Aptos" pitchFamily="34" charset="-122"/>
                <a:cs typeface="Aptos" pitchFamily="34" charset="-120"/>
              </a:rPr>
              <a:t>What should be consistent across teachers or schools?</a:t>
            </a:r>
            <a:endParaRPr lang="en-US" sz="1650">
              <a:latin typeface="Aptos"/>
            </a:endParaRPr>
          </a:p>
        </p:txBody>
      </p:sp>
      <p:sp>
        <p:nvSpPr>
          <p:cNvPr id="25" name="Text 23"/>
          <p:cNvSpPr/>
          <p:nvPr/>
        </p:nvSpPr>
        <p:spPr>
          <a:xfrm>
            <a:off x="2423160" y="11530584"/>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26" name="Shape 24"/>
          <p:cNvSpPr/>
          <p:nvPr/>
        </p:nvSpPr>
        <p:spPr>
          <a:xfrm>
            <a:off x="566928" y="12252960"/>
            <a:ext cx="8915400" cy="1353312"/>
          </a:xfrm>
          <a:prstGeom prst="roundRect">
            <a:avLst/>
          </a:prstGeom>
          <a:solidFill>
            <a:srgbClr val="FFFFFF"/>
          </a:solidFill>
          <a:ln w="19050">
            <a:solidFill>
              <a:srgbClr val="CFE3D4"/>
            </a:solidFill>
            <a:prstDash val="solid"/>
          </a:ln>
        </p:spPr>
        <p:txBody>
          <a:bodyPr/>
          <a:lstStyle/>
          <a:p>
            <a:endParaRPr lang="en-US"/>
          </a:p>
        </p:txBody>
      </p:sp>
      <p:sp>
        <p:nvSpPr>
          <p:cNvPr id="27" name="Text 25"/>
          <p:cNvSpPr/>
          <p:nvPr/>
        </p:nvSpPr>
        <p:spPr>
          <a:xfrm>
            <a:off x="841248" y="12417552"/>
            <a:ext cx="1417320" cy="411480"/>
          </a:xfrm>
          <a:prstGeom prst="rect">
            <a:avLst/>
          </a:prstGeom>
          <a:noFill/>
          <a:ln/>
        </p:spPr>
        <p:txBody>
          <a:bodyPr wrap="square" lIns="0" tIns="0" rIns="0" bIns="0" rtlCol="0" anchor="ctr">
            <a:normAutofit/>
          </a:bodyPr>
          <a:lstStyle/>
          <a:p>
            <a:pPr marL="0" indent="0" algn="l">
              <a:buNone/>
            </a:pPr>
            <a:r>
              <a:rPr lang="en-US" sz="1150" b="1">
                <a:solidFill>
                  <a:srgbClr val="0B5963"/>
                </a:solidFill>
                <a:latin typeface="Aptos" pitchFamily="34" charset="0"/>
                <a:ea typeface="Aptos" pitchFamily="34" charset="-122"/>
                <a:cs typeface="Aptos" pitchFamily="34" charset="-120"/>
              </a:rPr>
              <a:t>STUDENT LENS</a:t>
            </a:r>
            <a:endParaRPr lang="en-US" sz="1150"/>
          </a:p>
        </p:txBody>
      </p:sp>
      <p:sp>
        <p:nvSpPr>
          <p:cNvPr id="28" name="Text 26"/>
          <p:cNvSpPr/>
          <p:nvPr/>
        </p:nvSpPr>
        <p:spPr>
          <a:xfrm>
            <a:off x="2423160" y="12390120"/>
            <a:ext cx="6537960" cy="658368"/>
          </a:xfrm>
          <a:prstGeom prst="rect">
            <a:avLst/>
          </a:prstGeom>
          <a:noFill/>
          <a:ln/>
        </p:spPr>
        <p:txBody>
          <a:bodyPr wrap="square" lIns="0" tIns="0" rIns="0" bIns="0" rtlCol="0" anchor="ctr">
            <a:normAutofit/>
          </a:bodyPr>
          <a:lstStyle/>
          <a:p>
            <a:pPr marL="0" indent="0" algn="l">
              <a:buNone/>
            </a:pPr>
            <a:r>
              <a:rPr lang="en-US" sz="1650" b="1">
                <a:solidFill>
                  <a:srgbClr val="17324D"/>
                </a:solidFill>
                <a:latin typeface="Aptos" pitchFamily="34" charset="0"/>
                <a:ea typeface="Aptos" pitchFamily="34" charset="-122"/>
                <a:cs typeface="Aptos" pitchFamily="34" charset="-120"/>
              </a:rPr>
              <a:t>Which differences feel reasonable, and which feel unfair?</a:t>
            </a:r>
            <a:endParaRPr lang="en-US" sz="1650"/>
          </a:p>
        </p:txBody>
      </p:sp>
      <p:sp>
        <p:nvSpPr>
          <p:cNvPr id="29" name="Text 27"/>
          <p:cNvSpPr/>
          <p:nvPr/>
        </p:nvSpPr>
        <p:spPr>
          <a:xfrm>
            <a:off x="2423160" y="13194792"/>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30" name="Text 28"/>
          <p:cNvSpPr/>
          <p:nvPr/>
        </p:nvSpPr>
        <p:spPr>
          <a:xfrm>
            <a:off x="640080" y="13917168"/>
            <a:ext cx="8778240" cy="320040"/>
          </a:xfrm>
          <a:prstGeom prst="rect">
            <a:avLst/>
          </a:prstGeom>
          <a:noFill/>
          <a:ln/>
        </p:spPr>
        <p:txBody>
          <a:bodyPr wrap="square" lIns="0" tIns="0" rIns="0" bIns="0" rtlCol="0" anchor="ctr">
            <a:normAutofit/>
          </a:bodyPr>
          <a:lstStyle/>
          <a:p>
            <a:pPr marL="0" indent="0" algn="ctr">
              <a:buNone/>
            </a:pPr>
            <a:r>
              <a:rPr lang="en-US" sz="1400" b="1">
                <a:solidFill>
                  <a:srgbClr val="0B5963"/>
                </a:solidFill>
                <a:latin typeface="Aptos" pitchFamily="34" charset="0"/>
                <a:ea typeface="Aptos" pitchFamily="34" charset="-122"/>
                <a:cs typeface="Aptos" pitchFamily="34" charset="-120"/>
              </a:rPr>
              <a:t>What should every ISD student be able to expect?</a:t>
            </a:r>
            <a:endParaRPr lang="en-US" sz="1400"/>
          </a:p>
        </p:txBody>
      </p:sp>
      <p:sp>
        <p:nvSpPr>
          <p:cNvPr id="31" name="Rounded Rectangle 30"/>
          <p:cNvSpPr/>
          <p:nvPr/>
        </p:nvSpPr>
        <p:spPr>
          <a:xfrm>
            <a:off x="640080" y="14319504"/>
            <a:ext cx="8778240" cy="621792"/>
          </a:xfrm>
          <a:prstGeom prst="roundRect">
            <a:avLst/>
          </a:prstGeom>
          <a:solidFill>
            <a:srgbClr val="F1EFE5"/>
          </a:solidFill>
          <a:ln w="10160">
            <a:solidFill>
              <a:srgbClr val="0B5963"/>
            </a:solidFill>
          </a:ln>
        </p:spPr>
        <p:style>
          <a:lnRef idx="1">
            <a:schemeClr val="accent1"/>
          </a:lnRef>
          <a:fillRef idx="3">
            <a:schemeClr val="accent1"/>
          </a:fillRef>
          <a:effectRef idx="2">
            <a:schemeClr val="accent1"/>
          </a:effectRef>
          <a:fontRef idx="minor">
            <a:schemeClr val="lt1"/>
          </a:fontRef>
        </p:style>
        <p:txBody>
          <a:bodyPr lIns="128016" tIns="73152" rIns="128016" rtlCol="0" anchor="ctr"/>
          <a:lstStyle/>
          <a:p>
            <a:pPr algn="ctr"/>
            <a:r>
              <a:rPr sz="800" b="1">
                <a:solidFill>
                  <a:srgbClr val="0B5963"/>
                </a:solidFill>
                <a:latin typeface="Aptos"/>
              </a:rPr>
              <a:t>OE 12.1  •  </a:t>
            </a:r>
            <a:r>
              <a:rPr sz="800">
                <a:solidFill>
                  <a:srgbClr val="17324D"/>
                </a:solidFill>
                <a:latin typeface="Aptos"/>
              </a:rPr>
              <a:t>Grading practices should be consistent across grades, departments, and schools.</a:t>
            </a:r>
          </a:p>
        </p:txBody>
      </p:sp>
    </p:spTree>
    <p:extLst>
      <p:ext uri="{BB962C8B-B14F-4D97-AF65-F5344CB8AC3E}">
        <p14:creationId xmlns:p14="http://schemas.microsoft.com/office/powerpoint/2010/main" val="1851476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9D32BA-AB06-B63C-D8D0-7913732BAF2B}"/>
              </a:ext>
            </a:extLst>
          </p:cNvPr>
          <p:cNvSpPr txBox="1"/>
          <p:nvPr/>
        </p:nvSpPr>
        <p:spPr>
          <a:xfrm>
            <a:off x="359079" y="600061"/>
            <a:ext cx="9533192" cy="1498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17324D"/>
                </a:solidFill>
                <a:latin typeface="Aptos"/>
              </a:rPr>
              <a:t>What Should Be Consistent Across Classrooms? Participa</a:t>
            </a:r>
            <a:r>
              <a:rPr lang="en-US" sz="2400" b="1" dirty="0">
                <a:solidFill>
                  <a:srgbClr val="17324D"/>
                </a:solidFill>
                <a:latin typeface="Aptos"/>
                <a:ea typeface="Calibri"/>
                <a:cs typeface="Calibri"/>
              </a:rPr>
              <a:t>nt's responses:</a:t>
            </a:r>
          </a:p>
          <a:p>
            <a:pPr algn="l"/>
            <a:endParaRPr lang="en-US" sz="2000" b="1" dirty="0">
              <a:solidFill>
                <a:srgbClr val="17324D"/>
              </a:solidFill>
              <a:latin typeface="Calibri Light"/>
              <a:ea typeface="Calibri Light"/>
              <a:cs typeface="Calibri Light"/>
            </a:endParaRPr>
          </a:p>
          <a:p>
            <a:pPr marL="342900" indent="-342900">
              <a:buFont typeface="Arial"/>
              <a:buChar char="•"/>
            </a:pPr>
            <a:r>
              <a:rPr lang="en-US" sz="2000" dirty="0">
                <a:solidFill>
                  <a:srgbClr val="000000"/>
                </a:solidFill>
                <a:latin typeface="Calibri Light"/>
                <a:ea typeface="Calibri Light"/>
                <a:cs typeface="Calibri Light"/>
              </a:rPr>
              <a:t>grading and Course syllabus</a:t>
            </a:r>
            <a:endParaRPr lang="en-US" sz="2000" dirty="0">
              <a:latin typeface="Calibri Light"/>
              <a:ea typeface="Calibri Light"/>
              <a:cs typeface="Calibri Light"/>
            </a:endParaRPr>
          </a:p>
          <a:p>
            <a:endParaRPr lang="en-US" sz="2000" dirty="0">
              <a:latin typeface="Calibri Light"/>
              <a:ea typeface="Calibri Light"/>
              <a:cs typeface="Calibri Light"/>
            </a:endParaRPr>
          </a:p>
          <a:p>
            <a:pPr marL="285750" indent="-285750">
              <a:buFont typeface="Arial"/>
              <a:buChar char="•"/>
            </a:pPr>
            <a:r>
              <a:rPr lang="en-US" sz="2000" dirty="0">
                <a:latin typeface="Calibri Light"/>
                <a:ea typeface="Calibri Light"/>
                <a:cs typeface="Calibri Light"/>
              </a:rPr>
              <a:t>what should be consistent?</a:t>
            </a:r>
          </a:p>
          <a:p>
            <a:pPr marL="742950" lvl="1" indent="-285750">
              <a:buFont typeface="Arial"/>
              <a:buChar char="•"/>
            </a:pPr>
            <a:r>
              <a:rPr lang="en-US" sz="2000" dirty="0">
                <a:latin typeface="Calibri Light"/>
                <a:ea typeface="Calibri Light"/>
                <a:cs typeface="Calibri Light"/>
              </a:rPr>
              <a:t>add study guides for all courses before tests.</a:t>
            </a:r>
          </a:p>
          <a:p>
            <a:pPr marL="742950" lvl="1" indent="-285750">
              <a:buFont typeface="Arial"/>
              <a:buChar char="•"/>
            </a:pPr>
            <a:r>
              <a:rPr lang="en-US" sz="2000" dirty="0">
                <a:latin typeface="Calibri Light"/>
                <a:ea typeface="Calibri Light"/>
                <a:cs typeface="Calibri Light"/>
              </a:rPr>
              <a:t>grading policies, especially for retakes should be the same for each class, and teacher. too much variation now.</a:t>
            </a:r>
          </a:p>
          <a:p>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Stop rounding down in gradings including final grade. Round up!</a:t>
            </a:r>
          </a:p>
          <a:p>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Different teachers should teach the same concept to their classes. use the same measuring tool for homework &amp; test.</a:t>
            </a:r>
          </a:p>
          <a:p>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This is great in practice but I have never meet a admin willing to enforce a teacher not following it.</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Consistency across classroom vs across students are very different aspects. All Students are different &amp; learn differently. The goals should be consistent.</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Teachers, like all People, are unique. It is hard to run a class Identical to the teacher next to me. I think Assessment and Grading should be Consistent, but presentations should vary.</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Essential learning &amp; Pacing.</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The Grading scale/Criteria and how the weight of each type of work should be the same! The difference in how teachers understand  students should also be the same since its inconsistency is stressful!</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syllabus Distribution of Grade (formative Summative) # of tests, quizzes Points on those tests, assigns.</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as Someone who is a peer tutor for the Special education Program &amp; someone   w/ a 504 I understand some need more So Not many diff seem unfair to me. </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After class/teacher assignments are released parents and student, on all social media channels talk about being assigned a "tough/easy teacher". If grading policy was consistent then this would not be the case.</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ADULT VOICE: The kinds of HW and assignments so children across class/schools experience the same learning opportunity.</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Reasonable differences are something like teaching styles or the way a certain teacher does something , but when grading  policies , letters and weights change brings it to an unfair space.</a:t>
            </a:r>
          </a:p>
          <a:p>
            <a:pPr marL="342900" indent="-342900">
              <a:buFont typeface="Arial"/>
              <a:buChar char="•"/>
            </a:pPr>
            <a:endParaRPr lang="en-US" sz="2000" dirty="0">
              <a:latin typeface="Calibri Light"/>
              <a:ea typeface="Calibri Light"/>
              <a:cs typeface="Calibri Light"/>
            </a:endParaRPr>
          </a:p>
        </p:txBody>
      </p:sp>
    </p:spTree>
    <p:extLst>
      <p:ext uri="{BB962C8B-B14F-4D97-AF65-F5344CB8AC3E}">
        <p14:creationId xmlns:p14="http://schemas.microsoft.com/office/powerpoint/2010/main" val="957822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5">
    <p:bg>
      <p:bgPr>
        <a:solidFill>
          <a:srgbClr val="F6F3EA"/>
        </a:solidFill>
        <a:effectLst/>
      </p:bgPr>
    </p:bg>
    <p:spTree>
      <p:nvGrpSpPr>
        <p:cNvPr id="1" name=""/>
        <p:cNvGrpSpPr/>
        <p:nvPr/>
      </p:nvGrpSpPr>
      <p:grpSpPr>
        <a:xfrm>
          <a:off x="0" y="0"/>
          <a:ext cx="1" cy="1"/>
          <a:chOff x="0" y="0"/>
          <a:chExt cx="1" cy="1"/>
        </a:xfrm>
      </p:grpSpPr>
      <p:sp>
        <p:nvSpPr>
          <p:cNvPr id="2" name="Shape 0"/>
          <p:cNvSpPr/>
          <p:nvPr/>
        </p:nvSpPr>
        <p:spPr>
          <a:xfrm>
            <a:off x="0" y="0"/>
            <a:ext cx="10058400" cy="320040"/>
          </a:xfrm>
          <a:prstGeom prst="rect">
            <a:avLst/>
          </a:prstGeom>
          <a:solidFill>
            <a:srgbClr val="0B5963"/>
          </a:solidFill>
          <a:ln w="12700">
            <a:solidFill>
              <a:srgbClr val="0B5963"/>
            </a:solidFill>
            <a:prstDash val="solid"/>
          </a:ln>
        </p:spPr>
        <p:txBody>
          <a:bodyPr/>
          <a:lstStyle/>
          <a:p>
            <a:endParaRPr lang="en-US"/>
          </a:p>
        </p:txBody>
      </p:sp>
      <p:sp>
        <p:nvSpPr>
          <p:cNvPr id="3" name="Shape 1"/>
          <p:cNvSpPr/>
          <p:nvPr/>
        </p:nvSpPr>
        <p:spPr>
          <a:xfrm>
            <a:off x="0" y="15288768"/>
            <a:ext cx="10058400" cy="256032"/>
          </a:xfrm>
          <a:prstGeom prst="rect">
            <a:avLst/>
          </a:prstGeom>
          <a:solidFill>
            <a:srgbClr val="0B5963"/>
          </a:solidFill>
          <a:ln w="12700">
            <a:solidFill>
              <a:srgbClr val="0B5963"/>
            </a:solidFill>
            <a:prstDash val="solid"/>
          </a:ln>
        </p:spPr>
        <p:txBody>
          <a:bodyPr/>
          <a:lstStyle/>
          <a:p>
            <a:endParaRPr lang="en-US"/>
          </a:p>
        </p:txBody>
      </p:sp>
      <p:sp>
        <p:nvSpPr>
          <p:cNvPr id="4" name="Text 2"/>
          <p:cNvSpPr/>
          <p:nvPr/>
        </p:nvSpPr>
        <p:spPr>
          <a:xfrm>
            <a:off x="502920" y="438912"/>
            <a:ext cx="8046720" cy="274320"/>
          </a:xfrm>
          <a:prstGeom prst="rect">
            <a:avLst/>
          </a:prstGeom>
          <a:noFill/>
          <a:ln/>
        </p:spPr>
        <p:txBody>
          <a:bodyPr wrap="square" lIns="0" tIns="0" rIns="0" bIns="0" rtlCol="0" anchor="ctr">
            <a:normAutofit/>
          </a:bodyPr>
          <a:lstStyle/>
          <a:p>
            <a:pPr marL="0" indent="0" algn="l">
              <a:buNone/>
            </a:pPr>
            <a:r>
              <a:rPr lang="en-US" sz="1100" b="1">
                <a:solidFill>
                  <a:srgbClr val="0B5963"/>
                </a:solidFill>
                <a:latin typeface="Aptos" pitchFamily="34" charset="0"/>
                <a:ea typeface="Aptos" pitchFamily="34" charset="-122"/>
                <a:cs typeface="Aptos" pitchFamily="34" charset="-120"/>
              </a:rPr>
              <a:t>COMMUNITY COMMITTEE ON GRADING &amp; HOMEWORK</a:t>
            </a:r>
            <a:endParaRPr lang="en-US" sz="1100"/>
          </a:p>
        </p:txBody>
      </p:sp>
      <p:sp>
        <p:nvSpPr>
          <p:cNvPr id="5" name="Text 3"/>
          <p:cNvSpPr/>
          <p:nvPr/>
        </p:nvSpPr>
        <p:spPr>
          <a:xfrm>
            <a:off x="9052560" y="438912"/>
            <a:ext cx="457200" cy="274320"/>
          </a:xfrm>
          <a:prstGeom prst="rect">
            <a:avLst/>
          </a:prstGeom>
          <a:noFill/>
          <a:ln/>
        </p:spPr>
        <p:txBody>
          <a:bodyPr wrap="square" lIns="0" tIns="0" rIns="0" bIns="0" rtlCol="0" anchor="ctr">
            <a:normAutofit/>
          </a:bodyPr>
          <a:lstStyle/>
          <a:p>
            <a:pPr marL="0" indent="0" algn="r">
              <a:buNone/>
            </a:pPr>
            <a:r>
              <a:rPr lang="en-US" sz="1100">
                <a:solidFill>
                  <a:srgbClr val="0B5963"/>
                </a:solidFill>
                <a:latin typeface="Aptos" pitchFamily="34" charset="0"/>
                <a:ea typeface="Aptos" pitchFamily="34" charset="-122"/>
                <a:cs typeface="Aptos" pitchFamily="34" charset="-120"/>
              </a:rPr>
              <a:t>5</a:t>
            </a:r>
            <a:endParaRPr lang="en-US" sz="1100"/>
          </a:p>
        </p:txBody>
      </p:sp>
      <p:sp>
        <p:nvSpPr>
          <p:cNvPr id="6" name="Shape 4"/>
          <p:cNvSpPr/>
          <p:nvPr/>
        </p:nvSpPr>
        <p:spPr>
          <a:xfrm>
            <a:off x="502920" y="868680"/>
            <a:ext cx="2350008" cy="502920"/>
          </a:xfrm>
          <a:prstGeom prst="roundRect">
            <a:avLst/>
          </a:prstGeom>
          <a:solidFill>
            <a:srgbClr val="8CC7B5"/>
          </a:solidFill>
          <a:ln w="12700">
            <a:solidFill>
              <a:srgbClr val="8CC7B5"/>
            </a:solidFill>
            <a:prstDash val="solid"/>
          </a:ln>
        </p:spPr>
        <p:txBody>
          <a:bodyPr/>
          <a:lstStyle/>
          <a:p>
            <a:endParaRPr lang="en-US"/>
          </a:p>
        </p:txBody>
      </p:sp>
      <p:sp>
        <p:nvSpPr>
          <p:cNvPr id="7" name="Text 5"/>
          <p:cNvSpPr/>
          <p:nvPr/>
        </p:nvSpPr>
        <p:spPr>
          <a:xfrm>
            <a:off x="594360" y="987552"/>
            <a:ext cx="2240280" cy="246888"/>
          </a:xfrm>
          <a:prstGeom prst="rect">
            <a:avLst/>
          </a:prstGeom>
          <a:noFill/>
          <a:ln/>
        </p:spPr>
        <p:txBody>
          <a:bodyPr wrap="square" lIns="0" tIns="0" rIns="0" bIns="0" rtlCol="0" anchor="ctr">
            <a:normAutofit/>
          </a:bodyPr>
          <a:lstStyle/>
          <a:p>
            <a:pPr algn="ctr"/>
            <a:r>
              <a:rPr sz="750" b="1"/>
              <a:t>POSTER 5 - ACCESS</a:t>
            </a:r>
          </a:p>
        </p:txBody>
      </p:sp>
      <p:sp>
        <p:nvSpPr>
          <p:cNvPr id="8" name="Text 6"/>
          <p:cNvSpPr/>
          <p:nvPr/>
        </p:nvSpPr>
        <p:spPr>
          <a:xfrm>
            <a:off x="502920" y="1536192"/>
            <a:ext cx="9052560" cy="1280160"/>
          </a:xfrm>
          <a:prstGeom prst="rect">
            <a:avLst/>
          </a:prstGeom>
          <a:noFill/>
          <a:ln/>
        </p:spPr>
        <p:txBody>
          <a:bodyPr wrap="square" lIns="0" tIns="0" rIns="0" bIns="0" rtlCol="0" anchor="ctr">
            <a:normAutofit/>
          </a:bodyPr>
          <a:lstStyle/>
          <a:p>
            <a:pPr marL="0" indent="0" algn="l">
              <a:buNone/>
            </a:pPr>
            <a:r>
              <a:rPr lang="en-US" sz="3000" b="1">
                <a:solidFill>
                  <a:srgbClr val="17324D"/>
                </a:solidFill>
                <a:latin typeface="Aptos" pitchFamily="34" charset="0"/>
                <a:ea typeface="Aptos" pitchFamily="34" charset="-122"/>
                <a:cs typeface="Aptos" pitchFamily="34" charset="-120"/>
              </a:rPr>
              <a:t>How Can Access Expand Without Lowering the Goal?</a:t>
            </a:r>
            <a:endParaRPr lang="en-US" sz="3000"/>
          </a:p>
        </p:txBody>
      </p:sp>
      <p:sp>
        <p:nvSpPr>
          <p:cNvPr id="9" name="Text 7"/>
          <p:cNvSpPr/>
          <p:nvPr/>
        </p:nvSpPr>
        <p:spPr>
          <a:xfrm>
            <a:off x="530352" y="2852928"/>
            <a:ext cx="8915400" cy="658368"/>
          </a:xfrm>
          <a:prstGeom prst="rect">
            <a:avLst/>
          </a:prstGeom>
          <a:noFill/>
          <a:ln/>
        </p:spPr>
        <p:txBody>
          <a:bodyPr wrap="square" lIns="0" tIns="0" rIns="0" bIns="0" rtlCol="0" anchor="ctr">
            <a:normAutofit/>
          </a:bodyPr>
          <a:lstStyle/>
          <a:p>
            <a:pPr marL="0" indent="0" algn="l">
              <a:buNone/>
            </a:pPr>
            <a:r>
              <a:rPr lang="en-US" sz="1700" b="1">
                <a:solidFill>
                  <a:srgbClr val="0B5963"/>
                </a:solidFill>
                <a:latin typeface="Aptos" pitchFamily="34" charset="0"/>
                <a:ea typeface="Aptos" pitchFamily="34" charset="-122"/>
                <a:cs typeface="Aptos" pitchFamily="34" charset="-120"/>
              </a:rPr>
              <a:t>Students may need different supports and pathways to reach a shared, appropriately challenging learning goal.</a:t>
            </a:r>
            <a:endParaRPr lang="en-US" sz="1700"/>
          </a:p>
        </p:txBody>
      </p:sp>
      <p:sp>
        <p:nvSpPr>
          <p:cNvPr id="10" name="Shape 8"/>
          <p:cNvSpPr/>
          <p:nvPr/>
        </p:nvSpPr>
        <p:spPr>
          <a:xfrm>
            <a:off x="502920" y="3657600"/>
            <a:ext cx="9052560" cy="4160520"/>
          </a:xfrm>
          <a:prstGeom prst="roundRect">
            <a:avLst/>
          </a:prstGeom>
          <a:solidFill>
            <a:srgbClr val="FFFFFF"/>
          </a:solidFill>
          <a:ln w="12700">
            <a:solidFill>
              <a:srgbClr val="D8D3C7"/>
            </a:solidFill>
            <a:prstDash val="solid"/>
          </a:ln>
        </p:spPr>
        <p:txBody>
          <a:bodyPr/>
          <a:lstStyle/>
          <a:p>
            <a:endParaRPr lang="en-US"/>
          </a:p>
        </p:txBody>
      </p:sp>
      <p:sp>
        <p:nvSpPr>
          <p:cNvPr id="11" name="Text 9"/>
          <p:cNvSpPr/>
          <p:nvPr/>
        </p:nvSpPr>
        <p:spPr>
          <a:xfrm>
            <a:off x="822960" y="3931920"/>
            <a:ext cx="5943600" cy="320040"/>
          </a:xfrm>
          <a:prstGeom prst="rect">
            <a:avLst/>
          </a:prstGeom>
          <a:noFill/>
          <a:ln/>
        </p:spPr>
        <p:txBody>
          <a:bodyPr wrap="square" lIns="0" tIns="0" rIns="0" bIns="0" rtlCol="0" anchor="ctr">
            <a:normAutofit/>
          </a:bodyPr>
          <a:lstStyle/>
          <a:p>
            <a:pPr marL="0" indent="0" algn="l">
              <a:buNone/>
            </a:pPr>
            <a:r>
              <a:rPr lang="en-US" sz="1300" b="1">
                <a:solidFill>
                  <a:srgbClr val="0B5963"/>
                </a:solidFill>
                <a:latin typeface="Aptos" pitchFamily="34" charset="0"/>
                <a:ea typeface="Aptos" pitchFamily="34" charset="-122"/>
                <a:cs typeface="Aptos" pitchFamily="34" charset="-120"/>
              </a:rPr>
              <a:t>WHAT STUDENTS SHOULD EXPERIENCE</a:t>
            </a:r>
            <a:endParaRPr lang="en-US" sz="1300"/>
          </a:p>
        </p:txBody>
      </p:sp>
      <p:sp>
        <p:nvSpPr>
          <p:cNvPr id="12" name="Shape 10"/>
          <p:cNvSpPr/>
          <p:nvPr/>
        </p:nvSpPr>
        <p:spPr>
          <a:xfrm>
            <a:off x="841248" y="4636008"/>
            <a:ext cx="164592" cy="164592"/>
          </a:xfrm>
          <a:prstGeom prst="ellipse">
            <a:avLst/>
          </a:prstGeom>
          <a:solidFill>
            <a:srgbClr val="8CC7B5"/>
          </a:solidFill>
          <a:ln w="12700">
            <a:solidFill>
              <a:srgbClr val="8CC7B5"/>
            </a:solidFill>
            <a:prstDash val="solid"/>
          </a:ln>
        </p:spPr>
        <p:txBody>
          <a:bodyPr/>
          <a:lstStyle/>
          <a:p>
            <a:endParaRPr lang="en-US"/>
          </a:p>
        </p:txBody>
      </p:sp>
      <p:sp>
        <p:nvSpPr>
          <p:cNvPr id="13" name="Text 11"/>
          <p:cNvSpPr/>
          <p:nvPr/>
        </p:nvSpPr>
        <p:spPr>
          <a:xfrm>
            <a:off x="1143000" y="4526280"/>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Teachers should plan for differences in language, ability, background knowledge, culture, and access to resources.</a:t>
            </a:r>
            <a:endParaRPr lang="en-US" sz="1650"/>
          </a:p>
        </p:txBody>
      </p:sp>
      <p:sp>
        <p:nvSpPr>
          <p:cNvPr id="14" name="Shape 12"/>
          <p:cNvSpPr/>
          <p:nvPr/>
        </p:nvSpPr>
        <p:spPr>
          <a:xfrm>
            <a:off x="841248" y="5532120"/>
            <a:ext cx="164592" cy="164592"/>
          </a:xfrm>
          <a:prstGeom prst="ellipse">
            <a:avLst/>
          </a:prstGeom>
          <a:solidFill>
            <a:srgbClr val="8CC7B5"/>
          </a:solidFill>
          <a:ln w="12700">
            <a:solidFill>
              <a:srgbClr val="8CC7B5"/>
            </a:solidFill>
            <a:prstDash val="solid"/>
          </a:ln>
        </p:spPr>
        <p:txBody>
          <a:bodyPr/>
          <a:lstStyle/>
          <a:p>
            <a:endParaRPr lang="en-US"/>
          </a:p>
        </p:txBody>
      </p:sp>
      <p:sp>
        <p:nvSpPr>
          <p:cNvPr id="15" name="Text 13"/>
          <p:cNvSpPr/>
          <p:nvPr/>
        </p:nvSpPr>
        <p:spPr>
          <a:xfrm>
            <a:off x="1143000" y="5422392"/>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Students may use appropriate scaffolds, accommodations, or different methods for demonstrating the intended learning.</a:t>
            </a:r>
            <a:endParaRPr lang="en-US" sz="1650"/>
          </a:p>
        </p:txBody>
      </p:sp>
      <p:sp>
        <p:nvSpPr>
          <p:cNvPr id="16" name="Shape 14"/>
          <p:cNvSpPr/>
          <p:nvPr/>
        </p:nvSpPr>
        <p:spPr>
          <a:xfrm>
            <a:off x="841248" y="6428232"/>
            <a:ext cx="164592" cy="164592"/>
          </a:xfrm>
          <a:prstGeom prst="ellipse">
            <a:avLst/>
          </a:prstGeom>
          <a:solidFill>
            <a:srgbClr val="8CC7B5"/>
          </a:solidFill>
          <a:ln w="12700">
            <a:solidFill>
              <a:srgbClr val="8CC7B5"/>
            </a:solidFill>
            <a:prstDash val="solid"/>
          </a:ln>
        </p:spPr>
        <p:txBody>
          <a:bodyPr/>
          <a:lstStyle/>
          <a:p>
            <a:endParaRPr lang="en-US"/>
          </a:p>
        </p:txBody>
      </p:sp>
      <p:sp>
        <p:nvSpPr>
          <p:cNvPr id="17" name="Text 15"/>
          <p:cNvSpPr/>
          <p:nvPr/>
        </p:nvSpPr>
        <p:spPr>
          <a:xfrm>
            <a:off x="1143000" y="6318504"/>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Flexibility should remove unnecessary barriers while preserving the essential knowledge, skill, and level of challenge.</a:t>
            </a:r>
            <a:endParaRPr lang="en-US" sz="1650"/>
          </a:p>
        </p:txBody>
      </p:sp>
      <p:sp>
        <p:nvSpPr>
          <p:cNvPr id="18" name="Shape 16"/>
          <p:cNvSpPr/>
          <p:nvPr/>
        </p:nvSpPr>
        <p:spPr>
          <a:xfrm>
            <a:off x="502920" y="8065008"/>
            <a:ext cx="9052560" cy="1691640"/>
          </a:xfrm>
          <a:prstGeom prst="roundRect">
            <a:avLst/>
          </a:prstGeom>
          <a:solidFill>
            <a:srgbClr val="DDF0EA"/>
          </a:solidFill>
          <a:ln w="12700">
            <a:solidFill>
              <a:srgbClr val="DDF0EA"/>
            </a:solidFill>
            <a:prstDash val="solid"/>
          </a:ln>
        </p:spPr>
        <p:txBody>
          <a:bodyPr/>
          <a:lstStyle/>
          <a:p>
            <a:endParaRPr lang="en-US"/>
          </a:p>
        </p:txBody>
      </p:sp>
      <p:sp>
        <p:nvSpPr>
          <p:cNvPr id="19" name="Text 17"/>
          <p:cNvSpPr/>
          <p:nvPr/>
        </p:nvSpPr>
        <p:spPr>
          <a:xfrm>
            <a:off x="822960" y="8302752"/>
            <a:ext cx="5029200" cy="274320"/>
          </a:xfrm>
          <a:prstGeom prst="rect">
            <a:avLst/>
          </a:prstGeom>
          <a:noFill/>
          <a:ln/>
        </p:spPr>
        <p:txBody>
          <a:bodyPr wrap="square" lIns="0" tIns="0" rIns="0" bIns="0" rtlCol="0" anchor="ctr">
            <a:normAutofit/>
          </a:bodyPr>
          <a:lstStyle/>
          <a:p>
            <a:pPr marL="0" indent="0" algn="l">
              <a:buNone/>
            </a:pPr>
            <a:r>
              <a:rPr lang="en-US" sz="1300" b="1">
                <a:solidFill>
                  <a:srgbClr val="17324D"/>
                </a:solidFill>
                <a:latin typeface="Aptos" pitchFamily="34" charset="0"/>
                <a:ea typeface="Aptos" pitchFamily="34" charset="-122"/>
                <a:cs typeface="Aptos" pitchFamily="34" charset="-120"/>
              </a:rPr>
              <a:t>WHAT THIS COULD LOOK LIKE</a:t>
            </a:r>
            <a:endParaRPr lang="en-US" sz="1300"/>
          </a:p>
        </p:txBody>
      </p:sp>
      <p:sp>
        <p:nvSpPr>
          <p:cNvPr id="20" name="Text 18"/>
          <p:cNvSpPr/>
          <p:nvPr/>
        </p:nvSpPr>
        <p:spPr>
          <a:xfrm>
            <a:off x="822960" y="8686800"/>
            <a:ext cx="8183880" cy="685800"/>
          </a:xfrm>
          <a:prstGeom prst="rect">
            <a:avLst/>
          </a:prstGeom>
          <a:noFill/>
          <a:ln/>
        </p:spPr>
        <p:txBody>
          <a:bodyPr wrap="square" lIns="0" tIns="0" rIns="0" bIns="0" rtlCol="0" anchor="ctr">
            <a:normAutofit/>
          </a:bodyPr>
          <a:lstStyle/>
          <a:p>
            <a:pPr marL="0" indent="0" algn="l">
              <a:buNone/>
            </a:pPr>
            <a:r>
              <a:rPr lang="en-US" sz="1600">
                <a:solidFill>
                  <a:srgbClr val="253238"/>
                </a:solidFill>
                <a:latin typeface="Aptos" pitchFamily="34" charset="0"/>
                <a:ea typeface="Aptos" pitchFamily="34" charset="-122"/>
                <a:cs typeface="Aptos" pitchFamily="34" charset="-120"/>
              </a:rPr>
              <a:t>Students pursue the same essential learning through accessible materials, appropriate supports, and meaningful response options.</a:t>
            </a:r>
            <a:endParaRPr lang="en-US" sz="1600"/>
          </a:p>
        </p:txBody>
      </p:sp>
      <p:sp>
        <p:nvSpPr>
          <p:cNvPr id="21" name="Text 19"/>
          <p:cNvSpPr/>
          <p:nvPr/>
        </p:nvSpPr>
        <p:spPr>
          <a:xfrm>
            <a:off x="530352" y="10076688"/>
            <a:ext cx="2926080" cy="347472"/>
          </a:xfrm>
          <a:prstGeom prst="rect">
            <a:avLst/>
          </a:prstGeom>
          <a:noFill/>
          <a:ln/>
        </p:spPr>
        <p:txBody>
          <a:bodyPr wrap="square" lIns="0" tIns="0" rIns="0" bIns="0" rtlCol="0" anchor="ctr">
            <a:normAutofit/>
          </a:bodyPr>
          <a:lstStyle/>
          <a:p>
            <a:pPr marL="0" indent="0" algn="l">
              <a:buNone/>
            </a:pPr>
            <a:r>
              <a:rPr lang="en-US" sz="1500" b="1">
                <a:solidFill>
                  <a:srgbClr val="0B5963"/>
                </a:solidFill>
                <a:latin typeface="Aptos" pitchFamily="34" charset="0"/>
                <a:ea typeface="Aptos" pitchFamily="34" charset="-122"/>
                <a:cs typeface="Aptos" pitchFamily="34" charset="-120"/>
              </a:rPr>
              <a:t>ADD YOUR VOICE</a:t>
            </a:r>
            <a:endParaRPr lang="en-US" sz="1500"/>
          </a:p>
        </p:txBody>
      </p:sp>
      <p:sp>
        <p:nvSpPr>
          <p:cNvPr id="22" name="Shape 20"/>
          <p:cNvSpPr/>
          <p:nvPr/>
        </p:nvSpPr>
        <p:spPr>
          <a:xfrm>
            <a:off x="566928" y="10588752"/>
            <a:ext cx="8915400" cy="1353312"/>
          </a:xfrm>
          <a:prstGeom prst="roundRect">
            <a:avLst/>
          </a:prstGeom>
          <a:solidFill>
            <a:srgbClr val="FFFFFF"/>
          </a:solidFill>
          <a:ln w="19050">
            <a:solidFill>
              <a:srgbClr val="8CC7B5"/>
            </a:solidFill>
            <a:prstDash val="solid"/>
          </a:ln>
        </p:spPr>
        <p:txBody>
          <a:bodyPr/>
          <a:lstStyle/>
          <a:p>
            <a:endParaRPr lang="en-US"/>
          </a:p>
        </p:txBody>
      </p:sp>
      <p:sp>
        <p:nvSpPr>
          <p:cNvPr id="23" name="Text 21"/>
          <p:cNvSpPr/>
          <p:nvPr/>
        </p:nvSpPr>
        <p:spPr>
          <a:xfrm>
            <a:off x="841248" y="10753344"/>
            <a:ext cx="1417320" cy="411480"/>
          </a:xfrm>
          <a:prstGeom prst="rect">
            <a:avLst/>
          </a:prstGeom>
          <a:noFill/>
          <a:ln/>
        </p:spPr>
        <p:txBody>
          <a:bodyPr wrap="square" lIns="0" tIns="0" rIns="0" bIns="0" rtlCol="0" anchor="ctr">
            <a:normAutofit/>
          </a:bodyPr>
          <a:lstStyle/>
          <a:p>
            <a:r>
              <a:rPr lang="en-US" sz="1300" b="1">
                <a:solidFill>
                  <a:srgbClr val="0B5963"/>
                </a:solidFill>
                <a:latin typeface="Aptos"/>
              </a:rPr>
              <a:t>ADULT LENS</a:t>
            </a:r>
            <a:endParaRPr lang="en-US" sz="1300">
              <a:solidFill>
                <a:srgbClr val="000000"/>
              </a:solidFill>
              <a:latin typeface="Aptos"/>
            </a:endParaRPr>
          </a:p>
          <a:p>
            <a:endParaRPr lang="en-US" sz="1150" b="1">
              <a:solidFill>
                <a:srgbClr val="0B5963"/>
              </a:solidFill>
              <a:latin typeface="Aptos"/>
            </a:endParaRPr>
          </a:p>
        </p:txBody>
      </p:sp>
      <p:sp>
        <p:nvSpPr>
          <p:cNvPr id="24" name="Text 22"/>
          <p:cNvSpPr/>
          <p:nvPr/>
        </p:nvSpPr>
        <p:spPr>
          <a:xfrm>
            <a:off x="2423160" y="10725912"/>
            <a:ext cx="6537960" cy="658368"/>
          </a:xfrm>
          <a:prstGeom prst="rect">
            <a:avLst/>
          </a:prstGeom>
          <a:noFill/>
          <a:ln/>
        </p:spPr>
        <p:txBody>
          <a:bodyPr wrap="square" lIns="0" tIns="0" rIns="0" bIns="0" rtlCol="0" anchor="ctr">
            <a:normAutofit/>
          </a:bodyPr>
          <a:lstStyle/>
          <a:p>
            <a:pPr marL="0" indent="0" algn="l">
              <a:buNone/>
            </a:pPr>
            <a:r>
              <a:rPr lang="en-US" sz="1650" b="1">
                <a:solidFill>
                  <a:srgbClr val="17324D"/>
                </a:solidFill>
                <a:latin typeface="Aptos" pitchFamily="34" charset="0"/>
                <a:ea typeface="Aptos" pitchFamily="34" charset="-122"/>
                <a:cs typeface="Aptos" pitchFamily="34" charset="-120"/>
              </a:rPr>
              <a:t>Where has flexibility improved access while preserving rigor?</a:t>
            </a:r>
            <a:endParaRPr lang="en-US" sz="1650"/>
          </a:p>
        </p:txBody>
      </p:sp>
      <p:sp>
        <p:nvSpPr>
          <p:cNvPr id="25" name="Text 23"/>
          <p:cNvSpPr/>
          <p:nvPr/>
        </p:nvSpPr>
        <p:spPr>
          <a:xfrm>
            <a:off x="2423160" y="11530584"/>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26" name="Shape 24"/>
          <p:cNvSpPr/>
          <p:nvPr/>
        </p:nvSpPr>
        <p:spPr>
          <a:xfrm>
            <a:off x="566928" y="12252960"/>
            <a:ext cx="8915400" cy="1353312"/>
          </a:xfrm>
          <a:prstGeom prst="roundRect">
            <a:avLst/>
          </a:prstGeom>
          <a:solidFill>
            <a:srgbClr val="FFFFFF"/>
          </a:solidFill>
          <a:ln w="19050">
            <a:solidFill>
              <a:srgbClr val="8CC7B5"/>
            </a:solidFill>
            <a:prstDash val="solid"/>
          </a:ln>
        </p:spPr>
        <p:txBody>
          <a:bodyPr/>
          <a:lstStyle/>
          <a:p>
            <a:endParaRPr lang="en-US"/>
          </a:p>
        </p:txBody>
      </p:sp>
      <p:sp>
        <p:nvSpPr>
          <p:cNvPr id="27" name="Text 25"/>
          <p:cNvSpPr/>
          <p:nvPr/>
        </p:nvSpPr>
        <p:spPr>
          <a:xfrm>
            <a:off x="841248" y="12417552"/>
            <a:ext cx="1417320" cy="411480"/>
          </a:xfrm>
          <a:prstGeom prst="rect">
            <a:avLst/>
          </a:prstGeom>
          <a:noFill/>
          <a:ln/>
        </p:spPr>
        <p:txBody>
          <a:bodyPr wrap="square" lIns="0" tIns="0" rIns="0" bIns="0" rtlCol="0" anchor="ctr">
            <a:normAutofit/>
          </a:bodyPr>
          <a:lstStyle/>
          <a:p>
            <a:pPr marL="0" indent="0" algn="l">
              <a:buNone/>
            </a:pPr>
            <a:r>
              <a:rPr lang="en-US" sz="1150" b="1">
                <a:solidFill>
                  <a:srgbClr val="0B5963"/>
                </a:solidFill>
                <a:latin typeface="Aptos" pitchFamily="34" charset="0"/>
                <a:ea typeface="Aptos" pitchFamily="34" charset="-122"/>
                <a:cs typeface="Aptos" pitchFamily="34" charset="-120"/>
              </a:rPr>
              <a:t>STUDENT LENS</a:t>
            </a:r>
            <a:endParaRPr lang="en-US" sz="1150"/>
          </a:p>
        </p:txBody>
      </p:sp>
      <p:sp>
        <p:nvSpPr>
          <p:cNvPr id="28" name="Text 26"/>
          <p:cNvSpPr/>
          <p:nvPr/>
        </p:nvSpPr>
        <p:spPr>
          <a:xfrm>
            <a:off x="2423160" y="12390120"/>
            <a:ext cx="6537960" cy="658368"/>
          </a:xfrm>
          <a:prstGeom prst="rect">
            <a:avLst/>
          </a:prstGeom>
          <a:noFill/>
          <a:ln/>
        </p:spPr>
        <p:txBody>
          <a:bodyPr wrap="square" lIns="0" tIns="0" rIns="0" bIns="0" rtlCol="0" anchor="ctr">
            <a:normAutofit/>
          </a:bodyPr>
          <a:lstStyle/>
          <a:p>
            <a:pPr marL="0" indent="0" algn="l">
              <a:buNone/>
            </a:pPr>
            <a:r>
              <a:rPr lang="en-US" sz="1650" b="1">
                <a:solidFill>
                  <a:srgbClr val="17324D"/>
                </a:solidFill>
                <a:latin typeface="Aptos" pitchFamily="34" charset="0"/>
                <a:ea typeface="Aptos" pitchFamily="34" charset="-122"/>
                <a:cs typeface="Aptos" pitchFamily="34" charset="-120"/>
              </a:rPr>
              <a:t>What barriers make it harder to show what you know?</a:t>
            </a:r>
            <a:endParaRPr lang="en-US" sz="1650"/>
          </a:p>
        </p:txBody>
      </p:sp>
      <p:sp>
        <p:nvSpPr>
          <p:cNvPr id="29" name="Text 27"/>
          <p:cNvSpPr/>
          <p:nvPr/>
        </p:nvSpPr>
        <p:spPr>
          <a:xfrm>
            <a:off x="2423160" y="13194792"/>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30" name="Text 28"/>
          <p:cNvSpPr/>
          <p:nvPr/>
        </p:nvSpPr>
        <p:spPr>
          <a:xfrm>
            <a:off x="640080" y="13917168"/>
            <a:ext cx="8778240" cy="320040"/>
          </a:xfrm>
          <a:prstGeom prst="rect">
            <a:avLst/>
          </a:prstGeom>
          <a:noFill/>
          <a:ln/>
        </p:spPr>
        <p:txBody>
          <a:bodyPr wrap="square" lIns="0" tIns="0" rIns="0" bIns="0" rtlCol="0" anchor="ctr">
            <a:normAutofit/>
          </a:bodyPr>
          <a:lstStyle/>
          <a:p>
            <a:pPr marL="0" indent="0" algn="ctr">
              <a:buNone/>
            </a:pPr>
            <a:r>
              <a:rPr lang="en-US" sz="1400" b="1">
                <a:solidFill>
                  <a:srgbClr val="0B5963"/>
                </a:solidFill>
                <a:latin typeface="Aptos" pitchFamily="34" charset="0"/>
                <a:ea typeface="Aptos" pitchFamily="34" charset="-122"/>
                <a:cs typeface="Aptos" pitchFamily="34" charset="-120"/>
              </a:rPr>
              <a:t>What should every ISD student be able to expect?</a:t>
            </a:r>
            <a:endParaRPr lang="en-US" sz="1400"/>
          </a:p>
        </p:txBody>
      </p:sp>
      <p:sp>
        <p:nvSpPr>
          <p:cNvPr id="31" name="Rounded Rectangle 30"/>
          <p:cNvSpPr/>
          <p:nvPr/>
        </p:nvSpPr>
        <p:spPr>
          <a:xfrm>
            <a:off x="640080" y="14319504"/>
            <a:ext cx="8778240" cy="621792"/>
          </a:xfrm>
          <a:prstGeom prst="roundRect">
            <a:avLst/>
          </a:prstGeom>
          <a:solidFill>
            <a:srgbClr val="F1EFE5"/>
          </a:solidFill>
          <a:ln w="10160">
            <a:solidFill>
              <a:srgbClr val="0B5963"/>
            </a:solidFill>
          </a:ln>
        </p:spPr>
        <p:style>
          <a:lnRef idx="1">
            <a:schemeClr val="accent1"/>
          </a:lnRef>
          <a:fillRef idx="3">
            <a:schemeClr val="accent1"/>
          </a:fillRef>
          <a:effectRef idx="2">
            <a:schemeClr val="accent1"/>
          </a:effectRef>
          <a:fontRef idx="minor">
            <a:schemeClr val="lt1"/>
          </a:fontRef>
        </p:style>
        <p:txBody>
          <a:bodyPr lIns="128016" tIns="73152" rIns="128016" rtlCol="0" anchor="ctr"/>
          <a:lstStyle/>
          <a:p>
            <a:pPr algn="ctr"/>
            <a:r>
              <a:rPr sz="800" b="1">
                <a:solidFill>
                  <a:srgbClr val="0B5963"/>
                </a:solidFill>
                <a:latin typeface="Aptos"/>
              </a:rPr>
              <a:t>OE 12.1  •  </a:t>
            </a:r>
            <a:r>
              <a:rPr sz="800">
                <a:solidFill>
                  <a:srgbClr val="17324D"/>
                </a:solidFill>
                <a:latin typeface="Aptos"/>
              </a:rPr>
              <a:t>Grading practices should be equitable, research-based, and accessible to diverse learning needs.</a:t>
            </a:r>
          </a:p>
        </p:txBody>
      </p:sp>
    </p:spTree>
    <p:extLst>
      <p:ext uri="{BB962C8B-B14F-4D97-AF65-F5344CB8AC3E}">
        <p14:creationId xmlns:p14="http://schemas.microsoft.com/office/powerpoint/2010/main" val="932314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98FBF6-848F-70FA-9E2C-637D902283B7}"/>
              </a:ext>
            </a:extLst>
          </p:cNvPr>
          <p:cNvSpPr txBox="1"/>
          <p:nvPr/>
        </p:nvSpPr>
        <p:spPr>
          <a:xfrm>
            <a:off x="387131" y="614509"/>
            <a:ext cx="8955739" cy="145886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b="1" dirty="0">
                <a:solidFill>
                  <a:srgbClr val="17324D"/>
                </a:solidFill>
                <a:latin typeface="Aptos"/>
              </a:rPr>
              <a:t>How Can Access Expand Without Lowering the  </a:t>
            </a:r>
            <a:r>
              <a:rPr lang="en-US" sz="3000" b="1">
                <a:solidFill>
                  <a:srgbClr val="17324D"/>
                </a:solidFill>
                <a:latin typeface="Aptos"/>
              </a:rPr>
              <a:t>Goal? Participant's</a:t>
            </a:r>
            <a:r>
              <a:rPr lang="en-US" sz="3000" b="1" dirty="0">
                <a:solidFill>
                  <a:srgbClr val="17324D"/>
                </a:solidFill>
                <a:latin typeface="Aptos"/>
              </a:rPr>
              <a:t> responses </a:t>
            </a:r>
            <a:endParaRPr lang="en-US" sz="3000" dirty="0">
              <a:latin typeface="Aptos"/>
            </a:endParaRPr>
          </a:p>
          <a:p>
            <a:pPr algn="l"/>
            <a:endParaRPr lang="en-US" sz="2000" b="1" dirty="0">
              <a:solidFill>
                <a:srgbClr val="17324D"/>
              </a:solidFill>
              <a:latin typeface="Calibri Light"/>
              <a:ea typeface="Calibri Light"/>
              <a:cs typeface="Calibri Light"/>
            </a:endParaRPr>
          </a:p>
          <a:p>
            <a:pPr marL="457200" indent="-457200">
              <a:buFont typeface="Arial"/>
              <a:buChar char="•"/>
            </a:pPr>
            <a:r>
              <a:rPr lang="en-US" sz="2000" dirty="0">
                <a:solidFill>
                  <a:srgbClr val="000000"/>
                </a:solidFill>
                <a:latin typeface="Calibri Light"/>
                <a:ea typeface="Calibri Light"/>
                <a:cs typeface="Calibri Light"/>
              </a:rPr>
              <a:t>Student having to do everything in short amounts of time makes it harder to show what I know. </a:t>
            </a:r>
            <a:r>
              <a:rPr lang="en-US" sz="2000">
                <a:solidFill>
                  <a:srgbClr val="000000"/>
                </a:solidFill>
                <a:latin typeface="Calibri Light"/>
                <a:ea typeface="Calibri Light"/>
                <a:cs typeface="Calibri Light"/>
              </a:rPr>
              <a:t>Also,</a:t>
            </a:r>
            <a:r>
              <a:rPr lang="en-US" sz="2000" dirty="0">
                <a:solidFill>
                  <a:srgbClr val="000000"/>
                </a:solidFill>
                <a:latin typeface="Calibri Light"/>
                <a:ea typeface="Calibri Light"/>
                <a:cs typeface="Calibri Light"/>
              </a:rPr>
              <a:t> my handwriting also sometimes negatively affect me.</a:t>
            </a:r>
            <a:endParaRPr lang="en-US" sz="2000" b="1" dirty="0">
              <a:solidFill>
                <a:srgbClr val="17324D"/>
              </a:solidFill>
              <a:latin typeface="Calibri Light"/>
              <a:ea typeface="Calibri Light"/>
              <a:cs typeface="Calibri Light"/>
            </a:endParaRPr>
          </a:p>
          <a:p>
            <a:pPr marL="457200" indent="-457200">
              <a:buFont typeface="Arial"/>
              <a:buChar char="•"/>
            </a:pPr>
            <a:endParaRPr lang="en-US" sz="2000" dirty="0">
              <a:solidFill>
                <a:srgbClr val="000000"/>
              </a:solidFill>
              <a:latin typeface="Calibri Light"/>
              <a:ea typeface="Calibri Light"/>
              <a:cs typeface="Calibri Light"/>
            </a:endParaRPr>
          </a:p>
          <a:p>
            <a:pPr marL="457200" indent="-457200">
              <a:buFont typeface="Arial"/>
              <a:buChar char="•"/>
            </a:pPr>
            <a:r>
              <a:rPr lang="en-US" sz="2000">
                <a:solidFill>
                  <a:srgbClr val="000000"/>
                </a:solidFill>
                <a:latin typeface="Calibri Light"/>
                <a:ea typeface="Calibri Light"/>
                <a:cs typeface="Calibri Light"/>
              </a:rPr>
              <a:t>class size &amp; load is a huge factor in being able to differentiate.</a:t>
            </a:r>
            <a:endParaRPr lang="en-US" sz="2000" dirty="0">
              <a:solidFill>
                <a:srgbClr val="000000"/>
              </a:solidFill>
              <a:latin typeface="Calibri Light"/>
              <a:ea typeface="Calibri Light"/>
              <a:cs typeface="Calibri Light"/>
            </a:endParaRPr>
          </a:p>
          <a:p>
            <a:pPr marL="457200" indent="-457200">
              <a:buFont typeface="Arial"/>
              <a:buChar char="•"/>
            </a:pPr>
            <a:endParaRPr lang="en-US" sz="2000" dirty="0">
              <a:solidFill>
                <a:srgbClr val="000000"/>
              </a:solidFill>
              <a:latin typeface="Calibri Light"/>
              <a:ea typeface="Calibri Light"/>
              <a:cs typeface="Calibri Light"/>
            </a:endParaRPr>
          </a:p>
          <a:p>
            <a:pPr marL="457200" indent="-457200">
              <a:buFont typeface="Arial"/>
              <a:buChar char="•"/>
            </a:pPr>
            <a:r>
              <a:rPr lang="en-US" sz="2000">
                <a:solidFill>
                  <a:srgbClr val="000000"/>
                </a:solidFill>
                <a:latin typeface="Calibri Light"/>
                <a:ea typeface="Calibri Light"/>
                <a:cs typeface="Calibri Light"/>
              </a:rPr>
              <a:t>Options for course weight. Ex: HW 50% Test 50% OR Test 90% HW 10%</a:t>
            </a:r>
            <a:endParaRPr lang="en-US" sz="2000" dirty="0">
              <a:solidFill>
                <a:srgbClr val="000000"/>
              </a:solidFill>
              <a:latin typeface="Calibri Light"/>
              <a:ea typeface="Calibri Light"/>
              <a:cs typeface="Calibri Light"/>
            </a:endParaRPr>
          </a:p>
          <a:p>
            <a:pPr marL="457200" indent="-457200">
              <a:buFont typeface="Arial"/>
              <a:buChar char="•"/>
            </a:pPr>
            <a:endParaRPr lang="en-US" sz="2000" dirty="0">
              <a:solidFill>
                <a:srgbClr val="000000"/>
              </a:solidFill>
              <a:latin typeface="Calibri Light"/>
              <a:ea typeface="Calibri Light"/>
              <a:cs typeface="Calibri Light"/>
            </a:endParaRPr>
          </a:p>
          <a:p>
            <a:pPr marL="457200" indent="-457200">
              <a:buFont typeface="Arial"/>
              <a:buChar char="•"/>
            </a:pPr>
            <a:r>
              <a:rPr lang="en-US" sz="2000">
                <a:solidFill>
                  <a:srgbClr val="000000"/>
                </a:solidFill>
                <a:latin typeface="Calibri Light"/>
                <a:ea typeface="Calibri Light"/>
                <a:cs typeface="Calibri Light"/>
              </a:rPr>
              <a:t>Students with 504 or IEP plans have great and necessary supports. However, we should not promote students to the next grade level if they are not ready.</a:t>
            </a:r>
            <a:endParaRPr lang="en-US" sz="2000" dirty="0">
              <a:solidFill>
                <a:srgbClr val="000000"/>
              </a:solidFill>
              <a:latin typeface="Calibri Light"/>
              <a:ea typeface="Calibri Light"/>
              <a:cs typeface="Calibri Light"/>
            </a:endParaRPr>
          </a:p>
          <a:p>
            <a:pPr marL="457200" indent="-457200">
              <a:buFont typeface="Arial"/>
              <a:buChar char="•"/>
            </a:pPr>
            <a:endParaRPr lang="en-US" sz="2000" dirty="0">
              <a:solidFill>
                <a:srgbClr val="000000"/>
              </a:solidFill>
              <a:latin typeface="Calibri Light"/>
              <a:ea typeface="Calibri Light"/>
              <a:cs typeface="Calibri Light"/>
            </a:endParaRPr>
          </a:p>
          <a:p>
            <a:pPr marL="457200" indent="-457200">
              <a:buFont typeface="Arial"/>
              <a:buChar char="•"/>
            </a:pPr>
            <a:r>
              <a:rPr lang="en-US" sz="2000">
                <a:solidFill>
                  <a:srgbClr val="000000"/>
                </a:solidFill>
                <a:latin typeface="Calibri Light"/>
                <a:ea typeface="Calibri Light"/>
                <a:cs typeface="Calibri Light"/>
              </a:rPr>
              <a:t>I think most of teachers know this is important - but don't always know how to do it effectively  and efficiently.</a:t>
            </a:r>
            <a:endParaRPr lang="en-US" sz="2000" dirty="0">
              <a:solidFill>
                <a:srgbClr val="000000"/>
              </a:solidFill>
              <a:latin typeface="Calibri Light"/>
              <a:ea typeface="Calibri Light"/>
              <a:cs typeface="Calibri Light"/>
            </a:endParaRPr>
          </a:p>
          <a:p>
            <a:pPr marL="457200" indent="-457200">
              <a:buFont typeface="Arial"/>
              <a:buChar char="•"/>
            </a:pPr>
            <a:endParaRPr lang="en-US" sz="2000" dirty="0">
              <a:solidFill>
                <a:srgbClr val="000000"/>
              </a:solidFill>
              <a:latin typeface="Calibri Light"/>
              <a:ea typeface="Calibri Light"/>
              <a:cs typeface="Calibri Light"/>
            </a:endParaRPr>
          </a:p>
          <a:p>
            <a:pPr marL="457200" indent="-457200">
              <a:buFont typeface="Arial"/>
              <a:buChar char="•"/>
            </a:pPr>
            <a:r>
              <a:rPr lang="en-US" sz="2000">
                <a:solidFill>
                  <a:srgbClr val="000000"/>
                </a:solidFill>
                <a:latin typeface="Calibri Light"/>
                <a:ea typeface="Calibri Light"/>
                <a:cs typeface="Calibri Light"/>
              </a:rPr>
              <a:t>the districts continual move to overload classes rather than increase FTE doesn't help.</a:t>
            </a:r>
            <a:endParaRPr lang="en-US" sz="2000" dirty="0">
              <a:solidFill>
                <a:srgbClr val="000000"/>
              </a:solidFill>
              <a:latin typeface="Calibri Light"/>
              <a:ea typeface="Calibri Light"/>
              <a:cs typeface="Calibri Light"/>
            </a:endParaRPr>
          </a:p>
          <a:p>
            <a:pPr marL="457200" indent="-457200">
              <a:buFont typeface="Arial"/>
              <a:buChar char="•"/>
            </a:pPr>
            <a:endParaRPr lang="en-US" sz="2000" dirty="0">
              <a:solidFill>
                <a:srgbClr val="000000"/>
              </a:solidFill>
              <a:latin typeface="Calibri Light"/>
              <a:ea typeface="Calibri Light"/>
              <a:cs typeface="Calibri Light"/>
            </a:endParaRPr>
          </a:p>
          <a:p>
            <a:pPr marL="457200" indent="-457200">
              <a:buFont typeface="Arial"/>
              <a:buChar char="•"/>
            </a:pPr>
            <a:r>
              <a:rPr lang="en-US" sz="2000">
                <a:solidFill>
                  <a:srgbClr val="000000"/>
                </a:solidFill>
                <a:latin typeface="Calibri Light"/>
                <a:ea typeface="Calibri Light"/>
                <a:cs typeface="Calibri Light"/>
              </a:rPr>
              <a:t>Technology has allowed for more options in terms of submission type/format + made differentiation easier in some ways.</a:t>
            </a:r>
            <a:endParaRPr lang="en-US" sz="2000" dirty="0">
              <a:solidFill>
                <a:srgbClr val="000000"/>
              </a:solidFill>
              <a:latin typeface="Calibri Light"/>
              <a:ea typeface="Calibri Light"/>
              <a:cs typeface="Calibri Light"/>
            </a:endParaRPr>
          </a:p>
          <a:p>
            <a:pPr marL="457200" indent="-457200">
              <a:buFont typeface="Arial"/>
              <a:buChar char="•"/>
            </a:pPr>
            <a:endParaRPr lang="en-US" sz="2000" dirty="0">
              <a:solidFill>
                <a:srgbClr val="000000"/>
              </a:solidFill>
              <a:latin typeface="Calibri Light"/>
              <a:ea typeface="Calibri Light"/>
              <a:cs typeface="Calibri Light"/>
            </a:endParaRPr>
          </a:p>
          <a:p>
            <a:pPr marL="457200" indent="-457200">
              <a:buFont typeface="Arial"/>
              <a:buChar char="•"/>
            </a:pPr>
            <a:r>
              <a:rPr lang="en-US" sz="2000">
                <a:solidFill>
                  <a:srgbClr val="000000"/>
                </a:solidFill>
                <a:latin typeface="Calibri Light"/>
                <a:ea typeface="Calibri Light"/>
                <a:cs typeface="Calibri Light"/>
              </a:rPr>
              <a:t>When teacher holds expectation aligned to learning goal - not focused on product.</a:t>
            </a:r>
            <a:endParaRPr lang="en-US" sz="2000" dirty="0">
              <a:solidFill>
                <a:srgbClr val="000000"/>
              </a:solidFill>
              <a:latin typeface="Calibri Light"/>
              <a:ea typeface="Calibri Light"/>
              <a:cs typeface="Calibri Light"/>
            </a:endParaRPr>
          </a:p>
          <a:p>
            <a:pPr marL="457200" indent="-457200">
              <a:buFont typeface="Arial"/>
              <a:buChar char="•"/>
            </a:pPr>
            <a:endParaRPr lang="en-US" sz="2000" dirty="0">
              <a:latin typeface="Calibri Light"/>
              <a:ea typeface="Calibri Light"/>
              <a:cs typeface="Calibri Light"/>
            </a:endParaRPr>
          </a:p>
          <a:p>
            <a:pPr marL="457200" indent="-457200">
              <a:buFont typeface="Arial"/>
              <a:buChar char="•"/>
            </a:pPr>
            <a:r>
              <a:rPr lang="en-US" sz="2000" dirty="0">
                <a:latin typeface="Calibri Light"/>
                <a:ea typeface="Calibri Light"/>
                <a:cs typeface="Calibri Light"/>
              </a:rPr>
              <a:t>When testing environment don't utilize context that has been taught. in other words, when content on the test doesn't match what we're taught in class. I know what was taught in class &amp; what was in HW but when that doesn’t match , it doesn’t display </a:t>
            </a:r>
            <a:r>
              <a:rPr lang="en-US" sz="2000">
                <a:latin typeface="Calibri Light"/>
                <a:ea typeface="Calibri Light"/>
                <a:cs typeface="Calibri Light"/>
              </a:rPr>
              <a:t>what I know. </a:t>
            </a:r>
            <a:endParaRPr lang="en-US" sz="2000" dirty="0">
              <a:latin typeface="Calibri Light"/>
              <a:ea typeface="Calibri Light"/>
              <a:cs typeface="Calibri Light"/>
            </a:endParaRPr>
          </a:p>
          <a:p>
            <a:pPr marL="457200" indent="-457200">
              <a:buFont typeface="Arial"/>
              <a:buChar char="•"/>
            </a:pPr>
            <a:endParaRPr lang="en-US" sz="2000" dirty="0">
              <a:latin typeface="Calibri Light"/>
              <a:ea typeface="Calibri Light"/>
              <a:cs typeface="Calibri Light"/>
            </a:endParaRPr>
          </a:p>
          <a:p>
            <a:pPr marL="457200" indent="-457200">
              <a:buFont typeface="Arial"/>
              <a:buChar char="•"/>
            </a:pPr>
            <a:r>
              <a:rPr lang="en-US" sz="2000">
                <a:latin typeface="Calibri Light"/>
                <a:ea typeface="Calibri Light"/>
                <a:cs typeface="Calibri Light"/>
              </a:rPr>
              <a:t>Could try posting "additional learning" materials online -&gt; students having trouble understanding can look through those.</a:t>
            </a:r>
            <a:endParaRPr lang="en-US" sz="2000" dirty="0">
              <a:latin typeface="Calibri Light"/>
              <a:ea typeface="Calibri Light"/>
              <a:cs typeface="Calibri Light"/>
            </a:endParaRPr>
          </a:p>
          <a:p>
            <a:pPr marL="457200" indent="-457200">
              <a:buFont typeface="Arial"/>
              <a:buChar char="•"/>
            </a:pPr>
            <a:endParaRPr lang="en-US" sz="2000" dirty="0">
              <a:latin typeface="Calibri Light"/>
              <a:ea typeface="Calibri Light"/>
              <a:cs typeface="Calibri Light"/>
            </a:endParaRPr>
          </a:p>
          <a:p>
            <a:pPr marL="457200" indent="-457200">
              <a:buFont typeface="Arial"/>
              <a:buChar char="•"/>
            </a:pPr>
            <a:r>
              <a:rPr lang="en-US" sz="2000">
                <a:latin typeface="Calibri Light"/>
                <a:ea typeface="Calibri Light"/>
                <a:cs typeface="Calibri Light"/>
              </a:rPr>
              <a:t>Some barriers like the way tests are worded/ how class material is taught may not be preferred by students (ex. lecture only class, MCQ vs. regular questions)</a:t>
            </a:r>
            <a:endParaRPr lang="en-US" sz="2000" dirty="0">
              <a:latin typeface="Calibri Light"/>
              <a:ea typeface="Calibri Light"/>
              <a:cs typeface="Calibri Light"/>
            </a:endParaRPr>
          </a:p>
          <a:p>
            <a:pPr marL="457200" indent="-457200">
              <a:buFont typeface="Arial"/>
              <a:buChar char="•"/>
            </a:pPr>
            <a:endParaRPr lang="en-US" sz="2000" dirty="0">
              <a:latin typeface="Calibri Light"/>
              <a:ea typeface="Calibri Light"/>
              <a:cs typeface="Calibri Light"/>
            </a:endParaRPr>
          </a:p>
          <a:p>
            <a:pPr marL="457200" indent="-457200">
              <a:buFont typeface="Arial"/>
              <a:buChar char="•"/>
            </a:pPr>
            <a:r>
              <a:rPr lang="en-US" sz="2000" dirty="0">
                <a:latin typeface="Calibri Light"/>
                <a:ea typeface="Calibri Light"/>
                <a:cs typeface="Calibri Light"/>
              </a:rPr>
              <a:t>Time restraints or quick turn around</a:t>
            </a:r>
            <a:r>
              <a:rPr lang="en-US" sz="2000">
                <a:latin typeface="Calibri Light"/>
                <a:ea typeface="Calibri Light"/>
                <a:cs typeface="Calibri Light"/>
              </a:rPr>
              <a:t> for assign. keeps students from putting their full effort or knowledge.</a:t>
            </a:r>
          </a:p>
          <a:p>
            <a:pPr marL="457200" indent="-457200">
              <a:buFont typeface="Arial"/>
              <a:buChar char="•"/>
            </a:pPr>
            <a:endParaRPr lang="en-US" sz="2000" dirty="0">
              <a:latin typeface="Calibri Light"/>
              <a:ea typeface="Calibri Light"/>
              <a:cs typeface="Calibri Light"/>
            </a:endParaRPr>
          </a:p>
          <a:p>
            <a:pPr marL="457200" indent="-457200">
              <a:buFont typeface="Arial"/>
              <a:buChar char="•"/>
            </a:pPr>
            <a:r>
              <a:rPr lang="en-US" sz="2000">
                <a:latin typeface="Calibri Light"/>
                <a:ea typeface="Calibri Light"/>
                <a:cs typeface="Calibri Light"/>
              </a:rPr>
              <a:t>accommodation versus adjustment</a:t>
            </a:r>
            <a:endParaRPr lang="en-US" sz="2000" dirty="0">
              <a:latin typeface="Calibri Light"/>
              <a:ea typeface="Calibri Light"/>
              <a:cs typeface="Calibri Light"/>
            </a:endParaRPr>
          </a:p>
          <a:p>
            <a:pPr marL="457200" indent="-457200">
              <a:buFont typeface="Arial"/>
              <a:buChar char="•"/>
            </a:pPr>
            <a:endParaRPr lang="en-US" sz="2000" dirty="0">
              <a:latin typeface="Calibri Light"/>
              <a:ea typeface="Calibri Light"/>
              <a:cs typeface="Calibri Light"/>
            </a:endParaRPr>
          </a:p>
          <a:p>
            <a:pPr marL="457200" indent="-457200">
              <a:buFont typeface="Arial"/>
              <a:buChar char="•"/>
            </a:pPr>
            <a:r>
              <a:rPr lang="en-US" sz="2000">
                <a:latin typeface="Calibri Light"/>
                <a:ea typeface="Calibri Light"/>
                <a:cs typeface="Calibri Light"/>
              </a:rPr>
              <a:t>Competent but slow processors. Ex: Completing all writing in Honors Lit in the classroom. What influences such as distraction, timed pressure, etc. affect student performance</a:t>
            </a:r>
            <a:endParaRPr lang="en-US" sz="2000" dirty="0">
              <a:latin typeface="Calibri Light"/>
              <a:ea typeface="Calibri Light"/>
              <a:cs typeface="Calibri Light"/>
            </a:endParaRPr>
          </a:p>
          <a:p>
            <a:pPr marL="457200" indent="-457200">
              <a:buFont typeface="Arial"/>
              <a:buChar char="•"/>
            </a:pPr>
            <a:endParaRPr lang="en-US" sz="1200" dirty="0">
              <a:latin typeface="Arial"/>
              <a:ea typeface="Calibri"/>
              <a:cs typeface="Arial"/>
            </a:endParaRPr>
          </a:p>
          <a:p>
            <a:pPr marL="457200" indent="-457200">
              <a:buFont typeface="Arial"/>
              <a:buChar char="•"/>
            </a:pPr>
            <a:endParaRPr lang="en-US" sz="1200" dirty="0">
              <a:latin typeface="Arial"/>
              <a:ea typeface="Calibri"/>
              <a:cs typeface="Arial"/>
            </a:endParaRPr>
          </a:p>
          <a:p>
            <a:endParaRPr lang="en-US" dirty="0">
              <a:ea typeface="Calibri"/>
              <a:cs typeface="Calibri"/>
            </a:endParaRPr>
          </a:p>
        </p:txBody>
      </p:sp>
    </p:spTree>
    <p:extLst>
      <p:ext uri="{BB962C8B-B14F-4D97-AF65-F5344CB8AC3E}">
        <p14:creationId xmlns:p14="http://schemas.microsoft.com/office/powerpoint/2010/main" val="2210525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bg>
      <p:bgPr>
        <a:solidFill>
          <a:srgbClr val="F6F3EA"/>
        </a:solidFill>
        <a:effectLst/>
      </p:bgPr>
    </p:bg>
    <p:spTree>
      <p:nvGrpSpPr>
        <p:cNvPr id="1" name=""/>
        <p:cNvGrpSpPr/>
        <p:nvPr/>
      </p:nvGrpSpPr>
      <p:grpSpPr>
        <a:xfrm>
          <a:off x="0" y="0"/>
          <a:ext cx="1" cy="1"/>
          <a:chOff x="0" y="0"/>
          <a:chExt cx="1" cy="1"/>
        </a:xfrm>
      </p:grpSpPr>
      <p:sp>
        <p:nvSpPr>
          <p:cNvPr id="2" name="Shape 0"/>
          <p:cNvSpPr/>
          <p:nvPr/>
        </p:nvSpPr>
        <p:spPr>
          <a:xfrm>
            <a:off x="0" y="0"/>
            <a:ext cx="10058400" cy="320040"/>
          </a:xfrm>
          <a:prstGeom prst="rect">
            <a:avLst/>
          </a:prstGeom>
          <a:solidFill>
            <a:srgbClr val="0B5963"/>
          </a:solidFill>
          <a:ln w="12700">
            <a:solidFill>
              <a:srgbClr val="0B5963"/>
            </a:solidFill>
            <a:prstDash val="solid"/>
          </a:ln>
        </p:spPr>
        <p:txBody>
          <a:bodyPr/>
          <a:lstStyle/>
          <a:p>
            <a:endParaRPr lang="en-US"/>
          </a:p>
        </p:txBody>
      </p:sp>
      <p:sp>
        <p:nvSpPr>
          <p:cNvPr id="3" name="Shape 1"/>
          <p:cNvSpPr/>
          <p:nvPr/>
        </p:nvSpPr>
        <p:spPr>
          <a:xfrm>
            <a:off x="0" y="15288768"/>
            <a:ext cx="10058400" cy="256032"/>
          </a:xfrm>
          <a:prstGeom prst="rect">
            <a:avLst/>
          </a:prstGeom>
          <a:solidFill>
            <a:srgbClr val="0B5963"/>
          </a:solidFill>
          <a:ln w="12700">
            <a:solidFill>
              <a:srgbClr val="0B5963"/>
            </a:solidFill>
            <a:prstDash val="solid"/>
          </a:ln>
        </p:spPr>
        <p:txBody>
          <a:bodyPr/>
          <a:lstStyle/>
          <a:p>
            <a:endParaRPr lang="en-US"/>
          </a:p>
        </p:txBody>
      </p:sp>
      <p:sp>
        <p:nvSpPr>
          <p:cNvPr id="4" name="Text 2"/>
          <p:cNvSpPr/>
          <p:nvPr/>
        </p:nvSpPr>
        <p:spPr>
          <a:xfrm>
            <a:off x="502920" y="438912"/>
            <a:ext cx="8046720" cy="274320"/>
          </a:xfrm>
          <a:prstGeom prst="rect">
            <a:avLst/>
          </a:prstGeom>
          <a:noFill/>
          <a:ln/>
        </p:spPr>
        <p:txBody>
          <a:bodyPr wrap="square" lIns="0" tIns="0" rIns="0" bIns="0" rtlCol="0" anchor="ctr">
            <a:normAutofit/>
          </a:bodyPr>
          <a:lstStyle/>
          <a:p>
            <a:pPr marL="0" indent="0" algn="l">
              <a:buNone/>
            </a:pPr>
            <a:r>
              <a:rPr lang="en-US" sz="1100" b="1">
                <a:solidFill>
                  <a:srgbClr val="0B5963"/>
                </a:solidFill>
                <a:latin typeface="Aptos" pitchFamily="34" charset="0"/>
                <a:ea typeface="Aptos" pitchFamily="34" charset="-122"/>
                <a:cs typeface="Aptos" pitchFamily="34" charset="-120"/>
              </a:rPr>
              <a:t>COMMUNITY COMMITTEE ON GRADING &amp; HOMEWORK</a:t>
            </a:r>
            <a:endParaRPr lang="en-US" sz="1100"/>
          </a:p>
        </p:txBody>
      </p:sp>
      <p:sp>
        <p:nvSpPr>
          <p:cNvPr id="5" name="Text 3"/>
          <p:cNvSpPr/>
          <p:nvPr/>
        </p:nvSpPr>
        <p:spPr>
          <a:xfrm>
            <a:off x="9052560" y="438912"/>
            <a:ext cx="457200" cy="274320"/>
          </a:xfrm>
          <a:prstGeom prst="rect">
            <a:avLst/>
          </a:prstGeom>
          <a:noFill/>
          <a:ln/>
        </p:spPr>
        <p:txBody>
          <a:bodyPr wrap="square" lIns="0" tIns="0" rIns="0" bIns="0" rtlCol="0" anchor="ctr">
            <a:normAutofit/>
          </a:bodyPr>
          <a:lstStyle/>
          <a:p>
            <a:pPr marL="0" indent="0" algn="r">
              <a:buNone/>
            </a:pPr>
            <a:r>
              <a:rPr lang="en-US" sz="1100">
                <a:solidFill>
                  <a:srgbClr val="0B5963"/>
                </a:solidFill>
                <a:latin typeface="Aptos" pitchFamily="34" charset="0"/>
                <a:ea typeface="Aptos" pitchFamily="34" charset="-122"/>
                <a:cs typeface="Aptos" pitchFamily="34" charset="-120"/>
              </a:rPr>
              <a:t>6</a:t>
            </a:r>
            <a:endParaRPr lang="en-US" sz="1100"/>
          </a:p>
        </p:txBody>
      </p:sp>
      <p:sp>
        <p:nvSpPr>
          <p:cNvPr id="6" name="Shape 4"/>
          <p:cNvSpPr/>
          <p:nvPr/>
        </p:nvSpPr>
        <p:spPr>
          <a:xfrm>
            <a:off x="502920" y="868680"/>
            <a:ext cx="2350008" cy="502920"/>
          </a:xfrm>
          <a:prstGeom prst="roundRect">
            <a:avLst/>
          </a:prstGeom>
          <a:solidFill>
            <a:srgbClr val="F2C94C"/>
          </a:solidFill>
          <a:ln w="12700">
            <a:solidFill>
              <a:srgbClr val="F2C94C"/>
            </a:solidFill>
            <a:prstDash val="solid"/>
          </a:ln>
        </p:spPr>
        <p:txBody>
          <a:bodyPr/>
          <a:lstStyle/>
          <a:p>
            <a:endParaRPr lang="en-US"/>
          </a:p>
        </p:txBody>
      </p:sp>
      <p:sp>
        <p:nvSpPr>
          <p:cNvPr id="7" name="Text 5"/>
          <p:cNvSpPr/>
          <p:nvPr/>
        </p:nvSpPr>
        <p:spPr>
          <a:xfrm>
            <a:off x="594360" y="987552"/>
            <a:ext cx="2240280" cy="246888"/>
          </a:xfrm>
          <a:prstGeom prst="rect">
            <a:avLst/>
          </a:prstGeom>
          <a:noFill/>
          <a:ln/>
        </p:spPr>
        <p:txBody>
          <a:bodyPr wrap="square" lIns="0" tIns="0" rIns="0" bIns="0" rtlCol="0" anchor="ctr">
            <a:normAutofit/>
          </a:bodyPr>
          <a:lstStyle/>
          <a:p>
            <a:pPr algn="ctr"/>
            <a:r>
              <a:rPr sz="750" b="1"/>
              <a:t>POSTER 6 - PURPOSE</a:t>
            </a:r>
          </a:p>
        </p:txBody>
      </p:sp>
      <p:sp>
        <p:nvSpPr>
          <p:cNvPr id="8" name="Text 6"/>
          <p:cNvSpPr/>
          <p:nvPr/>
        </p:nvSpPr>
        <p:spPr>
          <a:xfrm>
            <a:off x="502920" y="1536192"/>
            <a:ext cx="9052560" cy="1280160"/>
          </a:xfrm>
          <a:prstGeom prst="rect">
            <a:avLst/>
          </a:prstGeom>
          <a:noFill/>
          <a:ln/>
        </p:spPr>
        <p:txBody>
          <a:bodyPr wrap="square" lIns="0" tIns="0" rIns="0" bIns="0" rtlCol="0" anchor="ctr">
            <a:normAutofit/>
          </a:bodyPr>
          <a:lstStyle/>
          <a:p>
            <a:pPr marL="0" indent="0" algn="l">
              <a:buNone/>
            </a:pPr>
            <a:r>
              <a:rPr lang="en-US" sz="3000" b="1">
                <a:solidFill>
                  <a:srgbClr val="17324D"/>
                </a:solidFill>
                <a:latin typeface="Aptos" pitchFamily="34" charset="0"/>
                <a:ea typeface="Aptos" pitchFamily="34" charset="-122"/>
                <a:cs typeface="Aptos" pitchFamily="34" charset="-120"/>
              </a:rPr>
              <a:t>What Makes Homework Worth Doing?</a:t>
            </a:r>
            <a:endParaRPr lang="en-US" sz="3000"/>
          </a:p>
        </p:txBody>
      </p:sp>
      <p:sp>
        <p:nvSpPr>
          <p:cNvPr id="9" name="Text 7"/>
          <p:cNvSpPr/>
          <p:nvPr/>
        </p:nvSpPr>
        <p:spPr>
          <a:xfrm>
            <a:off x="530352" y="2852928"/>
            <a:ext cx="8915400" cy="658368"/>
          </a:xfrm>
          <a:prstGeom prst="rect">
            <a:avLst/>
          </a:prstGeom>
          <a:noFill/>
          <a:ln/>
        </p:spPr>
        <p:txBody>
          <a:bodyPr wrap="square" lIns="0" tIns="0" rIns="0" bIns="0" rtlCol="0" anchor="ctr">
            <a:normAutofit/>
          </a:bodyPr>
          <a:lstStyle/>
          <a:p>
            <a:pPr marL="0" indent="0" algn="l">
              <a:buNone/>
            </a:pPr>
            <a:r>
              <a:rPr lang="en-US" sz="1700" b="1">
                <a:solidFill>
                  <a:srgbClr val="0B5963"/>
                </a:solidFill>
                <a:latin typeface="Aptos" pitchFamily="34" charset="0"/>
                <a:ea typeface="Aptos" pitchFamily="34" charset="-122"/>
                <a:cs typeface="Aptos" pitchFamily="34" charset="-120"/>
              </a:rPr>
              <a:t>Homework should have a clear learning purpose that students can understand and connect to their course learning.</a:t>
            </a:r>
            <a:endParaRPr lang="en-US" sz="1700"/>
          </a:p>
        </p:txBody>
      </p:sp>
      <p:sp>
        <p:nvSpPr>
          <p:cNvPr id="10" name="Shape 8"/>
          <p:cNvSpPr/>
          <p:nvPr/>
        </p:nvSpPr>
        <p:spPr>
          <a:xfrm>
            <a:off x="502920" y="3657600"/>
            <a:ext cx="9052560" cy="4160520"/>
          </a:xfrm>
          <a:prstGeom prst="roundRect">
            <a:avLst/>
          </a:prstGeom>
          <a:solidFill>
            <a:srgbClr val="FFFFFF"/>
          </a:solidFill>
          <a:ln w="12700">
            <a:solidFill>
              <a:srgbClr val="D8D3C7"/>
            </a:solidFill>
            <a:prstDash val="solid"/>
          </a:ln>
        </p:spPr>
        <p:txBody>
          <a:bodyPr/>
          <a:lstStyle/>
          <a:p>
            <a:endParaRPr lang="en-US"/>
          </a:p>
        </p:txBody>
      </p:sp>
      <p:sp>
        <p:nvSpPr>
          <p:cNvPr id="11" name="Text 9"/>
          <p:cNvSpPr/>
          <p:nvPr/>
        </p:nvSpPr>
        <p:spPr>
          <a:xfrm>
            <a:off x="822960" y="3931920"/>
            <a:ext cx="5943600" cy="320040"/>
          </a:xfrm>
          <a:prstGeom prst="rect">
            <a:avLst/>
          </a:prstGeom>
          <a:noFill/>
          <a:ln/>
        </p:spPr>
        <p:txBody>
          <a:bodyPr wrap="square" lIns="0" tIns="0" rIns="0" bIns="0" rtlCol="0" anchor="ctr">
            <a:normAutofit/>
          </a:bodyPr>
          <a:lstStyle/>
          <a:p>
            <a:pPr marL="0" indent="0" algn="l">
              <a:buNone/>
            </a:pPr>
            <a:r>
              <a:rPr lang="en-US" sz="1300" b="1">
                <a:solidFill>
                  <a:srgbClr val="0B5963"/>
                </a:solidFill>
                <a:latin typeface="Aptos" pitchFamily="34" charset="0"/>
                <a:ea typeface="Aptos" pitchFamily="34" charset="-122"/>
                <a:cs typeface="Aptos" pitchFamily="34" charset="-120"/>
              </a:rPr>
              <a:t>WHAT STUDENTS SHOULD EXPERIENCE</a:t>
            </a:r>
            <a:endParaRPr lang="en-US" sz="1300"/>
          </a:p>
        </p:txBody>
      </p:sp>
      <p:sp>
        <p:nvSpPr>
          <p:cNvPr id="12" name="Shape 10"/>
          <p:cNvSpPr/>
          <p:nvPr/>
        </p:nvSpPr>
        <p:spPr>
          <a:xfrm>
            <a:off x="841248" y="4636008"/>
            <a:ext cx="164592" cy="164592"/>
          </a:xfrm>
          <a:prstGeom prst="ellipse">
            <a:avLst/>
          </a:prstGeom>
          <a:solidFill>
            <a:srgbClr val="F2C94C"/>
          </a:solidFill>
          <a:ln w="12700">
            <a:solidFill>
              <a:srgbClr val="F2C94C"/>
            </a:solidFill>
            <a:prstDash val="solid"/>
          </a:ln>
        </p:spPr>
        <p:txBody>
          <a:bodyPr/>
          <a:lstStyle/>
          <a:p>
            <a:endParaRPr lang="en-US"/>
          </a:p>
        </p:txBody>
      </p:sp>
      <p:sp>
        <p:nvSpPr>
          <p:cNvPr id="13" name="Text 11"/>
          <p:cNvSpPr/>
          <p:nvPr/>
        </p:nvSpPr>
        <p:spPr>
          <a:xfrm>
            <a:off x="1143000" y="4526280"/>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Homework may support meaningful practice, preparation for future learning, extension, or creative application.</a:t>
            </a:r>
            <a:endParaRPr lang="en-US" sz="1650"/>
          </a:p>
        </p:txBody>
      </p:sp>
      <p:sp>
        <p:nvSpPr>
          <p:cNvPr id="14" name="Shape 12"/>
          <p:cNvSpPr/>
          <p:nvPr/>
        </p:nvSpPr>
        <p:spPr>
          <a:xfrm>
            <a:off x="841248" y="5532120"/>
            <a:ext cx="164592" cy="164592"/>
          </a:xfrm>
          <a:prstGeom prst="ellipse">
            <a:avLst/>
          </a:prstGeom>
          <a:solidFill>
            <a:srgbClr val="F2C94C"/>
          </a:solidFill>
          <a:ln w="12700">
            <a:solidFill>
              <a:srgbClr val="F2C94C"/>
            </a:solidFill>
            <a:prstDash val="solid"/>
          </a:ln>
        </p:spPr>
        <p:txBody>
          <a:bodyPr/>
          <a:lstStyle/>
          <a:p>
            <a:endParaRPr lang="en-US"/>
          </a:p>
        </p:txBody>
      </p:sp>
      <p:sp>
        <p:nvSpPr>
          <p:cNvPr id="15" name="Text 13"/>
          <p:cNvSpPr/>
          <p:nvPr/>
        </p:nvSpPr>
        <p:spPr>
          <a:xfrm>
            <a:off x="1143000" y="5422392"/>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The purpose, directions, expectations, and connection to learning should be clear when homework is assigned.</a:t>
            </a:r>
            <a:endParaRPr lang="en-US" sz="1650"/>
          </a:p>
        </p:txBody>
      </p:sp>
      <p:sp>
        <p:nvSpPr>
          <p:cNvPr id="16" name="Shape 14"/>
          <p:cNvSpPr/>
          <p:nvPr/>
        </p:nvSpPr>
        <p:spPr>
          <a:xfrm>
            <a:off x="841248" y="6428232"/>
            <a:ext cx="164592" cy="164592"/>
          </a:xfrm>
          <a:prstGeom prst="ellipse">
            <a:avLst/>
          </a:prstGeom>
          <a:solidFill>
            <a:srgbClr val="F2C94C"/>
          </a:solidFill>
          <a:ln w="12700">
            <a:solidFill>
              <a:srgbClr val="F2C94C"/>
            </a:solidFill>
            <a:prstDash val="solid"/>
          </a:ln>
        </p:spPr>
        <p:txBody>
          <a:bodyPr/>
          <a:lstStyle/>
          <a:p>
            <a:endParaRPr lang="en-US"/>
          </a:p>
        </p:txBody>
      </p:sp>
      <p:sp>
        <p:nvSpPr>
          <p:cNvPr id="17" name="Text 15"/>
          <p:cNvSpPr/>
          <p:nvPr/>
        </p:nvSpPr>
        <p:spPr>
          <a:xfrm>
            <a:off x="1143000" y="6318504"/>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Homework should not be punishment or disconnected completion work without a clear educational benefit.</a:t>
            </a:r>
            <a:endParaRPr lang="en-US" sz="1650"/>
          </a:p>
        </p:txBody>
      </p:sp>
      <p:sp>
        <p:nvSpPr>
          <p:cNvPr id="18" name="Shape 16"/>
          <p:cNvSpPr/>
          <p:nvPr/>
        </p:nvSpPr>
        <p:spPr>
          <a:xfrm>
            <a:off x="502920" y="8065008"/>
            <a:ext cx="9052560" cy="1691640"/>
          </a:xfrm>
          <a:prstGeom prst="roundRect">
            <a:avLst/>
          </a:prstGeom>
          <a:solidFill>
            <a:srgbClr val="FAEDB8"/>
          </a:solidFill>
          <a:ln w="12700">
            <a:solidFill>
              <a:srgbClr val="FAEDB8"/>
            </a:solidFill>
            <a:prstDash val="solid"/>
          </a:ln>
        </p:spPr>
        <p:txBody>
          <a:bodyPr/>
          <a:lstStyle/>
          <a:p>
            <a:endParaRPr lang="en-US"/>
          </a:p>
        </p:txBody>
      </p:sp>
      <p:sp>
        <p:nvSpPr>
          <p:cNvPr id="19" name="Text 17"/>
          <p:cNvSpPr/>
          <p:nvPr/>
        </p:nvSpPr>
        <p:spPr>
          <a:xfrm>
            <a:off x="822960" y="8302752"/>
            <a:ext cx="5029200" cy="274320"/>
          </a:xfrm>
          <a:prstGeom prst="rect">
            <a:avLst/>
          </a:prstGeom>
          <a:noFill/>
          <a:ln/>
        </p:spPr>
        <p:txBody>
          <a:bodyPr wrap="square" lIns="0" tIns="0" rIns="0" bIns="0" rtlCol="0" anchor="ctr">
            <a:normAutofit/>
          </a:bodyPr>
          <a:lstStyle/>
          <a:p>
            <a:pPr marL="0" indent="0" algn="l">
              <a:buNone/>
            </a:pPr>
            <a:r>
              <a:rPr lang="en-US" sz="1300" b="1">
                <a:solidFill>
                  <a:srgbClr val="17324D"/>
                </a:solidFill>
                <a:latin typeface="Aptos" pitchFamily="34" charset="0"/>
                <a:ea typeface="Aptos" pitchFamily="34" charset="-122"/>
                <a:cs typeface="Aptos" pitchFamily="34" charset="-120"/>
              </a:rPr>
              <a:t>WHAT THIS COULD LOOK LIKE</a:t>
            </a:r>
            <a:endParaRPr lang="en-US" sz="1300"/>
          </a:p>
        </p:txBody>
      </p:sp>
      <p:sp>
        <p:nvSpPr>
          <p:cNvPr id="20" name="Text 18"/>
          <p:cNvSpPr/>
          <p:nvPr/>
        </p:nvSpPr>
        <p:spPr>
          <a:xfrm>
            <a:off x="822960" y="8686800"/>
            <a:ext cx="8183880" cy="685800"/>
          </a:xfrm>
          <a:prstGeom prst="rect">
            <a:avLst/>
          </a:prstGeom>
          <a:noFill/>
          <a:ln/>
        </p:spPr>
        <p:txBody>
          <a:bodyPr wrap="square" lIns="0" tIns="0" rIns="0" bIns="0" rtlCol="0" anchor="ctr">
            <a:normAutofit/>
          </a:bodyPr>
          <a:lstStyle/>
          <a:p>
            <a:pPr marL="0" indent="0" algn="l">
              <a:buNone/>
            </a:pPr>
            <a:r>
              <a:rPr lang="en-US" sz="1600">
                <a:solidFill>
                  <a:srgbClr val="253238"/>
                </a:solidFill>
                <a:latin typeface="Aptos"/>
                <a:ea typeface="Aptos" pitchFamily="34" charset="-122"/>
                <a:cs typeface="Aptos" pitchFamily="34" charset="-120"/>
              </a:rPr>
              <a:t>A student can explain why the assignment matters, what learning it supports, and how the work will be assessed.</a:t>
            </a:r>
            <a:endParaRPr lang="en-US" sz="1600">
              <a:latin typeface="Aptos"/>
            </a:endParaRPr>
          </a:p>
        </p:txBody>
      </p:sp>
      <p:sp>
        <p:nvSpPr>
          <p:cNvPr id="21" name="Text 19"/>
          <p:cNvSpPr/>
          <p:nvPr/>
        </p:nvSpPr>
        <p:spPr>
          <a:xfrm>
            <a:off x="530352" y="10076688"/>
            <a:ext cx="2926080" cy="347472"/>
          </a:xfrm>
          <a:prstGeom prst="rect">
            <a:avLst/>
          </a:prstGeom>
          <a:noFill/>
          <a:ln/>
        </p:spPr>
        <p:txBody>
          <a:bodyPr wrap="square" lIns="0" tIns="0" rIns="0" bIns="0" rtlCol="0" anchor="ctr">
            <a:normAutofit/>
          </a:bodyPr>
          <a:lstStyle/>
          <a:p>
            <a:pPr marL="0" indent="0" algn="l">
              <a:buNone/>
            </a:pPr>
            <a:r>
              <a:rPr lang="en-US" sz="1500" b="1">
                <a:solidFill>
                  <a:srgbClr val="0B5963"/>
                </a:solidFill>
                <a:latin typeface="Aptos" pitchFamily="34" charset="0"/>
                <a:ea typeface="Aptos" pitchFamily="34" charset="-122"/>
                <a:cs typeface="Aptos" pitchFamily="34" charset="-120"/>
              </a:rPr>
              <a:t>ADD YOUR VOICE</a:t>
            </a:r>
            <a:endParaRPr lang="en-US" sz="1500"/>
          </a:p>
        </p:txBody>
      </p:sp>
      <p:sp>
        <p:nvSpPr>
          <p:cNvPr id="22" name="Shape 20"/>
          <p:cNvSpPr/>
          <p:nvPr/>
        </p:nvSpPr>
        <p:spPr>
          <a:xfrm>
            <a:off x="566928" y="10588752"/>
            <a:ext cx="8915400" cy="1353312"/>
          </a:xfrm>
          <a:prstGeom prst="roundRect">
            <a:avLst/>
          </a:prstGeom>
          <a:solidFill>
            <a:srgbClr val="FFFFFF"/>
          </a:solidFill>
          <a:ln w="19050">
            <a:solidFill>
              <a:srgbClr val="F2C94C"/>
            </a:solidFill>
            <a:prstDash val="solid"/>
          </a:ln>
        </p:spPr>
        <p:txBody>
          <a:bodyPr/>
          <a:lstStyle/>
          <a:p>
            <a:endParaRPr lang="en-US"/>
          </a:p>
        </p:txBody>
      </p:sp>
      <p:sp>
        <p:nvSpPr>
          <p:cNvPr id="23" name="Text 21"/>
          <p:cNvSpPr/>
          <p:nvPr/>
        </p:nvSpPr>
        <p:spPr>
          <a:xfrm>
            <a:off x="841248" y="10753344"/>
            <a:ext cx="1417320" cy="411480"/>
          </a:xfrm>
          <a:prstGeom prst="rect">
            <a:avLst/>
          </a:prstGeom>
          <a:noFill/>
          <a:ln/>
        </p:spPr>
        <p:txBody>
          <a:bodyPr wrap="square" lIns="0" tIns="0" rIns="0" bIns="0" rtlCol="0" anchor="ctr">
            <a:normAutofit/>
          </a:bodyPr>
          <a:lstStyle/>
          <a:p>
            <a:r>
              <a:rPr lang="en-US" sz="1200" b="1">
                <a:solidFill>
                  <a:srgbClr val="0B5963"/>
                </a:solidFill>
                <a:latin typeface="Aptos"/>
              </a:rPr>
              <a:t>ADULT LENS</a:t>
            </a:r>
            <a:endParaRPr lang="en-US" sz="1200">
              <a:solidFill>
                <a:srgbClr val="000000"/>
              </a:solidFill>
              <a:latin typeface="Aptos"/>
            </a:endParaRPr>
          </a:p>
          <a:p>
            <a:pPr marL="0" indent="0" algn="l">
              <a:buNone/>
            </a:pPr>
            <a:endParaRPr lang="en-US" sz="1150" b="1">
              <a:solidFill>
                <a:srgbClr val="0B5963"/>
              </a:solidFill>
              <a:latin typeface="Aptos"/>
            </a:endParaRPr>
          </a:p>
        </p:txBody>
      </p:sp>
      <p:sp>
        <p:nvSpPr>
          <p:cNvPr id="24" name="Text 22"/>
          <p:cNvSpPr/>
          <p:nvPr/>
        </p:nvSpPr>
        <p:spPr>
          <a:xfrm>
            <a:off x="2423160" y="10725912"/>
            <a:ext cx="6537960" cy="658368"/>
          </a:xfrm>
          <a:prstGeom prst="rect">
            <a:avLst/>
          </a:prstGeom>
          <a:noFill/>
          <a:ln/>
        </p:spPr>
        <p:txBody>
          <a:bodyPr wrap="square" lIns="0" tIns="0" rIns="0" bIns="0" rtlCol="0" anchor="ctr">
            <a:normAutofit/>
          </a:bodyPr>
          <a:lstStyle/>
          <a:p>
            <a:pPr marL="0" indent="0" algn="l">
              <a:buNone/>
            </a:pPr>
            <a:r>
              <a:rPr lang="en-US" sz="1650" b="1">
                <a:solidFill>
                  <a:srgbClr val="17324D"/>
                </a:solidFill>
                <a:latin typeface="Aptos" pitchFamily="34" charset="0"/>
                <a:ea typeface="Aptos" pitchFamily="34" charset="-122"/>
                <a:cs typeface="Aptos" pitchFamily="34" charset="-120"/>
              </a:rPr>
              <a:t>Which homework experiences have most supported learning?</a:t>
            </a:r>
            <a:endParaRPr lang="en-US" sz="1650"/>
          </a:p>
        </p:txBody>
      </p:sp>
      <p:sp>
        <p:nvSpPr>
          <p:cNvPr id="25" name="Text 23"/>
          <p:cNvSpPr/>
          <p:nvPr/>
        </p:nvSpPr>
        <p:spPr>
          <a:xfrm>
            <a:off x="2423160" y="11530584"/>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26" name="Shape 24"/>
          <p:cNvSpPr/>
          <p:nvPr/>
        </p:nvSpPr>
        <p:spPr>
          <a:xfrm>
            <a:off x="566928" y="12252960"/>
            <a:ext cx="8915400" cy="1353312"/>
          </a:xfrm>
          <a:prstGeom prst="roundRect">
            <a:avLst/>
          </a:prstGeom>
          <a:solidFill>
            <a:srgbClr val="FFFFFF"/>
          </a:solidFill>
          <a:ln w="19050">
            <a:solidFill>
              <a:srgbClr val="F2C94C"/>
            </a:solidFill>
            <a:prstDash val="solid"/>
          </a:ln>
        </p:spPr>
        <p:txBody>
          <a:bodyPr/>
          <a:lstStyle/>
          <a:p>
            <a:endParaRPr lang="en-US"/>
          </a:p>
        </p:txBody>
      </p:sp>
      <p:sp>
        <p:nvSpPr>
          <p:cNvPr id="27" name="Text 25"/>
          <p:cNvSpPr/>
          <p:nvPr/>
        </p:nvSpPr>
        <p:spPr>
          <a:xfrm>
            <a:off x="841248" y="12417552"/>
            <a:ext cx="1417320" cy="411480"/>
          </a:xfrm>
          <a:prstGeom prst="rect">
            <a:avLst/>
          </a:prstGeom>
          <a:noFill/>
          <a:ln/>
        </p:spPr>
        <p:txBody>
          <a:bodyPr wrap="square" lIns="0" tIns="0" rIns="0" bIns="0" rtlCol="0" anchor="ctr">
            <a:normAutofit/>
          </a:bodyPr>
          <a:lstStyle/>
          <a:p>
            <a:pPr marL="0" indent="0" algn="l">
              <a:buNone/>
            </a:pPr>
            <a:r>
              <a:rPr lang="en-US" sz="1150" b="1">
                <a:solidFill>
                  <a:srgbClr val="0B5963"/>
                </a:solidFill>
                <a:latin typeface="Aptos" pitchFamily="34" charset="0"/>
                <a:ea typeface="Aptos" pitchFamily="34" charset="-122"/>
                <a:cs typeface="Aptos" pitchFamily="34" charset="-120"/>
              </a:rPr>
              <a:t>STUDENT LENS</a:t>
            </a:r>
            <a:endParaRPr lang="en-US" sz="1150"/>
          </a:p>
        </p:txBody>
      </p:sp>
      <p:sp>
        <p:nvSpPr>
          <p:cNvPr id="28" name="Text 26"/>
          <p:cNvSpPr/>
          <p:nvPr/>
        </p:nvSpPr>
        <p:spPr>
          <a:xfrm>
            <a:off x="2423160" y="12390120"/>
            <a:ext cx="6537960" cy="658368"/>
          </a:xfrm>
          <a:prstGeom prst="rect">
            <a:avLst/>
          </a:prstGeom>
          <a:noFill/>
          <a:ln/>
        </p:spPr>
        <p:txBody>
          <a:bodyPr wrap="square" lIns="0" tIns="0" rIns="0" bIns="0" rtlCol="0" anchor="ctr">
            <a:normAutofit/>
          </a:bodyPr>
          <a:lstStyle/>
          <a:p>
            <a:r>
              <a:rPr lang="en-US" sz="1650" b="1">
                <a:solidFill>
                  <a:srgbClr val="17324D"/>
                </a:solidFill>
                <a:latin typeface="Aptos"/>
                <a:ea typeface="Aptos" pitchFamily="34" charset="-122"/>
                <a:cs typeface="Aptos" pitchFamily="34" charset="-120"/>
              </a:rPr>
              <a:t>When does homework feel worthwhile? When does homework not support learning or wellbeing? </a:t>
            </a:r>
            <a:endParaRPr lang="en-US" sz="1650"/>
          </a:p>
        </p:txBody>
      </p:sp>
      <p:sp>
        <p:nvSpPr>
          <p:cNvPr id="29" name="Text 27"/>
          <p:cNvSpPr/>
          <p:nvPr/>
        </p:nvSpPr>
        <p:spPr>
          <a:xfrm>
            <a:off x="2423160" y="13194792"/>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30" name="Text 28"/>
          <p:cNvSpPr/>
          <p:nvPr/>
        </p:nvSpPr>
        <p:spPr>
          <a:xfrm>
            <a:off x="640080" y="13917168"/>
            <a:ext cx="8778240" cy="320040"/>
          </a:xfrm>
          <a:prstGeom prst="rect">
            <a:avLst/>
          </a:prstGeom>
          <a:noFill/>
          <a:ln/>
        </p:spPr>
        <p:txBody>
          <a:bodyPr wrap="square" lIns="0" tIns="0" rIns="0" bIns="0" rtlCol="0" anchor="ctr">
            <a:normAutofit/>
          </a:bodyPr>
          <a:lstStyle/>
          <a:p>
            <a:pPr marL="0" indent="0" algn="ctr">
              <a:buNone/>
            </a:pPr>
            <a:r>
              <a:rPr lang="en-US" sz="1400" b="1">
                <a:solidFill>
                  <a:srgbClr val="0B5963"/>
                </a:solidFill>
                <a:latin typeface="Aptos" pitchFamily="34" charset="0"/>
                <a:ea typeface="Aptos" pitchFamily="34" charset="-122"/>
                <a:cs typeface="Aptos" pitchFamily="34" charset="-120"/>
              </a:rPr>
              <a:t>What should every ISD student be able to expect?</a:t>
            </a:r>
            <a:endParaRPr lang="en-US" sz="1400"/>
          </a:p>
        </p:txBody>
      </p:sp>
      <p:sp>
        <p:nvSpPr>
          <p:cNvPr id="31" name="Rounded Rectangle 30"/>
          <p:cNvSpPr/>
          <p:nvPr/>
        </p:nvSpPr>
        <p:spPr>
          <a:xfrm>
            <a:off x="640080" y="14319504"/>
            <a:ext cx="8778240" cy="621792"/>
          </a:xfrm>
          <a:prstGeom prst="roundRect">
            <a:avLst/>
          </a:prstGeom>
          <a:solidFill>
            <a:srgbClr val="F1EFE5"/>
          </a:solidFill>
          <a:ln w="10160">
            <a:solidFill>
              <a:srgbClr val="0B5963"/>
            </a:solidFill>
          </a:ln>
        </p:spPr>
        <p:style>
          <a:lnRef idx="1">
            <a:schemeClr val="accent1"/>
          </a:lnRef>
          <a:fillRef idx="3">
            <a:schemeClr val="accent1"/>
          </a:fillRef>
          <a:effectRef idx="2">
            <a:schemeClr val="accent1"/>
          </a:effectRef>
          <a:fontRef idx="minor">
            <a:schemeClr val="lt1"/>
          </a:fontRef>
        </p:style>
        <p:txBody>
          <a:bodyPr lIns="128016" tIns="73152" rIns="128016" rtlCol="0" anchor="ctr"/>
          <a:lstStyle/>
          <a:p>
            <a:pPr algn="ctr"/>
            <a:r>
              <a:rPr sz="800" b="1">
                <a:solidFill>
                  <a:srgbClr val="0B5963"/>
                </a:solidFill>
                <a:latin typeface="Aptos"/>
              </a:rPr>
              <a:t>OE 12.2  •  </a:t>
            </a:r>
            <a:r>
              <a:rPr sz="800">
                <a:solidFill>
                  <a:srgbClr val="17324D"/>
                </a:solidFill>
                <a:latin typeface="Aptos"/>
              </a:rPr>
              <a:t>Homework practices should be equitable and based on an objective review of best-practices research.</a:t>
            </a:r>
          </a:p>
        </p:txBody>
      </p:sp>
    </p:spTree>
    <p:extLst>
      <p:ext uri="{BB962C8B-B14F-4D97-AF65-F5344CB8AC3E}">
        <p14:creationId xmlns:p14="http://schemas.microsoft.com/office/powerpoint/2010/main" val="297752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1C8FBE-4EE3-E6A4-92FF-CB97562887C9}"/>
              </a:ext>
            </a:extLst>
          </p:cNvPr>
          <p:cNvSpPr txBox="1"/>
          <p:nvPr/>
        </p:nvSpPr>
        <p:spPr>
          <a:xfrm>
            <a:off x="616020" y="322413"/>
            <a:ext cx="8543467" cy="151733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b="1" dirty="0">
                <a:solidFill>
                  <a:srgbClr val="17324D"/>
                </a:solidFill>
                <a:latin typeface="Aptos"/>
              </a:rPr>
              <a:t>What Makes Homework Worth Doing? Participant's responses:</a:t>
            </a:r>
            <a:endParaRPr lang="en-US" sz="3000" dirty="0">
              <a:latin typeface="Aptos"/>
            </a:endParaRPr>
          </a:p>
          <a:p>
            <a:pPr marL="342900" indent="-342900">
              <a:buFont typeface="Arial"/>
              <a:buChar char="•"/>
            </a:pPr>
            <a:endParaRPr lang="en-US" sz="2000" b="1" dirty="0">
              <a:solidFill>
                <a:srgbClr val="17324D"/>
              </a:solidFill>
              <a:latin typeface="Calibri Light"/>
              <a:ea typeface="Calibri Light"/>
              <a:cs typeface="Calibri Light"/>
            </a:endParaRPr>
          </a:p>
          <a:p>
            <a:pPr marL="342900" indent="-342900">
              <a:buFont typeface="Arial"/>
              <a:buChar char="•"/>
            </a:pPr>
            <a:r>
              <a:rPr lang="en-US" sz="2000">
                <a:solidFill>
                  <a:srgbClr val="17324D"/>
                </a:solidFill>
                <a:latin typeface="Calibri Light"/>
                <a:ea typeface="Calibri Light"/>
                <a:cs typeface="Calibri Light"/>
              </a:rPr>
              <a:t>Practice and feedback support mastery, especially through paper-based work and in-person learning.</a:t>
            </a:r>
            <a:endParaRPr lang="en-US" sz="2000" dirty="0">
              <a:solidFill>
                <a:srgbClr val="17324D"/>
              </a:solidFill>
              <a:latin typeface="Calibri Light"/>
              <a:ea typeface="Calibri Light"/>
              <a:cs typeface="Calibri Light"/>
            </a:endParaRPr>
          </a:p>
          <a:p>
            <a:pPr marL="342900" indent="-342900">
              <a:buFont typeface="Arial"/>
              <a:buChar char="•"/>
            </a:pPr>
            <a:endParaRPr lang="en-US" sz="2000" dirty="0">
              <a:solidFill>
                <a:srgbClr val="17324D"/>
              </a:solidFill>
              <a:latin typeface="Calibri Light"/>
              <a:ea typeface="Calibri Light"/>
              <a:cs typeface="Calibri Light"/>
            </a:endParaRPr>
          </a:p>
          <a:p>
            <a:pPr marL="342900" indent="-342900">
              <a:buFont typeface="Arial"/>
              <a:buChar char="•"/>
            </a:pPr>
            <a:r>
              <a:rPr lang="en-US" sz="2000">
                <a:solidFill>
                  <a:srgbClr val="000000"/>
                </a:solidFill>
                <a:latin typeface="Calibri Light"/>
                <a:ea typeface="Calibri Light"/>
                <a:cs typeface="Calibri Light"/>
              </a:rPr>
              <a:t>Why is HW imp in this class? Establish that students also need to take HW seriously HW: Solutions posted, graded, is helpful"</a:t>
            </a:r>
            <a:endParaRPr lang="en-US" sz="2000">
              <a:latin typeface="Calibri Light"/>
              <a:ea typeface="Calibri Light"/>
              <a:cs typeface="Calibri Light"/>
            </a:endParaRPr>
          </a:p>
          <a:p>
            <a:pPr marL="342900" indent="-342900">
              <a:buFont typeface="Arial"/>
              <a:buChar char="•"/>
            </a:pPr>
            <a:endParaRPr lang="en-US" sz="2000" dirty="0">
              <a:solidFill>
                <a:srgbClr val="000000"/>
              </a:solidFill>
              <a:latin typeface="Calibri Light"/>
              <a:ea typeface="Calibri Light"/>
              <a:cs typeface="Calibri Light"/>
            </a:endParaRPr>
          </a:p>
          <a:p>
            <a:pPr marL="342900" indent="-342900">
              <a:buFont typeface="Arial"/>
              <a:buChar char="•"/>
            </a:pPr>
            <a:r>
              <a:rPr lang="en-US" sz="2000">
                <a:solidFill>
                  <a:srgbClr val="000000"/>
                </a:solidFill>
                <a:latin typeface="Calibri Light"/>
                <a:ea typeface="Calibri Light"/>
                <a:cs typeface="Calibri Light"/>
              </a:rPr>
              <a:t>student perspective does not always reflect teacher intent/perspective"</a:t>
            </a:r>
            <a:endParaRPr lang="en-US" sz="2000" dirty="0">
              <a:latin typeface="Calibri Light"/>
              <a:ea typeface="Calibri Light"/>
              <a:cs typeface="Calibri Light"/>
            </a:endParaRPr>
          </a:p>
          <a:p>
            <a:pPr marL="342900" indent="-342900">
              <a:buFont typeface="Arial"/>
              <a:buChar char="•"/>
            </a:pPr>
            <a:endParaRPr lang="en-US" sz="2000" dirty="0">
              <a:solidFill>
                <a:srgbClr val="000000"/>
              </a:solidFill>
              <a:latin typeface="Calibri Light"/>
              <a:ea typeface="Calibri Light"/>
              <a:cs typeface="Calibri Light"/>
            </a:endParaRPr>
          </a:p>
          <a:p>
            <a:pPr marL="342900" indent="-342900">
              <a:buFont typeface="Arial"/>
              <a:buChar char="•"/>
            </a:pPr>
            <a:r>
              <a:rPr lang="en-US" sz="2000" dirty="0">
                <a:solidFill>
                  <a:srgbClr val="000000"/>
                </a:solidFill>
                <a:latin typeface="Calibri Light"/>
                <a:ea typeface="Calibri Light"/>
                <a:cs typeface="Calibri Light"/>
              </a:rPr>
              <a:t>Reinforcing Math + Reading... Not sure </a:t>
            </a:r>
            <a:r>
              <a:rPr lang="en-US" sz="2000">
                <a:solidFill>
                  <a:srgbClr val="000000"/>
                </a:solidFill>
                <a:latin typeface="Calibri Light"/>
                <a:ea typeface="Calibri Light"/>
                <a:cs typeface="Calibri Light"/>
              </a:rPr>
              <a:t>about other subjects Certainly NOT completing "busy" work".</a:t>
            </a:r>
            <a:endParaRPr lang="en-US" sz="2000" dirty="0">
              <a:latin typeface="Calibri Light"/>
              <a:ea typeface="Calibri Light"/>
              <a:cs typeface="Calibri Light"/>
            </a:endParaRPr>
          </a:p>
          <a:p>
            <a:pPr marL="342900" indent="-342900">
              <a:buFont typeface="Arial"/>
              <a:buChar char="•"/>
            </a:pPr>
            <a:endParaRPr lang="en-US" sz="2000" dirty="0">
              <a:solidFill>
                <a:srgbClr val="000000"/>
              </a:solidFill>
              <a:latin typeface="Calibri Light"/>
              <a:ea typeface="Calibri Light"/>
              <a:cs typeface="Calibri Light"/>
            </a:endParaRPr>
          </a:p>
          <a:p>
            <a:pPr marL="342900" indent="-342900">
              <a:buFont typeface="Arial"/>
              <a:buChar char="•"/>
            </a:pPr>
            <a:r>
              <a:rPr lang="en-US" sz="2000" dirty="0">
                <a:solidFill>
                  <a:srgbClr val="000000"/>
                </a:solidFill>
                <a:latin typeface="Calibri Light"/>
                <a:ea typeface="Calibri Light"/>
                <a:cs typeface="Calibri Light"/>
              </a:rPr>
              <a:t>I think this is true for most the we teach in schools. Kids need to understand  "why" </a:t>
            </a:r>
            <a:r>
              <a:rPr lang="en-US" sz="2000">
                <a:solidFill>
                  <a:srgbClr val="000000"/>
                </a:solidFill>
                <a:latin typeface="Calibri Light"/>
                <a:ea typeface="Calibri Light"/>
                <a:cs typeface="Calibri Light"/>
              </a:rPr>
              <a:t>it's important they learn/do things</a:t>
            </a:r>
            <a:r>
              <a:rPr lang="en-US" sz="2000" dirty="0">
                <a:solidFill>
                  <a:srgbClr val="000000"/>
                </a:solidFill>
                <a:latin typeface="Calibri Light"/>
                <a:ea typeface="Calibri Light"/>
                <a:cs typeface="Calibri Light"/>
              </a:rPr>
              <a:t>"</a:t>
            </a:r>
            <a:endParaRPr lang="en-US" sz="2000" dirty="0">
              <a:latin typeface="Calibri Light"/>
              <a:ea typeface="Calibri Light"/>
              <a:cs typeface="Calibri Light"/>
            </a:endParaRP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a:latin typeface="Calibri Light"/>
                <a:ea typeface="Calibri Light"/>
                <a:cs typeface="Calibri Light"/>
              </a:rPr>
              <a:t>HW with clear purpose of leaning.</a:t>
            </a:r>
            <a:endParaRPr lang="en-US" sz="2000" dirty="0">
              <a:latin typeface="Calibri Light"/>
              <a:ea typeface="Calibri Light"/>
              <a:cs typeface="Calibri Light"/>
            </a:endParaRP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The purpose / </a:t>
            </a:r>
            <a:r>
              <a:rPr lang="en-US" sz="2000">
                <a:latin typeface="Calibri Light"/>
                <a:ea typeface="Calibri Light"/>
                <a:cs typeface="Calibri Light"/>
              </a:rPr>
              <a:t>direction and connection to the learning is clear.</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This varies by subject For math and language repetition builds </a:t>
            </a:r>
            <a:r>
              <a:rPr lang="en-US" sz="2000">
                <a:latin typeface="Calibri Light"/>
                <a:ea typeface="Calibri Light"/>
                <a:cs typeface="Calibri Light"/>
              </a:rPr>
              <a:t>fluency. For</a:t>
            </a:r>
            <a:r>
              <a:rPr lang="en-US" sz="2000" dirty="0">
                <a:latin typeface="Calibri Light"/>
                <a:ea typeface="Calibri Light"/>
                <a:cs typeface="Calibri Light"/>
              </a:rPr>
              <a:t> social studies and literature - independent research/reading that builds the connection to the topic.</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a:latin typeface="Calibri Light"/>
                <a:ea typeface="Calibri Light"/>
                <a:cs typeface="Calibri Light"/>
              </a:rPr>
              <a:t>Homework feels worthwhile when it has a purpose and helps reinforce the ideas not regurgitate ideas Homework doesn't support my learning when I don't already understand what's going on.</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a:latin typeface="Calibri Light"/>
                <a:ea typeface="Calibri Light"/>
                <a:cs typeface="Calibri Light"/>
              </a:rPr>
              <a:t>What skills can be a value that makes HW</a:t>
            </a:r>
            <a:r>
              <a:rPr lang="en-US" sz="2000" dirty="0">
                <a:latin typeface="Calibri Light"/>
                <a:ea typeface="Calibri Light"/>
                <a:cs typeface="Calibri Light"/>
              </a:rPr>
              <a:t> worth doing beyond points.</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a:latin typeface="Calibri Light"/>
                <a:ea typeface="Calibri Light"/>
                <a:cs typeface="Calibri Light"/>
              </a:rPr>
              <a:t>Homework is worthwhile when student understands clearly how it benefits. Not homework to act as time fillers</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a:latin typeface="Calibri Light"/>
                <a:ea typeface="Calibri Light"/>
                <a:cs typeface="Calibri Light"/>
              </a:rPr>
              <a:t>Homework feels worthwhile if it sufficiently helps with your current learning, but this can be change when homework becomes more of a chore and an experience that doesn't contribute to content.</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dirty="0">
                <a:latin typeface="Calibri Light"/>
                <a:ea typeface="Calibri Light"/>
                <a:cs typeface="Calibri Light"/>
              </a:rPr>
              <a:t>homework is worth doing when I see a clear value to my learning </a:t>
            </a:r>
            <a:r>
              <a:rPr lang="en-US" sz="2000" dirty="0" err="1">
                <a:latin typeface="Calibri Light"/>
                <a:ea typeface="Calibri Light"/>
                <a:cs typeface="Calibri Light"/>
              </a:rPr>
              <a:t>noT</a:t>
            </a:r>
            <a:r>
              <a:rPr lang="en-US" sz="2000" dirty="0">
                <a:latin typeface="Calibri Light"/>
                <a:ea typeface="Calibri Light"/>
                <a:cs typeface="Calibri Light"/>
              </a:rPr>
              <a:t> the weight it has on my grade</a:t>
            </a: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a:latin typeface="Calibri Light"/>
                <a:ea typeface="Calibri Light"/>
                <a:cs typeface="Calibri Light"/>
              </a:rPr>
              <a:t>Worthwhile when directly reflecting assessment &amp; honestly when being graded on it + when students care"</a:t>
            </a:r>
            <a:endParaRPr lang="en-US" sz="2000" dirty="0">
              <a:latin typeface="Calibri Light"/>
              <a:ea typeface="Calibri Light"/>
              <a:cs typeface="Calibri Light"/>
            </a:endParaRPr>
          </a:p>
          <a:p>
            <a:pPr marL="342900" indent="-342900">
              <a:buFont typeface="Arial"/>
              <a:buChar char="•"/>
            </a:pPr>
            <a:endParaRPr lang="en-US" sz="2000" dirty="0">
              <a:latin typeface="Calibri Light"/>
              <a:ea typeface="Calibri Light"/>
              <a:cs typeface="Calibri Light"/>
            </a:endParaRPr>
          </a:p>
          <a:p>
            <a:pPr marL="342900" indent="-342900">
              <a:buFont typeface="Arial"/>
              <a:buChar char="•"/>
            </a:pPr>
            <a:r>
              <a:rPr lang="en-US" sz="2000">
                <a:latin typeface="Calibri Light"/>
                <a:ea typeface="Calibri Light"/>
                <a:cs typeface="Calibri Light"/>
              </a:rPr>
              <a:t>Homework is worthwhile when it supports knowledge learned in class and prepares us for assessments. Homework that is misaligned with assessments </a:t>
            </a:r>
            <a:r>
              <a:rPr lang="en-US" sz="2000" dirty="0">
                <a:latin typeface="Calibri Light"/>
                <a:ea typeface="Calibri Light"/>
                <a:cs typeface="Calibri Light"/>
              </a:rPr>
              <a:t>are not worthwhile"</a:t>
            </a:r>
          </a:p>
        </p:txBody>
      </p:sp>
    </p:spTree>
    <p:extLst>
      <p:ext uri="{BB962C8B-B14F-4D97-AF65-F5344CB8AC3E}">
        <p14:creationId xmlns:p14="http://schemas.microsoft.com/office/powerpoint/2010/main" val="3493941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7">
    <p:bg>
      <p:bgPr>
        <a:solidFill>
          <a:srgbClr val="F6F3EA"/>
        </a:solidFill>
        <a:effectLst/>
      </p:bgPr>
    </p:bg>
    <p:spTree>
      <p:nvGrpSpPr>
        <p:cNvPr id="1" name=""/>
        <p:cNvGrpSpPr/>
        <p:nvPr/>
      </p:nvGrpSpPr>
      <p:grpSpPr>
        <a:xfrm>
          <a:off x="0" y="0"/>
          <a:ext cx="1" cy="1"/>
          <a:chOff x="0" y="0"/>
          <a:chExt cx="1" cy="1"/>
        </a:xfrm>
      </p:grpSpPr>
      <p:sp>
        <p:nvSpPr>
          <p:cNvPr id="2" name="Shape 0"/>
          <p:cNvSpPr/>
          <p:nvPr/>
        </p:nvSpPr>
        <p:spPr>
          <a:xfrm>
            <a:off x="0" y="0"/>
            <a:ext cx="10058400" cy="320040"/>
          </a:xfrm>
          <a:prstGeom prst="rect">
            <a:avLst/>
          </a:prstGeom>
          <a:solidFill>
            <a:srgbClr val="0B5963"/>
          </a:solidFill>
          <a:ln w="12700">
            <a:solidFill>
              <a:srgbClr val="0B5963"/>
            </a:solidFill>
            <a:prstDash val="solid"/>
          </a:ln>
        </p:spPr>
        <p:txBody>
          <a:bodyPr/>
          <a:lstStyle/>
          <a:p>
            <a:endParaRPr lang="en-US"/>
          </a:p>
        </p:txBody>
      </p:sp>
      <p:sp>
        <p:nvSpPr>
          <p:cNvPr id="3" name="Shape 1"/>
          <p:cNvSpPr/>
          <p:nvPr/>
        </p:nvSpPr>
        <p:spPr>
          <a:xfrm>
            <a:off x="0" y="15288768"/>
            <a:ext cx="10058400" cy="256032"/>
          </a:xfrm>
          <a:prstGeom prst="rect">
            <a:avLst/>
          </a:prstGeom>
          <a:solidFill>
            <a:srgbClr val="0B5963"/>
          </a:solidFill>
          <a:ln w="12700">
            <a:solidFill>
              <a:srgbClr val="0B5963"/>
            </a:solidFill>
            <a:prstDash val="solid"/>
          </a:ln>
        </p:spPr>
        <p:txBody>
          <a:bodyPr/>
          <a:lstStyle/>
          <a:p>
            <a:endParaRPr lang="en-US"/>
          </a:p>
        </p:txBody>
      </p:sp>
      <p:sp>
        <p:nvSpPr>
          <p:cNvPr id="4" name="Text 2"/>
          <p:cNvSpPr/>
          <p:nvPr/>
        </p:nvSpPr>
        <p:spPr>
          <a:xfrm>
            <a:off x="502920" y="438912"/>
            <a:ext cx="8046720" cy="274320"/>
          </a:xfrm>
          <a:prstGeom prst="rect">
            <a:avLst/>
          </a:prstGeom>
          <a:noFill/>
          <a:ln/>
        </p:spPr>
        <p:txBody>
          <a:bodyPr wrap="square" lIns="0" tIns="0" rIns="0" bIns="0" rtlCol="0" anchor="ctr">
            <a:normAutofit/>
          </a:bodyPr>
          <a:lstStyle/>
          <a:p>
            <a:pPr marL="0" indent="0" algn="l">
              <a:buNone/>
            </a:pPr>
            <a:r>
              <a:rPr lang="en-US" sz="1100" b="1">
                <a:solidFill>
                  <a:srgbClr val="0B5963"/>
                </a:solidFill>
                <a:latin typeface="Aptos" pitchFamily="34" charset="0"/>
                <a:ea typeface="Aptos" pitchFamily="34" charset="-122"/>
                <a:cs typeface="Aptos" pitchFamily="34" charset="-120"/>
              </a:rPr>
              <a:t>COMMUNITY COMMITTEE ON GRADING &amp; HOMEWORK</a:t>
            </a:r>
            <a:endParaRPr lang="en-US" sz="1100"/>
          </a:p>
        </p:txBody>
      </p:sp>
      <p:sp>
        <p:nvSpPr>
          <p:cNvPr id="5" name="Text 3"/>
          <p:cNvSpPr/>
          <p:nvPr/>
        </p:nvSpPr>
        <p:spPr>
          <a:xfrm>
            <a:off x="9052560" y="438912"/>
            <a:ext cx="457200" cy="274320"/>
          </a:xfrm>
          <a:prstGeom prst="rect">
            <a:avLst/>
          </a:prstGeom>
          <a:noFill/>
          <a:ln/>
        </p:spPr>
        <p:txBody>
          <a:bodyPr wrap="square" lIns="0" tIns="0" rIns="0" bIns="0" rtlCol="0" anchor="ctr">
            <a:normAutofit/>
          </a:bodyPr>
          <a:lstStyle/>
          <a:p>
            <a:pPr marL="0" indent="0" algn="r">
              <a:buNone/>
            </a:pPr>
            <a:r>
              <a:rPr lang="en-US" sz="1100">
                <a:solidFill>
                  <a:srgbClr val="0B5963"/>
                </a:solidFill>
                <a:latin typeface="Aptos" pitchFamily="34" charset="0"/>
                <a:ea typeface="Aptos" pitchFamily="34" charset="-122"/>
                <a:cs typeface="Aptos" pitchFamily="34" charset="-120"/>
              </a:rPr>
              <a:t>7</a:t>
            </a:r>
            <a:endParaRPr lang="en-US" sz="1100"/>
          </a:p>
        </p:txBody>
      </p:sp>
      <p:sp>
        <p:nvSpPr>
          <p:cNvPr id="6" name="Shape 4"/>
          <p:cNvSpPr/>
          <p:nvPr/>
        </p:nvSpPr>
        <p:spPr>
          <a:xfrm>
            <a:off x="502920" y="868680"/>
            <a:ext cx="2350008" cy="502920"/>
          </a:xfrm>
          <a:prstGeom prst="roundRect">
            <a:avLst/>
          </a:prstGeom>
          <a:solidFill>
            <a:srgbClr val="CFE7EA"/>
          </a:solidFill>
          <a:ln w="12700">
            <a:solidFill>
              <a:srgbClr val="CFE7EA"/>
            </a:solidFill>
            <a:prstDash val="solid"/>
          </a:ln>
        </p:spPr>
        <p:txBody>
          <a:bodyPr/>
          <a:lstStyle/>
          <a:p>
            <a:endParaRPr lang="en-US"/>
          </a:p>
        </p:txBody>
      </p:sp>
      <p:sp>
        <p:nvSpPr>
          <p:cNvPr id="7" name="Text 5"/>
          <p:cNvSpPr/>
          <p:nvPr/>
        </p:nvSpPr>
        <p:spPr>
          <a:xfrm>
            <a:off x="594360" y="987552"/>
            <a:ext cx="2240280" cy="246888"/>
          </a:xfrm>
          <a:prstGeom prst="rect">
            <a:avLst/>
          </a:prstGeom>
          <a:noFill/>
          <a:ln/>
        </p:spPr>
        <p:txBody>
          <a:bodyPr wrap="square" lIns="0" tIns="0" rIns="0" bIns="0" rtlCol="0" anchor="ctr">
            <a:normAutofit/>
          </a:bodyPr>
          <a:lstStyle/>
          <a:p>
            <a:pPr algn="ctr"/>
            <a:r>
              <a:rPr sz="750" b="1"/>
              <a:t>POSTER 7 - WORKLOAD</a:t>
            </a:r>
          </a:p>
        </p:txBody>
      </p:sp>
      <p:sp>
        <p:nvSpPr>
          <p:cNvPr id="8" name="Text 6"/>
          <p:cNvSpPr/>
          <p:nvPr/>
        </p:nvSpPr>
        <p:spPr>
          <a:xfrm>
            <a:off x="502920" y="1536192"/>
            <a:ext cx="9052560" cy="1280160"/>
          </a:xfrm>
          <a:prstGeom prst="rect">
            <a:avLst/>
          </a:prstGeom>
          <a:noFill/>
          <a:ln/>
        </p:spPr>
        <p:txBody>
          <a:bodyPr wrap="square" lIns="0" tIns="0" rIns="0" bIns="0" rtlCol="0" anchor="ctr">
            <a:normAutofit/>
          </a:bodyPr>
          <a:lstStyle/>
          <a:p>
            <a:pPr marL="0" indent="0" algn="l">
              <a:buNone/>
            </a:pPr>
            <a:r>
              <a:rPr lang="en-US" sz="3000" b="1">
                <a:solidFill>
                  <a:srgbClr val="17324D"/>
                </a:solidFill>
                <a:latin typeface="Aptos" pitchFamily="34" charset="0"/>
                <a:ea typeface="Aptos" pitchFamily="34" charset="-122"/>
                <a:cs typeface="Aptos" pitchFamily="34" charset="-120"/>
              </a:rPr>
              <a:t>What Is a Reasonable Homework Workload?</a:t>
            </a:r>
            <a:endParaRPr lang="en-US" sz="3000"/>
          </a:p>
        </p:txBody>
      </p:sp>
      <p:sp>
        <p:nvSpPr>
          <p:cNvPr id="9" name="Text 7"/>
          <p:cNvSpPr/>
          <p:nvPr/>
        </p:nvSpPr>
        <p:spPr>
          <a:xfrm>
            <a:off x="530352" y="2852928"/>
            <a:ext cx="8915400" cy="658368"/>
          </a:xfrm>
          <a:prstGeom prst="rect">
            <a:avLst/>
          </a:prstGeom>
          <a:noFill/>
          <a:ln/>
        </p:spPr>
        <p:txBody>
          <a:bodyPr wrap="square" lIns="0" tIns="0" rIns="0" bIns="0" rtlCol="0" anchor="ctr">
            <a:normAutofit/>
          </a:bodyPr>
          <a:lstStyle/>
          <a:p>
            <a:pPr marL="0" indent="0" algn="l">
              <a:buNone/>
            </a:pPr>
            <a:r>
              <a:rPr lang="en-US" sz="1700" b="1">
                <a:solidFill>
                  <a:srgbClr val="0B5963"/>
                </a:solidFill>
                <a:latin typeface="Aptos" pitchFamily="34" charset="0"/>
                <a:ea typeface="Aptos" pitchFamily="34" charset="-122"/>
                <a:cs typeface="Aptos" pitchFamily="34" charset="-120"/>
              </a:rPr>
              <a:t>Homework should prioritize quality and purpose while accounting for students’ schedules, commitments, and access.</a:t>
            </a:r>
            <a:endParaRPr lang="en-US" sz="1700"/>
          </a:p>
        </p:txBody>
      </p:sp>
      <p:sp>
        <p:nvSpPr>
          <p:cNvPr id="10" name="Shape 8"/>
          <p:cNvSpPr/>
          <p:nvPr/>
        </p:nvSpPr>
        <p:spPr>
          <a:xfrm>
            <a:off x="502920" y="3657600"/>
            <a:ext cx="9052560" cy="4160520"/>
          </a:xfrm>
          <a:prstGeom prst="roundRect">
            <a:avLst/>
          </a:prstGeom>
          <a:solidFill>
            <a:srgbClr val="FFFFFF"/>
          </a:solidFill>
          <a:ln w="12700">
            <a:solidFill>
              <a:srgbClr val="D8D3C7"/>
            </a:solidFill>
            <a:prstDash val="solid"/>
          </a:ln>
        </p:spPr>
        <p:txBody>
          <a:bodyPr/>
          <a:lstStyle/>
          <a:p>
            <a:endParaRPr lang="en-US"/>
          </a:p>
        </p:txBody>
      </p:sp>
      <p:sp>
        <p:nvSpPr>
          <p:cNvPr id="11" name="Text 9"/>
          <p:cNvSpPr/>
          <p:nvPr/>
        </p:nvSpPr>
        <p:spPr>
          <a:xfrm>
            <a:off x="822960" y="3931920"/>
            <a:ext cx="5943600" cy="320040"/>
          </a:xfrm>
          <a:prstGeom prst="rect">
            <a:avLst/>
          </a:prstGeom>
          <a:noFill/>
          <a:ln/>
        </p:spPr>
        <p:txBody>
          <a:bodyPr wrap="square" lIns="0" tIns="0" rIns="0" bIns="0" rtlCol="0" anchor="ctr">
            <a:normAutofit/>
          </a:bodyPr>
          <a:lstStyle/>
          <a:p>
            <a:pPr marL="0" indent="0" algn="l">
              <a:buNone/>
            </a:pPr>
            <a:r>
              <a:rPr lang="en-US" sz="1300" b="1">
                <a:solidFill>
                  <a:srgbClr val="0B5963"/>
                </a:solidFill>
                <a:latin typeface="Aptos" pitchFamily="34" charset="0"/>
                <a:ea typeface="Aptos" pitchFamily="34" charset="-122"/>
                <a:cs typeface="Aptos" pitchFamily="34" charset="-120"/>
              </a:rPr>
              <a:t>WHAT STUDENTS SHOULD EXPERIENCE</a:t>
            </a:r>
            <a:endParaRPr lang="en-US" sz="1300"/>
          </a:p>
        </p:txBody>
      </p:sp>
      <p:sp>
        <p:nvSpPr>
          <p:cNvPr id="12" name="Shape 10"/>
          <p:cNvSpPr/>
          <p:nvPr/>
        </p:nvSpPr>
        <p:spPr>
          <a:xfrm>
            <a:off x="841248" y="4636008"/>
            <a:ext cx="164592" cy="164592"/>
          </a:xfrm>
          <a:prstGeom prst="ellipse">
            <a:avLst/>
          </a:prstGeom>
          <a:solidFill>
            <a:srgbClr val="CFE7EA"/>
          </a:solidFill>
          <a:ln w="12700">
            <a:solidFill>
              <a:srgbClr val="CFE7EA"/>
            </a:solidFill>
            <a:prstDash val="solid"/>
          </a:ln>
        </p:spPr>
        <p:txBody>
          <a:bodyPr/>
          <a:lstStyle/>
          <a:p>
            <a:endParaRPr lang="en-US"/>
          </a:p>
        </p:txBody>
      </p:sp>
      <p:sp>
        <p:nvSpPr>
          <p:cNvPr id="13" name="Text 11"/>
          <p:cNvSpPr/>
          <p:nvPr/>
        </p:nvSpPr>
        <p:spPr>
          <a:xfrm>
            <a:off x="1143000" y="4526280"/>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The learning value should matter more than the number of problems, pages, or minutes assigned.</a:t>
            </a:r>
            <a:endParaRPr lang="en-US" sz="1650"/>
          </a:p>
        </p:txBody>
      </p:sp>
      <p:sp>
        <p:nvSpPr>
          <p:cNvPr id="14" name="Shape 12"/>
          <p:cNvSpPr/>
          <p:nvPr/>
        </p:nvSpPr>
        <p:spPr>
          <a:xfrm>
            <a:off x="841248" y="5532120"/>
            <a:ext cx="164592" cy="164592"/>
          </a:xfrm>
          <a:prstGeom prst="ellipse">
            <a:avLst/>
          </a:prstGeom>
          <a:solidFill>
            <a:srgbClr val="CFE7EA"/>
          </a:solidFill>
          <a:ln w="12700">
            <a:solidFill>
              <a:srgbClr val="CFE7EA"/>
            </a:solidFill>
            <a:prstDash val="solid"/>
          </a:ln>
        </p:spPr>
        <p:txBody>
          <a:bodyPr/>
          <a:lstStyle/>
          <a:p>
            <a:endParaRPr lang="en-US"/>
          </a:p>
        </p:txBody>
      </p:sp>
      <p:sp>
        <p:nvSpPr>
          <p:cNvPr id="15" name="Text 13"/>
          <p:cNvSpPr/>
          <p:nvPr/>
        </p:nvSpPr>
        <p:spPr>
          <a:xfrm>
            <a:off x="1143000" y="5422392"/>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Homework should avoid unnecessary repetition or drill after students have demonstrated the intended learning.</a:t>
            </a:r>
            <a:endParaRPr lang="en-US" sz="1650"/>
          </a:p>
        </p:txBody>
      </p:sp>
      <p:sp>
        <p:nvSpPr>
          <p:cNvPr id="16" name="Shape 14"/>
          <p:cNvSpPr/>
          <p:nvPr/>
        </p:nvSpPr>
        <p:spPr>
          <a:xfrm>
            <a:off x="841248" y="6428232"/>
            <a:ext cx="164592" cy="164592"/>
          </a:xfrm>
          <a:prstGeom prst="ellipse">
            <a:avLst/>
          </a:prstGeom>
          <a:solidFill>
            <a:srgbClr val="CFE7EA"/>
          </a:solidFill>
          <a:ln w="12700">
            <a:solidFill>
              <a:srgbClr val="CFE7EA"/>
            </a:solidFill>
            <a:prstDash val="solid"/>
          </a:ln>
        </p:spPr>
        <p:txBody>
          <a:bodyPr/>
          <a:lstStyle/>
          <a:p>
            <a:endParaRPr lang="en-US"/>
          </a:p>
        </p:txBody>
      </p:sp>
      <p:sp>
        <p:nvSpPr>
          <p:cNvPr id="17" name="Text 15"/>
          <p:cNvSpPr/>
          <p:nvPr/>
        </p:nvSpPr>
        <p:spPr>
          <a:xfrm>
            <a:off x="1143000" y="6318504"/>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Students and families need clearer expectations about workload across courses, course types, and demanding periods.</a:t>
            </a:r>
            <a:endParaRPr lang="en-US" sz="1650"/>
          </a:p>
        </p:txBody>
      </p:sp>
      <p:sp>
        <p:nvSpPr>
          <p:cNvPr id="18" name="Shape 16"/>
          <p:cNvSpPr/>
          <p:nvPr/>
        </p:nvSpPr>
        <p:spPr>
          <a:xfrm>
            <a:off x="502920" y="8065008"/>
            <a:ext cx="9052560" cy="1691640"/>
          </a:xfrm>
          <a:prstGeom prst="roundRect">
            <a:avLst/>
          </a:prstGeom>
          <a:solidFill>
            <a:srgbClr val="DDEFF1"/>
          </a:solidFill>
          <a:ln w="12700">
            <a:solidFill>
              <a:srgbClr val="DDEFF1"/>
            </a:solidFill>
            <a:prstDash val="solid"/>
          </a:ln>
        </p:spPr>
        <p:txBody>
          <a:bodyPr/>
          <a:lstStyle/>
          <a:p>
            <a:endParaRPr lang="en-US"/>
          </a:p>
        </p:txBody>
      </p:sp>
      <p:sp>
        <p:nvSpPr>
          <p:cNvPr id="19" name="Text 17"/>
          <p:cNvSpPr/>
          <p:nvPr/>
        </p:nvSpPr>
        <p:spPr>
          <a:xfrm>
            <a:off x="822960" y="8302752"/>
            <a:ext cx="5029200" cy="274320"/>
          </a:xfrm>
          <a:prstGeom prst="rect">
            <a:avLst/>
          </a:prstGeom>
          <a:noFill/>
          <a:ln/>
        </p:spPr>
        <p:txBody>
          <a:bodyPr wrap="square" lIns="0" tIns="0" rIns="0" bIns="0" rtlCol="0" anchor="ctr">
            <a:normAutofit/>
          </a:bodyPr>
          <a:lstStyle/>
          <a:p>
            <a:pPr marL="0" indent="0" algn="l">
              <a:buNone/>
            </a:pPr>
            <a:r>
              <a:rPr lang="en-US" sz="1300" b="1">
                <a:solidFill>
                  <a:srgbClr val="17324D"/>
                </a:solidFill>
                <a:latin typeface="Aptos" pitchFamily="34" charset="0"/>
                <a:ea typeface="Aptos" pitchFamily="34" charset="-122"/>
                <a:cs typeface="Aptos" pitchFamily="34" charset="-120"/>
              </a:rPr>
              <a:t>WHAT THIS COULD LOOK LIKE</a:t>
            </a:r>
            <a:endParaRPr lang="en-US" sz="1300"/>
          </a:p>
        </p:txBody>
      </p:sp>
      <p:sp>
        <p:nvSpPr>
          <p:cNvPr id="20" name="Text 18"/>
          <p:cNvSpPr/>
          <p:nvPr/>
        </p:nvSpPr>
        <p:spPr>
          <a:xfrm>
            <a:off x="822960" y="8686800"/>
            <a:ext cx="8183880" cy="685800"/>
          </a:xfrm>
          <a:prstGeom prst="rect">
            <a:avLst/>
          </a:prstGeom>
          <a:noFill/>
          <a:ln/>
        </p:spPr>
        <p:txBody>
          <a:bodyPr wrap="square" lIns="0" tIns="0" rIns="0" bIns="0" rtlCol="0" anchor="ctr">
            <a:normAutofit/>
          </a:bodyPr>
          <a:lstStyle/>
          <a:p>
            <a:r>
              <a:rPr lang="en-US" sz="1600">
                <a:solidFill>
                  <a:srgbClr val="253238"/>
                </a:solidFill>
                <a:latin typeface="Aptos"/>
                <a:ea typeface="Aptos" pitchFamily="34" charset="-122"/>
                <a:cs typeface="Aptos" pitchFamily="34" charset="-120"/>
              </a:rPr>
              <a:t>Students can balance their priorities and participate in learning, activities, interests, employment, and family life.</a:t>
            </a:r>
            <a:endParaRPr lang="en-US" sz="1600">
              <a:latin typeface="Aptos"/>
            </a:endParaRPr>
          </a:p>
        </p:txBody>
      </p:sp>
      <p:sp>
        <p:nvSpPr>
          <p:cNvPr id="21" name="Text 19"/>
          <p:cNvSpPr/>
          <p:nvPr/>
        </p:nvSpPr>
        <p:spPr>
          <a:xfrm>
            <a:off x="530352" y="10076688"/>
            <a:ext cx="2926080" cy="347472"/>
          </a:xfrm>
          <a:prstGeom prst="rect">
            <a:avLst/>
          </a:prstGeom>
          <a:noFill/>
          <a:ln/>
        </p:spPr>
        <p:txBody>
          <a:bodyPr wrap="square" lIns="0" tIns="0" rIns="0" bIns="0" rtlCol="0" anchor="ctr">
            <a:normAutofit/>
          </a:bodyPr>
          <a:lstStyle/>
          <a:p>
            <a:pPr marL="0" indent="0" algn="l">
              <a:buNone/>
            </a:pPr>
            <a:r>
              <a:rPr lang="en-US" sz="1500" b="1">
                <a:solidFill>
                  <a:srgbClr val="0B5963"/>
                </a:solidFill>
                <a:latin typeface="Aptos" pitchFamily="34" charset="0"/>
                <a:ea typeface="Aptos" pitchFamily="34" charset="-122"/>
                <a:cs typeface="Aptos" pitchFamily="34" charset="-120"/>
              </a:rPr>
              <a:t>ADD YOUR VOICE</a:t>
            </a:r>
            <a:endParaRPr lang="en-US" sz="1500"/>
          </a:p>
        </p:txBody>
      </p:sp>
      <p:sp>
        <p:nvSpPr>
          <p:cNvPr id="22" name="Shape 20"/>
          <p:cNvSpPr/>
          <p:nvPr/>
        </p:nvSpPr>
        <p:spPr>
          <a:xfrm>
            <a:off x="566928" y="10588752"/>
            <a:ext cx="8915400" cy="1353312"/>
          </a:xfrm>
          <a:prstGeom prst="roundRect">
            <a:avLst/>
          </a:prstGeom>
          <a:solidFill>
            <a:srgbClr val="FFFFFF"/>
          </a:solidFill>
          <a:ln w="19050">
            <a:solidFill>
              <a:srgbClr val="CFE7EA"/>
            </a:solidFill>
            <a:prstDash val="solid"/>
          </a:ln>
        </p:spPr>
        <p:txBody>
          <a:bodyPr/>
          <a:lstStyle/>
          <a:p>
            <a:endParaRPr lang="en-US"/>
          </a:p>
        </p:txBody>
      </p:sp>
      <p:sp>
        <p:nvSpPr>
          <p:cNvPr id="23" name="Text 21"/>
          <p:cNvSpPr/>
          <p:nvPr/>
        </p:nvSpPr>
        <p:spPr>
          <a:xfrm>
            <a:off x="841248" y="10753344"/>
            <a:ext cx="1417320" cy="411480"/>
          </a:xfrm>
          <a:prstGeom prst="rect">
            <a:avLst/>
          </a:prstGeom>
          <a:noFill/>
          <a:ln/>
        </p:spPr>
        <p:txBody>
          <a:bodyPr wrap="square" lIns="0" tIns="0" rIns="0" bIns="0" rtlCol="0" anchor="ctr">
            <a:normAutofit/>
          </a:bodyPr>
          <a:lstStyle/>
          <a:p>
            <a:r>
              <a:rPr lang="en-US" sz="1200" b="1">
                <a:solidFill>
                  <a:srgbClr val="0B5963"/>
                </a:solidFill>
                <a:latin typeface="Aptos"/>
              </a:rPr>
              <a:t>ADULT LENS</a:t>
            </a:r>
            <a:endParaRPr lang="en-US" sz="1200">
              <a:solidFill>
                <a:srgbClr val="000000"/>
              </a:solidFill>
              <a:latin typeface="Aptos"/>
            </a:endParaRPr>
          </a:p>
          <a:p>
            <a:pPr marL="0" indent="0" algn="l">
              <a:buNone/>
            </a:pPr>
            <a:endParaRPr lang="en-US" sz="1150" b="1">
              <a:solidFill>
                <a:srgbClr val="0B5963"/>
              </a:solidFill>
              <a:latin typeface="Aptos"/>
            </a:endParaRPr>
          </a:p>
        </p:txBody>
      </p:sp>
      <p:sp>
        <p:nvSpPr>
          <p:cNvPr id="24" name="Text 22"/>
          <p:cNvSpPr/>
          <p:nvPr/>
        </p:nvSpPr>
        <p:spPr>
          <a:xfrm>
            <a:off x="2423160" y="10725912"/>
            <a:ext cx="6537960" cy="658368"/>
          </a:xfrm>
          <a:prstGeom prst="rect">
            <a:avLst/>
          </a:prstGeom>
          <a:noFill/>
          <a:ln/>
        </p:spPr>
        <p:txBody>
          <a:bodyPr wrap="square" lIns="0" tIns="0" rIns="0" bIns="0" rtlCol="0" anchor="ctr">
            <a:normAutofit/>
          </a:bodyPr>
          <a:lstStyle/>
          <a:p>
            <a:pPr marL="0" indent="0" algn="l">
              <a:buNone/>
            </a:pPr>
            <a:r>
              <a:rPr lang="en-US" sz="1650" b="1">
                <a:solidFill>
                  <a:srgbClr val="17324D"/>
                </a:solidFill>
                <a:latin typeface="Aptos" pitchFamily="34" charset="0"/>
                <a:ea typeface="Aptos" pitchFamily="34" charset="-122"/>
                <a:cs typeface="Aptos" pitchFamily="34" charset="-120"/>
              </a:rPr>
              <a:t>Where does homework workload become unreasonable?</a:t>
            </a:r>
            <a:endParaRPr lang="en-US" sz="1650"/>
          </a:p>
        </p:txBody>
      </p:sp>
      <p:sp>
        <p:nvSpPr>
          <p:cNvPr id="25" name="Text 23"/>
          <p:cNvSpPr/>
          <p:nvPr/>
        </p:nvSpPr>
        <p:spPr>
          <a:xfrm>
            <a:off x="2423160" y="11530584"/>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26" name="Shape 24"/>
          <p:cNvSpPr/>
          <p:nvPr/>
        </p:nvSpPr>
        <p:spPr>
          <a:xfrm>
            <a:off x="566928" y="12252960"/>
            <a:ext cx="8915400" cy="1353312"/>
          </a:xfrm>
          <a:prstGeom prst="roundRect">
            <a:avLst/>
          </a:prstGeom>
          <a:solidFill>
            <a:srgbClr val="FFFFFF"/>
          </a:solidFill>
          <a:ln w="19050">
            <a:solidFill>
              <a:srgbClr val="CFE7EA"/>
            </a:solidFill>
            <a:prstDash val="solid"/>
          </a:ln>
        </p:spPr>
        <p:txBody>
          <a:bodyPr/>
          <a:lstStyle/>
          <a:p>
            <a:endParaRPr lang="en-US"/>
          </a:p>
        </p:txBody>
      </p:sp>
      <p:sp>
        <p:nvSpPr>
          <p:cNvPr id="27" name="Text 25"/>
          <p:cNvSpPr/>
          <p:nvPr/>
        </p:nvSpPr>
        <p:spPr>
          <a:xfrm>
            <a:off x="841248" y="12417552"/>
            <a:ext cx="1417320" cy="411480"/>
          </a:xfrm>
          <a:prstGeom prst="rect">
            <a:avLst/>
          </a:prstGeom>
          <a:noFill/>
          <a:ln/>
        </p:spPr>
        <p:txBody>
          <a:bodyPr wrap="square" lIns="0" tIns="0" rIns="0" bIns="0" rtlCol="0" anchor="ctr">
            <a:normAutofit/>
          </a:bodyPr>
          <a:lstStyle/>
          <a:p>
            <a:pPr marL="0" indent="0" algn="l">
              <a:buNone/>
            </a:pPr>
            <a:r>
              <a:rPr lang="en-US" sz="1150" b="1">
                <a:solidFill>
                  <a:srgbClr val="0B5963"/>
                </a:solidFill>
                <a:latin typeface="Aptos" pitchFamily="34" charset="0"/>
                <a:ea typeface="Aptos" pitchFamily="34" charset="-122"/>
                <a:cs typeface="Aptos" pitchFamily="34" charset="-120"/>
              </a:rPr>
              <a:t>STUDENT LENS</a:t>
            </a:r>
            <a:endParaRPr lang="en-US" sz="1150"/>
          </a:p>
        </p:txBody>
      </p:sp>
      <p:sp>
        <p:nvSpPr>
          <p:cNvPr id="28" name="Text 26"/>
          <p:cNvSpPr/>
          <p:nvPr/>
        </p:nvSpPr>
        <p:spPr>
          <a:xfrm>
            <a:off x="2423160" y="12390120"/>
            <a:ext cx="6537960" cy="658368"/>
          </a:xfrm>
          <a:prstGeom prst="rect">
            <a:avLst/>
          </a:prstGeom>
          <a:noFill/>
          <a:ln/>
        </p:spPr>
        <p:txBody>
          <a:bodyPr wrap="square" lIns="0" tIns="0" rIns="0" bIns="0" rtlCol="0" anchor="ctr">
            <a:normAutofit/>
          </a:bodyPr>
          <a:lstStyle/>
          <a:p>
            <a:r>
              <a:rPr lang="en-US" sz="1650" b="1">
                <a:solidFill>
                  <a:srgbClr val="17324D"/>
                </a:solidFill>
                <a:latin typeface="Aptos"/>
                <a:ea typeface="Aptos" pitchFamily="34" charset="-122"/>
                <a:cs typeface="Aptos" pitchFamily="34" charset="-120"/>
              </a:rPr>
              <a:t>What makes workload manageable across all your courses? What would make your workload more manageable? </a:t>
            </a:r>
            <a:endParaRPr lang="en-US" sz="1650"/>
          </a:p>
        </p:txBody>
      </p:sp>
      <p:sp>
        <p:nvSpPr>
          <p:cNvPr id="29" name="Text 27"/>
          <p:cNvSpPr/>
          <p:nvPr/>
        </p:nvSpPr>
        <p:spPr>
          <a:xfrm>
            <a:off x="2423160" y="13194792"/>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30" name="Text 28"/>
          <p:cNvSpPr/>
          <p:nvPr/>
        </p:nvSpPr>
        <p:spPr>
          <a:xfrm>
            <a:off x="640080" y="13917168"/>
            <a:ext cx="8778240" cy="320040"/>
          </a:xfrm>
          <a:prstGeom prst="rect">
            <a:avLst/>
          </a:prstGeom>
          <a:noFill/>
          <a:ln/>
        </p:spPr>
        <p:txBody>
          <a:bodyPr wrap="square" lIns="0" tIns="0" rIns="0" bIns="0" rtlCol="0" anchor="ctr">
            <a:normAutofit/>
          </a:bodyPr>
          <a:lstStyle/>
          <a:p>
            <a:pPr marL="0" indent="0" algn="ctr">
              <a:buNone/>
            </a:pPr>
            <a:r>
              <a:rPr lang="en-US" sz="1400" b="1">
                <a:solidFill>
                  <a:srgbClr val="0B5963"/>
                </a:solidFill>
                <a:latin typeface="Aptos" pitchFamily="34" charset="0"/>
                <a:ea typeface="Aptos" pitchFamily="34" charset="-122"/>
                <a:cs typeface="Aptos" pitchFamily="34" charset="-120"/>
              </a:rPr>
              <a:t>What should every ISD student be able to expect?</a:t>
            </a:r>
            <a:endParaRPr lang="en-US" sz="1400"/>
          </a:p>
        </p:txBody>
      </p:sp>
      <p:sp>
        <p:nvSpPr>
          <p:cNvPr id="31" name="Rounded Rectangle 30"/>
          <p:cNvSpPr/>
          <p:nvPr/>
        </p:nvSpPr>
        <p:spPr>
          <a:xfrm>
            <a:off x="640080" y="14319504"/>
            <a:ext cx="8778240" cy="621792"/>
          </a:xfrm>
          <a:prstGeom prst="roundRect">
            <a:avLst/>
          </a:prstGeom>
          <a:solidFill>
            <a:srgbClr val="F1EFE5"/>
          </a:solidFill>
          <a:ln w="10160">
            <a:solidFill>
              <a:srgbClr val="0B5963"/>
            </a:solidFill>
          </a:ln>
        </p:spPr>
        <p:style>
          <a:lnRef idx="1">
            <a:schemeClr val="accent1"/>
          </a:lnRef>
          <a:fillRef idx="3">
            <a:schemeClr val="accent1"/>
          </a:fillRef>
          <a:effectRef idx="2">
            <a:schemeClr val="accent1"/>
          </a:effectRef>
          <a:fontRef idx="minor">
            <a:schemeClr val="lt1"/>
          </a:fontRef>
        </p:style>
        <p:txBody>
          <a:bodyPr lIns="128016" tIns="73152" rIns="128016" rtlCol="0" anchor="ctr"/>
          <a:lstStyle/>
          <a:p>
            <a:pPr algn="ctr"/>
            <a:r>
              <a:rPr sz="800" b="1">
                <a:solidFill>
                  <a:srgbClr val="0B5963"/>
                </a:solidFill>
                <a:latin typeface="Aptos"/>
              </a:rPr>
              <a:t>OE 12.2  •  </a:t>
            </a:r>
            <a:r>
              <a:rPr sz="800">
                <a:solidFill>
                  <a:srgbClr val="17324D"/>
                </a:solidFill>
                <a:latin typeface="Aptos"/>
              </a:rPr>
              <a:t>Homework practices should be consistent across grades, secondary departments, and schools.</a:t>
            </a:r>
          </a:p>
        </p:txBody>
      </p:sp>
    </p:spTree>
    <p:extLst>
      <p:ext uri="{BB962C8B-B14F-4D97-AF65-F5344CB8AC3E}">
        <p14:creationId xmlns:p14="http://schemas.microsoft.com/office/powerpoint/2010/main" val="3006170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52387D-99F4-DD45-FF6C-BFF2C97B7F68}"/>
              </a:ext>
            </a:extLst>
          </p:cNvPr>
          <p:cNvSpPr txBox="1"/>
          <p:nvPr/>
        </p:nvSpPr>
        <p:spPr>
          <a:xfrm>
            <a:off x="840966" y="657553"/>
            <a:ext cx="8359329" cy="173585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17324D"/>
                </a:solidFill>
                <a:latin typeface="Calibri Light"/>
                <a:ea typeface="Calibri Light"/>
                <a:cs typeface="Calibri Light"/>
              </a:rPr>
              <a:t>What Is a Reasonable Homework Workload? </a:t>
            </a:r>
            <a:r>
              <a:rPr lang="en-US" sz="2000" b="1">
                <a:solidFill>
                  <a:srgbClr val="17324D"/>
                </a:solidFill>
                <a:latin typeface="Calibri Light"/>
                <a:ea typeface="Calibri Light"/>
                <a:cs typeface="Calibri Light"/>
              </a:rPr>
              <a:t>Participant's responses: </a:t>
            </a:r>
            <a:endParaRPr lang="en-US" sz="2000" dirty="0">
              <a:latin typeface="Calibri Light"/>
              <a:ea typeface="Calibri Light"/>
              <a:cs typeface="Calibri Light"/>
            </a:endParaRPr>
          </a:p>
          <a:p>
            <a:pPr>
              <a:buFont typeface=""/>
              <a:buChar char="•"/>
            </a:pPr>
            <a:endParaRPr lang="en-US" sz="2000" dirty="0">
              <a:latin typeface="Calibri Light"/>
              <a:ea typeface="Calibri Light"/>
              <a:cs typeface="Calibri Light"/>
            </a:endParaRPr>
          </a:p>
          <a:p>
            <a:pPr lvl="0">
              <a:buFont typeface=""/>
              <a:buChar char="•"/>
            </a:pPr>
            <a:r>
              <a:rPr lang="en-US" sz="2000">
                <a:latin typeface="Calibri Light"/>
                <a:ea typeface="Calibri Light"/>
                <a:cs typeface="Calibri Light"/>
              </a:rPr>
              <a:t>Consistent workload not exceeding 45 minutes a day for AP/Honors classes!</a:t>
            </a:r>
            <a:r>
              <a:rPr lang="en-US" sz="2000" dirty="0">
                <a:latin typeface="Calibri Light"/>
                <a:ea typeface="Calibri Light"/>
                <a:cs typeface="Calibri Light"/>
              </a:rPr>
              <a:t>​</a:t>
            </a:r>
          </a:p>
          <a:p>
            <a:r>
              <a:rPr lang="en-US" sz="2000">
                <a:latin typeface="Calibri Light"/>
                <a:ea typeface="Calibri Light"/>
                <a:cs typeface="Calibri Light"/>
              </a:rPr>
              <a:t>​</a:t>
            </a:r>
            <a:endParaRPr lang="en-US" sz="2000" dirty="0">
              <a:latin typeface="Calibri Light"/>
              <a:ea typeface="Calibri Light"/>
              <a:cs typeface="Calibri Light"/>
            </a:endParaRPr>
          </a:p>
          <a:p>
            <a:pPr>
              <a:buFont typeface=""/>
              <a:buChar char="•"/>
            </a:pPr>
            <a:r>
              <a:rPr lang="en-US" sz="2000" dirty="0">
                <a:latin typeface="Calibri Light"/>
                <a:ea typeface="Calibri Light"/>
                <a:cs typeface="Calibri Light"/>
              </a:rPr>
              <a:t>Workload becomes manageable w/ grace periods of working time &amp; teachers' understanding of conflicting circumstances. This becomes unmanageable </a:t>
            </a:r>
            <a:r>
              <a:rPr lang="en-US" sz="2000">
                <a:latin typeface="Calibri Light"/>
                <a:ea typeface="Calibri Light"/>
                <a:cs typeface="Calibri Light"/>
              </a:rPr>
              <a:t>when there</a:t>
            </a:r>
            <a:r>
              <a:rPr lang="en-US" sz="2000" dirty="0">
                <a:latin typeface="Calibri Light"/>
                <a:ea typeface="Calibri Light"/>
                <a:cs typeface="Calibri Light"/>
              </a:rPr>
              <a:t> is no buffer for students to breathe in terms of work. ​</a:t>
            </a:r>
          </a:p>
          <a:p>
            <a:pPr>
              <a:buFont typeface=""/>
              <a:buChar char="•"/>
            </a:pPr>
            <a:endParaRPr lang="en-US" sz="2000" dirty="0">
              <a:latin typeface="Calibri Light"/>
              <a:ea typeface="Calibri Light"/>
              <a:cs typeface="Calibri Light"/>
            </a:endParaRPr>
          </a:p>
          <a:p>
            <a:pPr lvl="0">
              <a:buFont typeface=""/>
              <a:buChar char="•"/>
            </a:pPr>
            <a:r>
              <a:rPr lang="en-US" sz="2000">
                <a:latin typeface="Calibri Light"/>
                <a:ea typeface="Calibri Light"/>
                <a:cs typeface="Calibri Light"/>
              </a:rPr>
              <a:t>Teachers understanding that students take multiple Honors &amp; AP classes &amp;acknowledging time commitment.​</a:t>
            </a:r>
            <a:endParaRPr lang="en-US" sz="2000" dirty="0">
              <a:latin typeface="Calibri Light"/>
              <a:ea typeface="Calibri Light"/>
              <a:cs typeface="Calibri Light"/>
            </a:endParaRPr>
          </a:p>
          <a:p>
            <a:pPr lvl="0">
              <a:buFont typeface=""/>
              <a:buChar char="•"/>
            </a:pPr>
            <a:endParaRPr lang="en-US" sz="2000" dirty="0">
              <a:latin typeface="Calibri Light"/>
              <a:ea typeface="Calibri Light"/>
              <a:cs typeface="Calibri Light"/>
            </a:endParaRPr>
          </a:p>
          <a:p>
            <a:pPr>
              <a:buFont typeface=""/>
              <a:buChar char="•"/>
            </a:pPr>
            <a:r>
              <a:rPr lang="en-US" sz="2000" dirty="0">
                <a:latin typeface="Calibri Light"/>
                <a:ea typeface="Calibri Light"/>
                <a:cs typeface="Calibri Light"/>
              </a:rPr>
              <a:t>Keeping a limit on how many overall assignments are left, too many over my  head. My workload would be more manageable if multiple classes have </a:t>
            </a:r>
            <a:r>
              <a:rPr lang="en-US" sz="2000">
                <a:latin typeface="Calibri Light"/>
                <a:ea typeface="Calibri Light"/>
                <a:cs typeface="Calibri Light"/>
              </a:rPr>
              <a:t>a consistent</a:t>
            </a:r>
            <a:r>
              <a:rPr lang="en-US" sz="2000" dirty="0">
                <a:latin typeface="Calibri Light"/>
                <a:ea typeface="Calibri Light"/>
                <a:cs typeface="Calibri Light"/>
              </a:rPr>
              <a:t> workload ex: 1 assignment/day.​</a:t>
            </a:r>
          </a:p>
          <a:p>
            <a:pPr lvl="0">
              <a:buFont typeface=""/>
              <a:buChar char="•"/>
            </a:pPr>
            <a:endParaRPr lang="en-US" sz="2000" dirty="0">
              <a:latin typeface="Calibri Light"/>
              <a:ea typeface="Calibri Light"/>
              <a:cs typeface="Calibri Light"/>
            </a:endParaRPr>
          </a:p>
          <a:p>
            <a:pPr>
              <a:buFont typeface=""/>
              <a:buChar char="•"/>
            </a:pPr>
            <a:r>
              <a:rPr lang="en-US" sz="2000" dirty="0">
                <a:latin typeface="Calibri Light"/>
                <a:ea typeface="Calibri Light"/>
                <a:cs typeface="Calibri Light"/>
              </a:rPr>
              <a:t>Course load is manageable when I am given ample time to complete </a:t>
            </a:r>
            <a:r>
              <a:rPr lang="en-US" sz="2000">
                <a:latin typeface="Calibri Light"/>
                <a:ea typeface="Calibri Light"/>
                <a:cs typeface="Calibri Light"/>
              </a:rPr>
              <a:t>assignments, courseload</a:t>
            </a:r>
            <a:r>
              <a:rPr lang="en-US" sz="2000" dirty="0">
                <a:latin typeface="Calibri Light"/>
                <a:ea typeface="Calibri Light"/>
                <a:cs typeface="Calibri Light"/>
              </a:rPr>
              <a:t> is unmanageable when a lot is due in the same timeframe.​</a:t>
            </a:r>
          </a:p>
          <a:p>
            <a:pPr>
              <a:buFont typeface=""/>
              <a:buChar char="•"/>
            </a:pPr>
            <a:endParaRPr lang="en-US" sz="2000" dirty="0">
              <a:latin typeface="Calibri Light"/>
              <a:ea typeface="Calibri Light"/>
              <a:cs typeface="Calibri Light"/>
            </a:endParaRPr>
          </a:p>
          <a:p>
            <a:pPr marL="285750" indent="-285750">
              <a:buFont typeface="Arial"/>
              <a:buChar char="•"/>
            </a:pPr>
            <a:r>
              <a:rPr lang="en-US" sz="2000">
                <a:latin typeface="Calibri Light"/>
                <a:ea typeface="Calibri Light"/>
                <a:cs typeface="Calibri Light"/>
              </a:rPr>
              <a:t>Repetition is necessary, people tend to forget concepts quickly &amp; they repeat practice after the unit is over.</a:t>
            </a:r>
            <a:endParaRPr lang="en-US" sz="2000" dirty="0">
              <a:latin typeface="Calibri Light"/>
              <a:ea typeface="Calibri Light"/>
              <a:cs typeface="Calibri Light"/>
            </a:endParaRPr>
          </a:p>
          <a:p>
            <a:pPr marL="285750" indent="-285750">
              <a:buFont typeface="Arial"/>
              <a:buChar char="•"/>
            </a:pPr>
            <a:endParaRPr lang="en-US" sz="2000" dirty="0">
              <a:latin typeface="Calibri Light"/>
              <a:ea typeface="Calibri Light"/>
              <a:cs typeface="Calibri Light"/>
            </a:endParaRPr>
          </a:p>
          <a:p>
            <a:pPr marL="285750" indent="-285750">
              <a:buFont typeface="Arial"/>
              <a:buChar char="•"/>
            </a:pPr>
            <a:r>
              <a:rPr lang="en-US" sz="2000">
                <a:latin typeface="Calibri Light"/>
                <a:ea typeface="Calibri Light"/>
                <a:cs typeface="Calibri Light"/>
              </a:rPr>
              <a:t>Friday evening? Sunday evening? homework due? Why? Students can easily miss.</a:t>
            </a:r>
            <a:endParaRPr lang="en-US" sz="2000" dirty="0">
              <a:latin typeface="Calibri Light"/>
              <a:ea typeface="Calibri Light"/>
              <a:cs typeface="Calibri Light"/>
            </a:endParaRPr>
          </a:p>
          <a:p>
            <a:pPr marL="285750" indent="-285750">
              <a:buFont typeface="Arial"/>
              <a:buChar char="•"/>
            </a:pPr>
            <a:endParaRPr lang="en-US" sz="2000" dirty="0">
              <a:latin typeface="Calibri Light"/>
              <a:ea typeface="Calibri Light"/>
              <a:cs typeface="Calibri Light"/>
            </a:endParaRPr>
          </a:p>
          <a:p>
            <a:pPr marL="285750" indent="-285750">
              <a:buFont typeface="Arial"/>
              <a:buChar char="•"/>
            </a:pPr>
            <a:r>
              <a:rPr lang="en-US" sz="2000">
                <a:latin typeface="Calibri Light"/>
                <a:ea typeface="Calibri Light"/>
                <a:cs typeface="Calibri Light"/>
              </a:rPr>
              <a:t>When it overtakes emotions.</a:t>
            </a:r>
            <a:endParaRPr lang="en-US" sz="2000" dirty="0">
              <a:latin typeface="Calibri Light"/>
              <a:ea typeface="Calibri Light"/>
              <a:cs typeface="Calibri Light"/>
            </a:endParaRPr>
          </a:p>
          <a:p>
            <a:pPr marL="285750" indent="-285750">
              <a:buFont typeface="Arial"/>
              <a:buChar char="•"/>
            </a:pPr>
            <a:endParaRPr lang="en-US" sz="2000" dirty="0">
              <a:latin typeface="Calibri Light"/>
              <a:ea typeface="Calibri Light"/>
              <a:cs typeface="Calibri Light"/>
            </a:endParaRPr>
          </a:p>
          <a:p>
            <a:pPr marL="285750" indent="-285750">
              <a:buFont typeface="Arial"/>
              <a:buChar char="•"/>
            </a:pPr>
            <a:r>
              <a:rPr lang="en-US" sz="2000">
                <a:latin typeface="Calibri Light"/>
                <a:ea typeface="Calibri Light"/>
                <a:cs typeface="Calibri Light"/>
              </a:rPr>
              <a:t>Students should know how much ( in average) will be assigned  and will be so in each course s</a:t>
            </a:r>
            <a:r>
              <a:rPr lang="en-US" sz="2000" dirty="0">
                <a:latin typeface="Calibri Light"/>
                <a:ea typeface="Calibri Light"/>
                <a:cs typeface="Calibri Light"/>
              </a:rPr>
              <a:t>o it can be a factor they consider when making course </a:t>
            </a:r>
            <a:r>
              <a:rPr lang="en-US" sz="2000">
                <a:latin typeface="Calibri Light"/>
                <a:ea typeface="Calibri Light"/>
                <a:cs typeface="Calibri Light"/>
              </a:rPr>
              <a:t>requests (but also need to consider other factors as well).</a:t>
            </a:r>
            <a:endParaRPr lang="en-US" sz="2000" dirty="0">
              <a:latin typeface="Calibri Light"/>
              <a:ea typeface="Calibri Light"/>
              <a:cs typeface="Calibri Light"/>
            </a:endParaRPr>
          </a:p>
          <a:p>
            <a:pPr marL="285750" indent="-285750">
              <a:buFont typeface="Arial"/>
              <a:buChar char="•"/>
            </a:pPr>
            <a:endParaRPr lang="en-US" sz="2000" dirty="0">
              <a:latin typeface="Calibri Light"/>
              <a:ea typeface="Calibri Light"/>
              <a:cs typeface="Calibri Light"/>
            </a:endParaRPr>
          </a:p>
          <a:p>
            <a:pPr marL="285750" indent="-285750">
              <a:buFont typeface="Arial"/>
              <a:buChar char="•"/>
            </a:pPr>
            <a:r>
              <a:rPr lang="en-US" sz="2000">
                <a:latin typeface="Calibri Light"/>
                <a:ea typeface="Calibri Light"/>
                <a:cs typeface="Calibri Light"/>
              </a:rPr>
              <a:t>Most adults view an 8-9 hour day as exhausting they're mentally  "done" after that. Students frequently do far more. Is that ok?.</a:t>
            </a:r>
            <a:endParaRPr lang="en-US" sz="2000" dirty="0">
              <a:latin typeface="Calibri Light"/>
              <a:ea typeface="Calibri Light"/>
              <a:cs typeface="Calibri Light"/>
            </a:endParaRPr>
          </a:p>
          <a:p>
            <a:pPr marL="285750" indent="-285750">
              <a:buFont typeface="Arial"/>
              <a:buChar char="•"/>
            </a:pPr>
            <a:endParaRPr lang="en-US" sz="2000" dirty="0">
              <a:latin typeface="Calibri Light"/>
              <a:ea typeface="Calibri Light"/>
              <a:cs typeface="Calibri Light"/>
            </a:endParaRPr>
          </a:p>
          <a:p>
            <a:pPr marL="285750" indent="-285750">
              <a:buFont typeface="Arial"/>
              <a:buChar char="•"/>
            </a:pPr>
            <a:r>
              <a:rPr lang="en-US" sz="2000">
                <a:latin typeface="Calibri Light"/>
                <a:ea typeface="Calibri Light"/>
                <a:cs typeface="Calibri Light"/>
              </a:rPr>
              <a:t>Math needs more practice and repetition to reach mastery. It needs to be on paper. Clicking on something online won't stick and engage as well.</a:t>
            </a:r>
            <a:endParaRPr lang="en-US" sz="2000" dirty="0">
              <a:latin typeface="Calibri Light"/>
              <a:ea typeface="Calibri Light"/>
              <a:cs typeface="Calibri Light"/>
            </a:endParaRPr>
          </a:p>
          <a:p>
            <a:pPr marL="285750" indent="-285750">
              <a:buFont typeface="Arial"/>
              <a:buChar char="•"/>
            </a:pPr>
            <a:endParaRPr lang="en-US" sz="2000" dirty="0">
              <a:latin typeface="Calibri Light"/>
              <a:ea typeface="Calibri Light"/>
              <a:cs typeface="Calibri Light"/>
            </a:endParaRPr>
          </a:p>
          <a:p>
            <a:pPr marL="285750" indent="-285750">
              <a:buFont typeface="Arial"/>
              <a:buChar char="•"/>
            </a:pPr>
            <a:r>
              <a:rPr lang="en-US" sz="2000">
                <a:latin typeface="Calibri Light"/>
                <a:ea typeface="Calibri Light"/>
                <a:cs typeface="Calibri Light"/>
              </a:rPr>
              <a:t>I'm curious to know more — how so?</a:t>
            </a:r>
            <a:endParaRPr lang="en-US" sz="2000" dirty="0">
              <a:latin typeface="Calibri Light"/>
              <a:ea typeface="Calibri Light"/>
              <a:cs typeface="Calibri Light"/>
            </a:endParaRPr>
          </a:p>
          <a:p>
            <a:pPr marL="285750" indent="-285750">
              <a:buFont typeface="Arial"/>
              <a:buChar char="•"/>
            </a:pPr>
            <a:endParaRPr lang="en-US" sz="2000" dirty="0">
              <a:latin typeface="Calibri Light"/>
              <a:ea typeface="Calibri Light"/>
              <a:cs typeface="Calibri Light"/>
            </a:endParaRPr>
          </a:p>
          <a:p>
            <a:pPr marL="285750" indent="-285750">
              <a:buFont typeface="Arial"/>
              <a:buChar char="•"/>
            </a:pPr>
            <a:r>
              <a:rPr lang="en-US" sz="2000" dirty="0">
                <a:latin typeface="Calibri Light"/>
                <a:ea typeface="Calibri Light"/>
                <a:cs typeface="Calibri Light"/>
              </a:rPr>
              <a:t>Need to also factor in course choice. When student choose tough courses the </a:t>
            </a:r>
            <a:r>
              <a:rPr lang="en-US" sz="2000">
                <a:latin typeface="Calibri Light"/>
                <a:ea typeface="Calibri Light"/>
                <a:cs typeface="Calibri Light"/>
              </a:rPr>
              <a:t>workload</a:t>
            </a:r>
            <a:r>
              <a:rPr lang="en-US" sz="2000" dirty="0">
                <a:latin typeface="Calibri Light"/>
                <a:ea typeface="Calibri Light"/>
                <a:cs typeface="Calibri Light"/>
              </a:rPr>
              <a:t> increases. </a:t>
            </a:r>
          </a:p>
          <a:p>
            <a:pPr marL="285750" indent="-285750">
              <a:buFont typeface="Arial"/>
              <a:buChar char="•"/>
            </a:pPr>
            <a:r>
              <a:rPr lang="en-US" sz="2000">
                <a:latin typeface="Calibri Light"/>
                <a:ea typeface="Calibri Light"/>
                <a:cs typeface="Calibri Light"/>
              </a:rPr>
              <a:t>Homework should not take more than 15 minutes per subject</a:t>
            </a:r>
            <a:endParaRPr lang="en-US" sz="2000" dirty="0">
              <a:latin typeface="Calibri Light"/>
              <a:ea typeface="Calibri Light"/>
              <a:cs typeface="Calibri Light"/>
            </a:endParaRPr>
          </a:p>
          <a:p>
            <a:pPr marL="285750" indent="-285750">
              <a:buFont typeface="Arial"/>
              <a:buChar char="•"/>
            </a:pPr>
            <a:endParaRPr lang="en-US" sz="2000" dirty="0">
              <a:latin typeface="Calibri Light"/>
              <a:ea typeface="Calibri Light"/>
              <a:cs typeface="Calibri Light"/>
            </a:endParaRPr>
          </a:p>
          <a:p>
            <a:pPr marL="285750" indent="-285750">
              <a:buFont typeface="Arial"/>
              <a:buChar char="•"/>
            </a:pPr>
            <a:r>
              <a:rPr lang="en-US" sz="2000">
                <a:latin typeface="Calibri Light"/>
                <a:ea typeface="Calibri Light"/>
                <a:cs typeface="Calibri Light"/>
              </a:rPr>
              <a:t>Does not ask for unreasonable amount of effort proportionate to the weight of the assignment grade. Flexibility of working ahead could be good for Manageability.</a:t>
            </a:r>
            <a:endParaRPr lang="en-US" sz="2000" dirty="0">
              <a:latin typeface="Calibri Light"/>
              <a:ea typeface="Calibri Light"/>
              <a:cs typeface="Calibri Light"/>
            </a:endParaRPr>
          </a:p>
          <a:p>
            <a:pPr marL="285750" indent="-285750">
              <a:buFont typeface="Arial"/>
              <a:buChar char="•"/>
            </a:pPr>
            <a:endParaRPr lang="en-US" dirty="0">
              <a:latin typeface="Arial"/>
              <a:ea typeface="Calibri"/>
              <a:cs typeface="Arial"/>
            </a:endParaRPr>
          </a:p>
          <a:p>
            <a:pPr marL="285750" indent="-285750">
              <a:buFont typeface="Arial"/>
              <a:buChar char="•"/>
            </a:pPr>
            <a:endParaRPr lang="en-US" dirty="0">
              <a:latin typeface="Arial"/>
              <a:ea typeface="Calibri"/>
              <a:cs typeface="Arial"/>
            </a:endParaRPr>
          </a:p>
          <a:p>
            <a:pPr marL="285750" indent="-285750">
              <a:buFont typeface="Arial"/>
              <a:buChar char="•"/>
            </a:pPr>
            <a:endParaRPr lang="en-US" dirty="0">
              <a:latin typeface="Arial"/>
              <a:ea typeface="Calibri"/>
              <a:cs typeface="Arial"/>
            </a:endParaRPr>
          </a:p>
          <a:p>
            <a:pPr marL="285750" indent="-285750">
              <a:buFont typeface="Arial"/>
              <a:buChar char="•"/>
            </a:pPr>
            <a:endParaRPr lang="en-US" dirty="0">
              <a:latin typeface="Arial"/>
              <a:ea typeface="Calibri"/>
              <a:cs typeface="Arial"/>
            </a:endParaRPr>
          </a:p>
          <a:p>
            <a:pPr marL="285750" indent="-285750">
              <a:buFont typeface="Arial"/>
              <a:buChar char="•"/>
            </a:pPr>
            <a:endParaRPr lang="en-US" dirty="0">
              <a:latin typeface="Arial"/>
              <a:ea typeface="Calibri"/>
              <a:cs typeface="Arial"/>
            </a:endParaRPr>
          </a:p>
          <a:p>
            <a:pPr marL="285750" indent="-285750">
              <a:buFont typeface="Arial"/>
              <a:buChar char="•"/>
            </a:pPr>
            <a:endParaRPr lang="en-US" dirty="0">
              <a:latin typeface="Arial"/>
              <a:ea typeface="Calibri"/>
              <a:cs typeface="Arial"/>
            </a:endParaRPr>
          </a:p>
          <a:p>
            <a:pPr>
              <a:buFont typeface=""/>
              <a:buChar char="•"/>
            </a:pPr>
            <a:endParaRPr lang="en-US" dirty="0">
              <a:latin typeface="Arial"/>
              <a:ea typeface="Calibri"/>
              <a:cs typeface="Arial"/>
            </a:endParaRPr>
          </a:p>
          <a:p>
            <a:pPr>
              <a:buFont typeface=""/>
              <a:buChar char="•"/>
            </a:pPr>
            <a:endParaRPr lang="en-US" dirty="0">
              <a:ea typeface="Calibri"/>
              <a:cs typeface="Calibri"/>
            </a:endParaRPr>
          </a:p>
          <a:p>
            <a:endParaRPr lang="en-US" dirty="0">
              <a:ea typeface="Calibri"/>
              <a:cs typeface="Calibri"/>
            </a:endParaRPr>
          </a:p>
        </p:txBody>
      </p:sp>
    </p:spTree>
    <p:extLst>
      <p:ext uri="{BB962C8B-B14F-4D97-AF65-F5344CB8AC3E}">
        <p14:creationId xmlns:p14="http://schemas.microsoft.com/office/powerpoint/2010/main" val="3618203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8">
    <p:bg>
      <p:bgPr>
        <a:solidFill>
          <a:srgbClr val="F6F3EA"/>
        </a:solidFill>
        <a:effectLst/>
      </p:bgPr>
    </p:bg>
    <p:spTree>
      <p:nvGrpSpPr>
        <p:cNvPr id="1" name=""/>
        <p:cNvGrpSpPr/>
        <p:nvPr/>
      </p:nvGrpSpPr>
      <p:grpSpPr>
        <a:xfrm>
          <a:off x="0" y="0"/>
          <a:ext cx="1" cy="1"/>
          <a:chOff x="0" y="0"/>
          <a:chExt cx="1" cy="1"/>
        </a:xfrm>
      </p:grpSpPr>
      <p:sp>
        <p:nvSpPr>
          <p:cNvPr id="2" name="Shape 0"/>
          <p:cNvSpPr/>
          <p:nvPr/>
        </p:nvSpPr>
        <p:spPr>
          <a:xfrm>
            <a:off x="0" y="0"/>
            <a:ext cx="10058400" cy="320040"/>
          </a:xfrm>
          <a:prstGeom prst="rect">
            <a:avLst/>
          </a:prstGeom>
          <a:solidFill>
            <a:srgbClr val="0B5963"/>
          </a:solidFill>
          <a:ln w="12700">
            <a:solidFill>
              <a:srgbClr val="0B5963"/>
            </a:solidFill>
            <a:prstDash val="solid"/>
          </a:ln>
        </p:spPr>
        <p:txBody>
          <a:bodyPr/>
          <a:lstStyle/>
          <a:p>
            <a:endParaRPr lang="en-US"/>
          </a:p>
        </p:txBody>
      </p:sp>
      <p:sp>
        <p:nvSpPr>
          <p:cNvPr id="3" name="Shape 1"/>
          <p:cNvSpPr/>
          <p:nvPr/>
        </p:nvSpPr>
        <p:spPr>
          <a:xfrm>
            <a:off x="0" y="15288768"/>
            <a:ext cx="10058400" cy="256032"/>
          </a:xfrm>
          <a:prstGeom prst="rect">
            <a:avLst/>
          </a:prstGeom>
          <a:solidFill>
            <a:srgbClr val="0B5963"/>
          </a:solidFill>
          <a:ln w="12700">
            <a:solidFill>
              <a:srgbClr val="0B5963"/>
            </a:solidFill>
            <a:prstDash val="solid"/>
          </a:ln>
        </p:spPr>
        <p:txBody>
          <a:bodyPr/>
          <a:lstStyle/>
          <a:p>
            <a:endParaRPr lang="en-US"/>
          </a:p>
        </p:txBody>
      </p:sp>
      <p:sp>
        <p:nvSpPr>
          <p:cNvPr id="4" name="Text 2"/>
          <p:cNvSpPr/>
          <p:nvPr/>
        </p:nvSpPr>
        <p:spPr>
          <a:xfrm>
            <a:off x="502920" y="438912"/>
            <a:ext cx="8046720" cy="274320"/>
          </a:xfrm>
          <a:prstGeom prst="rect">
            <a:avLst/>
          </a:prstGeom>
          <a:noFill/>
          <a:ln/>
        </p:spPr>
        <p:txBody>
          <a:bodyPr wrap="square" lIns="0" tIns="0" rIns="0" bIns="0" rtlCol="0" anchor="ctr">
            <a:normAutofit/>
          </a:bodyPr>
          <a:lstStyle/>
          <a:p>
            <a:pPr marL="0" indent="0" algn="l">
              <a:buNone/>
            </a:pPr>
            <a:r>
              <a:rPr lang="en-US" sz="1100" b="1">
                <a:solidFill>
                  <a:srgbClr val="0B5963"/>
                </a:solidFill>
                <a:latin typeface="Aptos" pitchFamily="34" charset="0"/>
                <a:ea typeface="Aptos" pitchFamily="34" charset="-122"/>
                <a:cs typeface="Aptos" pitchFamily="34" charset="-120"/>
              </a:rPr>
              <a:t>COMMUNITY COMMITTEE ON GRADING &amp; HOMEWORK</a:t>
            </a:r>
            <a:endParaRPr lang="en-US" sz="1100"/>
          </a:p>
        </p:txBody>
      </p:sp>
      <p:sp>
        <p:nvSpPr>
          <p:cNvPr id="5" name="Text 3"/>
          <p:cNvSpPr/>
          <p:nvPr/>
        </p:nvSpPr>
        <p:spPr>
          <a:xfrm>
            <a:off x="9052560" y="438912"/>
            <a:ext cx="457200" cy="274320"/>
          </a:xfrm>
          <a:prstGeom prst="rect">
            <a:avLst/>
          </a:prstGeom>
          <a:noFill/>
          <a:ln/>
        </p:spPr>
        <p:txBody>
          <a:bodyPr wrap="square" lIns="0" tIns="0" rIns="0" bIns="0" rtlCol="0" anchor="ctr">
            <a:normAutofit/>
          </a:bodyPr>
          <a:lstStyle/>
          <a:p>
            <a:pPr marL="0" indent="0" algn="r">
              <a:buNone/>
            </a:pPr>
            <a:r>
              <a:rPr lang="en-US" sz="1100">
                <a:solidFill>
                  <a:srgbClr val="0B5963"/>
                </a:solidFill>
                <a:latin typeface="Aptos" pitchFamily="34" charset="0"/>
                <a:ea typeface="Aptos" pitchFamily="34" charset="-122"/>
                <a:cs typeface="Aptos" pitchFamily="34" charset="-120"/>
              </a:rPr>
              <a:t>8</a:t>
            </a:r>
            <a:endParaRPr lang="en-US" sz="1100"/>
          </a:p>
        </p:txBody>
      </p:sp>
      <p:sp>
        <p:nvSpPr>
          <p:cNvPr id="6" name="Shape 4"/>
          <p:cNvSpPr/>
          <p:nvPr/>
        </p:nvSpPr>
        <p:spPr>
          <a:xfrm>
            <a:off x="502920" y="868680"/>
            <a:ext cx="2761488" cy="502920"/>
          </a:xfrm>
          <a:prstGeom prst="roundRect">
            <a:avLst/>
          </a:prstGeom>
          <a:solidFill>
            <a:srgbClr val="E88973"/>
          </a:solidFill>
          <a:ln w="12700">
            <a:solidFill>
              <a:srgbClr val="E88973"/>
            </a:solidFill>
            <a:prstDash val="solid"/>
          </a:ln>
        </p:spPr>
        <p:txBody>
          <a:bodyPr/>
          <a:lstStyle/>
          <a:p>
            <a:endParaRPr lang="en-US"/>
          </a:p>
        </p:txBody>
      </p:sp>
      <p:sp>
        <p:nvSpPr>
          <p:cNvPr id="7" name="Text 5"/>
          <p:cNvSpPr/>
          <p:nvPr/>
        </p:nvSpPr>
        <p:spPr>
          <a:xfrm>
            <a:off x="594360" y="987552"/>
            <a:ext cx="2651760" cy="246888"/>
          </a:xfrm>
          <a:prstGeom prst="rect">
            <a:avLst/>
          </a:prstGeom>
          <a:noFill/>
          <a:ln/>
        </p:spPr>
        <p:txBody>
          <a:bodyPr wrap="square" lIns="0" tIns="0" rIns="0" bIns="0" rtlCol="0" anchor="ctr">
            <a:normAutofit/>
          </a:bodyPr>
          <a:lstStyle/>
          <a:p>
            <a:pPr algn="ctr"/>
            <a:r>
              <a:rPr sz="750" b="1"/>
              <a:t>POSTER 8 - COMMUNICATION</a:t>
            </a:r>
          </a:p>
        </p:txBody>
      </p:sp>
      <p:sp>
        <p:nvSpPr>
          <p:cNvPr id="8" name="Text 6"/>
          <p:cNvSpPr/>
          <p:nvPr/>
        </p:nvSpPr>
        <p:spPr>
          <a:xfrm>
            <a:off x="502920" y="1536192"/>
            <a:ext cx="9052560" cy="1280160"/>
          </a:xfrm>
          <a:prstGeom prst="rect">
            <a:avLst/>
          </a:prstGeom>
          <a:noFill/>
          <a:ln/>
        </p:spPr>
        <p:txBody>
          <a:bodyPr wrap="square" lIns="0" tIns="0" rIns="0" bIns="0" rtlCol="0" anchor="ctr">
            <a:normAutofit/>
          </a:bodyPr>
          <a:lstStyle/>
          <a:p>
            <a:pPr marL="0" indent="0" algn="l">
              <a:buNone/>
            </a:pPr>
            <a:r>
              <a:rPr lang="en-US" sz="3000" b="1">
                <a:solidFill>
                  <a:srgbClr val="17324D"/>
                </a:solidFill>
                <a:latin typeface="Aptos" pitchFamily="34" charset="0"/>
                <a:ea typeface="Aptos" pitchFamily="34" charset="-122"/>
                <a:cs typeface="Aptos" pitchFamily="34" charset="-120"/>
              </a:rPr>
              <a:t>What Communication Builds Trust?</a:t>
            </a:r>
            <a:endParaRPr lang="en-US" sz="3000"/>
          </a:p>
        </p:txBody>
      </p:sp>
      <p:sp>
        <p:nvSpPr>
          <p:cNvPr id="9" name="Text 7"/>
          <p:cNvSpPr/>
          <p:nvPr/>
        </p:nvSpPr>
        <p:spPr>
          <a:xfrm>
            <a:off x="530352" y="2852928"/>
            <a:ext cx="8915400" cy="658368"/>
          </a:xfrm>
          <a:prstGeom prst="rect">
            <a:avLst/>
          </a:prstGeom>
          <a:noFill/>
          <a:ln/>
        </p:spPr>
        <p:txBody>
          <a:bodyPr wrap="square" lIns="0" tIns="0" rIns="0" bIns="0" rtlCol="0" anchor="ctr">
            <a:normAutofit/>
          </a:bodyPr>
          <a:lstStyle/>
          <a:p>
            <a:pPr marL="0" indent="0" algn="l">
              <a:buNone/>
            </a:pPr>
            <a:r>
              <a:rPr lang="en-US" sz="1700" b="1">
                <a:solidFill>
                  <a:srgbClr val="0B5963"/>
                </a:solidFill>
                <a:latin typeface="Aptos" pitchFamily="34" charset="0"/>
                <a:ea typeface="Aptos" pitchFamily="34" charset="-122"/>
                <a:cs typeface="Aptos" pitchFamily="34" charset="-120"/>
              </a:rPr>
              <a:t>Clear, timely, and respectful communication should help students, families, and educators solve problems together.</a:t>
            </a:r>
            <a:endParaRPr lang="en-US" sz="1700"/>
          </a:p>
        </p:txBody>
      </p:sp>
      <p:sp>
        <p:nvSpPr>
          <p:cNvPr id="10" name="Shape 8"/>
          <p:cNvSpPr/>
          <p:nvPr/>
        </p:nvSpPr>
        <p:spPr>
          <a:xfrm>
            <a:off x="502920" y="3657600"/>
            <a:ext cx="9052560" cy="4160520"/>
          </a:xfrm>
          <a:prstGeom prst="roundRect">
            <a:avLst/>
          </a:prstGeom>
          <a:solidFill>
            <a:srgbClr val="FFFFFF"/>
          </a:solidFill>
          <a:ln w="12700">
            <a:solidFill>
              <a:srgbClr val="D8D3C7"/>
            </a:solidFill>
            <a:prstDash val="solid"/>
          </a:ln>
        </p:spPr>
        <p:txBody>
          <a:bodyPr/>
          <a:lstStyle/>
          <a:p>
            <a:endParaRPr lang="en-US"/>
          </a:p>
        </p:txBody>
      </p:sp>
      <p:sp>
        <p:nvSpPr>
          <p:cNvPr id="11" name="Text 9"/>
          <p:cNvSpPr/>
          <p:nvPr/>
        </p:nvSpPr>
        <p:spPr>
          <a:xfrm>
            <a:off x="822960" y="3931920"/>
            <a:ext cx="5943600" cy="320040"/>
          </a:xfrm>
          <a:prstGeom prst="rect">
            <a:avLst/>
          </a:prstGeom>
          <a:noFill/>
          <a:ln/>
        </p:spPr>
        <p:txBody>
          <a:bodyPr wrap="square" lIns="0" tIns="0" rIns="0" bIns="0" rtlCol="0" anchor="ctr">
            <a:normAutofit/>
          </a:bodyPr>
          <a:lstStyle/>
          <a:p>
            <a:pPr marL="0" indent="0" algn="l">
              <a:buNone/>
            </a:pPr>
            <a:r>
              <a:rPr lang="en-US" sz="1300" b="1">
                <a:solidFill>
                  <a:srgbClr val="0B5963"/>
                </a:solidFill>
                <a:latin typeface="Aptos" pitchFamily="34" charset="0"/>
                <a:ea typeface="Aptos" pitchFamily="34" charset="-122"/>
                <a:cs typeface="Aptos" pitchFamily="34" charset="-120"/>
              </a:rPr>
              <a:t>WHAT STUDENTS SHOULD EXPERIENCE</a:t>
            </a:r>
            <a:endParaRPr lang="en-US" sz="1300"/>
          </a:p>
        </p:txBody>
      </p:sp>
      <p:sp>
        <p:nvSpPr>
          <p:cNvPr id="12" name="Shape 10"/>
          <p:cNvSpPr/>
          <p:nvPr/>
        </p:nvSpPr>
        <p:spPr>
          <a:xfrm>
            <a:off x="841248" y="4636008"/>
            <a:ext cx="164592" cy="164592"/>
          </a:xfrm>
          <a:prstGeom prst="ellipse">
            <a:avLst/>
          </a:prstGeom>
          <a:solidFill>
            <a:srgbClr val="E88973"/>
          </a:solidFill>
          <a:ln w="12700">
            <a:solidFill>
              <a:srgbClr val="E88973"/>
            </a:solidFill>
            <a:prstDash val="solid"/>
          </a:ln>
        </p:spPr>
        <p:txBody>
          <a:bodyPr/>
          <a:lstStyle/>
          <a:p>
            <a:endParaRPr lang="en-US"/>
          </a:p>
        </p:txBody>
      </p:sp>
      <p:sp>
        <p:nvSpPr>
          <p:cNvPr id="13" name="Text 11"/>
          <p:cNvSpPr/>
          <p:nvPr/>
        </p:nvSpPr>
        <p:spPr>
          <a:xfrm>
            <a:off x="1143000" y="4526280"/>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Teachers should provide understandable directions, timely feedback, and timely information about assignments and progress.</a:t>
            </a:r>
            <a:endParaRPr lang="en-US" sz="1650"/>
          </a:p>
        </p:txBody>
      </p:sp>
      <p:sp>
        <p:nvSpPr>
          <p:cNvPr id="14" name="Shape 12"/>
          <p:cNvSpPr/>
          <p:nvPr/>
        </p:nvSpPr>
        <p:spPr>
          <a:xfrm>
            <a:off x="841248" y="5532120"/>
            <a:ext cx="164592" cy="164592"/>
          </a:xfrm>
          <a:prstGeom prst="ellipse">
            <a:avLst/>
          </a:prstGeom>
          <a:solidFill>
            <a:srgbClr val="E88973"/>
          </a:solidFill>
          <a:ln w="12700">
            <a:solidFill>
              <a:srgbClr val="E88973"/>
            </a:solidFill>
            <a:prstDash val="solid"/>
          </a:ln>
        </p:spPr>
        <p:txBody>
          <a:bodyPr/>
          <a:lstStyle/>
          <a:p>
            <a:endParaRPr lang="en-US"/>
          </a:p>
        </p:txBody>
      </p:sp>
      <p:sp>
        <p:nvSpPr>
          <p:cNvPr id="15" name="Text 13"/>
          <p:cNvSpPr/>
          <p:nvPr/>
        </p:nvSpPr>
        <p:spPr>
          <a:xfrm>
            <a:off x="1143000" y="5422392"/>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Students should be able to ask questions, explain barriers, and seek clarification without uncertainty about where to begin.</a:t>
            </a:r>
            <a:endParaRPr lang="en-US" sz="1650"/>
          </a:p>
        </p:txBody>
      </p:sp>
      <p:sp>
        <p:nvSpPr>
          <p:cNvPr id="16" name="Shape 14"/>
          <p:cNvSpPr/>
          <p:nvPr/>
        </p:nvSpPr>
        <p:spPr>
          <a:xfrm>
            <a:off x="841248" y="6428232"/>
            <a:ext cx="164592" cy="164592"/>
          </a:xfrm>
          <a:prstGeom prst="ellipse">
            <a:avLst/>
          </a:prstGeom>
          <a:solidFill>
            <a:srgbClr val="E88973"/>
          </a:solidFill>
          <a:ln w="12700">
            <a:solidFill>
              <a:srgbClr val="E88973"/>
            </a:solidFill>
            <a:prstDash val="solid"/>
          </a:ln>
        </p:spPr>
        <p:txBody>
          <a:bodyPr/>
          <a:lstStyle/>
          <a:p>
            <a:endParaRPr lang="en-US"/>
          </a:p>
        </p:txBody>
      </p:sp>
      <p:sp>
        <p:nvSpPr>
          <p:cNvPr id="17" name="Text 15"/>
          <p:cNvSpPr/>
          <p:nvPr/>
        </p:nvSpPr>
        <p:spPr>
          <a:xfrm>
            <a:off x="1143000" y="6318504"/>
            <a:ext cx="7726680" cy="676656"/>
          </a:xfrm>
          <a:prstGeom prst="rect">
            <a:avLst/>
          </a:prstGeom>
          <a:noFill/>
          <a:ln/>
        </p:spPr>
        <p:txBody>
          <a:bodyPr wrap="square" lIns="0" tIns="0" rIns="0" bIns="0" rtlCol="0" anchor="ctr">
            <a:normAutofit/>
          </a:bodyPr>
          <a:lstStyle/>
          <a:p>
            <a:pPr marL="0" indent="0" algn="l">
              <a:buNone/>
            </a:pPr>
            <a:r>
              <a:rPr lang="en-US" sz="1650">
                <a:solidFill>
                  <a:srgbClr val="253238"/>
                </a:solidFill>
                <a:latin typeface="Aptos" pitchFamily="34" charset="0"/>
                <a:ea typeface="Aptos" pitchFamily="34" charset="-122"/>
                <a:cs typeface="Aptos" pitchFamily="34" charset="-120"/>
              </a:rPr>
              <a:t>Families and schools should approach concerns with specific information, mutual respect, and a focus on workable solutions.</a:t>
            </a:r>
            <a:endParaRPr lang="en-US" sz="1650"/>
          </a:p>
        </p:txBody>
      </p:sp>
      <p:sp>
        <p:nvSpPr>
          <p:cNvPr id="18" name="Shape 16"/>
          <p:cNvSpPr/>
          <p:nvPr/>
        </p:nvSpPr>
        <p:spPr>
          <a:xfrm>
            <a:off x="502920" y="8065008"/>
            <a:ext cx="9052560" cy="1691640"/>
          </a:xfrm>
          <a:prstGeom prst="roundRect">
            <a:avLst/>
          </a:prstGeom>
          <a:solidFill>
            <a:srgbClr val="F7DDD6"/>
          </a:solidFill>
          <a:ln w="12700">
            <a:solidFill>
              <a:srgbClr val="F7DDD6"/>
            </a:solidFill>
            <a:prstDash val="solid"/>
          </a:ln>
        </p:spPr>
        <p:txBody>
          <a:bodyPr/>
          <a:lstStyle/>
          <a:p>
            <a:endParaRPr lang="en-US"/>
          </a:p>
        </p:txBody>
      </p:sp>
      <p:sp>
        <p:nvSpPr>
          <p:cNvPr id="19" name="Text 17"/>
          <p:cNvSpPr/>
          <p:nvPr/>
        </p:nvSpPr>
        <p:spPr>
          <a:xfrm>
            <a:off x="822960" y="8302752"/>
            <a:ext cx="5029200" cy="274320"/>
          </a:xfrm>
          <a:prstGeom prst="rect">
            <a:avLst/>
          </a:prstGeom>
          <a:noFill/>
          <a:ln/>
        </p:spPr>
        <p:txBody>
          <a:bodyPr wrap="square" lIns="0" tIns="0" rIns="0" bIns="0" rtlCol="0" anchor="ctr">
            <a:normAutofit/>
          </a:bodyPr>
          <a:lstStyle/>
          <a:p>
            <a:pPr marL="0" indent="0" algn="l">
              <a:buNone/>
            </a:pPr>
            <a:r>
              <a:rPr lang="en-US" sz="1300" b="1">
                <a:solidFill>
                  <a:srgbClr val="17324D"/>
                </a:solidFill>
                <a:latin typeface="Aptos" pitchFamily="34" charset="0"/>
                <a:ea typeface="Aptos" pitchFamily="34" charset="-122"/>
                <a:cs typeface="Aptos" pitchFamily="34" charset="-120"/>
              </a:rPr>
              <a:t>WHAT THIS COULD LOOK LIKE</a:t>
            </a:r>
            <a:endParaRPr lang="en-US" sz="1300"/>
          </a:p>
        </p:txBody>
      </p:sp>
      <p:sp>
        <p:nvSpPr>
          <p:cNvPr id="20" name="Text 18"/>
          <p:cNvSpPr/>
          <p:nvPr/>
        </p:nvSpPr>
        <p:spPr>
          <a:xfrm>
            <a:off x="822960" y="8562442"/>
            <a:ext cx="8208777" cy="1158361"/>
          </a:xfrm>
          <a:prstGeom prst="rect">
            <a:avLst/>
          </a:prstGeom>
          <a:noFill/>
          <a:ln/>
        </p:spPr>
        <p:txBody>
          <a:bodyPr wrap="square" lIns="0" tIns="0" rIns="0" bIns="0" rtlCol="0" anchor="ctr">
            <a:normAutofit/>
          </a:bodyPr>
          <a:lstStyle/>
          <a:p>
            <a:r>
              <a:rPr lang="en-US" sz="1600">
                <a:solidFill>
                  <a:srgbClr val="253238"/>
                </a:solidFill>
                <a:latin typeface="Aptos"/>
                <a:ea typeface="Aptos" pitchFamily="34" charset="-122"/>
                <a:cs typeface="Aptos" pitchFamily="34" charset="-120"/>
              </a:rPr>
              <a:t>Canvas pages should be clear and up to date, with clear deadlines and details about upcoming assessments. </a:t>
            </a:r>
            <a:endParaRPr lang="en-US" sz="1600">
              <a:solidFill>
                <a:srgbClr val="000000"/>
              </a:solidFill>
              <a:latin typeface="Aptos"/>
              <a:ea typeface="Calibri"/>
              <a:cs typeface="Calibri"/>
            </a:endParaRPr>
          </a:p>
          <a:p>
            <a:r>
              <a:rPr lang="en-US" sz="1600">
                <a:solidFill>
                  <a:srgbClr val="253238"/>
                </a:solidFill>
                <a:latin typeface="Aptos"/>
                <a:ea typeface="Aptos" pitchFamily="34" charset="-122"/>
                <a:cs typeface="Aptos" pitchFamily="34" charset="-120"/>
              </a:rPr>
              <a:t>When grading, expectations, or workload are unclear, students and families know whom to contact and have a path toward resolution.</a:t>
            </a:r>
            <a:endParaRPr lang="en-US" sz="1600">
              <a:ea typeface="Calibri"/>
              <a:cs typeface="Calibri"/>
            </a:endParaRPr>
          </a:p>
        </p:txBody>
      </p:sp>
      <p:sp>
        <p:nvSpPr>
          <p:cNvPr id="21" name="Text 19"/>
          <p:cNvSpPr/>
          <p:nvPr/>
        </p:nvSpPr>
        <p:spPr>
          <a:xfrm>
            <a:off x="530352" y="10076688"/>
            <a:ext cx="2926080" cy="347472"/>
          </a:xfrm>
          <a:prstGeom prst="rect">
            <a:avLst/>
          </a:prstGeom>
          <a:noFill/>
          <a:ln/>
        </p:spPr>
        <p:txBody>
          <a:bodyPr wrap="square" lIns="0" tIns="0" rIns="0" bIns="0" rtlCol="0" anchor="ctr">
            <a:normAutofit/>
          </a:bodyPr>
          <a:lstStyle/>
          <a:p>
            <a:pPr marL="0" indent="0" algn="l">
              <a:buNone/>
            </a:pPr>
            <a:r>
              <a:rPr lang="en-US" sz="1500" b="1">
                <a:solidFill>
                  <a:srgbClr val="0B5963"/>
                </a:solidFill>
                <a:latin typeface="Aptos" pitchFamily="34" charset="0"/>
                <a:ea typeface="Aptos" pitchFamily="34" charset="-122"/>
                <a:cs typeface="Aptos" pitchFamily="34" charset="-120"/>
              </a:rPr>
              <a:t>ADD YOUR VOICE</a:t>
            </a:r>
            <a:endParaRPr lang="en-US" sz="1500"/>
          </a:p>
        </p:txBody>
      </p:sp>
      <p:sp>
        <p:nvSpPr>
          <p:cNvPr id="22" name="Shape 20"/>
          <p:cNvSpPr/>
          <p:nvPr/>
        </p:nvSpPr>
        <p:spPr>
          <a:xfrm>
            <a:off x="566928" y="10588752"/>
            <a:ext cx="8915400" cy="1353312"/>
          </a:xfrm>
          <a:prstGeom prst="roundRect">
            <a:avLst/>
          </a:prstGeom>
          <a:solidFill>
            <a:srgbClr val="FFFFFF"/>
          </a:solidFill>
          <a:ln w="19050">
            <a:solidFill>
              <a:srgbClr val="E88973"/>
            </a:solidFill>
            <a:prstDash val="solid"/>
          </a:ln>
        </p:spPr>
        <p:txBody>
          <a:bodyPr/>
          <a:lstStyle/>
          <a:p>
            <a:endParaRPr lang="en-US"/>
          </a:p>
        </p:txBody>
      </p:sp>
      <p:sp>
        <p:nvSpPr>
          <p:cNvPr id="23" name="Text 21"/>
          <p:cNvSpPr/>
          <p:nvPr/>
        </p:nvSpPr>
        <p:spPr>
          <a:xfrm>
            <a:off x="841248" y="10753344"/>
            <a:ext cx="1417320" cy="411480"/>
          </a:xfrm>
          <a:prstGeom prst="rect">
            <a:avLst/>
          </a:prstGeom>
          <a:noFill/>
          <a:ln/>
        </p:spPr>
        <p:txBody>
          <a:bodyPr wrap="square" lIns="0" tIns="0" rIns="0" bIns="0" rtlCol="0" anchor="ctr">
            <a:normAutofit/>
          </a:bodyPr>
          <a:lstStyle/>
          <a:p>
            <a:r>
              <a:rPr lang="en-US" sz="1200" b="1">
                <a:solidFill>
                  <a:srgbClr val="0B5963"/>
                </a:solidFill>
                <a:latin typeface="Aptos"/>
              </a:rPr>
              <a:t>ADULT LENS</a:t>
            </a:r>
            <a:endParaRPr lang="en-US" sz="1200">
              <a:solidFill>
                <a:srgbClr val="000000"/>
              </a:solidFill>
              <a:latin typeface="Aptos"/>
            </a:endParaRPr>
          </a:p>
          <a:p>
            <a:pPr marL="0" indent="0" algn="l">
              <a:buNone/>
            </a:pPr>
            <a:endParaRPr lang="en-US" sz="1150" b="1">
              <a:solidFill>
                <a:srgbClr val="0B5963"/>
              </a:solidFill>
              <a:latin typeface="Aptos"/>
            </a:endParaRPr>
          </a:p>
        </p:txBody>
      </p:sp>
      <p:sp>
        <p:nvSpPr>
          <p:cNvPr id="24" name="Text 22"/>
          <p:cNvSpPr/>
          <p:nvPr/>
        </p:nvSpPr>
        <p:spPr>
          <a:xfrm>
            <a:off x="2423160" y="10725912"/>
            <a:ext cx="6537960" cy="658368"/>
          </a:xfrm>
          <a:prstGeom prst="rect">
            <a:avLst/>
          </a:prstGeom>
          <a:noFill/>
          <a:ln/>
        </p:spPr>
        <p:txBody>
          <a:bodyPr wrap="square" lIns="0" tIns="0" rIns="0" bIns="0" rtlCol="0" anchor="ctr">
            <a:normAutofit/>
          </a:bodyPr>
          <a:lstStyle/>
          <a:p>
            <a:r>
              <a:rPr lang="en-US" sz="1650" b="1">
                <a:solidFill>
                  <a:srgbClr val="17324D"/>
                </a:solidFill>
                <a:latin typeface="Aptos"/>
                <a:ea typeface="Aptos" pitchFamily="34" charset="-122"/>
                <a:cs typeface="Aptos" pitchFamily="34" charset="-120"/>
              </a:rPr>
              <a:t>What leads to adults feeling clear about what is expected of students?</a:t>
            </a:r>
            <a:endParaRPr lang="en-US" sz="1650">
              <a:latin typeface="Aptos"/>
            </a:endParaRPr>
          </a:p>
        </p:txBody>
      </p:sp>
      <p:sp>
        <p:nvSpPr>
          <p:cNvPr id="25" name="Text 23"/>
          <p:cNvSpPr/>
          <p:nvPr/>
        </p:nvSpPr>
        <p:spPr>
          <a:xfrm>
            <a:off x="2423160" y="11530584"/>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26" name="Shape 24"/>
          <p:cNvSpPr/>
          <p:nvPr/>
        </p:nvSpPr>
        <p:spPr>
          <a:xfrm>
            <a:off x="566928" y="12252960"/>
            <a:ext cx="8915400" cy="1353312"/>
          </a:xfrm>
          <a:prstGeom prst="roundRect">
            <a:avLst/>
          </a:prstGeom>
          <a:solidFill>
            <a:srgbClr val="FFFFFF"/>
          </a:solidFill>
          <a:ln w="19050">
            <a:solidFill>
              <a:srgbClr val="E88973"/>
            </a:solidFill>
            <a:prstDash val="solid"/>
          </a:ln>
        </p:spPr>
        <p:txBody>
          <a:bodyPr/>
          <a:lstStyle/>
          <a:p>
            <a:endParaRPr lang="en-US"/>
          </a:p>
        </p:txBody>
      </p:sp>
      <p:sp>
        <p:nvSpPr>
          <p:cNvPr id="27" name="Text 25"/>
          <p:cNvSpPr/>
          <p:nvPr/>
        </p:nvSpPr>
        <p:spPr>
          <a:xfrm>
            <a:off x="841248" y="12417552"/>
            <a:ext cx="1417320" cy="411480"/>
          </a:xfrm>
          <a:prstGeom prst="rect">
            <a:avLst/>
          </a:prstGeom>
          <a:noFill/>
          <a:ln/>
        </p:spPr>
        <p:txBody>
          <a:bodyPr wrap="square" lIns="0" tIns="0" rIns="0" bIns="0" rtlCol="0" anchor="ctr">
            <a:normAutofit/>
          </a:bodyPr>
          <a:lstStyle/>
          <a:p>
            <a:pPr marL="0" indent="0" algn="l">
              <a:buNone/>
            </a:pPr>
            <a:r>
              <a:rPr lang="en-US" sz="1150" b="1">
                <a:solidFill>
                  <a:srgbClr val="0B5963"/>
                </a:solidFill>
                <a:latin typeface="Aptos" pitchFamily="34" charset="0"/>
                <a:ea typeface="Aptos" pitchFamily="34" charset="-122"/>
                <a:cs typeface="Aptos" pitchFamily="34" charset="-120"/>
              </a:rPr>
              <a:t>STUDENT LENS</a:t>
            </a:r>
            <a:endParaRPr lang="en-US" sz="1150"/>
          </a:p>
        </p:txBody>
      </p:sp>
      <p:sp>
        <p:nvSpPr>
          <p:cNvPr id="28" name="Text 26"/>
          <p:cNvSpPr/>
          <p:nvPr/>
        </p:nvSpPr>
        <p:spPr>
          <a:xfrm>
            <a:off x="2423160" y="12390120"/>
            <a:ext cx="6537960" cy="658368"/>
          </a:xfrm>
          <a:prstGeom prst="rect">
            <a:avLst/>
          </a:prstGeom>
          <a:noFill/>
          <a:ln/>
        </p:spPr>
        <p:txBody>
          <a:bodyPr wrap="square" lIns="0" tIns="0" rIns="0" bIns="0" rtlCol="0" anchor="ctr">
            <a:normAutofit fontScale="92500"/>
          </a:bodyPr>
          <a:lstStyle/>
          <a:p>
            <a:r>
              <a:rPr lang="en-US" sz="1650" b="1">
                <a:solidFill>
                  <a:srgbClr val="17324D"/>
                </a:solidFill>
                <a:latin typeface="Aptos"/>
                <a:ea typeface="Aptos" pitchFamily="34" charset="-122"/>
                <a:cs typeface="Aptos" pitchFamily="34" charset="-120"/>
              </a:rPr>
              <a:t>What helps you understand what is expected of you what success looks like in your classes? What leads to confusion about expectations?</a:t>
            </a:r>
            <a:endParaRPr lang="en-US" sz="1650"/>
          </a:p>
        </p:txBody>
      </p:sp>
      <p:sp>
        <p:nvSpPr>
          <p:cNvPr id="29" name="Text 27"/>
          <p:cNvSpPr/>
          <p:nvPr/>
        </p:nvSpPr>
        <p:spPr>
          <a:xfrm>
            <a:off x="2423160" y="13194792"/>
            <a:ext cx="2926080" cy="164592"/>
          </a:xfrm>
          <a:prstGeom prst="rect">
            <a:avLst/>
          </a:prstGeom>
          <a:noFill/>
          <a:ln/>
        </p:spPr>
        <p:txBody>
          <a:bodyPr wrap="square" lIns="0" tIns="0" rIns="0" bIns="0" rtlCol="0" anchor="ctr">
            <a:normAutofit/>
          </a:bodyPr>
          <a:lstStyle/>
          <a:p>
            <a:pPr marL="0" indent="0" algn="l">
              <a:buNone/>
            </a:pPr>
            <a:r>
              <a:rPr lang="en-US" sz="1050">
                <a:solidFill>
                  <a:srgbClr val="68777B"/>
                </a:solidFill>
                <a:latin typeface="Aptos" pitchFamily="34" charset="0"/>
                <a:ea typeface="Aptos" pitchFamily="34" charset="-122"/>
                <a:cs typeface="Aptos" pitchFamily="34" charset="-120"/>
              </a:rPr>
              <a:t>Add a sticky note →</a:t>
            </a:r>
            <a:endParaRPr lang="en-US" sz="1050"/>
          </a:p>
        </p:txBody>
      </p:sp>
      <p:sp>
        <p:nvSpPr>
          <p:cNvPr id="30" name="Text 28"/>
          <p:cNvSpPr/>
          <p:nvPr/>
        </p:nvSpPr>
        <p:spPr>
          <a:xfrm>
            <a:off x="640080" y="13917168"/>
            <a:ext cx="8778240" cy="320040"/>
          </a:xfrm>
          <a:prstGeom prst="rect">
            <a:avLst/>
          </a:prstGeom>
          <a:noFill/>
          <a:ln/>
        </p:spPr>
        <p:txBody>
          <a:bodyPr wrap="square" lIns="0" tIns="0" rIns="0" bIns="0" rtlCol="0" anchor="ctr">
            <a:normAutofit/>
          </a:bodyPr>
          <a:lstStyle/>
          <a:p>
            <a:pPr marL="0" indent="0" algn="ctr">
              <a:buNone/>
            </a:pPr>
            <a:r>
              <a:rPr lang="en-US" sz="1400" b="1">
                <a:solidFill>
                  <a:srgbClr val="0B5963"/>
                </a:solidFill>
                <a:latin typeface="Aptos" pitchFamily="34" charset="0"/>
                <a:ea typeface="Aptos" pitchFamily="34" charset="-122"/>
                <a:cs typeface="Aptos" pitchFamily="34" charset="-120"/>
              </a:rPr>
              <a:t>What should every ISD student be able to expect?</a:t>
            </a:r>
            <a:endParaRPr lang="en-US" sz="1400"/>
          </a:p>
        </p:txBody>
      </p:sp>
      <p:sp>
        <p:nvSpPr>
          <p:cNvPr id="31" name="Rounded Rectangle 30"/>
          <p:cNvSpPr/>
          <p:nvPr/>
        </p:nvSpPr>
        <p:spPr>
          <a:xfrm>
            <a:off x="640080" y="14319504"/>
            <a:ext cx="8778240" cy="621792"/>
          </a:xfrm>
          <a:prstGeom prst="roundRect">
            <a:avLst/>
          </a:prstGeom>
          <a:solidFill>
            <a:srgbClr val="F1EFE5"/>
          </a:solidFill>
          <a:ln w="10160">
            <a:solidFill>
              <a:srgbClr val="0B5963"/>
            </a:solidFill>
          </a:ln>
        </p:spPr>
        <p:style>
          <a:lnRef idx="1">
            <a:schemeClr val="accent1"/>
          </a:lnRef>
          <a:fillRef idx="3">
            <a:schemeClr val="accent1"/>
          </a:fillRef>
          <a:effectRef idx="2">
            <a:schemeClr val="accent1"/>
          </a:effectRef>
          <a:fontRef idx="minor">
            <a:schemeClr val="lt1"/>
          </a:fontRef>
        </p:style>
        <p:txBody>
          <a:bodyPr lIns="128016" tIns="73152" rIns="128016" rtlCol="0" anchor="ctr"/>
          <a:lstStyle/>
          <a:p>
            <a:pPr algn="ctr"/>
            <a:r>
              <a:rPr sz="800" b="1">
                <a:solidFill>
                  <a:srgbClr val="0B5963"/>
                </a:solidFill>
                <a:latin typeface="Aptos"/>
              </a:rPr>
              <a:t>OE 12.1 &amp; 12.2  •  </a:t>
            </a:r>
            <a:r>
              <a:rPr sz="800">
                <a:solidFill>
                  <a:srgbClr val="17324D"/>
                </a:solidFill>
                <a:latin typeface="Aptos"/>
              </a:rPr>
              <a:t>Clear, aligned expectations support equitable and consistent grading and homework practices.</a:t>
            </a:r>
          </a:p>
        </p:txBody>
      </p:sp>
    </p:spTree>
    <p:extLst>
      <p:ext uri="{BB962C8B-B14F-4D97-AF65-F5344CB8AC3E}">
        <p14:creationId xmlns:p14="http://schemas.microsoft.com/office/powerpoint/2010/main" val="3404733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373628-75E2-F18C-5671-6324E3B03FA2}"/>
              </a:ext>
            </a:extLst>
          </p:cNvPr>
          <p:cNvSpPr txBox="1"/>
          <p:nvPr/>
        </p:nvSpPr>
        <p:spPr>
          <a:xfrm>
            <a:off x="219614" y="509507"/>
            <a:ext cx="9487160" cy="120032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b="1" dirty="0">
                <a:solidFill>
                  <a:srgbClr val="17324D"/>
                </a:solidFill>
                <a:latin typeface="Aptos"/>
              </a:rPr>
              <a:t>What Communication Builds Trust? Participant's </a:t>
            </a:r>
            <a:r>
              <a:rPr lang="en-US" sz="3000" b="1">
                <a:solidFill>
                  <a:srgbClr val="17324D"/>
                </a:solidFill>
                <a:latin typeface="Aptos"/>
              </a:rPr>
              <a:t>responses </a:t>
            </a:r>
            <a:endParaRPr lang="en-US" sz="3000">
              <a:solidFill>
                <a:srgbClr val="000000"/>
              </a:solidFill>
              <a:latin typeface="Aptos"/>
            </a:endParaRPr>
          </a:p>
          <a:p>
            <a:endParaRPr lang="en-US" sz="3000" b="1" dirty="0">
              <a:solidFill>
                <a:srgbClr val="17324D"/>
              </a:solidFill>
              <a:latin typeface="Aptos"/>
            </a:endParaRPr>
          </a:p>
          <a:p>
            <a:pPr marL="285750" indent="-285750">
              <a:buFont typeface="Arial,Sans-Serif"/>
              <a:buChar char="•"/>
            </a:pPr>
            <a:r>
              <a:rPr lang="en-US" sz="2000">
                <a:solidFill>
                  <a:srgbClr val="000000"/>
                </a:solidFill>
                <a:latin typeface="Calibri Light"/>
                <a:ea typeface="Calibri Light"/>
                <a:cs typeface="Calibri Light"/>
              </a:rPr>
              <a:t>a straight up listing of expectations at the very start of the Schoolyear. It may seem repetitive, but it makes things clear from class to class.</a:t>
            </a:r>
          </a:p>
          <a:p>
            <a:pPr marL="285750" indent="-285750">
              <a:buFont typeface="Arial,Sans-Serif"/>
              <a:buChar char="•"/>
            </a:pPr>
            <a:endParaRPr lang="en-US" sz="2000" dirty="0">
              <a:solidFill>
                <a:srgbClr val="000000"/>
              </a:solidFill>
              <a:latin typeface="Calibri Light"/>
              <a:ea typeface="Calibri Light"/>
              <a:cs typeface="Calibri Light"/>
            </a:endParaRPr>
          </a:p>
          <a:p>
            <a:pPr marL="285750" indent="-285750">
              <a:buFont typeface="Arial,Sans-Serif"/>
              <a:buChar char="•"/>
            </a:pPr>
            <a:r>
              <a:rPr lang="en-US" sz="2000">
                <a:solidFill>
                  <a:srgbClr val="000000"/>
                </a:solidFill>
                <a:latin typeface="Calibri Light"/>
                <a:ea typeface="Calibri Light"/>
                <a:cs typeface="Calibri Light"/>
              </a:rPr>
              <a:t>The syllabus and everyday teacher, lectures via reminders, tests, etc. Teachers that don't give the right materials to learn before tests, gives confusion".</a:t>
            </a:r>
          </a:p>
          <a:p>
            <a:pPr marL="285750" indent="-285750">
              <a:buFont typeface="Arial,Sans-Serif"/>
              <a:buChar char="•"/>
            </a:pPr>
            <a:endParaRPr lang="en-US" sz="2000" dirty="0">
              <a:solidFill>
                <a:srgbClr val="000000"/>
              </a:solidFill>
              <a:latin typeface="Calibri Light"/>
              <a:ea typeface="Calibri Light"/>
              <a:cs typeface="Calibri Light"/>
            </a:endParaRPr>
          </a:p>
          <a:p>
            <a:pPr marL="285750" indent="-285750">
              <a:buFont typeface="Arial,Sans-Serif"/>
              <a:buChar char="•"/>
            </a:pPr>
            <a:r>
              <a:rPr lang="en-US" sz="2000">
                <a:solidFill>
                  <a:srgbClr val="000000"/>
                </a:solidFill>
                <a:latin typeface="Calibri Light"/>
                <a:ea typeface="Calibri Light"/>
                <a:cs typeface="Calibri Light"/>
              </a:rPr>
              <a:t>Confusion arises from inconsistent practices (includes with grading, feedback, &amp; even what is spoken –must all align.</a:t>
            </a:r>
          </a:p>
          <a:p>
            <a:pPr marL="285750" indent="-285750">
              <a:buFont typeface="Arial,Sans-Serif"/>
              <a:buChar char="•"/>
            </a:pPr>
            <a:endParaRPr lang="en-US" sz="2000" dirty="0">
              <a:solidFill>
                <a:srgbClr val="000000"/>
              </a:solidFill>
              <a:latin typeface="Calibri Light"/>
              <a:ea typeface="Calibri Light"/>
              <a:cs typeface="Calibri Light"/>
            </a:endParaRPr>
          </a:p>
          <a:p>
            <a:pPr marL="342900" indent="-342900">
              <a:buFont typeface="Arial,Sans-Serif"/>
              <a:buChar char="•"/>
            </a:pPr>
            <a:r>
              <a:rPr lang="en-US" sz="2000">
                <a:solidFill>
                  <a:srgbClr val="000000"/>
                </a:solidFill>
                <a:latin typeface="Calibri Light"/>
                <a:ea typeface="Calibri Light"/>
                <a:cs typeface="Calibri Light"/>
              </a:rPr>
              <a:t>Having benchmark assessments along w/ an organized Canvas agenda. I get easily confused when teachers contradict themselves in class</a:t>
            </a:r>
            <a:r>
              <a:rPr lang="en-US" sz="2000" dirty="0">
                <a:solidFill>
                  <a:srgbClr val="000000"/>
                </a:solidFill>
                <a:latin typeface="Calibri Light"/>
                <a:ea typeface="Calibri Light"/>
                <a:cs typeface="Calibri Light"/>
              </a:rPr>
              <a:t>.</a:t>
            </a:r>
          </a:p>
          <a:p>
            <a:pPr marL="342900" indent="-342900">
              <a:buFont typeface="Arial,Sans-Serif"/>
              <a:buChar char="•"/>
            </a:pPr>
            <a:endParaRPr lang="en-US" sz="2000" dirty="0">
              <a:solidFill>
                <a:srgbClr val="000000"/>
              </a:solidFill>
              <a:latin typeface="Calibri Light"/>
              <a:ea typeface="Calibri Light"/>
              <a:cs typeface="Calibri Light"/>
            </a:endParaRPr>
          </a:p>
          <a:p>
            <a:pPr marL="342900" indent="-342900">
              <a:buFont typeface="Arial,Sans-Serif"/>
              <a:buChar char="•"/>
            </a:pPr>
            <a:r>
              <a:rPr lang="en-US" sz="2000">
                <a:solidFill>
                  <a:srgbClr val="000000"/>
                </a:solidFill>
                <a:latin typeface="Calibri Light"/>
                <a:ea typeface="Calibri Light"/>
                <a:cs typeface="Calibri Light"/>
              </a:rPr>
              <a:t>Communication = clear syllabus &amp; reminder from teacher of student expectations, info from previous students helps.</a:t>
            </a:r>
          </a:p>
          <a:p>
            <a:pPr marL="342900" indent="-342900">
              <a:buFont typeface="Arial,Sans-Serif"/>
              <a:buChar char="•"/>
            </a:pPr>
            <a:endParaRPr lang="en-US" sz="2000" dirty="0">
              <a:solidFill>
                <a:srgbClr val="000000"/>
              </a:solidFill>
              <a:latin typeface="Calibri Light"/>
              <a:ea typeface="Calibri Light"/>
              <a:cs typeface="Calibri Light"/>
            </a:endParaRPr>
          </a:p>
          <a:p>
            <a:pPr marL="342900" indent="-342900">
              <a:buFont typeface="Arial,Sans-Serif"/>
              <a:buChar char="•"/>
            </a:pPr>
            <a:r>
              <a:rPr lang="en-US" sz="2000">
                <a:solidFill>
                  <a:srgbClr val="000000"/>
                </a:solidFill>
                <a:latin typeface="Calibri Light"/>
                <a:ea typeface="Calibri Light"/>
                <a:cs typeface="Calibri Light"/>
              </a:rPr>
              <a:t>Clear, effective feedback takes time teachers don't often have.</a:t>
            </a:r>
          </a:p>
          <a:p>
            <a:pPr marL="342900" indent="-342900">
              <a:buFont typeface="Arial,Sans-Serif"/>
              <a:buChar char="•"/>
            </a:pPr>
            <a:endParaRPr lang="en-US" sz="2000" dirty="0">
              <a:solidFill>
                <a:srgbClr val="000000"/>
              </a:solidFill>
              <a:latin typeface="Calibri Light"/>
              <a:ea typeface="Calibri Light"/>
              <a:cs typeface="Calibri Light"/>
            </a:endParaRPr>
          </a:p>
          <a:p>
            <a:pPr marL="342900" indent="-342900">
              <a:buFont typeface="Arial,Sans-Serif"/>
              <a:buChar char="•"/>
            </a:pPr>
            <a:r>
              <a:rPr lang="en-US" sz="2000">
                <a:solidFill>
                  <a:srgbClr val="000000"/>
                </a:solidFill>
                <a:latin typeface="Calibri Light"/>
                <a:ea typeface="Calibri Light"/>
                <a:cs typeface="Calibri Light"/>
              </a:rPr>
              <a:t>Teacher reach out &amp; response. Student training? Electronic submission for everything to help with exec function.</a:t>
            </a:r>
          </a:p>
          <a:p>
            <a:pPr marL="342900" indent="-342900">
              <a:buFont typeface="Arial,Sans-Serif"/>
              <a:buChar char="•"/>
            </a:pPr>
            <a:endParaRPr lang="en-US" sz="2000" dirty="0">
              <a:solidFill>
                <a:srgbClr val="000000"/>
              </a:solidFill>
              <a:latin typeface="Calibri Light"/>
              <a:ea typeface="Calibri Light"/>
              <a:cs typeface="Calibri Light"/>
            </a:endParaRPr>
          </a:p>
          <a:p>
            <a:pPr marL="342900" indent="-342900">
              <a:buFont typeface="Arial,Sans-Serif"/>
              <a:buChar char="•"/>
            </a:pPr>
            <a:r>
              <a:rPr lang="en-US" sz="2000">
                <a:solidFill>
                  <a:srgbClr val="000000"/>
                </a:solidFill>
                <a:latin typeface="Calibri Light"/>
                <a:ea typeface="Calibri Light"/>
                <a:cs typeface="Calibri Light"/>
              </a:rPr>
              <a:t>helpful to see at least a week + 1/2 (so it covers a weekend) of assignments so busy students can get ahead.</a:t>
            </a:r>
          </a:p>
          <a:p>
            <a:pPr marL="342900" indent="-342900">
              <a:buFont typeface="Arial,Sans-Serif"/>
              <a:buChar char="•"/>
            </a:pPr>
            <a:endParaRPr lang="en-US" sz="2000" dirty="0">
              <a:solidFill>
                <a:srgbClr val="000000"/>
              </a:solidFill>
              <a:latin typeface="Calibri Light"/>
              <a:ea typeface="Calibri Light"/>
              <a:cs typeface="Calibri Light"/>
            </a:endParaRPr>
          </a:p>
          <a:p>
            <a:pPr marL="342900" indent="-342900">
              <a:buFont typeface="Arial,Sans-Serif"/>
              <a:buChar char="•"/>
            </a:pPr>
            <a:r>
              <a:rPr lang="en-US" sz="2000">
                <a:solidFill>
                  <a:srgbClr val="000000"/>
                </a:solidFill>
                <a:latin typeface="Calibri Light"/>
                <a:ea typeface="Calibri Light"/>
                <a:cs typeface="Calibri Light"/>
              </a:rPr>
              <a:t>feedback on assessments, especially more subjective courses like English &amp; writing.</a:t>
            </a:r>
          </a:p>
          <a:p>
            <a:pPr marL="342900" indent="-342900">
              <a:buFont typeface="Arial,Sans-Serif"/>
              <a:buChar char="•"/>
            </a:pPr>
            <a:endParaRPr lang="en-US" sz="2000" dirty="0">
              <a:solidFill>
                <a:srgbClr val="000000"/>
              </a:solidFill>
              <a:latin typeface="Calibri Light"/>
              <a:ea typeface="Calibri Light"/>
              <a:cs typeface="Calibri Light"/>
            </a:endParaRPr>
          </a:p>
          <a:p>
            <a:pPr marL="342900" indent="-342900">
              <a:buFont typeface="Arial,Sans-Serif"/>
              <a:buChar char="•"/>
            </a:pPr>
            <a:r>
              <a:rPr lang="en-US" sz="2000">
                <a:solidFill>
                  <a:srgbClr val="000000"/>
                </a:solidFill>
                <a:latin typeface="Calibri Light"/>
                <a:ea typeface="Calibri Light"/>
                <a:cs typeface="Calibri Light"/>
              </a:rPr>
              <a:t>Consistency across Canvas pages.</a:t>
            </a:r>
          </a:p>
          <a:p>
            <a:pPr marL="342900" indent="-342900">
              <a:buFont typeface="Arial,Sans-Serif"/>
              <a:buChar char="•"/>
            </a:pPr>
            <a:endParaRPr lang="en-US" sz="2000" dirty="0">
              <a:solidFill>
                <a:srgbClr val="000000"/>
              </a:solidFill>
              <a:latin typeface="Calibri Light"/>
              <a:ea typeface="Calibri Light"/>
              <a:cs typeface="Calibri Light"/>
            </a:endParaRPr>
          </a:p>
          <a:p>
            <a:pPr marL="342900" indent="-342900">
              <a:buFont typeface="Arial,Sans-Serif"/>
              <a:buChar char="•"/>
            </a:pPr>
            <a:r>
              <a:rPr lang="en-US" sz="2000">
                <a:solidFill>
                  <a:srgbClr val="000000"/>
                </a:solidFill>
                <a:latin typeface="Calibri Light"/>
                <a:ea typeface="Calibri Light"/>
                <a:cs typeface="Calibri Light"/>
              </a:rPr>
              <a:t>too many teachers still use canvas wrong or inconsistently.</a:t>
            </a:r>
          </a:p>
          <a:p>
            <a:pPr marL="342900" indent="-342900">
              <a:buFont typeface="Arial,Sans-Serif"/>
              <a:buChar char="•"/>
            </a:pPr>
            <a:endParaRPr lang="en-US" sz="2000" dirty="0">
              <a:solidFill>
                <a:srgbClr val="000000"/>
              </a:solidFill>
              <a:latin typeface="Calibri Light"/>
              <a:ea typeface="Calibri Light"/>
              <a:cs typeface="Calibri Light"/>
            </a:endParaRPr>
          </a:p>
          <a:p>
            <a:endParaRPr lang="en-US" sz="3000" b="1" dirty="0">
              <a:solidFill>
                <a:srgbClr val="17324D"/>
              </a:solidFill>
              <a:latin typeface="Aptos"/>
              <a:ea typeface="Calibri Light"/>
              <a:cs typeface="Calibri Light"/>
            </a:endParaRPr>
          </a:p>
          <a:p>
            <a:endParaRPr lang="en-US" sz="3000" b="1" dirty="0">
              <a:solidFill>
                <a:srgbClr val="17324D"/>
              </a:solidFill>
              <a:latin typeface="Aptos"/>
              <a:ea typeface="Calibri Light"/>
              <a:cs typeface="Calibri Light"/>
            </a:endParaRPr>
          </a:p>
          <a:p>
            <a:pPr marL="342900" indent="-342900">
              <a:buFont typeface="Arial"/>
              <a:buChar char="•"/>
            </a:pPr>
            <a:endParaRPr lang="en-US" sz="2000" dirty="0">
              <a:latin typeface="Calibri Light"/>
              <a:ea typeface="Calibri Light"/>
              <a:cs typeface="Calibri Light"/>
            </a:endParaRPr>
          </a:p>
          <a:p>
            <a:pPr marL="285750" indent="-285750">
              <a:buFont typeface="Arial"/>
              <a:buChar char="•"/>
            </a:pPr>
            <a:endParaRPr lang="en-US" sz="1200" dirty="0">
              <a:latin typeface="Arial"/>
              <a:ea typeface="Calibri"/>
              <a:cs typeface="Arial"/>
            </a:endParaRPr>
          </a:p>
          <a:p>
            <a:endParaRPr lang="en-US" sz="1200" dirty="0">
              <a:latin typeface="Arial"/>
              <a:ea typeface="Calibri"/>
              <a:cs typeface="Arial"/>
            </a:endParaRPr>
          </a:p>
        </p:txBody>
      </p:sp>
    </p:spTree>
    <p:extLst>
      <p:ext uri="{BB962C8B-B14F-4D97-AF65-F5344CB8AC3E}">
        <p14:creationId xmlns:p14="http://schemas.microsoft.com/office/powerpoint/2010/main" val="2373689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2B9D2EE6F53F4C8C19607CC206E45C" ma:contentTypeVersion="15" ma:contentTypeDescription="Create a new document." ma:contentTypeScope="" ma:versionID="7b1c403a327a95578b9baa243f5e525e">
  <xsd:schema xmlns:xsd="http://www.w3.org/2001/XMLSchema" xmlns:xs="http://www.w3.org/2001/XMLSchema" xmlns:p="http://schemas.microsoft.com/office/2006/metadata/properties" xmlns:ns2="77319aad-8f0b-495d-b6c1-01882457c235" xmlns:ns3="25a8877a-e64f-483c-ab68-7bf81c91849c" targetNamespace="http://schemas.microsoft.com/office/2006/metadata/properties" ma:root="true" ma:fieldsID="bd8f520f0ec25447d3795d0cb8490af2" ns2:_="" ns3:_="">
    <xsd:import namespace="77319aad-8f0b-495d-b6c1-01882457c235"/>
    <xsd:import namespace="25a8877a-e64f-483c-ab68-7bf81c91849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319aad-8f0b-495d-b6c1-01882457c2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0fba8f3-8c88-472d-9187-da4178a8121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5a8877a-e64f-483c-ab68-7bf81c91849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71891fd4-a05c-45e8-8a3f-90ad634eba2b}" ma:internalName="TaxCatchAll" ma:showField="CatchAllData" ma:web="25a8877a-e64f-483c-ab68-7bf81c9184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5a8877a-e64f-483c-ab68-7bf81c91849c" xsi:nil="true"/>
    <lcf76f155ced4ddcb4097134ff3c332f xmlns="77319aad-8f0b-495d-b6c1-01882457c23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E346492-FE5F-4F87-AAD5-A3B1EDFA49EE}">
  <ds:schemaRefs>
    <ds:schemaRef ds:uri="25a8877a-e64f-483c-ab68-7bf81c91849c"/>
    <ds:schemaRef ds:uri="77319aad-8f0b-495d-b6c1-01882457c2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099C982-9ED1-4426-97BA-792BCFE39BB1}">
  <ds:schemaRefs>
    <ds:schemaRef ds:uri="http://schemas.microsoft.com/sharepoint/v3/contenttype/forms"/>
  </ds:schemaRefs>
</ds:datastoreItem>
</file>

<file path=customXml/itemProps3.xml><?xml version="1.0" encoding="utf-8"?>
<ds:datastoreItem xmlns:ds="http://schemas.openxmlformats.org/officeDocument/2006/customXml" ds:itemID="{CB7374E3-B9CE-4DF6-8615-30F86C776D42}">
  <ds:schemaRefs>
    <ds:schemaRef ds:uri="25a8877a-e64f-483c-ab68-7bf81c91849c"/>
    <ds:schemaRef ds:uri="77319aad-8f0b-495d-b6c1-01882457c235"/>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4662</Words>
  <Application>Microsoft Office PowerPoint</Application>
  <PresentationFormat>Custom</PresentationFormat>
  <Paragraphs>425</Paragraphs>
  <Slides>16</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Arial</vt:lpstr>
      <vt:lpstr>Arial,Sans-Serif</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Paananen, William</dc:creator>
  <cp:lastModifiedBy>Mellish, Richard</cp:lastModifiedBy>
  <cp:revision>627</cp:revision>
  <dcterms:created xsi:type="dcterms:W3CDTF">2026-10-12T20:18:00Z</dcterms:created>
  <dcterms:modified xsi:type="dcterms:W3CDTF">2026-10-20T23:33:22Z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0x010100D42B9D2EE6F53F4C8C19607CC206E45C</vt:lpwstr>
  </property>
  <property fmtid="{D5CDD505-2E9C-101B-9397-08002B2CF9AE}" pid="3" name="MediaServiceImageTags">
    <vt:lpwstr/>
  </property>
</Properties>
</file>