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410" r:id="rIdLiaison10"/>
    <p:sldId id="411" r:id="rIdLiaison11"/>
    <p:sldId id="412" r:id="rIdLiaison12"/>
    <p:sldId id="413" r:id="rIdLiaison13"/>
    <p:sldId id="414" r:id="rIdLiaison14"/>
    <p:sldId id="415" r:id="rIdLiaison15"/>
    <p:sldId id="416" r:id="rIdLiaison16"/>
    <p:sldId id="417" r:id="rIdLiaison17"/>
    <p:sldId id="418" r:id="rIdLiaison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Liaison10" Type="http://schemas.openxmlformats.org/officeDocument/2006/relationships/slide" Target="slides/slide10.xml"/><Relationship Id="rIdLiaison11" Type="http://schemas.openxmlformats.org/officeDocument/2006/relationships/slide" Target="slides/slide11.xml"/><Relationship Id="rIdLiaison12" Type="http://schemas.openxmlformats.org/officeDocument/2006/relationships/slide" Target="slides/slide12.xml"/><Relationship Id="rIdLiaison13" Type="http://schemas.openxmlformats.org/officeDocument/2006/relationships/slide" Target="slides/slide13.xml"/><Relationship Id="rIdLiaison14" Type="http://schemas.openxmlformats.org/officeDocument/2006/relationships/slide" Target="slides/slide14.xml"/><Relationship Id="rIdLiaison15" Type="http://schemas.openxmlformats.org/officeDocument/2006/relationships/slide" Target="slides/slide15.xml"/><Relationship Id="rIdLiaison16" Type="http://schemas.openxmlformats.org/officeDocument/2006/relationships/slide" Target="slides/slide16.xml"/><Relationship Id="rIdLiaison17" Type="http://schemas.openxmlformats.org/officeDocument/2006/relationships/slide" Target="slides/slide17.xml"/><Relationship Id="rIdLiaison18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2026-2027 October PAC Meeting Flyer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0"/>
            <a:ext cx="457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502920"/>
            <a:ext cx="53949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E87419"/>
                </a:solidFill>
                <a:latin typeface="Aptos"/>
              </a:rPr>
              <a:t>TITLE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576072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10376F"/>
                </a:solidFill>
                <a:latin typeface="Aptos"/>
              </a:rPr>
              <a:t>Parent Advisory
Council Meeting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606040"/>
            <a:ext cx="5669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 i="0">
                <a:solidFill>
                  <a:srgbClr val="B4251E"/>
                </a:solidFill>
                <a:latin typeface="Aptos"/>
              </a:rPr>
              <a:t>Tuesday • October 6, 2026 • 8:30 a.m.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246120"/>
            <a:ext cx="5669280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262626"/>
                </a:solidFill>
                <a:latin typeface="Aptos"/>
              </a:rPr>
              <a:t>Old Rosemont School
South Administrative Building
4679 Hamilton Road • LaGrange, GA 30241
Training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892040"/>
            <a:ext cx="56692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E87419"/>
                </a:solidFill>
                <a:latin typeface="Aptos"/>
              </a:rPr>
              <a:t>Your Voice. Your School. Our Future.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532120"/>
            <a:ext cx="56692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 i="0">
                <a:solidFill>
                  <a:srgbClr val="10376F"/>
                </a:solidFill>
                <a:latin typeface="Aptos"/>
              </a:rPr>
              <a:t>Together, we make a difference!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Welcome to Our Parent Advisory Council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We are glad you are at the table.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1600200"/>
            <a:ext cx="100584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>
                <a:solidFill>
                  <a:srgbClr val="262626"/>
                </a:solidFill>
                <a:latin typeface="Aptos"/>
              </a:defRPr>
            </a:pPr>
            <a:r>
              <a:t>•  Mandi Pike — Federal Programs Director</a:t>
            </a:r>
          </a:p>
          <a:p>
            <a:pPr>
              <a:spcAft>
                <a:spcPts val="1200"/>
              </a:spcAft>
              <a:defRPr sz="2300">
                <a:solidFill>
                  <a:srgbClr val="262626"/>
                </a:solidFill>
                <a:latin typeface="Aptos"/>
              </a:defRPr>
            </a:pPr>
            <a:r>
              <a:t>•  Krista Bowen — Title I Parent and Family Engagement Coordinator</a:t>
            </a:r>
          </a:p>
          <a:p>
            <a:pPr>
              <a:spcAft>
                <a:spcPts val="1200"/>
              </a:spcAft>
              <a:defRPr sz="2300">
                <a:solidFill>
                  <a:srgbClr val="262626"/>
                </a:solidFill>
                <a:latin typeface="Aptos"/>
              </a:defRPr>
            </a:pPr>
            <a:r>
              <a:t>•  Family Liaisons: please introduce yourself and your school.</a:t>
            </a:r>
          </a:p>
          <a:p>
            <a:pPr>
              <a:spcAft>
                <a:spcPts val="1200"/>
              </a:spcAft>
              <a:defRPr sz="2300">
                <a:solidFill>
                  <a:srgbClr val="262626"/>
                </a:solidFill>
                <a:latin typeface="Aptos"/>
              </a:defRPr>
            </a:pPr>
            <a:r>
              <a:t>•  Family Liaisons: introduce the parent(s) representing your school.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5212080"/>
            <a:ext cx="10058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B4251E"/>
                </a:solidFill>
                <a:latin typeface="Aptos"/>
              </a:rPr>
              <a:t>Opening prompt: Name • School • One thing you hope families gain from PAC this year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199632"/>
            <a:ext cx="10698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1">
                <a:solidFill>
                  <a:srgbClr val="6B3D23"/>
                </a:solidFill>
                <a:latin typeface="Aptos"/>
              </a:rPr>
              <a:t>Strong schools are built when families have a seat at the table.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Purpose &amp; Mission of PAC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Families have a voice in how we strengthen schools.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554480"/>
            <a:ext cx="1024128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62626"/>
                </a:solidFill>
                <a:latin typeface="Aptos"/>
              </a:defRPr>
            </a:pPr>
            <a:r>
              <a:t>•  Bring parent and family perspectives into district Title I planning.</a:t>
            </a:r>
          </a:p>
          <a:p>
            <a:pPr>
              <a:spcAft>
                <a:spcPts val="1200"/>
              </a:spcAft>
              <a:defRPr sz="2200">
                <a:solidFill>
                  <a:srgbClr val="262626"/>
                </a:solidFill>
                <a:latin typeface="Aptos"/>
              </a:defRPr>
            </a:pPr>
            <a:r>
              <a:t>•  Share information, questions, needs, and ideas from each school community.</a:t>
            </a:r>
          </a:p>
          <a:p>
            <a:pPr>
              <a:spcAft>
                <a:spcPts val="1200"/>
              </a:spcAft>
              <a:defRPr sz="2200">
                <a:solidFill>
                  <a:srgbClr val="262626"/>
                </a:solidFill>
                <a:latin typeface="Aptos"/>
              </a:defRPr>
            </a:pPr>
            <a:r>
              <a:t>•  Learn about district programs and resources that support students and families.</a:t>
            </a:r>
          </a:p>
          <a:p>
            <a:pPr>
              <a:spcAft>
                <a:spcPts val="1200"/>
              </a:spcAft>
              <a:defRPr sz="2200">
                <a:solidFill>
                  <a:srgbClr val="262626"/>
                </a:solidFill>
                <a:latin typeface="Aptos"/>
              </a:defRPr>
            </a:pPr>
            <a:r>
              <a:t>•  Provide meaningful input that can guide family engagement efforts.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199632"/>
            <a:ext cx="10698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1">
                <a:solidFill>
                  <a:srgbClr val="6B3D23"/>
                </a:solidFill>
                <a:latin typeface="Aptos"/>
              </a:rPr>
              <a:t>Strong schools are built when families have a seat at the table.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Our District Goals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How PAC connects to the work of Troup County School System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828800"/>
            <a:ext cx="3429000" cy="3108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B425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20240" y="2057400"/>
            <a:ext cx="777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B4251E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880360"/>
            <a:ext cx="288036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10376F"/>
                </a:solidFill>
                <a:latin typeface="Aptos"/>
              </a:rPr>
              <a:t>Strengthen High-Quality Instruction
and Student Achievement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1828800"/>
            <a:ext cx="3429000" cy="3108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8741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06440" y="2057400"/>
            <a:ext cx="777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E87419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2880360"/>
            <a:ext cx="288036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10376F"/>
                </a:solidFill>
                <a:latin typeface="Aptos"/>
              </a:rPr>
              <a:t>Foster a Supportive, Engaging,
and Future-Ready Learning Environment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66760" y="1828800"/>
            <a:ext cx="3429000" cy="3108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037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92640" y="2057400"/>
            <a:ext cx="7772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10376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2880360"/>
            <a:ext cx="288036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10376F"/>
                </a:solidFill>
                <a:latin typeface="Aptos"/>
              </a:rPr>
              <a:t>Build Professional Capacity through
Collaborative Leadership and Data-Driven Practices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199632"/>
            <a:ext cx="10698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1">
                <a:solidFill>
                  <a:srgbClr val="6B3D23"/>
                </a:solidFill>
                <a:latin typeface="Aptos"/>
              </a:rPr>
              <a:t>Strong schools are built when families have a seat at the table.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Special Presentation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THINC College &amp; Career Academy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50876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B4251E"/>
                </a:solidFill>
                <a:latin typeface="Aptos"/>
              </a:rPr>
              <a:t>Dr. Treesomia Walker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148840"/>
            <a:ext cx="103327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0376F"/>
                </a:solidFill>
                <a:latin typeface="Aptos"/>
              </a:rPr>
              <a:t>CEO, THINC College &amp; Career Academy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880360"/>
            <a:ext cx="92354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0">
                <a:solidFill>
                  <a:srgbClr val="262626"/>
                </a:solidFill>
                <a:latin typeface="Aptos"/>
              </a:rPr>
              <a:t>Learn more about the opportunities THINC offers students as they prepare for college, careers, and their future.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343400"/>
            <a:ext cx="978408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E87419"/>
                </a:solidFill>
                <a:latin typeface="Aptos"/>
              </a:rPr>
              <a:t>Questions for families to consider:
What opportunities would you like to know more about?  •  What information would help you support your child’s future planning?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199632"/>
            <a:ext cx="10698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1">
                <a:solidFill>
                  <a:srgbClr val="6B3D23"/>
                </a:solidFill>
                <a:latin typeface="Aptos"/>
              </a:rPr>
              <a:t>Strong schools are built when families have a seat at the table.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Special Guest Speaker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School Nutrition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554480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i="0">
                <a:solidFill>
                  <a:srgbClr val="B4251E"/>
                </a:solidFill>
                <a:latin typeface="Aptos"/>
              </a:rPr>
              <a:t>Diane Pain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240280"/>
            <a:ext cx="10332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10376F"/>
                </a:solidFill>
                <a:latin typeface="Aptos"/>
              </a:rPr>
              <a:t>Director of School Nutrition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3063240"/>
            <a:ext cx="92354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0">
                <a:solidFill>
                  <a:srgbClr val="262626"/>
                </a:solidFill>
                <a:latin typeface="Aptos"/>
              </a:rPr>
              <a:t>A conversation about School Nutrition and information that can help families support students throughout the school day.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4572000"/>
            <a:ext cx="94183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E87419"/>
                </a:solidFill>
                <a:latin typeface="Aptos"/>
              </a:rPr>
              <a:t>Parent questions and feedback are welcome.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199632"/>
            <a:ext cx="10698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1">
                <a:solidFill>
                  <a:srgbClr val="6B3D23"/>
                </a:solidFill>
                <a:latin typeface="Aptos"/>
              </a:rPr>
              <a:t>Strong schools are built when families have a seat at the table.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Your Voice Matters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Opportunity for Parent &amp; Family Input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417320"/>
            <a:ext cx="102412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62626"/>
                </a:solidFill>
                <a:latin typeface="Aptos"/>
              </a:defRPr>
            </a:pPr>
            <a:r>
              <a:t>•  What is working well for families at your school?</a:t>
            </a:r>
          </a:p>
          <a:p>
            <a:pPr>
              <a:spcAft>
                <a:spcPts val="1200"/>
              </a:spcAft>
              <a:defRPr sz="2100">
                <a:solidFill>
                  <a:srgbClr val="262626"/>
                </a:solidFill>
                <a:latin typeface="Aptos"/>
              </a:defRPr>
            </a:pPr>
            <a:r>
              <a:t>•  What is one challenge families are experiencing?</a:t>
            </a:r>
          </a:p>
          <a:p>
            <a:pPr>
              <a:spcAft>
                <a:spcPts val="1200"/>
              </a:spcAft>
              <a:defRPr sz="2100">
                <a:solidFill>
                  <a:srgbClr val="262626"/>
                </a:solidFill>
                <a:latin typeface="Aptos"/>
              </a:defRPr>
            </a:pPr>
            <a:r>
              <a:t>•  What information, workshop, or resource would be most helpful this year?</a:t>
            </a:r>
          </a:p>
          <a:p>
            <a:pPr>
              <a:spcAft>
                <a:spcPts val="1200"/>
              </a:spcAft>
              <a:defRPr sz="2100">
                <a:solidFill>
                  <a:srgbClr val="262626"/>
                </a:solidFill>
                <a:latin typeface="Aptos"/>
              </a:defRPr>
            </a:pPr>
            <a:r>
              <a:t>•  How can we make it easier for families to participate and feel connected?</a:t>
            </a:r>
          </a:p>
          <a:p>
            <a:pPr>
              <a:spcAft>
                <a:spcPts val="1200"/>
              </a:spcAft>
              <a:defRPr sz="2100">
                <a:solidFill>
                  <a:srgbClr val="262626"/>
                </a:solidFill>
                <a:latin typeface="Aptos"/>
              </a:defRPr>
            </a:pPr>
            <a:r>
              <a:t>•  What should we take back to schools after today?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199632"/>
            <a:ext cx="106984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1">
                <a:solidFill>
                  <a:srgbClr val="6B3D23"/>
                </a:solidFill>
                <a:latin typeface="Aptos"/>
              </a:rPr>
              <a:t>Strong schools are built when families have a seat at the table.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Thank You for Serving on PAC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Your participation strengthens our schools.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2880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i="0">
                <a:solidFill>
                  <a:srgbClr val="10376F"/>
                </a:solidFill>
                <a:latin typeface="Aptos"/>
              </a:rPr>
              <a:t>Next Parent Advisory Council Meeting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1460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B4251E"/>
                </a:solidFill>
                <a:latin typeface="Aptos"/>
              </a:rPr>
              <a:t>Tuesday, December 1, 2026 • 8:30 a.m.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657600"/>
            <a:ext cx="941832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 i="0">
                <a:solidFill>
                  <a:srgbClr val="262626"/>
                </a:solidFill>
                <a:latin typeface="Aptos"/>
              </a:rPr>
              <a:t>Please take what you learned today back to the families you represent — and bring their voices with you next time.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5166360"/>
            <a:ext cx="9966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1">
                <a:solidFill>
                  <a:srgbClr val="E87419"/>
                </a:solidFill>
                <a:latin typeface="Aptos"/>
              </a:rPr>
              <a:t>Strong schools are built when families have a seat at the table.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11480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i="0">
                <a:solidFill>
                  <a:srgbClr val="10376F"/>
                </a:solidFill>
                <a:latin typeface="Aptos"/>
              </a:rPr>
              <a:t>Family Liaisons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024128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E87419"/>
                </a:solidFill>
                <a:latin typeface="Aptos"/>
              </a:rPr>
              <a:t>PAC concludes • Family Liaison Meeting begins at 9:30 a.m.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82880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B4251E"/>
                </a:solidFill>
                <a:latin typeface="Aptos"/>
              </a:rPr>
              <a:t>Thank you to our parent representatives!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926080"/>
            <a:ext cx="94183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 i="0">
                <a:solidFill>
                  <a:srgbClr val="262626"/>
                </a:solidFill>
                <a:latin typeface="Aptos"/>
              </a:rPr>
              <a:t>Family Liaisons: We will take a brief break before continuing with the Family Liaison agenda.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572000"/>
            <a:ext cx="960120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 i="1">
                <a:solidFill>
                  <a:srgbClr val="6B3D23"/>
                </a:solidFill>
                <a:latin typeface="Aptos"/>
              </a:rPr>
              <a:t>Strong relationships grow when we plant seeds of trust,
nurture connections, and make every family feel they belong.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F3C874-5C2F-42BD-B21A-77DBCFD4F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Check-In, Good News &amp; Family News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963B1-2885-4E00-AB42-DC335FF7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School updates and family celebrations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DB5E2-B8F0-4C74-8598-2A6019AB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923235-701C-422B-ACE9-22E819B4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8836771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E88CCC-439C-429B-B2E6-5D91D5A6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Attendance and Questions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65D6A9-B466-4BAC-B1A1-3EADC5B1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Attendance updates and questions for discussion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317688-403C-45EF-8A97-CD3060EA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88CA7-B387-465A-9779-84A95B34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17748513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C5CDF-A04F-4BED-A302-A611948E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Clear Connect Training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C6F95C-20AD-4437-957B-D639060B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Training materials and demonstration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262A28-B869-4B16-90FF-C6B056C0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4C359-4E60-4597-A6CB-FA097D06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195926049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E64394-7071-4669-90D2-A2F9AB7A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Compact Cover Letter &amp; Conference Uploads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D8458C-F7E0-46D8-BB6B-4F3D84F3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Upload requirements and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7E66D3-CE05-4EA4-B84C-67F6A8EE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F2A917-092B-47BC-B5A0-9C28A3DF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18688765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9109C5-10B3-437F-BED7-FC349C8C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FY27 Parent Conferences: K–2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E6C06C-4339-4698-A539-D7D1C95C5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Twice a year: October and March</a:t>
            </a:r>
          </a:p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Paperwork to upload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5C2B76-4F0D-4AF1-8977-B8FBCEE65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18F437-964B-4682-81E6-B5C73111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8177943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2728A6-1A53-4058-B2D6-5A84E4EB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FY27 Parent Conferences: Grades 3–12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75EEC-6B2C-43BC-B9A0-E98B1A4F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Grades 3–5, middle school and high school</a:t>
            </a:r>
          </a:p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Once a year</a:t>
            </a:r>
          </a:p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Where to upload and what is needed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A88530-9620-471B-90DD-82FBDA62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411887-6450-45F6-88DB-DC257ADE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12274294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93D44-9A62-4078-9A20-6AB80889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Conferences in the Middle of the Year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369883-AABC-477D-BA8C-508B27B6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Procedures and questions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808CE6-6A97-46D3-B9D9-84049611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6E11B-FC1D-4589-B29F-61375B64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133289953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66859-D74B-432E-A134-754471F3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Kami: Merging Files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C36802-FD9A-4BC6-929C-53F65435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Merging files into one document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9A3A97-423C-44E6-9488-5B8EFEB5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52750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Add notes, examples or training materials here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AFE5EE-0D04-4962-94ED-F048573D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201655819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9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03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3" name="Rectangle 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4" name="Oval 3"/>
          <p:cNvSpPr/>
          <p:nvPr/>
        </p:nvSpPr>
        <p:spPr>
          <a:xfrm>
            <a:off x="228600" y="32004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5" name="Oval 4"/>
          <p:cNvSpPr/>
          <p:nvPr/>
        </p:nvSpPr>
        <p:spPr>
          <a:xfrm>
            <a:off x="11567160" y="320040"/>
            <a:ext cx="228600" cy="228600"/>
          </a:xfrm>
          <a:prstGeom prst="ellipse">
            <a:avLst/>
          </a:prstGeom>
          <a:solidFill>
            <a:srgbClr val="B42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6" name="Oval 5"/>
          <p:cNvSpPr/>
          <p:nvPr/>
        </p:nvSpPr>
        <p:spPr>
          <a:xfrm>
            <a:off x="411480" y="6080760"/>
            <a:ext cx="228600" cy="228600"/>
          </a:xfrm>
          <a:prstGeom prst="ellipse">
            <a:avLst/>
          </a:prstGeom>
          <a:solidFill>
            <a:srgbClr val="F4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Oval 6"/>
          <p:cNvSpPr/>
          <p:nvPr/>
        </p:nvSpPr>
        <p:spPr>
          <a:xfrm>
            <a:off x="11338560" y="6080760"/>
            <a:ext cx="228600" cy="228600"/>
          </a:xfrm>
          <a:prstGeom prst="ellipse">
            <a:avLst/>
          </a:prstGeom>
          <a:solidFill>
            <a:srgbClr val="E87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71634C-CE0B-463F-AB80-02B2D4BF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9575"/>
            <a:ext cx="10877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376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0376F"/>
                </a:solidFill>
                <a:latin typeface="Aptos"/>
                <a:ea typeface="Aptos"/>
                <a:cs typeface="Aptos"/>
              </a:rPr>
              <a:t>Next Family Liaison Meeting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52FA7A-7CE1-4334-BFD4-BA77D91A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333500"/>
            <a:ext cx="10334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E874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E87419"/>
                </a:solidFill>
                <a:latin typeface="Aptos"/>
                <a:ea typeface="Aptos"/>
                <a:cs typeface="Aptos"/>
              </a:rPr>
              <a:t>December 1, 2026 at 8:30 a.m.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8609E3-0F16-498E-BC1C-B2AB4E8B9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Strong relationships grow when we plant seeds of trust,</a:t>
            </a:r>
          </a:p>
          <a:p xmlns:a="http://schemas.openxmlformats.org/drawingml/2006/main">
            <a:pPr algn="ctr">
              <a:defRPr sz="1500" b="0">
                <a:solidFill>
                  <a:srgbClr val="6B3D2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6B3D23"/>
                </a:solidFill>
                <a:latin typeface="Aptos"/>
                <a:ea typeface="Aptos"/>
                <a:cs typeface="Aptos"/>
              </a:rPr>
              <a:t>nurture connections, and make every family feel they belong.</a:t>
            </a:r>
          </a:p>
        </p:txBody>
      </p:sp>
    </p:spTree>
    <p:extLst>
      <p:ext uri="{BB962C8B-B14F-4D97-AF65-F5344CB8AC3E}">
        <p14:creationId xmlns:p14="http://schemas.microsoft.com/office/powerpoint/2010/main" val="71509535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