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h5ec57cc27f9a118b_0_4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h5ec57cc27f9a118b_0_4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h5ec57cc27f9a118b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h5ec57cc27f9a118b_0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5ec57cc27f9a118b_0_4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5ec57cc27f9a118b_0_4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5ec57cc27f9a118b_0_4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5ec57cc27f9a118b_0_4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h5ec57cc27f9a118b_0_4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h5ec57cc27f9a118b_0_4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h5ec57cc27f9a118b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h5ec57cc27f9a118b_0_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h5ec57cc27f9a118b_0_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h5ec57cc27f9a118b_0_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h5ec57cc27f9a118b_0_4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h5ec57cc27f9a118b_0_4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h5ec57cc27f9a118b_0_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h5ec57cc27f9a118b_0_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h5ec57cc27f9a118b_0_5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h5ec57cc27f9a118b_0_5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h5ec57cc27f9a118b_0_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h5ec57cc27f9a118b_0_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5ec57cc27f9a118b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h5ec57cc27f9a118b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5ec57cc27f9a118b_0_5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h5ec57cc27f9a118b_0_5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h3fd27234fa68b2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h3fd27234fa68b2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h3fd27234fa68b28e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h3fd27234fa68b28e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h5ec57cc27f9a118b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h5ec57cc27f9a118b_0_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gif"/><Relationship Id="rId5" Type="http://schemas.openxmlformats.org/officeDocument/2006/relationships/image" Target="../media/image23.gif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11"/>
              <a:t>What is Sensory and Fine Motor Skills</a:t>
            </a:r>
            <a:endParaRPr sz="431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695200" y="2834125"/>
            <a:ext cx="74688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Presented by: Bridget Hamilton OT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0" y="0"/>
            <a:ext cx="8833200" cy="51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👂👀🖐️ What Are Sensory Processing Skills?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Sensory processing is how the brain </a:t>
            </a:r>
            <a:r>
              <a:rPr lang="en" sz="1100" b="1">
                <a:solidFill>
                  <a:schemeClr val="dk1"/>
                </a:solidFill>
              </a:rPr>
              <a:t>receives, organizes, and responds</a:t>
            </a:r>
            <a:r>
              <a:rPr lang="en" sz="1100">
                <a:solidFill>
                  <a:schemeClr val="dk1"/>
                </a:solidFill>
              </a:rPr>
              <a:t> to information from the senses. These skills help children know how to move, focus, learn, and stay calm during the school day.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Our sensory systems include: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🖐️ </a:t>
            </a:r>
            <a:r>
              <a:rPr lang="en" sz="1100" b="1">
                <a:solidFill>
                  <a:schemeClr val="dk1"/>
                </a:solidFill>
              </a:rPr>
              <a:t>Touch</a:t>
            </a:r>
            <a:r>
              <a:rPr lang="en" sz="1100">
                <a:solidFill>
                  <a:schemeClr val="dk1"/>
                </a:solidFill>
              </a:rPr>
              <a:t> – feeling clothing, pencils, textures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🌀 </a:t>
            </a:r>
            <a:r>
              <a:rPr lang="en" sz="1100" b="1">
                <a:solidFill>
                  <a:schemeClr val="dk1"/>
                </a:solidFill>
              </a:rPr>
              <a:t>Movement &amp; Balance</a:t>
            </a:r>
            <a:r>
              <a:rPr lang="en" sz="1100">
                <a:solidFill>
                  <a:schemeClr val="dk1"/>
                </a:solidFill>
              </a:rPr>
              <a:t> – sitting upright, moving safely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💪 </a:t>
            </a:r>
            <a:r>
              <a:rPr lang="en" sz="1100" b="1">
                <a:solidFill>
                  <a:schemeClr val="dk1"/>
                </a:solidFill>
              </a:rPr>
              <a:t>Body Awareness</a:t>
            </a:r>
            <a:r>
              <a:rPr lang="en" sz="1100">
                <a:solidFill>
                  <a:schemeClr val="dk1"/>
                </a:solidFill>
              </a:rPr>
              <a:t> – knowing where the body is in space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👀 </a:t>
            </a:r>
            <a:r>
              <a:rPr lang="en" sz="1100" b="1">
                <a:solidFill>
                  <a:schemeClr val="dk1"/>
                </a:solidFill>
              </a:rPr>
              <a:t>Vision</a:t>
            </a:r>
            <a:r>
              <a:rPr lang="en" sz="1100">
                <a:solidFill>
                  <a:schemeClr val="dk1"/>
                </a:solidFill>
              </a:rPr>
              <a:t> – seeing letters, shapes, and information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👂 </a:t>
            </a:r>
            <a:r>
              <a:rPr lang="en" sz="1100" b="1">
                <a:solidFill>
                  <a:schemeClr val="dk1"/>
                </a:solidFill>
              </a:rPr>
              <a:t>Hearing</a:t>
            </a:r>
            <a:r>
              <a:rPr lang="en" sz="1100">
                <a:solidFill>
                  <a:schemeClr val="dk1"/>
                </a:solidFill>
              </a:rPr>
              <a:t> – listening and filtering sounds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👃👅 </a:t>
            </a:r>
            <a:r>
              <a:rPr lang="en" sz="1100" b="1">
                <a:solidFill>
                  <a:schemeClr val="dk1"/>
                </a:solidFill>
              </a:rPr>
              <a:t>Taste &amp; Smell</a:t>
            </a:r>
            <a:r>
              <a:rPr lang="en" sz="1100">
                <a:solidFill>
                  <a:schemeClr val="dk1"/>
                </a:solidFill>
              </a:rPr>
              <a:t> – eating and tolerating classroom smells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When sensory processing is working well, children can:</a:t>
            </a:r>
            <a:br>
              <a:rPr lang="en" sz="1100">
                <a:solidFill>
                  <a:schemeClr val="dk1"/>
                </a:solidFill>
              </a:rPr>
            </a:br>
            <a:r>
              <a:rPr lang="en" sz="1100">
                <a:solidFill>
                  <a:schemeClr val="dk1"/>
                </a:solidFill>
              </a:rPr>
              <a:t> ✔ Sit and attend</a:t>
            </a:r>
            <a:br>
              <a:rPr lang="en" sz="1100">
                <a:solidFill>
                  <a:schemeClr val="dk1"/>
                </a:solidFill>
              </a:rPr>
            </a:br>
            <a:r>
              <a:rPr lang="en" sz="1100">
                <a:solidFill>
                  <a:schemeClr val="dk1"/>
                </a:solidFill>
              </a:rPr>
              <a:t> ✔ Follow directions</a:t>
            </a:r>
            <a:br>
              <a:rPr lang="en" sz="1100">
                <a:solidFill>
                  <a:schemeClr val="dk1"/>
                </a:solidFill>
              </a:rPr>
            </a:br>
            <a:r>
              <a:rPr lang="en" sz="1100">
                <a:solidFill>
                  <a:schemeClr val="dk1"/>
                </a:solidFill>
              </a:rPr>
              <a:t> ✔ Write and use school tools</a:t>
            </a:r>
            <a:br>
              <a:rPr lang="en" sz="1100">
                <a:solidFill>
                  <a:schemeClr val="dk1"/>
                </a:solidFill>
              </a:rPr>
            </a:br>
            <a:r>
              <a:rPr lang="en" sz="1100">
                <a:solidFill>
                  <a:schemeClr val="dk1"/>
                </a:solidFill>
              </a:rPr>
              <a:t> ✔ Move safely and confidently</a:t>
            </a:r>
            <a:br>
              <a:rPr lang="en" sz="1100">
                <a:solidFill>
                  <a:schemeClr val="dk1"/>
                </a:solidFill>
              </a:rPr>
            </a:br>
            <a:r>
              <a:rPr lang="en" sz="1100">
                <a:solidFill>
                  <a:schemeClr val="dk1"/>
                </a:solidFill>
              </a:rPr>
              <a:t> ✔ Participate with peers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181500" y="298275"/>
            <a:ext cx="8616600" cy="3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⚠️ What Does It Look Like When a Child Struggles?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Some children process sensory information differently. This may look like: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🔄 Needing constant movement or having trouble sitting still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🔊 Being sensitive to noise or easily distracted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🧍 Appearing clumsy, tired, or unsure of their body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😣 Becoming upset during transitions or changes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✏️ Difficulty focusing on writing or classroom tasks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These behaviors are </a:t>
            </a:r>
            <a:r>
              <a:rPr lang="en" sz="1100" b="1">
                <a:solidFill>
                  <a:schemeClr val="dk1"/>
                </a:solidFill>
              </a:rPr>
              <a:t>not intentional</a:t>
            </a:r>
            <a:r>
              <a:rPr lang="en" sz="1100">
                <a:solidFill>
                  <a:schemeClr val="dk1"/>
                </a:solidFill>
              </a:rPr>
              <a:t>—they are the child’s way of trying to feel organized and regulated.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descr="spongebob squarepants is making a funny face with his hands in the air and the words `` sensory overload '' below him . (Provided by Tenor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1924" y="263025"/>
            <a:ext cx="3613825" cy="440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7" descr="a cartoon of a bear dancing with the words kinda like this below it (Provided by Tenor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287" y="915700"/>
            <a:ext cx="2189263" cy="291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7" descr="a lucas and friends poster with a cartoon bear (Provided by Tenor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11125" y="873675"/>
            <a:ext cx="2420450" cy="318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/>
          <p:nvPr/>
        </p:nvSpPr>
        <p:spPr>
          <a:xfrm>
            <a:off x="152400" y="654825"/>
            <a:ext cx="8752800" cy="360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</a:rPr>
              <a:t>🛠️ How Occupational Therapists Help at School</a:t>
            </a:r>
            <a:endParaRPr sz="17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School-based Occupational Therapists (OTs) help students </a:t>
            </a:r>
            <a:r>
              <a:rPr lang="en" sz="1100" b="1">
                <a:solidFill>
                  <a:schemeClr val="dk1"/>
                </a:solidFill>
              </a:rPr>
              <a:t>participate successfully in their school day</a:t>
            </a:r>
            <a:r>
              <a:rPr lang="en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OTs may: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🧩 Teach strategies for self-regulation and attention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🏃 Provide movement or sensory activities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🪑 Recommend classroom supports and tools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📋 Support routines, transitions, and independence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🤝 Work closely with teachers and families</a:t>
            </a:r>
            <a:br>
              <a:rPr lang="en" sz="1100">
                <a:solidFill>
                  <a:schemeClr val="dk1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OT services focus on </a:t>
            </a:r>
            <a:r>
              <a:rPr lang="en" sz="1100" b="1">
                <a:solidFill>
                  <a:schemeClr val="dk1"/>
                </a:solidFill>
              </a:rPr>
              <a:t>helping children access learning</a:t>
            </a:r>
            <a:r>
              <a:rPr lang="en" sz="1100">
                <a:solidFill>
                  <a:schemeClr val="dk1"/>
                </a:solidFill>
              </a:rPr>
              <a:t>, not changing who they are.</a:t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9" title="sensorytx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7500" y="0"/>
            <a:ext cx="69989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75150"/>
            <a:ext cx="4688124" cy="486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1075" y="582525"/>
            <a:ext cx="3840024" cy="429557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20"/>
          <p:cNvSpPr txBox="1"/>
          <p:nvPr/>
        </p:nvSpPr>
        <p:spPr>
          <a:xfrm>
            <a:off x="5104250" y="75150"/>
            <a:ext cx="3728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Yoga is good for proprioception and vestibular input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1" title="sensory choice boa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32824" cy="44349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1"/>
          <p:cNvSpPr txBox="1"/>
          <p:nvPr/>
        </p:nvSpPr>
        <p:spPr>
          <a:xfrm>
            <a:off x="1902475" y="4269725"/>
            <a:ext cx="5949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Choices are important!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>
            <a:spLocks noGrp="1"/>
          </p:cNvSpPr>
          <p:nvPr>
            <p:ph type="body" idx="1"/>
          </p:nvPr>
        </p:nvSpPr>
        <p:spPr>
          <a:xfrm>
            <a:off x="205125" y="2103750"/>
            <a:ext cx="8520600" cy="293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Sensory breaks are short, planned opportunities for a student to get the type of sensory input their body needs so they can </a:t>
            </a:r>
            <a:r>
              <a:rPr lang="en" sz="1100" b="1">
                <a:solidFill>
                  <a:schemeClr val="dk1"/>
                </a:solidFill>
              </a:rPr>
              <a:t>return to learning more regulated and ready to participate</a:t>
            </a:r>
            <a:r>
              <a:rPr lang="en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Sensory breaks can support:</a:t>
            </a:r>
            <a:endParaRPr sz="13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 b="1">
                <a:solidFill>
                  <a:schemeClr val="dk1"/>
                </a:solidFill>
              </a:rPr>
              <a:t>Regulation:</a:t>
            </a:r>
            <a:r>
              <a:rPr lang="en" sz="1100">
                <a:solidFill>
                  <a:schemeClr val="dk1"/>
                </a:solidFill>
              </a:rPr>
              <a:t> Help a student calm, organize, or increase alertness.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 b="1">
                <a:solidFill>
                  <a:schemeClr val="dk1"/>
                </a:solidFill>
              </a:rPr>
              <a:t>Attention:</a:t>
            </a:r>
            <a:r>
              <a:rPr lang="en" sz="1100">
                <a:solidFill>
                  <a:schemeClr val="dk1"/>
                </a:solidFill>
              </a:rPr>
              <a:t> Provide movement or sensory input that may help the student refocus on a task.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 b="1">
                <a:solidFill>
                  <a:schemeClr val="dk1"/>
                </a:solidFill>
              </a:rPr>
              <a:t>Body awareness:</a:t>
            </a:r>
            <a:r>
              <a:rPr lang="en" sz="1100">
                <a:solidFill>
                  <a:schemeClr val="dk1"/>
                </a:solidFill>
              </a:rPr>
              <a:t> Activities such as pushing, pulling, carrying, or animal walks provide proprioceptive input.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 b="1">
                <a:solidFill>
                  <a:schemeClr val="dk1"/>
                </a:solidFill>
              </a:rPr>
              <a:t>Movement needs:</a:t>
            </a:r>
            <a:r>
              <a:rPr lang="en" sz="1100">
                <a:solidFill>
                  <a:schemeClr val="dk1"/>
                </a:solidFill>
              </a:rPr>
              <a:t> Allow students who seek movement to move in an appropriate, structured way.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 b="1">
                <a:solidFill>
                  <a:schemeClr val="dk1"/>
                </a:solidFill>
              </a:rPr>
              <a:t>Transitioning:</a:t>
            </a:r>
            <a:r>
              <a:rPr lang="en" sz="1100">
                <a:solidFill>
                  <a:schemeClr val="dk1"/>
                </a:solidFill>
              </a:rPr>
              <a:t> Can help prepare a student to move from one activity to another.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 b="1">
                <a:solidFill>
                  <a:schemeClr val="dk1"/>
                </a:solidFill>
              </a:rPr>
              <a:t>Motor planning:</a:t>
            </a:r>
            <a:r>
              <a:rPr lang="en" sz="1100">
                <a:solidFill>
                  <a:schemeClr val="dk1"/>
                </a:solidFill>
              </a:rPr>
              <a:t> Yoga, animal walks, obstacle courses, and similar activities provide opportunities to plan and coordinate movements.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 b="1">
                <a:solidFill>
                  <a:schemeClr val="dk1"/>
                </a:solidFill>
              </a:rPr>
              <a:t>Stress reduction:</a:t>
            </a:r>
            <a:r>
              <a:rPr lang="en" sz="1100">
                <a:solidFill>
                  <a:schemeClr val="dk1"/>
                </a:solidFill>
              </a:rPr>
              <a:t> A quiet space, breathing, rocking, or calming activity can help when a student is becoming overwhelmed.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 b="1">
                <a:solidFill>
                  <a:schemeClr val="dk1"/>
                </a:solidFill>
              </a:rPr>
              <a:t>Participation:</a:t>
            </a:r>
            <a:r>
              <a:rPr lang="en" sz="1100">
                <a:solidFill>
                  <a:schemeClr val="dk1"/>
                </a:solidFill>
              </a:rPr>
              <a:t> The ultimate goal is to help the student return to the classroom activity and participate more successfully.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5" name="Google Shape;105;p22" descr="a cartoon of snoopy and woodstock laying on top of a wooden house with the words time to take a break 10 minutes (Provided by Tenor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9325" y="102625"/>
            <a:ext cx="2643025" cy="147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2" descr="a woman in a blue shirt is making a funny face and the words dance break are behind her . (Provided by Tenor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6475" y="174775"/>
            <a:ext cx="3197200" cy="154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Movement breaks</a:t>
            </a:r>
            <a:endParaRPr/>
          </a:p>
        </p:txBody>
      </p:sp>
      <p:pic>
        <p:nvPicPr>
          <p:cNvPr id="112" name="Google Shape;112;p23" descr="a young boy is sitting on a tiled floor with his legs crossed (Provided by Tenor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675" y="952500"/>
            <a:ext cx="3399675" cy="367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3" descr="a person is playing with a set of zenkah magnet rings (Provided by Tenor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0750" y="1170125"/>
            <a:ext cx="1893826" cy="166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3" descr="a person playing with a rainbow colored pop it toy (Provided by Tenor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11300" y="189650"/>
            <a:ext cx="1478175" cy="2084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3" descr="a person is holding a pink slime in their hands . (Provided by Tenor)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70750" y="2991525"/>
            <a:ext cx="1893824" cy="1893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3" descr="a picture of a woman with a rainbow caterpillar on her face and a picture of a fidget spinner (Provided by Tenor)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69550" y="2502000"/>
            <a:ext cx="1939625" cy="219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23"/>
          <p:cNvSpPr txBox="1"/>
          <p:nvPr/>
        </p:nvSpPr>
        <p:spPr>
          <a:xfrm>
            <a:off x="4572000" y="249375"/>
            <a:ext cx="21015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</a:rPr>
              <a:t>Hand fidgets</a:t>
            </a:r>
            <a:endParaRPr sz="2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4" descr="a young boy is playing a game of twister on a rug with paw prints and the letter b on it (Provided by Tenor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45175" y="200025"/>
            <a:ext cx="2667000" cy="474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4" descr="a boy is doing push ups in front of a wall with bear tracks on it (Provided by Tenor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42350" y="272825"/>
            <a:ext cx="3124625" cy="4593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4"/>
          <p:cNvSpPr txBox="1">
            <a:spLocks noGrp="1"/>
          </p:cNvSpPr>
          <p:nvPr>
            <p:ph type="title"/>
          </p:nvPr>
        </p:nvSpPr>
        <p:spPr>
          <a:xfrm>
            <a:off x="265500" y="1709450"/>
            <a:ext cx="2449500" cy="205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56">
                <a:solidFill>
                  <a:schemeClr val="lt1"/>
                </a:solidFill>
              </a:rPr>
              <a:t>Sensory breaks that include movement and heavy work</a:t>
            </a:r>
            <a:endParaRPr sz="3756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366650" cy="353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12475" y="392525"/>
            <a:ext cx="2673373" cy="281959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 txBox="1"/>
          <p:nvPr/>
        </p:nvSpPr>
        <p:spPr>
          <a:xfrm>
            <a:off x="1153125" y="4022075"/>
            <a:ext cx="6138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Sensory items such as sensory bottles, a chew necklace or noise cancelling headphones for sensory needs. 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132" name="Google Shape;13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48925" y="152400"/>
            <a:ext cx="2442675" cy="341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137299" cy="175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6"/>
          <p:cNvSpPr txBox="1"/>
          <p:nvPr/>
        </p:nvSpPr>
        <p:spPr>
          <a:xfrm>
            <a:off x="4360975" y="0"/>
            <a:ext cx="2621700" cy="29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Often calming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Lavender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Vanilla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Mild floral scents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Familiar comforting smells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Gentle, low-intensity scents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Often alerting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Peppermint/mint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Lemon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Orange/citrus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Cinnamon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Strong or unfamiliar scents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139" name="Google Shape;13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0700" y="2957700"/>
            <a:ext cx="3921899" cy="20333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6"/>
          <p:cNvSpPr txBox="1"/>
          <p:nvPr/>
        </p:nvSpPr>
        <p:spPr>
          <a:xfrm>
            <a:off x="0" y="1965225"/>
            <a:ext cx="4456800" cy="3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Often calming / organizing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Slow drinking through a straw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Cool water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Chewy foods when appropriate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Firm/crunchy foods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Familiar preferred foods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Slow, rhythmic chewing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Often alerting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Cold/crisp foods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Sour flavors such as lemon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Strong flavors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Crunchy foods with strong flavor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Carbonated or fizzy drinks </a:t>
            </a:r>
            <a:r>
              <a:rPr lang="en" sz="1100" i="1">
                <a:solidFill>
                  <a:schemeClr val="dk1"/>
                </a:solidFill>
              </a:rPr>
              <a:t>(when appropriate)</a:t>
            </a:r>
            <a:endParaRPr sz="1100" i="1">
              <a:solidFill>
                <a:schemeClr val="dk1"/>
              </a:solidFill>
            </a:endParaRPr>
          </a:p>
        </p:txBody>
      </p:sp>
      <p:pic>
        <p:nvPicPr>
          <p:cNvPr id="141" name="Google Shape;141;p26" descr="a penguin in a chef 's hat is holding a tray of money and the words smells good above him (Provided by Tenor)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35075" y="152400"/>
            <a:ext cx="1856525" cy="185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 descr="a young man wearing glasses and a shirt that says yum on it (Provided by Tenor)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73050" y="2346775"/>
            <a:ext cx="1587925" cy="20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77475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545375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8"/>
          <p:cNvSpPr txBox="1"/>
          <p:nvPr/>
        </p:nvSpPr>
        <p:spPr>
          <a:xfrm>
            <a:off x="5920900" y="204325"/>
            <a:ext cx="3100200" cy="51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A functional grasp often uses the thumb, index finger, and middle finger to control the pencil, with the ring and little fingers resting against the hand. A tripod grasp is common, but other comfortable, effective grasps may also support legible writin</a:t>
            </a:r>
            <a:r>
              <a:rPr lang="en" sz="1300">
                <a:solidFill>
                  <a:schemeClr val="dk2"/>
                </a:solidFill>
              </a:rPr>
              <a:t>g.</a:t>
            </a:r>
            <a:endParaRPr sz="130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</a:rPr>
              <a:t>Strategies to try:</a:t>
            </a:r>
            <a:endParaRPr sz="1300">
              <a:solidFill>
                <a:schemeClr val="dk2"/>
              </a:solidFill>
            </a:endParaRPr>
          </a:p>
          <a:p>
            <a:pPr marL="457200" lvl="0" indent="-2603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500"/>
              <a:buChar char="●"/>
            </a:pPr>
            <a:r>
              <a:rPr lang="en" sz="1200">
                <a:solidFill>
                  <a:schemeClr val="dk2"/>
                </a:solidFill>
              </a:rPr>
              <a:t>Use short or broken crayons to encourage fingertip control.</a:t>
            </a:r>
            <a:endParaRPr sz="1200">
              <a:solidFill>
                <a:schemeClr val="dk2"/>
              </a:solidFill>
            </a:endParaRPr>
          </a:p>
          <a:p>
            <a:pPr marL="457200" lvl="0" indent="-260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Char char="●"/>
            </a:pPr>
            <a:r>
              <a:rPr lang="en" sz="1200">
                <a:solidFill>
                  <a:schemeClr val="dk2"/>
                </a:solidFill>
              </a:rPr>
              <a:t>Practice pinching and squeezing play dough.</a:t>
            </a:r>
            <a:endParaRPr sz="1200">
              <a:solidFill>
                <a:schemeClr val="dk2"/>
              </a:solidFill>
            </a:endParaRPr>
          </a:p>
          <a:p>
            <a:pPr marL="457200" lvl="0" indent="-260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"/>
              <a:buChar char="●"/>
            </a:pPr>
            <a:r>
              <a:rPr lang="en" sz="1200">
                <a:solidFill>
                  <a:schemeClr val="dk2"/>
                </a:solidFill>
              </a:rPr>
              <a:t>Use small tongs or clothespins to strengthen finger muscles.</a:t>
            </a:r>
            <a:endParaRPr sz="1200">
              <a:solidFill>
                <a:schemeClr val="dk2"/>
              </a:solidFill>
            </a:endParaRPr>
          </a:p>
          <a:p>
            <a:pPr marL="4572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" sz="1200">
                <a:solidFill>
                  <a:schemeClr val="dk2"/>
                </a:solidFill>
              </a:rPr>
              <a:t>Try a pencil grip if it improves comfort and control</a:t>
            </a:r>
            <a:r>
              <a:rPr lang="en" sz="1300">
                <a:solidFill>
                  <a:schemeClr val="dk2"/>
                </a:solidFill>
              </a:rPr>
              <a:t>. </a:t>
            </a:r>
            <a:endParaRPr sz="1300">
              <a:solidFill>
                <a:schemeClr val="dk2"/>
              </a:solidFill>
            </a:endParaRPr>
          </a:p>
          <a:p>
            <a:pPr marL="4572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" sz="1200">
                <a:solidFill>
                  <a:schemeClr val="dk2"/>
                </a:solidFill>
              </a:rPr>
              <a:t>Elevated writing surface</a:t>
            </a:r>
            <a:endParaRPr sz="1200">
              <a:solidFill>
                <a:schemeClr val="dk2"/>
              </a:solidFill>
            </a:endParaRPr>
          </a:p>
          <a:p>
            <a:pPr marL="4572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" sz="1200">
                <a:solidFill>
                  <a:schemeClr val="dk2"/>
                </a:solidFill>
              </a:rPr>
              <a:t>Hold items in palm with pinky and index finger</a:t>
            </a:r>
            <a:endParaRPr sz="1200">
              <a:solidFill>
                <a:schemeClr val="dk2"/>
              </a:solidFill>
            </a:endParaRPr>
          </a:p>
          <a:p>
            <a:pPr marL="457200" lvl="0" indent="-266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Char char="●"/>
            </a:pPr>
            <a:r>
              <a:rPr lang="en" sz="1200">
                <a:solidFill>
                  <a:schemeClr val="dk2"/>
                </a:solidFill>
              </a:rPr>
              <a:t>Practice finger placement on pencil  “car front and back seat”</a:t>
            </a:r>
            <a:endParaRPr sz="1300">
              <a:solidFill>
                <a:schemeClr val="dk2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2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5800">
                <a:solidFill>
                  <a:schemeClr val="lt1"/>
                </a:solidFill>
              </a:rPr>
              <a:t>Questions </a:t>
            </a:r>
            <a:endParaRPr sz="5800">
              <a:solidFill>
                <a:schemeClr val="lt1"/>
              </a:solidFill>
            </a:endParaRPr>
          </a:p>
        </p:txBody>
      </p:sp>
      <p:pic>
        <p:nvPicPr>
          <p:cNvPr id="160" name="Google Shape;160;p29" descr="a question mark with a face and arms and legs (Provided by Tenor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0975" y="200025"/>
            <a:ext cx="4485901" cy="474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759</Words>
  <Application>Microsoft Office PowerPoint</Application>
  <PresentationFormat>On-screen Show (16:9)</PresentationFormat>
  <Paragraphs>85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Arial</vt:lpstr>
      <vt:lpstr>Simple Light</vt:lpstr>
      <vt:lpstr>What is Sensory and Fine Motor Skills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Movement breaks</vt:lpstr>
      <vt:lpstr>     Sensory breaks that include movement and heavy work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Laczka, Lana</dc:creator>
  <cp:lastModifiedBy>Laczka, Lana</cp:lastModifiedBy>
  <cp:revision>1</cp:revision>
  <dcterms:modified xsi:type="dcterms:W3CDTF">2026-10-23T12:25:48Z</dcterms:modified>
</cp:coreProperties>
</file>