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1927" r:id="rId2"/>
    <p:sldId id="1611" r:id="rId3"/>
    <p:sldId id="2154" r:id="rId4"/>
    <p:sldId id="2035" r:id="rId5"/>
    <p:sldId id="1952" r:id="rId6"/>
    <p:sldId id="2037" r:id="rId7"/>
    <p:sldId id="1612" r:id="rId8"/>
    <p:sldId id="1692" r:id="rId9"/>
    <p:sldId id="2155" r:id="rId10"/>
    <p:sldId id="2153" r:id="rId11"/>
    <p:sldId id="2089" r:id="rId12"/>
    <p:sldId id="2066" r:id="rId13"/>
    <p:sldId id="1610" r:id="rId14"/>
    <p:sldId id="1439" r:id="rId15"/>
    <p:sldId id="1253" r:id="rId16"/>
    <p:sldId id="2031" r:id="rId17"/>
    <p:sldId id="2118" r:id="rId18"/>
    <p:sldId id="2039" r:id="rId19"/>
    <p:sldId id="2156" r:id="rId20"/>
    <p:sldId id="2086" r:id="rId21"/>
    <p:sldId id="2087" r:id="rId22"/>
    <p:sldId id="2137" r:id="rId23"/>
    <p:sldId id="2077" r:id="rId24"/>
    <p:sldId id="2078" r:id="rId25"/>
    <p:sldId id="2079" r:id="rId26"/>
    <p:sldId id="2157" r:id="rId27"/>
    <p:sldId id="2158" r:id="rId28"/>
    <p:sldId id="2159" r:id="rId29"/>
    <p:sldId id="2139" r:id="rId30"/>
    <p:sldId id="2080" r:id="rId31"/>
    <p:sldId id="1289" r:id="rId32"/>
    <p:sldId id="2083" r:id="rId33"/>
    <p:sldId id="2107" r:id="rId34"/>
    <p:sldId id="2126" r:id="rId35"/>
    <p:sldId id="2130" r:id="rId36"/>
    <p:sldId id="2110" r:id="rId37"/>
    <p:sldId id="2151" r:id="rId38"/>
    <p:sldId id="2152" r:id="rId39"/>
    <p:sldId id="2150" r:id="rId40"/>
    <p:sldId id="1835" r:id="rId41"/>
    <p:sldId id="2122" r:id="rId42"/>
  </p:sldIdLst>
  <p:sldSz cx="12192000" cy="6858000"/>
  <p:notesSz cx="7099300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56"/>
    <a:srgbClr val="87A5D9"/>
    <a:srgbClr val="9F2324"/>
    <a:srgbClr val="4E95D9"/>
    <a:srgbClr val="88C0D9"/>
    <a:srgbClr val="E3C1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52" autoAdjust="0"/>
    <p:restoredTop sz="96247" autoAdjust="0"/>
  </p:normalViewPr>
  <p:slideViewPr>
    <p:cSldViewPr snapToGrid="0">
      <p:cViewPr>
        <p:scale>
          <a:sx n="125" d="100"/>
          <a:sy n="125" d="100"/>
        </p:scale>
        <p:origin x="354" y="-366"/>
      </p:cViewPr>
      <p:guideLst/>
    </p:cSldViewPr>
  </p:slideViewPr>
  <p:outlineViewPr>
    <p:cViewPr>
      <p:scale>
        <a:sx n="33" d="100"/>
        <a:sy n="33" d="100"/>
      </p:scale>
      <p:origin x="0" y="-3594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C5F1723D-6762-4BB0-81BE-AFE3B1B33752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BB1E316D-170B-4B1F-BCC6-D0F41251AA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532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BC116-9EEB-FFD8-7609-6D6AEF38E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358C60-45B5-07BA-B568-8DF57C473B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58DB45-640E-701B-240A-15BEF4923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DD31A-D5B9-776C-5025-3D0BFC6737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2A4B2418-0CB8-49E4-BDDC-CE7BA808ED79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1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0162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A5D410-9C54-4F57-A05B-0F66DD9D444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61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D54BE-A2A1-4186-B590-ECBF5EAB70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78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24206-BCC9-5808-48DF-9F97BD7DB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9F408D-7DDA-DCED-B20C-1949C1D1DE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4B3173-3D80-4380-61FE-8F043D6D4F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C9713-30CD-A472-79FE-B036402CBD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A5D410-9C54-4F57-A05B-0F66DD9D444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021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E316D-170B-4B1F-BCC6-D0F41251AA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87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58E1D-C095-E243-4724-5529AA6B5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78AEF4-D37D-B74B-71F3-F6864D23D7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0449E4-D1E7-A741-C5F5-7A22BCE4E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AJ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53365C-2E17-E364-B1C2-6789A898BF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98407-0356-46B8-95E7-2E4774A4731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63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9145AF-D52E-44C6-94F7-F02764F59C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18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53EF7-A3F2-5FA8-1A31-B4D94329F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87A6E3-0B83-538A-70D6-8E735A3824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4FCC44-B4F3-71D3-E140-4098E5B017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56EED-661F-49E8-985B-A9C2D145E3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98407-0356-46B8-95E7-2E4774A473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25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55D51-BF52-676D-B0BF-A1197CAF6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7FDA65-A0C3-BFF3-A765-03AC04808D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CBD2EA-6417-FE9F-A2BC-6FDBFFA77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71C60E-D35A-027E-25E8-C57FCE1370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98407-0356-46B8-95E7-2E4774A4731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2976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55D51-BF52-676D-B0BF-A1197CAF6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7FDA65-A0C3-BFF3-A765-03AC04808D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CBD2EA-6417-FE9F-A2BC-6FDBFFA77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71C60E-D35A-027E-25E8-C57FCE1370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98407-0356-46B8-95E7-2E4774A4731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488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55D51-BF52-676D-B0BF-A1197CAF6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7FDA65-A0C3-BFF3-A765-03AC04808D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CBD2EA-6417-FE9F-A2BC-6FDBFFA77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71C60E-D35A-027E-25E8-C57FCE1370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98407-0356-46B8-95E7-2E4774A4731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4885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21C1E-2C68-D835-C099-5F0B35A44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921058-7E66-30A6-4371-FBE6B9E0E7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0D62C0-B689-795C-378C-754BBF3F43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073D39-CF5C-4B99-A407-C0C24A8346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1D54BE-A2A1-4186-B590-ECBF5EAB70D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16258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1D54BE-A2A1-4186-B590-ECBF5EAB70D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09877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A0BC3D-69C5-4FE1-98C8-442512B3262D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201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A0BC3D-69C5-4FE1-98C8-442512B3262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068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69509-8E29-CC66-B8BB-60A6DCA58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69C51E-D9FD-6FBC-BA6A-CDCB1F983F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A01F99-AF10-A8A5-1FA9-43B0B141C8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0031CF-B707-A5CE-12EE-8828BD76AF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98407-0356-46B8-95E7-2E4774A4731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6878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732FD-900E-C0CA-9B8D-2BAFE21BB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4F4C89-FBCF-8E5C-A766-75BEB1B3E8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1F5A5A-2995-2FCE-0632-D5874A1AF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D6BD3D-2537-1470-DF0D-9A146BC0A9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A0BC3D-69C5-4FE1-98C8-442512B3262D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2422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E316D-170B-4B1F-BCC6-D0F41251AA4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93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9145AF-D52E-44C6-94F7-F02764F59C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9950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C99145AF-D52E-44C6-94F7-F02764F59C12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41923">
                <a:defRPr/>
              </a:pPr>
              <a:t>20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58187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4C4A2-1E03-938F-007C-3416D3E46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69E135-948B-6F83-5A62-7729C87F3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4C9CA7-7385-0401-DB1E-651009F872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14ED1-8962-269C-8FCE-58F87D1014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9145AF-D52E-44C6-94F7-F02764F59C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0335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DD3E3-0FBF-FCE3-2A7A-D420C87F4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4A133E-A56E-06E2-BE33-B9E0EFE8AF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129127-4E55-8DD6-073C-68ECBACB41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Monica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BDE68F-B678-5A65-F348-69F417CA7B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0E398407-0356-46B8-95E7-2E4774A47317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22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900719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F2674-9F6E-860E-D473-8B1C58314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5F5D0F-F3EB-48F2-FA85-A7DCA19DE9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1A51BE-C5FF-02C5-97C9-E6BE2D5414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79FF6-E221-6B59-B704-8230516A11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398407-0356-46B8-95E7-2E4774A473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0139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5231F-C03E-4DC3-1ABA-52C5C0B00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0985E5-D1E8-413D-9FAF-EDE5E3C2FF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52F9ED-6DE5-BBC1-C064-0D7BFE3B63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BA2A80-C075-8765-5D85-4208F146E0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398407-0356-46B8-95E7-2E4774A473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59970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501AC-629B-E6A7-6E4F-C3A4BF820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F31C75-74A3-431B-A126-8F77D529A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8C1530-3AA0-739F-965E-832CD351E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996EA-0E36-86C6-A1AF-21A143D320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398407-0356-46B8-95E7-2E4774A473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59923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9145AF-D52E-44C6-94F7-F02764F59C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9691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02D7C-8FAF-E75B-4A2C-F66B7D6E1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758EAC-4663-BD55-CCC8-3EB76FB890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69C56B-0F14-FB3F-B550-4C2673011E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B5FBF4-1056-DE87-7AE8-FE8CD8D389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98407-0356-46B8-95E7-2E4774A4731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917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E316D-170B-4B1F-BCC6-D0F41251AA4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492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E316D-170B-4B1F-BCC6-D0F41251AA4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975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964A9-F576-59D4-BC9C-9BB9C9BFB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842832-F46E-FB03-352F-4F9B5F7E57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FF7331-49FF-68A8-EE5D-9D6230408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Monica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3503D9-3778-A128-02E6-C96A591811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1923">
              <a:defRPr/>
            </a:pPr>
            <a:fld id="{0E398407-0356-46B8-95E7-2E4774A47317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41923">
                <a:defRPr/>
              </a:pPr>
              <a:t>30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348733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Jason Unger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A0BC3D-69C5-4FE1-98C8-442512B3262D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72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FC3A6-F435-0FED-1787-0538F1D59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00B2F3-7FFF-90B8-64A8-783B967A12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E683EA-2302-EEC2-98ED-5BB69BAE10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8319E-BAB5-B710-A2E3-C69F165C53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A0BC3D-69C5-4FE1-98C8-442512B3262D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292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9B01C-A4FC-F09C-4290-1820A0D2B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3276E6-A96A-5784-FEB6-AF26C66F17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87DD33-5876-0CCA-5BE7-204E84F8A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CE21B-4988-BC98-F067-15A68C3FD7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98407-0356-46B8-95E7-2E4774A47317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95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22182-4634-612D-0BB2-6E07745AF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C54E96-22E0-F94C-147A-BF082ECAF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BE0C36-EF8B-2B08-99C8-271F7BB27B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Monica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B58E1-E6D8-71E4-3305-69D4210208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98407-0356-46B8-95E7-2E4774A47317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5298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03C85-365F-E986-8963-A96D66E61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1A8C33-E1C8-6275-6284-C375A4D92E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AF3E27-07AB-CEDC-0EBE-21C138B21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BA72E-32A9-8B72-2A62-0B0412777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98407-0356-46B8-95E7-2E4774A47317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633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2A666-ABDD-F74A-2BF5-21FD71B5B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52D3B3-42A3-0C94-4557-B7F9F7B5BA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AC4295-E201-2C42-AC27-C0C4E5407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9DE5E-5C02-F53E-5040-BDFF433617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98407-0356-46B8-95E7-2E4774A47317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48429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2A666-ABDD-F74A-2BF5-21FD71B5B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52D3B3-42A3-0C94-4557-B7F9F7B5BA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AC4295-E201-2C42-AC27-C0C4E5407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9DE5E-5C02-F53E-5040-BDFF433617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98407-0356-46B8-95E7-2E4774A47317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69045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2A666-ABDD-F74A-2BF5-21FD71B5B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52D3B3-42A3-0C94-4557-B7F9F7B5BA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AC4295-E201-2C42-AC27-C0C4E5407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9DE5E-5C02-F53E-5040-BDFF433617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98407-0356-46B8-95E7-2E4774A47317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39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2A666-ABDD-F74A-2BF5-21FD71B5B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52D3B3-42A3-0C94-4557-B7F9F7B5BA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AC4295-E201-2C42-AC27-C0C4E5407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9DE5E-5C02-F53E-5040-BDFF433617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98407-0356-46B8-95E7-2E4774A47317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01857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8AD5F-3967-AD33-6E61-AD8BA2967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2F8AB0-8BFD-CFF3-1230-312F170E16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EFB198-D7F2-2D2D-42B1-7B7F61DD0C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C1CB7-1861-B486-03E0-76A9F2ABC9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98407-0356-46B8-95E7-2E4774A47317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1116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EAFF0-2D89-90D6-3672-EC1843DB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0A2905-5B44-72B1-46F7-19C63D90CD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3BB964-1A35-00F4-BE30-08933BB12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7B7DC-FF17-1A72-C8AB-EB16B5F833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70652">
              <a:defRPr/>
            </a:pPr>
            <a:fld id="{2A4B2418-0CB8-49E4-BDDC-CE7BA808ED79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70652">
                <a:defRPr/>
              </a:pPr>
              <a:t>41</a:t>
            </a:fld>
            <a:endParaRPr lang="en-US" dirty="0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05424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6551B-7CD8-B5D4-7241-4CFD36FB4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CA0140-4203-0747-A4E6-0A73F08BF4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18AB6-7E6E-B6D0-D415-EABFC00B7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4BBA-79AB-440C-A018-B4852545942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69032-0210-5544-1E40-A94841B7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1F230-61F4-54E5-4E57-C4FB9A91D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0792-8608-4BFF-81A3-D0953DDE9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532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16132-1BB6-C58F-54E1-2089FB7A6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10A61-98A6-57CF-2C02-68B16423C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74CFE3-A091-99B2-7F6A-0C9B92A01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4BBA-79AB-440C-A018-B4852545942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542FD-FEF1-BF00-1674-1DCC3BEB7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CE8C3-3D34-A808-08EC-41FF643F0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0792-8608-4BFF-81A3-D0953DDE9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93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F1B18-2348-86FA-0B52-AAABA091A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F0DA2F-93EB-4AB0-14C4-DDC8EF8A1B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F08B2-2893-1574-A113-ADB355168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4BBA-79AB-440C-A018-B4852545942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3CEE9-04FD-E909-E963-B5B9B02DE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F87BD-9C26-7C77-6F57-9E862BB06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0792-8608-4BFF-81A3-D0953DDE9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489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8B4A0-BC2B-F8ED-A8C2-1F75037A4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188A9-F509-1017-15D1-5FCDB58257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485B26-2FEF-D858-9EDE-F98991FC0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CAADED-88FE-61BE-C9B3-33BEDF749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4BBA-79AB-440C-A018-B4852545942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EA0825-67D0-D3E0-6B9C-DA3DF3218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F6069C-1C85-AC3F-93C7-1E2ED83AC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0792-8608-4BFF-81A3-D0953DDE9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54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7710-6F11-1ED8-6E4D-4FD4DE472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F86E5-ABD4-4B06-82DD-C59CEC95D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33207B-7C6E-7789-56F9-8F779202F6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4B2180-5CDA-A46B-769E-EDFBEF1B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095F51-65C7-D149-BEC5-3E6EA233DD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B73342-508E-2342-C125-F95E2E0D3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4BBA-79AB-440C-A018-B4852545942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227B29-3203-830A-AB94-86034F23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29ADAF-C603-3F23-261C-B29E27316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0792-8608-4BFF-81A3-D0953DDE9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401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F8F82-473C-DE3B-BD9E-408CEAD09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5582F5-8566-D61A-E29D-F7AA279D8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4BBA-79AB-440C-A018-B4852545942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02C933-8698-89A6-81D5-7E85255CA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3F787F-87AA-C546-66AD-C4AFDEBB6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0792-8608-4BFF-81A3-D0953DDE9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58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FF947F-5BF4-7DDA-3D6B-EA376AB6B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4BBA-79AB-440C-A018-B4852545942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9E24FA-6D84-525C-B1B6-66C97D5AE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3E8EC-F53B-AC18-44A0-2F9305C27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0792-8608-4BFF-81A3-D0953DDE9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18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0BD5E-9ACC-D85D-B072-846DFD76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7DC88-308A-82C8-9F21-40E57D41E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84E82-C05B-0CF2-412E-9D6E17C5F8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391B-D1C0-543E-3C52-2548AB080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4BBA-79AB-440C-A018-B4852545942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7A35BA-0CCC-58F0-CD45-469118AC3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10F7DD-F8A2-B398-E407-3CF5B82DB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0792-8608-4BFF-81A3-D0953DDE9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92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0B35-3158-2F3D-F607-E9954F287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B58270-C962-98AD-750B-063C7D257E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B87EE-C3C4-3C68-9609-46C41AC6A7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F015E5-69CF-9D61-23FB-8F032C005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4BBA-79AB-440C-A018-B4852545942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438ED5-1A74-7FF3-AB8C-47BA4AFF3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0D4111-CA53-FD5B-9658-B5385E2B2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0792-8608-4BFF-81A3-D0953DDE9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4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F8D5D-A49A-E4DD-A70A-49C7E128A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45F474-EAC1-D3C9-2C38-ED832EEA6D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8B427-F616-5571-A3A6-78E161169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4BBA-79AB-440C-A018-B4852545942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AA42F-C582-2EA8-F1D3-E6CC84CD3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B2193-9581-F430-6D8B-A95D61E87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0792-8608-4BFF-81A3-D0953DDE9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242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9E9F8C-C30C-6800-C0F5-229DC42160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406401-793B-83D4-6823-AE61BC367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2DBF28-0941-FEBE-9856-34DA04E6A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A4BBA-79AB-440C-A018-B4852545942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D89DC-83E3-8C0B-4226-B4C2ADF19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44AAA-820C-F584-590D-50DFF6199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F80792-8608-4BFF-81A3-D0953DDE9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70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0693F5-D156-36B5-35A6-9DBDEEB2C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7E6E7-9CC3-EC38-4089-440F65070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C5387C-9004-196E-69D8-D71357D711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7A4BBA-79AB-440C-A018-B48525459429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B34B9-7C17-9EC3-56DF-067A9102FA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0ADC3-0480-AE8A-FD7C-7B2F54F51B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F80792-8608-4BFF-81A3-D0953DDE9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m437CCOSR6RcRoFsuXeMs_dYzUWGmOWx/view?usp=drive_link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Y64J_I1n7n5S0DU-V-xDsoKpqbSXpgYo/view?usp=drive_link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43A6-5FB2-D563-7C30-09FD7B3B2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E0C02D1-0FD0-10BF-2AB0-964A3B4A56E3}"/>
              </a:ext>
            </a:extLst>
          </p:cNvPr>
          <p:cNvSpPr/>
          <p:nvPr/>
        </p:nvSpPr>
        <p:spPr>
          <a:xfrm>
            <a:off x="2" y="-1"/>
            <a:ext cx="12191998" cy="6857999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D6D94D-81EC-D7CD-FB26-F7C8FB37AA96}"/>
              </a:ext>
            </a:extLst>
          </p:cNvPr>
          <p:cNvSpPr txBox="1"/>
          <p:nvPr/>
        </p:nvSpPr>
        <p:spPr>
          <a:xfrm>
            <a:off x="2729307" y="3220123"/>
            <a:ext cx="888772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>
                <a:solidFill>
                  <a:prstClr val="white"/>
                </a:solidFill>
                <a:latin typeface="Century Gothic" panose="020B0502020202020204" pitchFamily="34" charset="0"/>
              </a:rPr>
              <a:t>Community Meeting No.4</a:t>
            </a:r>
            <a:br>
              <a:rPr lang="en-US" sz="5400" b="1" dirty="0">
                <a:solidFill>
                  <a:prstClr val="white"/>
                </a:solidFill>
                <a:latin typeface="Century Gothic" panose="020B0502020202020204" pitchFamily="34" charset="0"/>
              </a:rPr>
            </a:b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8ABE14-C47C-C4A4-0A9C-8F050513DCA6}"/>
              </a:ext>
            </a:extLst>
          </p:cNvPr>
          <p:cNvSpPr txBox="1"/>
          <p:nvPr/>
        </p:nvSpPr>
        <p:spPr>
          <a:xfrm>
            <a:off x="2729307" y="5148799"/>
            <a:ext cx="3229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entury Gothic" panose="020B0502020202020204" pitchFamily="34" charset="0"/>
              </a:rPr>
              <a:t>October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21, 2026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3B6409-45D2-7F22-84A7-189D9336E931}"/>
              </a:ext>
            </a:extLst>
          </p:cNvPr>
          <p:cNvSpPr txBox="1"/>
          <p:nvPr/>
        </p:nvSpPr>
        <p:spPr>
          <a:xfrm>
            <a:off x="2729307" y="1044925"/>
            <a:ext cx="766077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EASTWOOD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LOCAL SCHOOLS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296ED93-B910-2039-B580-E07B140B91D2}"/>
              </a:ext>
            </a:extLst>
          </p:cNvPr>
          <p:cNvCxnSpPr>
            <a:cxnSpLocks/>
          </p:cNvCxnSpPr>
          <p:nvPr/>
        </p:nvCxnSpPr>
        <p:spPr>
          <a:xfrm>
            <a:off x="2867442" y="2895866"/>
            <a:ext cx="441160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lue and white eagle head&#10;&#10;AI-generated content may be incorrect.">
            <a:extLst>
              <a:ext uri="{FF2B5EF4-FFF2-40B4-BE49-F238E27FC236}">
                <a16:creationId xmlns:a16="http://schemas.microsoft.com/office/drawing/2014/main" id="{BE070C83-96AE-FA38-F030-E98AADB554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376" y="1586665"/>
            <a:ext cx="3195969" cy="142320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6B9CE90-AEC8-431F-E4F8-552D0040F338}"/>
              </a:ext>
            </a:extLst>
          </p:cNvPr>
          <p:cNvSpPr/>
          <p:nvPr/>
        </p:nvSpPr>
        <p:spPr>
          <a:xfrm>
            <a:off x="0" y="0"/>
            <a:ext cx="2225841" cy="6857998"/>
          </a:xfrm>
          <a:prstGeom prst="rect">
            <a:avLst/>
          </a:prstGeom>
          <a:solidFill>
            <a:srgbClr val="87A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9E054B1-68AE-1001-ACAB-69193F55F337}"/>
              </a:ext>
            </a:extLst>
          </p:cNvPr>
          <p:cNvGrpSpPr/>
          <p:nvPr/>
        </p:nvGrpSpPr>
        <p:grpSpPr>
          <a:xfrm>
            <a:off x="9805231" y="5249688"/>
            <a:ext cx="2151617" cy="1016237"/>
            <a:chOff x="9274103" y="5307227"/>
            <a:chExt cx="2151617" cy="1016237"/>
          </a:xfrm>
        </p:grpSpPr>
        <p:pic>
          <p:nvPicPr>
            <p:cNvPr id="12" name="Picture 11" descr="A black and white logo&#10;&#10;Description automatically generated with low confidence">
              <a:extLst>
                <a:ext uri="{FF2B5EF4-FFF2-40B4-BE49-F238E27FC236}">
                  <a16:creationId xmlns:a16="http://schemas.microsoft.com/office/drawing/2014/main" id="{D17AFC50-AE32-3C30-C5F4-57DEC1224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4103" y="5526100"/>
              <a:ext cx="2151617" cy="797364"/>
            </a:xfrm>
            <a:prstGeom prst="rect">
              <a:avLst/>
            </a:prstGeom>
          </p:spPr>
        </p:pic>
        <p:sp>
          <p:nvSpPr>
            <p:cNvPr id="13" name="TextBox 31">
              <a:extLst>
                <a:ext uri="{FF2B5EF4-FFF2-40B4-BE49-F238E27FC236}">
                  <a16:creationId xmlns:a16="http://schemas.microsoft.com/office/drawing/2014/main" id="{17E5F251-ADBC-B12E-4485-D88F90C61681}"/>
                </a:ext>
              </a:extLst>
            </p:cNvPr>
            <p:cNvSpPr txBox="1"/>
            <p:nvPr/>
          </p:nvSpPr>
          <p:spPr>
            <a:xfrm>
              <a:off x="9306002" y="5307227"/>
              <a:ext cx="19180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Facilitated by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903A758-D376-72E4-DB19-C74A465637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298" y="6260406"/>
            <a:ext cx="1438751" cy="22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86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3F689AC-8236-2F07-09CE-BBF0D260900C}"/>
              </a:ext>
            </a:extLst>
          </p:cNvPr>
          <p:cNvSpPr/>
          <p:nvPr/>
        </p:nvSpPr>
        <p:spPr>
          <a:xfrm>
            <a:off x="0" y="2342406"/>
            <a:ext cx="12192000" cy="4515595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C3612B-CAD9-BC2D-D269-CB9E97BCF272}"/>
              </a:ext>
            </a:extLst>
          </p:cNvPr>
          <p:cNvSpPr/>
          <p:nvPr/>
        </p:nvSpPr>
        <p:spPr>
          <a:xfrm>
            <a:off x="0" y="0"/>
            <a:ext cx="12192000" cy="2342406"/>
          </a:xfrm>
          <a:prstGeom prst="rect">
            <a:avLst/>
          </a:prstGeom>
          <a:solidFill>
            <a:srgbClr val="87A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7227EA-D1AF-F89E-57AE-4C73DD123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Welcome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2A6FDC-7138-B3AA-4C0B-7C912DA177B5}"/>
              </a:ext>
            </a:extLst>
          </p:cNvPr>
          <p:cNvSpPr txBox="1"/>
          <p:nvPr/>
        </p:nvSpPr>
        <p:spPr>
          <a:xfrm>
            <a:off x="641704" y="3698185"/>
            <a:ext cx="457799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Brian Hughes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chemeClr val="bg2"/>
                </a:solidFill>
                <a:latin typeface="Century Gothic" panose="020B0502020202020204" pitchFamily="34" charset="0"/>
              </a:rPr>
              <a:t>Superintendent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5D1A9FD-75CC-D404-399F-AF87B024E5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5" t="7882" r="2956" b="18787"/>
          <a:stretch>
            <a:fillRect/>
          </a:stretch>
        </p:blipFill>
        <p:spPr>
          <a:xfrm>
            <a:off x="838200" y="1676844"/>
            <a:ext cx="1602123" cy="1648622"/>
          </a:xfrm>
          <a:prstGeom prst="flowChartConnector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5" name="Picture 14" descr="A blue and white eagle head&#10;&#10;AI-generated content may be incorrect.">
            <a:extLst>
              <a:ext uri="{FF2B5EF4-FFF2-40B4-BE49-F238E27FC236}">
                <a16:creationId xmlns:a16="http://schemas.microsoft.com/office/drawing/2014/main" id="{6CED2067-02AE-DCD6-1B34-1B1CA8F49A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550" y="5318830"/>
            <a:ext cx="2401169" cy="106927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751879-4232-BD1E-DDAA-776042E598DD}"/>
              </a:ext>
            </a:extLst>
          </p:cNvPr>
          <p:cNvCxnSpPr>
            <a:cxnSpLocks/>
          </p:cNvCxnSpPr>
          <p:nvPr/>
        </p:nvCxnSpPr>
        <p:spPr>
          <a:xfrm>
            <a:off x="776921" y="5400068"/>
            <a:ext cx="86234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16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239A560-734E-406E-84C3-DFCC094D8E6D}"/>
              </a:ext>
            </a:extLst>
          </p:cNvPr>
          <p:cNvSpPr/>
          <p:nvPr/>
        </p:nvSpPr>
        <p:spPr>
          <a:xfrm>
            <a:off x="-17923" y="0"/>
            <a:ext cx="12192000" cy="6858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1EE0DF-7AA8-429A-A41A-BC71D2306314}"/>
              </a:ext>
            </a:extLst>
          </p:cNvPr>
          <p:cNvSpPr txBox="1"/>
          <p:nvPr/>
        </p:nvSpPr>
        <p:spPr>
          <a:xfrm>
            <a:off x="4020677" y="455818"/>
            <a:ext cx="4114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Agenda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2DBC21-4D09-4FBE-9E7A-63A03BC3D0A1}"/>
              </a:ext>
            </a:extLst>
          </p:cNvPr>
          <p:cNvSpPr/>
          <p:nvPr/>
        </p:nvSpPr>
        <p:spPr>
          <a:xfrm>
            <a:off x="483449" y="2359801"/>
            <a:ext cx="11225102" cy="315596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9721245-582F-FDD5-DFB5-BB6E7248300A}"/>
              </a:ext>
            </a:extLst>
          </p:cNvPr>
          <p:cNvGrpSpPr/>
          <p:nvPr/>
        </p:nvGrpSpPr>
        <p:grpSpPr>
          <a:xfrm>
            <a:off x="120089" y="2715757"/>
            <a:ext cx="6173743" cy="2444049"/>
            <a:chOff x="281230" y="2690678"/>
            <a:chExt cx="6173743" cy="244404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CE8E60E-6DA3-43D2-BB79-A12D58811075}"/>
                </a:ext>
              </a:extLst>
            </p:cNvPr>
            <p:cNvGrpSpPr/>
            <p:nvPr/>
          </p:nvGrpSpPr>
          <p:grpSpPr>
            <a:xfrm>
              <a:off x="281230" y="2690678"/>
              <a:ext cx="2809021" cy="2444049"/>
              <a:chOff x="281230" y="2690678"/>
              <a:chExt cx="2809021" cy="2444049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A12ED570-FEF8-4A9E-81F7-D56C78F292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116" t="-21898" r="1116" b="-14257"/>
              <a:stretch/>
            </p:blipFill>
            <p:spPr>
              <a:xfrm>
                <a:off x="748619" y="2690678"/>
                <a:ext cx="1894158" cy="1491964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AF0BB1A-8C7A-4DAA-A2AE-DF131527B8D8}"/>
                  </a:ext>
                </a:extLst>
              </p:cNvPr>
              <p:cNvSpPr txBox="1"/>
              <p:nvPr/>
            </p:nvSpPr>
            <p:spPr>
              <a:xfrm>
                <a:off x="281230" y="4180620"/>
                <a:ext cx="280902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Meet the </a:t>
                </a:r>
                <a:b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</a:b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entury Gothic" panose="020B0502020202020204" pitchFamily="34" charset="0"/>
                  </a:rPr>
                  <a:t>team 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31A2C86-76A0-42B7-B161-87CE3DA678CB}"/>
                </a:ext>
              </a:extLst>
            </p:cNvPr>
            <p:cNvSpPr txBox="1"/>
            <p:nvPr/>
          </p:nvSpPr>
          <p:spPr>
            <a:xfrm>
              <a:off x="2642777" y="4113789"/>
              <a:ext cx="38121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Inform:</a:t>
              </a:r>
              <a:b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</a:br>
              <a:r>
                <a:rPr lang="en-US" sz="2800" b="1" dirty="0">
                  <a:solidFill>
                    <a:prstClr val="white"/>
                  </a:solidFill>
                  <a:latin typeface="Century Gothic" panose="020B0502020202020204" pitchFamily="34" charset="0"/>
                </a:rPr>
                <a:t>How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 we got here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pic>
          <p:nvPicPr>
            <p:cNvPr id="15" name="Graphic 14" descr="Schoolhouse outline">
              <a:extLst>
                <a:ext uri="{FF2B5EF4-FFF2-40B4-BE49-F238E27FC236}">
                  <a16:creationId xmlns:a16="http://schemas.microsoft.com/office/drawing/2014/main" id="{8CAD6FB6-6DA9-0617-C25C-10D56CA4BE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10623" b="7539"/>
            <a:stretch/>
          </p:blipFill>
          <p:spPr>
            <a:xfrm>
              <a:off x="3673805" y="2690678"/>
              <a:ext cx="1740182" cy="1424122"/>
            </a:xfrm>
            <a:prstGeom prst="rect">
              <a:avLst/>
            </a:prstGeom>
          </p:spPr>
        </p:pic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41E5BD2-53B7-418D-1261-8949406BE053}"/>
              </a:ext>
            </a:extLst>
          </p:cNvPr>
          <p:cNvCxnSpPr>
            <a:cxnSpLocks/>
          </p:cNvCxnSpPr>
          <p:nvPr/>
        </p:nvCxnSpPr>
        <p:spPr>
          <a:xfrm>
            <a:off x="4382860" y="1678673"/>
            <a:ext cx="86234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5BC7AFF-9421-D2D2-D642-133DAD934F54}"/>
              </a:ext>
            </a:extLst>
          </p:cNvPr>
          <p:cNvSpPr txBox="1"/>
          <p:nvPr/>
        </p:nvSpPr>
        <p:spPr>
          <a:xfrm>
            <a:off x="6169742" y="4143759"/>
            <a:ext cx="33519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</a:rPr>
              <a:t>Building Recommendation</a:t>
            </a:r>
          </a:p>
        </p:txBody>
      </p:sp>
      <p:pic>
        <p:nvPicPr>
          <p:cNvPr id="13" name="Graphic 12" descr="Schoolhouse outline">
            <a:extLst>
              <a:ext uri="{FF2B5EF4-FFF2-40B4-BE49-F238E27FC236}">
                <a16:creationId xmlns:a16="http://schemas.microsoft.com/office/drawing/2014/main" id="{5B433B61-0C31-0888-8921-B9D49D2837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t="10623" b="7539"/>
          <a:stretch/>
        </p:blipFill>
        <p:spPr>
          <a:xfrm>
            <a:off x="6975622" y="2714241"/>
            <a:ext cx="1740182" cy="1424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728269F-3A74-9AC1-3676-C30A9B8ECA04}"/>
              </a:ext>
            </a:extLst>
          </p:cNvPr>
          <p:cNvSpPr txBox="1"/>
          <p:nvPr/>
        </p:nvSpPr>
        <p:spPr>
          <a:xfrm>
            <a:off x="9197649" y="4521985"/>
            <a:ext cx="2874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Questions?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16" name="Graphic 15" descr="Questions with solid fill">
            <a:extLst>
              <a:ext uri="{FF2B5EF4-FFF2-40B4-BE49-F238E27FC236}">
                <a16:creationId xmlns:a16="http://schemas.microsoft.com/office/drawing/2014/main" id="{60A16527-EA3A-E7E2-6CD9-656B0B86F0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51356" y="2831880"/>
            <a:ext cx="1493104" cy="149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346984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46677-3BF2-73AE-D9B7-1DE5485CB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9D3B03C-6817-43ED-4574-1632A321F476}"/>
              </a:ext>
            </a:extLst>
          </p:cNvPr>
          <p:cNvSpPr/>
          <p:nvPr/>
        </p:nvSpPr>
        <p:spPr>
          <a:xfrm>
            <a:off x="0" y="2342406"/>
            <a:ext cx="12192000" cy="4515595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89D273-37AE-3A04-EAAA-12E19B720B00}"/>
              </a:ext>
            </a:extLst>
          </p:cNvPr>
          <p:cNvSpPr/>
          <p:nvPr/>
        </p:nvSpPr>
        <p:spPr>
          <a:xfrm>
            <a:off x="0" y="0"/>
            <a:ext cx="12192000" cy="2342406"/>
          </a:xfrm>
          <a:prstGeom prst="rect">
            <a:avLst/>
          </a:prstGeom>
          <a:solidFill>
            <a:srgbClr val="87A5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0B057A-6E13-7A8E-0A09-12E03C018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                     team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92FFE9-95EC-0621-D2A8-4B8C4897E98B}"/>
              </a:ext>
            </a:extLst>
          </p:cNvPr>
          <p:cNvSpPr txBox="1"/>
          <p:nvPr/>
        </p:nvSpPr>
        <p:spPr>
          <a:xfrm>
            <a:off x="4810113" y="4979841"/>
            <a:ext cx="36987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Monica Bruaw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CPSM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</a:rPr>
              <a:t>Educational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Planner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0E4DE2-2421-CE6C-F89B-B373CD6680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01" t="20089" r="26599" b="55686"/>
          <a:stretch/>
        </p:blipFill>
        <p:spPr>
          <a:xfrm flipH="1">
            <a:off x="5108034" y="2927875"/>
            <a:ext cx="1828800" cy="1800857"/>
          </a:xfrm>
          <a:prstGeom prst="flowChartConnector">
            <a:avLst/>
          </a:prstGeom>
          <a:ln w="38100">
            <a:solidFill>
              <a:schemeClr val="bg1">
                <a:lumMod val="65000"/>
              </a:schemeClr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C127E7D-0812-5A8F-CB6F-49A9984573EE}"/>
              </a:ext>
            </a:extLst>
          </p:cNvPr>
          <p:cNvSpPr txBox="1"/>
          <p:nvPr/>
        </p:nvSpPr>
        <p:spPr>
          <a:xfrm>
            <a:off x="9113388" y="4982587"/>
            <a:ext cx="2240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Tim Tarvin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Educational Planner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76081A-4ED5-F23A-3FE9-7D307EFDD6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12" t="3045" r="20471" b="59587"/>
          <a:stretch>
            <a:fillRect/>
          </a:stretch>
        </p:blipFill>
        <p:spPr>
          <a:xfrm flipH="1">
            <a:off x="9120333" y="2883955"/>
            <a:ext cx="1828800" cy="1800857"/>
          </a:xfrm>
          <a:prstGeom prst="flowChartConnector">
            <a:avLst/>
          </a:prstGeom>
          <a:ln w="38100">
            <a:solidFill>
              <a:schemeClr val="bg1">
                <a:lumMod val="65000"/>
              </a:schemeClr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5042E7-A650-29A1-30AC-EE337FB56F4F}"/>
              </a:ext>
            </a:extLst>
          </p:cNvPr>
          <p:cNvSpPr txBox="1"/>
          <p:nvPr/>
        </p:nvSpPr>
        <p:spPr>
          <a:xfrm>
            <a:off x="838200" y="4979841"/>
            <a:ext cx="34695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Matt Hibner </a:t>
            </a:r>
            <a:r>
              <a:rPr lang="en-US" sz="1400" dirty="0">
                <a:solidFill>
                  <a:schemeClr val="bg2"/>
                </a:solidFill>
                <a:latin typeface="Century Gothic" panose="020B0502020202020204" pitchFamily="34" charset="0"/>
              </a:rPr>
              <a:t>AI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Principal &amp; Architect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5EDFE4-7A70-3DEE-C310-99B9CEC40E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9" t="10146" r="19316" b="29271"/>
          <a:stretch>
            <a:fillRect/>
          </a:stretch>
        </p:blipFill>
        <p:spPr>
          <a:xfrm>
            <a:off x="1068832" y="2826633"/>
            <a:ext cx="1855703" cy="1827349"/>
          </a:xfrm>
          <a:prstGeom prst="flowChartConnector">
            <a:avLst/>
          </a:prstGeom>
          <a:ln w="38100">
            <a:solidFill>
              <a:schemeClr val="bg1">
                <a:lumMod val="65000"/>
              </a:schemeClr>
            </a:solidFill>
          </a:ln>
        </p:spPr>
      </p:pic>
      <p:pic>
        <p:nvPicPr>
          <p:cNvPr id="6146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87C5BC8-473C-478A-DC39-9A662560E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809" y="169243"/>
            <a:ext cx="4848068" cy="179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222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white hard hat on a table with several people in the background&#10;&#10;AI-generated content may be incorrect.">
            <a:extLst>
              <a:ext uri="{FF2B5EF4-FFF2-40B4-BE49-F238E27FC236}">
                <a16:creationId xmlns:a16="http://schemas.microsoft.com/office/drawing/2014/main" id="{928D8C26-71AA-C658-EA29-494A70017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r="17523"/>
          <a:stretch>
            <a:fillRect/>
          </a:stretch>
        </p:blipFill>
        <p:spPr>
          <a:xfrm>
            <a:off x="2989371" y="0"/>
            <a:ext cx="9202630" cy="68580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3B81FE2-F6BF-47E1-3C1A-EEE5A1E4146C}"/>
              </a:ext>
            </a:extLst>
          </p:cNvPr>
          <p:cNvSpPr/>
          <p:nvPr/>
        </p:nvSpPr>
        <p:spPr>
          <a:xfrm>
            <a:off x="-1" y="0"/>
            <a:ext cx="5773479" cy="6858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C281D5-50D0-8674-664C-EAD5D9785B6A}"/>
              </a:ext>
            </a:extLst>
          </p:cNvPr>
          <p:cNvSpPr txBox="1"/>
          <p:nvPr/>
        </p:nvSpPr>
        <p:spPr>
          <a:xfrm>
            <a:off x="657942" y="615733"/>
            <a:ext cx="3287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We are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FBCB74-EF14-E6CC-0150-5BF15CAC8ABE}"/>
              </a:ext>
            </a:extLst>
          </p:cNvPr>
          <p:cNvCxnSpPr>
            <a:cxnSpLocks/>
          </p:cNvCxnSpPr>
          <p:nvPr/>
        </p:nvCxnSpPr>
        <p:spPr>
          <a:xfrm>
            <a:off x="775646" y="2692446"/>
            <a:ext cx="847528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1891D4D-EFB2-4352-2C16-F03EABE989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07" y="1261581"/>
            <a:ext cx="3651519" cy="13532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C00D036-77EC-74BF-7470-B4612F67AFF2}"/>
              </a:ext>
            </a:extLst>
          </p:cNvPr>
          <p:cNvSpPr txBox="1"/>
          <p:nvPr/>
        </p:nvSpPr>
        <p:spPr>
          <a:xfrm>
            <a:off x="233386" y="3358739"/>
            <a:ext cx="53380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Established 1993 in Minster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entury Gothic" panose="020B0502020202020204" pitchFamily="34" charset="0"/>
              </a:rPr>
              <a:t>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op 50 K-12 planning &amp; design firm; 130+ professionals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entury Gothic" panose="020B0502020202020204" pitchFamily="34" charset="0"/>
              </a:rPr>
              <a:t>No. 1 in U.S. for Client Experience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171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6DDF9-5406-45F3-88BE-93B411085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EB0629-A42C-9D5F-726B-D189A0A89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6EB9919-C4D3-0AC7-548C-83C48F0355A0}"/>
              </a:ext>
            </a:extLst>
          </p:cNvPr>
          <p:cNvSpPr/>
          <p:nvPr/>
        </p:nvSpPr>
        <p:spPr>
          <a:xfrm>
            <a:off x="424509" y="336884"/>
            <a:ext cx="11342981" cy="6184231"/>
          </a:xfrm>
          <a:prstGeom prst="rect">
            <a:avLst/>
          </a:prstGeom>
          <a:solidFill>
            <a:srgbClr val="002456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691DDD-F5C1-07FB-4284-D0D6E110B4C0}"/>
              </a:ext>
            </a:extLst>
          </p:cNvPr>
          <p:cNvSpPr txBox="1"/>
          <p:nvPr/>
        </p:nvSpPr>
        <p:spPr>
          <a:xfrm>
            <a:off x="962025" y="2578966"/>
            <a:ext cx="103631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Why are we here?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CBA3F1C-B760-BCEB-6019-532551EEFD50}"/>
              </a:ext>
            </a:extLst>
          </p:cNvPr>
          <p:cNvCxnSpPr>
            <a:cxnSpLocks/>
          </p:cNvCxnSpPr>
          <p:nvPr/>
        </p:nvCxnSpPr>
        <p:spPr>
          <a:xfrm>
            <a:off x="5840328" y="3803329"/>
            <a:ext cx="901248" cy="0"/>
          </a:xfrm>
          <a:prstGeom prst="line">
            <a:avLst/>
          </a:prstGeom>
          <a:ln w="76200">
            <a:solidFill>
              <a:srgbClr val="9F23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9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8647425B-209B-4AF6-9553-83B1FCBFB72D}"/>
              </a:ext>
            </a:extLst>
          </p:cNvPr>
          <p:cNvSpPr/>
          <p:nvPr/>
        </p:nvSpPr>
        <p:spPr>
          <a:xfrm>
            <a:off x="7705" y="0"/>
            <a:ext cx="12295953" cy="6934954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D94253-3EBF-14A4-DF01-7223186C1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784" y="0"/>
            <a:ext cx="10402431" cy="693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46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E83CB-16F6-FD21-BF0F-CDC5AC83F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A1A5AF-272A-F443-8EFF-AC82BA71A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940"/>
          <a:stretch>
            <a:fillRect/>
          </a:stretch>
        </p:blipFill>
        <p:spPr>
          <a:xfrm>
            <a:off x="-363332" y="-208230"/>
            <a:ext cx="12781669" cy="824997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D5BE4E2-55D7-59C4-4764-F095255B0C42}"/>
              </a:ext>
            </a:extLst>
          </p:cNvPr>
          <p:cNvSpPr/>
          <p:nvPr/>
        </p:nvSpPr>
        <p:spPr>
          <a:xfrm>
            <a:off x="424509" y="336884"/>
            <a:ext cx="11342981" cy="6184231"/>
          </a:xfrm>
          <a:prstGeom prst="rect">
            <a:avLst/>
          </a:prstGeom>
          <a:solidFill>
            <a:srgbClr val="002456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73FC03-211D-0E63-A06F-9520609BE30E}"/>
              </a:ext>
            </a:extLst>
          </p:cNvPr>
          <p:cNvSpPr txBox="1"/>
          <p:nvPr/>
        </p:nvSpPr>
        <p:spPr>
          <a:xfrm>
            <a:off x="1403287" y="2578966"/>
            <a:ext cx="105020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Planning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Process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EA26CAD-34AA-FC79-7A81-5BE6CE9F2F65}"/>
              </a:ext>
            </a:extLst>
          </p:cNvPr>
          <p:cNvCxnSpPr>
            <a:cxnSpLocks/>
          </p:cNvCxnSpPr>
          <p:nvPr/>
        </p:nvCxnSpPr>
        <p:spPr>
          <a:xfrm>
            <a:off x="5840328" y="3803329"/>
            <a:ext cx="901248" cy="0"/>
          </a:xfrm>
          <a:prstGeom prst="line">
            <a:avLst/>
          </a:prstGeom>
          <a:ln w="76200">
            <a:solidFill>
              <a:srgbClr val="9F23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76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E2616-DA18-72F1-4F2A-92AD68C81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FC4E31-333C-D951-C73F-B149395F1988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5749A-A9D0-E39A-BBAB-A6C6A30AF72B}"/>
              </a:ext>
            </a:extLst>
          </p:cNvPr>
          <p:cNvSpPr txBox="1"/>
          <p:nvPr/>
        </p:nvSpPr>
        <p:spPr>
          <a:xfrm>
            <a:off x="1981623" y="1256809"/>
            <a:ext cx="10851773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August 27, 2023</a:t>
            </a:r>
            <a:r>
              <a:rPr lang="en-US" sz="160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		</a:t>
            </a: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Superintendent</a:t>
            </a:r>
            <a:r>
              <a:rPr lang="en-US" sz="160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Community Update (Facilities Project- Reno or Replace)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November 1, 2023				Facilities Task Force Meeting (Preventative Maintenance/Big Projects)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November 22, 2023			Superintendent Community Update (Nov. 20- OFCC Resolution/Planning)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December 7, 2023				Staff Survey- Facilities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January 12, 2024				Site Visits (3 different groups/6 Schools Visited)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February 1, 2024					Meeting with OFCC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February 6, 2024					Facilities Task Force Meeting (OFCC/Architect	Update/Site Visits)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May	 20, 2024						Facilities Task Force Meeting (OFCC Update/Building Options) 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July 2, 2024  						</a:t>
            </a: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Facilities Task Force Meeting (OFCC Update/Site Options) </a:t>
            </a: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August 19, 2024					Staff Visioning Session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September 25, 2024			Community Visioning Session				</a:t>
            </a:r>
          </a:p>
          <a:p>
            <a:pPr marL="0" marR="0"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October 15, 2024</a:t>
            </a:r>
            <a:r>
              <a:rPr lang="en-US" sz="160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	</a:t>
            </a:r>
            <a:r>
              <a:rPr lang="en-US" sz="1600" b="0" i="0" u="none" strike="noStrike" dirty="0">
                <a:solidFill>
                  <a:schemeClr val="bg2"/>
                </a:solidFill>
                <a:effectLst/>
                <a:latin typeface="Century Gothic" panose="020B0502020202020204" pitchFamily="34" charset="0"/>
              </a:rPr>
              <a:t>Completion of Durable Life Skills and revision of Eagle Way</a:t>
            </a:r>
            <a:endParaRPr lang="en-US" sz="1600" dirty="0">
              <a:solidFill>
                <a:schemeClr val="bg2"/>
              </a:solidFill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November 4, 2024				Facilities Task Force Meeting (Architect Updates) 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November 20, 2024			Superintendent Community Update (OFCC- Not Up for Funding) </a:t>
            </a:r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0" marR="0" defTabSz="228600">
              <a:spcBef>
                <a:spcPts val="600"/>
              </a:spcBef>
              <a:spcAft>
                <a:spcPts val="600"/>
              </a:spcAft>
            </a:pPr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0E0A14-7657-7385-A308-FF4F64558623}"/>
              </a:ext>
            </a:extLst>
          </p:cNvPr>
          <p:cNvSpPr txBox="1"/>
          <p:nvPr/>
        </p:nvSpPr>
        <p:spPr>
          <a:xfrm>
            <a:off x="2514942" y="243684"/>
            <a:ext cx="89066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2023-2024 Facilities Timeline</a:t>
            </a:r>
            <a:endParaRPr lang="en-US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3351FA2-D25B-300E-EAE7-ADDE1F2C8C38}"/>
              </a:ext>
            </a:extLst>
          </p:cNvPr>
          <p:cNvCxnSpPr>
            <a:cxnSpLocks/>
          </p:cNvCxnSpPr>
          <p:nvPr/>
        </p:nvCxnSpPr>
        <p:spPr>
          <a:xfrm>
            <a:off x="2623020" y="1116972"/>
            <a:ext cx="862340" cy="0"/>
          </a:xfrm>
          <a:prstGeom prst="line">
            <a:avLst/>
          </a:prstGeom>
          <a:ln w="76200">
            <a:solidFill>
              <a:srgbClr val="87A5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453633C9-A5EE-83DC-E28B-232D3767ED7B}"/>
              </a:ext>
            </a:extLst>
          </p:cNvPr>
          <p:cNvSpPr/>
          <p:nvPr/>
        </p:nvSpPr>
        <p:spPr>
          <a:xfrm>
            <a:off x="0" y="0"/>
            <a:ext cx="1340227" cy="6857998"/>
          </a:xfrm>
          <a:prstGeom prst="rect">
            <a:avLst/>
          </a:prstGeom>
          <a:solidFill>
            <a:srgbClr val="87A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5726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E2616-DA18-72F1-4F2A-92AD68C81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FC4E31-333C-D951-C73F-B149395F1988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5749A-A9D0-E39A-BBAB-A6C6A30AF72B}"/>
              </a:ext>
            </a:extLst>
          </p:cNvPr>
          <p:cNvSpPr txBox="1"/>
          <p:nvPr/>
        </p:nvSpPr>
        <p:spPr>
          <a:xfrm>
            <a:off x="1927584" y="1256809"/>
            <a:ext cx="10851773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November 29, 2025</a:t>
            </a:r>
            <a:r>
              <a:rPr lang="en-US" sz="160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Request for Qualifications (Master Facilities Planning)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December 15, 2025</a:t>
            </a:r>
            <a:r>
              <a:rPr lang="en-US" sz="160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BOE- Architect Presentations (Awarded to </a:t>
            </a:r>
            <a:r>
              <a:rPr lang="en-US" sz="1600" dirty="0" err="1">
                <a:solidFill>
                  <a:schemeClr val="bg2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Garmann</a:t>
            </a:r>
            <a:r>
              <a:rPr lang="en-US" sz="160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Miller)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Februar</a:t>
            </a: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 12, 2026</a:t>
            </a:r>
            <a:r>
              <a:rPr lang="en-US" sz="160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	Task Force Meeting #1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February 16, 2026				Building &amp; site assessment validation review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March 4, 2026					Task Force Meeting #2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March 24, 2026					Task Force Meeting #3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April 15, 2026						Community Meeting #1</a:t>
            </a:r>
          </a:p>
          <a:p>
            <a:pPr marL="0" marR="0"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April 28, 2026						Task Force Meeting #4 </a:t>
            </a:r>
          </a:p>
          <a:p>
            <a:pPr marL="0" marR="0"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May	 28, 2026						Task Force Meeting #5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June 15, 2026						Community Meeting #2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July 20	, 2026						BOE Approve Ballot Resolution</a:t>
            </a: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September 23, 2026			Community Meeting #3				</a:t>
            </a:r>
          </a:p>
          <a:p>
            <a:pPr marL="0" marR="0"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b="1" dirty="0">
                <a:solidFill>
                  <a:schemeClr val="bg2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October 21, 2026</a:t>
            </a:r>
            <a:r>
              <a:rPr lang="en-US" sz="1600" dirty="0">
                <a:solidFill>
                  <a:schemeClr val="bg2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			</a:t>
            </a:r>
            <a:r>
              <a:rPr lang="en-US" sz="1600" b="1" dirty="0">
                <a:solidFill>
                  <a:schemeClr val="bg2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Community Meeting #4</a:t>
            </a:r>
            <a:endParaRPr lang="en-US" sz="1600" dirty="0">
              <a:solidFill>
                <a:schemeClr val="bg2"/>
              </a:solidFill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defTabSz="228600"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solidFill>
                  <a:schemeClr val="bg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November 3, 2026				Election Day </a:t>
            </a:r>
          </a:p>
          <a:p>
            <a:pPr defTabSz="228600"/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0E0A14-7657-7385-A308-FF4F64558623}"/>
              </a:ext>
            </a:extLst>
          </p:cNvPr>
          <p:cNvSpPr txBox="1"/>
          <p:nvPr/>
        </p:nvSpPr>
        <p:spPr>
          <a:xfrm>
            <a:off x="2514942" y="243684"/>
            <a:ext cx="89066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2025-2026 Facilities Timeline</a:t>
            </a:r>
            <a:endParaRPr lang="en-US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3351FA2-D25B-300E-EAE7-ADDE1F2C8C38}"/>
              </a:ext>
            </a:extLst>
          </p:cNvPr>
          <p:cNvCxnSpPr>
            <a:cxnSpLocks/>
          </p:cNvCxnSpPr>
          <p:nvPr/>
        </p:nvCxnSpPr>
        <p:spPr>
          <a:xfrm>
            <a:off x="2623020" y="1116972"/>
            <a:ext cx="862340" cy="0"/>
          </a:xfrm>
          <a:prstGeom prst="line">
            <a:avLst/>
          </a:prstGeom>
          <a:ln w="76200">
            <a:solidFill>
              <a:srgbClr val="87A5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453633C9-A5EE-83DC-E28B-232D3767ED7B}"/>
              </a:ext>
            </a:extLst>
          </p:cNvPr>
          <p:cNvSpPr/>
          <p:nvPr/>
        </p:nvSpPr>
        <p:spPr>
          <a:xfrm>
            <a:off x="0" y="0"/>
            <a:ext cx="1340227" cy="6857998"/>
          </a:xfrm>
          <a:prstGeom prst="rect">
            <a:avLst/>
          </a:prstGeom>
          <a:solidFill>
            <a:srgbClr val="87A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675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E2616-DA18-72F1-4F2A-92AD68C81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FC4E31-333C-D951-C73F-B149395F1988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0E0A14-7657-7385-A308-FF4F64558623}"/>
              </a:ext>
            </a:extLst>
          </p:cNvPr>
          <p:cNvSpPr txBox="1"/>
          <p:nvPr/>
        </p:nvSpPr>
        <p:spPr>
          <a:xfrm>
            <a:off x="1801640" y="243684"/>
            <a:ext cx="96199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PLANNING BY THE NUMBERS (2026)</a:t>
            </a:r>
            <a:endParaRPr lang="en-US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3351FA2-D25B-300E-EAE7-ADDE1F2C8C38}"/>
              </a:ext>
            </a:extLst>
          </p:cNvPr>
          <p:cNvCxnSpPr>
            <a:cxnSpLocks/>
          </p:cNvCxnSpPr>
          <p:nvPr/>
        </p:nvCxnSpPr>
        <p:spPr>
          <a:xfrm>
            <a:off x="2623020" y="1116972"/>
            <a:ext cx="86234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453633C9-A5EE-83DC-E28B-232D3767ED7B}"/>
              </a:ext>
            </a:extLst>
          </p:cNvPr>
          <p:cNvSpPr/>
          <p:nvPr/>
        </p:nvSpPr>
        <p:spPr>
          <a:xfrm>
            <a:off x="0" y="0"/>
            <a:ext cx="1340227" cy="6857998"/>
          </a:xfrm>
          <a:prstGeom prst="rect">
            <a:avLst/>
          </a:prstGeom>
          <a:solidFill>
            <a:srgbClr val="87A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86CB3F-85B5-1EBF-7A32-E91933229351}"/>
              </a:ext>
            </a:extLst>
          </p:cNvPr>
          <p:cNvSpPr txBox="1"/>
          <p:nvPr/>
        </p:nvSpPr>
        <p:spPr>
          <a:xfrm>
            <a:off x="1257126" y="2560197"/>
            <a:ext cx="23176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Task Force Members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00DF3-796E-85A6-AD07-9600D8ED200D}"/>
              </a:ext>
            </a:extLst>
          </p:cNvPr>
          <p:cNvSpPr txBox="1"/>
          <p:nvPr/>
        </p:nvSpPr>
        <p:spPr>
          <a:xfrm>
            <a:off x="1622197" y="1256811"/>
            <a:ext cx="14938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Century Gothic" panose="020B0502020202020204" pitchFamily="34" charset="0"/>
              </a:rPr>
              <a:t>48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9E8CC5-FCB3-8880-E764-71844EE3D9BA}"/>
              </a:ext>
            </a:extLst>
          </p:cNvPr>
          <p:cNvSpPr txBox="1"/>
          <p:nvPr/>
        </p:nvSpPr>
        <p:spPr>
          <a:xfrm>
            <a:off x="4193797" y="2212779"/>
            <a:ext cx="10185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FF2288-15C3-FFE1-C95F-14FB116939B9}"/>
              </a:ext>
            </a:extLst>
          </p:cNvPr>
          <p:cNvSpPr txBox="1"/>
          <p:nvPr/>
        </p:nvSpPr>
        <p:spPr>
          <a:xfrm>
            <a:off x="6898693" y="3098806"/>
            <a:ext cx="8902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562C01-12E9-10CD-6EBF-2711A042C1B4}"/>
              </a:ext>
            </a:extLst>
          </p:cNvPr>
          <p:cNvSpPr txBox="1"/>
          <p:nvPr/>
        </p:nvSpPr>
        <p:spPr>
          <a:xfrm>
            <a:off x="3513609" y="3536218"/>
            <a:ext cx="23176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Task Force Meetings</a:t>
            </a:r>
          </a:p>
          <a:p>
            <a:pPr algn="ctr"/>
            <a:endParaRPr lang="en-US" sz="3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1F6398-B886-3A71-6490-E7542722FBEC}"/>
              </a:ext>
            </a:extLst>
          </p:cNvPr>
          <p:cNvSpPr txBox="1"/>
          <p:nvPr/>
        </p:nvSpPr>
        <p:spPr>
          <a:xfrm>
            <a:off x="5993347" y="4391198"/>
            <a:ext cx="27009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Community Meetings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6C4235-F48B-5954-CA32-3B1324304327}"/>
              </a:ext>
            </a:extLst>
          </p:cNvPr>
          <p:cNvSpPr txBox="1"/>
          <p:nvPr/>
        </p:nvSpPr>
        <p:spPr>
          <a:xfrm>
            <a:off x="9571540" y="4057382"/>
            <a:ext cx="8902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chemeClr val="bg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66B0F2-C674-613F-31D0-51B455E060B3}"/>
              </a:ext>
            </a:extLst>
          </p:cNvPr>
          <p:cNvSpPr txBox="1"/>
          <p:nvPr/>
        </p:nvSpPr>
        <p:spPr>
          <a:xfrm>
            <a:off x="7841339" y="5534635"/>
            <a:ext cx="4350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Recommendation</a:t>
            </a:r>
          </a:p>
        </p:txBody>
      </p:sp>
    </p:spTree>
    <p:extLst>
      <p:ext uri="{BB962C8B-B14F-4D97-AF65-F5344CB8AC3E}">
        <p14:creationId xmlns:p14="http://schemas.microsoft.com/office/powerpoint/2010/main" val="1925485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BB704-1DC2-EB88-EC65-EEBA30D36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298748B-A413-8728-237C-731867AA30DF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30" descr="Logo&#10;&#10;Description automatically generated">
            <a:extLst>
              <a:ext uri="{FF2B5EF4-FFF2-40B4-BE49-F238E27FC236}">
                <a16:creationId xmlns:a16="http://schemas.microsoft.com/office/drawing/2014/main" id="{B1C08977-D21D-A946-BAED-F49F93EB2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437" y="6274515"/>
            <a:ext cx="381618" cy="315153"/>
          </a:xfrm>
          <a:prstGeom prst="rect">
            <a:avLst/>
          </a:prstGeom>
        </p:spPr>
      </p:pic>
      <p:pic>
        <p:nvPicPr>
          <p:cNvPr id="24" name="Picture 23" descr="A group of people writing on paper&#10;&#10;Description automatically generated">
            <a:extLst>
              <a:ext uri="{FF2B5EF4-FFF2-40B4-BE49-F238E27FC236}">
                <a16:creationId xmlns:a16="http://schemas.microsoft.com/office/drawing/2014/main" id="{320C1F12-2DE5-0683-FDCC-4F6B075FBA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28" r="10917"/>
          <a:stretch/>
        </p:blipFill>
        <p:spPr>
          <a:xfrm>
            <a:off x="8215788" y="0"/>
            <a:ext cx="397621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334984-BAC0-6C39-223A-415ABBC05E86}"/>
              </a:ext>
            </a:extLst>
          </p:cNvPr>
          <p:cNvSpPr txBox="1"/>
          <p:nvPr/>
        </p:nvSpPr>
        <p:spPr>
          <a:xfrm>
            <a:off x="366810" y="357809"/>
            <a:ext cx="6905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Eastwood Community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E22D5AB-6CF2-E760-0586-2B76C4C22BF1}"/>
              </a:ext>
            </a:extLst>
          </p:cNvPr>
          <p:cNvCxnSpPr>
            <a:cxnSpLocks/>
          </p:cNvCxnSpPr>
          <p:nvPr/>
        </p:nvCxnSpPr>
        <p:spPr>
          <a:xfrm>
            <a:off x="472994" y="1271016"/>
            <a:ext cx="77617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379F8FC-2638-D308-1F66-4735F76C4775}"/>
              </a:ext>
            </a:extLst>
          </p:cNvPr>
          <p:cNvSpPr txBox="1"/>
          <p:nvPr/>
        </p:nvSpPr>
        <p:spPr>
          <a:xfrm>
            <a:off x="1039922" y="1414783"/>
            <a:ext cx="483781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Alumni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Teachers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Administrators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BOE member(s)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Parents of current students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Parents of past students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Business owners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Farmers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Manufacturing/industry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Retired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Participated in previous planning effort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Music boosters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Athletic boosters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899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9E33E73-04E5-8EB7-046D-AF8ED1344E7C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AF0396-82B3-008C-B1D9-17CA6CFEA11B}"/>
              </a:ext>
            </a:extLst>
          </p:cNvPr>
          <p:cNvSpPr txBox="1"/>
          <p:nvPr/>
        </p:nvSpPr>
        <p:spPr>
          <a:xfrm>
            <a:off x="215552" y="137649"/>
            <a:ext cx="6905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Task Force Members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06622CC-DF60-86F4-4B0B-9C5BDDDD323B}"/>
              </a:ext>
            </a:extLst>
          </p:cNvPr>
          <p:cNvCxnSpPr>
            <a:cxnSpLocks/>
          </p:cNvCxnSpPr>
          <p:nvPr/>
        </p:nvCxnSpPr>
        <p:spPr>
          <a:xfrm>
            <a:off x="343786" y="1012598"/>
            <a:ext cx="77617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9167498-2B8E-530C-D74A-D4EFA8DABF41}"/>
              </a:ext>
            </a:extLst>
          </p:cNvPr>
          <p:cNvSpPr txBox="1"/>
          <p:nvPr/>
        </p:nvSpPr>
        <p:spPr>
          <a:xfrm>
            <a:off x="258469" y="1246206"/>
            <a:ext cx="312752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Brianna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Allegier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Carolyn Ashby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Jason Back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Corey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Bettenbrock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Jillan Bodey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Matt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Bostdorff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Roger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Bostdorff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Dr. Bratwurst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Matthew Brinker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Jaycee Brown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Nichole Brown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Jared Cooper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Ashley Culp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David Dennis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Dwight Fertig</a:t>
            </a:r>
          </a:p>
          <a:p>
            <a:endParaRPr lang="en-U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F9D76-076E-CB1F-09DA-B7CE074DB189}"/>
              </a:ext>
            </a:extLst>
          </p:cNvPr>
          <p:cNvSpPr txBox="1"/>
          <p:nvPr/>
        </p:nvSpPr>
        <p:spPr>
          <a:xfrm>
            <a:off x="4638127" y="1246206"/>
            <a:ext cx="34441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Sarah Frank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Gary Gardner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Janel Gerwin</a:t>
            </a:r>
          </a:p>
          <a:p>
            <a:r>
              <a:rPr lang="en-US" sz="2400" b="1" dirty="0">
                <a:solidFill>
                  <a:schemeClr val="bg2"/>
                </a:solidFill>
                <a:latin typeface="Century Gothic" panose="020B0502020202020204" pitchFamily="34" charset="0"/>
              </a:rPr>
              <a:t>AJ Haas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Nick Hannan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Denny Helm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Andrew Hemminger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Jamie Henline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Trent Henline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Adam Hoffmann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Brian Hughes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Jim Kieper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Dean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Krukemyer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Rebecca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Krukemyer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Kevin Leady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A8AE6A-6DF4-3BB0-4352-14C5A9F06B95}"/>
              </a:ext>
            </a:extLst>
          </p:cNvPr>
          <p:cNvSpPr txBox="1"/>
          <p:nvPr/>
        </p:nvSpPr>
        <p:spPr>
          <a:xfrm>
            <a:off x="8489419" y="117693"/>
            <a:ext cx="344411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Monica Leppelmeier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Amy Miller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Christy Miller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Dan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Mundrick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Brian Myers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Skip Recker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Brian Sabo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Nikki Sabo</a:t>
            </a:r>
          </a:p>
          <a:p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Brytanne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Strayer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Jason Unger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Garrett Vetter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John Wagner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Missy Wagoner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Katie Ward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Luke Ward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Corey Weiland</a:t>
            </a: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Arik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Witker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Kyle Wright</a:t>
            </a:r>
          </a:p>
        </p:txBody>
      </p:sp>
    </p:spTree>
    <p:extLst>
      <p:ext uri="{BB962C8B-B14F-4D97-AF65-F5344CB8AC3E}">
        <p14:creationId xmlns:p14="http://schemas.microsoft.com/office/powerpoint/2010/main" val="1951875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1A66E58-DE6F-D2D2-3925-7E00BE9C4C65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4A37E53A-6DD6-1E53-5855-836589D5F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709" y="1597628"/>
            <a:ext cx="1401831" cy="176970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F60F78-E05E-74B6-0D94-E6A73331BEC2}"/>
              </a:ext>
            </a:extLst>
          </p:cNvPr>
          <p:cNvCxnSpPr>
            <a:cxnSpLocks/>
          </p:cNvCxnSpPr>
          <p:nvPr/>
        </p:nvCxnSpPr>
        <p:spPr>
          <a:xfrm>
            <a:off x="5547001" y="5077360"/>
            <a:ext cx="901248" cy="0"/>
          </a:xfrm>
          <a:prstGeom prst="line">
            <a:avLst/>
          </a:prstGeom>
          <a:ln w="76200">
            <a:solidFill>
              <a:srgbClr val="A6CA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2820C8E-58CD-BD86-FD29-C7A00A9B9848}"/>
              </a:ext>
            </a:extLst>
          </p:cNvPr>
          <p:cNvSpPr txBox="1"/>
          <p:nvPr/>
        </p:nvSpPr>
        <p:spPr>
          <a:xfrm>
            <a:off x="0" y="3733926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Options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A15408-334A-F825-F893-3C5BC98152B2}"/>
              </a:ext>
            </a:extLst>
          </p:cNvPr>
          <p:cNvSpPr txBox="1"/>
          <p:nvPr/>
        </p:nvSpPr>
        <p:spPr>
          <a:xfrm>
            <a:off x="2104634" y="5368705"/>
            <a:ext cx="7785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Facilities Task Force Recommendation</a:t>
            </a:r>
          </a:p>
        </p:txBody>
      </p:sp>
    </p:spTree>
    <p:extLst>
      <p:ext uri="{BB962C8B-B14F-4D97-AF65-F5344CB8AC3E}">
        <p14:creationId xmlns:p14="http://schemas.microsoft.com/office/powerpoint/2010/main" val="148413434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B931B2E-4E21-22E7-DCA4-E321B9FAC21E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79ED7F-F658-0781-BA35-20ED27433FAC}"/>
              </a:ext>
            </a:extLst>
          </p:cNvPr>
          <p:cNvSpPr txBox="1"/>
          <p:nvPr/>
        </p:nvSpPr>
        <p:spPr>
          <a:xfrm>
            <a:off x="736701" y="3668383"/>
            <a:ext cx="5354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Priority stickers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CEAE8AA1-F2CD-5A83-ABF4-8053CB6A8891}"/>
              </a:ext>
            </a:extLst>
          </p:cNvPr>
          <p:cNvSpPr/>
          <p:nvPr/>
        </p:nvSpPr>
        <p:spPr>
          <a:xfrm>
            <a:off x="747365" y="4603157"/>
            <a:ext cx="848821" cy="848821"/>
          </a:xfrm>
          <a:prstGeom prst="flowChartConnector">
            <a:avLst/>
          </a:prstGeom>
          <a:solidFill>
            <a:srgbClr val="FF33CC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1F9A5C-3401-CB9D-795A-49BF1BF26816}"/>
              </a:ext>
            </a:extLst>
          </p:cNvPr>
          <p:cNvSpPr txBox="1"/>
          <p:nvPr/>
        </p:nvSpPr>
        <p:spPr>
          <a:xfrm>
            <a:off x="736701" y="4735178"/>
            <a:ext cx="848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$5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FB2E83C-A9D7-B5FE-6A0D-202426B6E402}"/>
              </a:ext>
            </a:extLst>
          </p:cNvPr>
          <p:cNvGrpSpPr/>
          <p:nvPr/>
        </p:nvGrpSpPr>
        <p:grpSpPr>
          <a:xfrm>
            <a:off x="2853732" y="4603157"/>
            <a:ext cx="856201" cy="848821"/>
            <a:chOff x="1839200" y="4603157"/>
            <a:chExt cx="856201" cy="848821"/>
          </a:xfrm>
        </p:grpSpPr>
        <p:sp>
          <p:nvSpPr>
            <p:cNvPr id="7" name="Flowchart: Connector 6">
              <a:extLst>
                <a:ext uri="{FF2B5EF4-FFF2-40B4-BE49-F238E27FC236}">
                  <a16:creationId xmlns:a16="http://schemas.microsoft.com/office/drawing/2014/main" id="{BDFB0966-FFCB-178B-8810-C6BED8CF2156}"/>
                </a:ext>
              </a:extLst>
            </p:cNvPr>
            <p:cNvSpPr/>
            <p:nvPr/>
          </p:nvSpPr>
          <p:spPr>
            <a:xfrm>
              <a:off x="1846580" y="4603157"/>
              <a:ext cx="848821" cy="848821"/>
            </a:xfrm>
            <a:prstGeom prst="flowChartConnector">
              <a:avLst/>
            </a:prstGeom>
            <a:solidFill>
              <a:schemeClr val="accent6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F434F24-0B88-8083-EDC0-45B902789117}"/>
                </a:ext>
              </a:extLst>
            </p:cNvPr>
            <p:cNvSpPr txBox="1"/>
            <p:nvPr/>
          </p:nvSpPr>
          <p:spPr>
            <a:xfrm>
              <a:off x="1839200" y="4735179"/>
              <a:ext cx="8488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$2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E07F286-31FA-D605-611F-F1126B8E5866}"/>
              </a:ext>
            </a:extLst>
          </p:cNvPr>
          <p:cNvGrpSpPr/>
          <p:nvPr/>
        </p:nvGrpSpPr>
        <p:grpSpPr>
          <a:xfrm>
            <a:off x="3911065" y="4603157"/>
            <a:ext cx="859485" cy="848821"/>
            <a:chOff x="2945795" y="4603157"/>
            <a:chExt cx="859485" cy="848821"/>
          </a:xfrm>
        </p:grpSpPr>
        <p:sp>
          <p:nvSpPr>
            <p:cNvPr id="8" name="Flowchart: Connector 7">
              <a:extLst>
                <a:ext uri="{FF2B5EF4-FFF2-40B4-BE49-F238E27FC236}">
                  <a16:creationId xmlns:a16="http://schemas.microsoft.com/office/drawing/2014/main" id="{3448EEB5-0637-39AA-F91C-6A6D49932AB9}"/>
                </a:ext>
              </a:extLst>
            </p:cNvPr>
            <p:cNvSpPr/>
            <p:nvPr/>
          </p:nvSpPr>
          <p:spPr>
            <a:xfrm>
              <a:off x="2945795" y="4603157"/>
              <a:ext cx="848821" cy="848821"/>
            </a:xfrm>
            <a:prstGeom prst="flowChartConnector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B754F6C-8691-A16F-7C58-3A5521287B89}"/>
                </a:ext>
              </a:extLst>
            </p:cNvPr>
            <p:cNvSpPr txBox="1"/>
            <p:nvPr/>
          </p:nvSpPr>
          <p:spPr>
            <a:xfrm>
              <a:off x="2956458" y="4735179"/>
              <a:ext cx="8488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$1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408DEC1-C71E-F7C0-470B-0A79E06B6E0C}"/>
              </a:ext>
            </a:extLst>
          </p:cNvPr>
          <p:cNvGrpSpPr/>
          <p:nvPr/>
        </p:nvGrpSpPr>
        <p:grpSpPr>
          <a:xfrm>
            <a:off x="4906047" y="4603157"/>
            <a:ext cx="1006566" cy="848821"/>
            <a:chOff x="3990868" y="4603157"/>
            <a:chExt cx="1006566" cy="848821"/>
          </a:xfrm>
        </p:grpSpPr>
        <p:sp>
          <p:nvSpPr>
            <p:cNvPr id="10" name="Flowchart: Connector 9">
              <a:extLst>
                <a:ext uri="{FF2B5EF4-FFF2-40B4-BE49-F238E27FC236}">
                  <a16:creationId xmlns:a16="http://schemas.microsoft.com/office/drawing/2014/main" id="{B8AEAFAD-A072-C1EA-5450-3F78102ACD02}"/>
                </a:ext>
              </a:extLst>
            </p:cNvPr>
            <p:cNvSpPr/>
            <p:nvPr/>
          </p:nvSpPr>
          <p:spPr>
            <a:xfrm>
              <a:off x="4045839" y="4603157"/>
              <a:ext cx="848821" cy="848821"/>
            </a:xfrm>
            <a:prstGeom prst="flowChartConnector">
              <a:avLst/>
            </a:prstGeom>
            <a:solidFill>
              <a:srgbClr val="FFFF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7F18525-663C-FBDE-C354-997FA74F797F}"/>
                </a:ext>
              </a:extLst>
            </p:cNvPr>
            <p:cNvSpPr txBox="1"/>
            <p:nvPr/>
          </p:nvSpPr>
          <p:spPr>
            <a:xfrm>
              <a:off x="3990868" y="4735331"/>
              <a:ext cx="10065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50¢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957B83D4-CF8B-1771-6544-E3A71AF294DD}"/>
              </a:ext>
            </a:extLst>
          </p:cNvPr>
          <p:cNvSpPr txBox="1"/>
          <p:nvPr/>
        </p:nvSpPr>
        <p:spPr>
          <a:xfrm>
            <a:off x="746475" y="554234"/>
            <a:ext cx="890660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Priority rankings</a:t>
            </a:r>
            <a:br>
              <a:rPr lang="en-US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Century Gothic" panose="020B0502020202020204" pitchFamily="34" charset="0"/>
              </a:rPr>
              <a:t>activity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938AA3F-AA2C-64D1-9A99-BE1C37A97BF7}"/>
              </a:ext>
            </a:extLst>
          </p:cNvPr>
          <p:cNvCxnSpPr>
            <a:cxnSpLocks/>
          </p:cNvCxnSpPr>
          <p:nvPr/>
        </p:nvCxnSpPr>
        <p:spPr>
          <a:xfrm>
            <a:off x="883875" y="2413110"/>
            <a:ext cx="901248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AC27F3D9-3757-D461-59C9-8196794F902E}"/>
              </a:ext>
            </a:extLst>
          </p:cNvPr>
          <p:cNvGrpSpPr/>
          <p:nvPr/>
        </p:nvGrpSpPr>
        <p:grpSpPr>
          <a:xfrm>
            <a:off x="1797318" y="4603157"/>
            <a:ext cx="859485" cy="848821"/>
            <a:chOff x="5223651" y="5421962"/>
            <a:chExt cx="859485" cy="848821"/>
          </a:xfrm>
        </p:grpSpPr>
        <p:sp>
          <p:nvSpPr>
            <p:cNvPr id="12" name="Flowchart: Connector 11">
              <a:extLst>
                <a:ext uri="{FF2B5EF4-FFF2-40B4-BE49-F238E27FC236}">
                  <a16:creationId xmlns:a16="http://schemas.microsoft.com/office/drawing/2014/main" id="{B5654281-55F7-ED46-54C2-F69C039A2A10}"/>
                </a:ext>
              </a:extLst>
            </p:cNvPr>
            <p:cNvSpPr/>
            <p:nvPr/>
          </p:nvSpPr>
          <p:spPr>
            <a:xfrm>
              <a:off x="5234315" y="5421962"/>
              <a:ext cx="848821" cy="848821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6FDE3E9-9CF9-6146-B3E2-9D7D0BE59CF9}"/>
                </a:ext>
              </a:extLst>
            </p:cNvPr>
            <p:cNvSpPr txBox="1"/>
            <p:nvPr/>
          </p:nvSpPr>
          <p:spPr>
            <a:xfrm>
              <a:off x="5223651" y="5553983"/>
              <a:ext cx="84882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$3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E29F4A3-BC8D-77E9-BD15-584C944FC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2813" y="0"/>
            <a:ext cx="51633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79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E5BFE-60FC-44B8-6CDC-3977823CF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354157-77CF-3533-C5B1-86A09196D88D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796B0E-A95C-BCED-C5E4-C4670D45E049}"/>
              </a:ext>
            </a:extLst>
          </p:cNvPr>
          <p:cNvSpPr txBox="1"/>
          <p:nvPr/>
        </p:nvSpPr>
        <p:spPr>
          <a:xfrm>
            <a:off x="268357" y="1720888"/>
            <a:ext cx="6082747" cy="3900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Two separate buildings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One PK-12 building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Save existing HS auditorium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Enhanced </a:t>
            </a:r>
            <a:r>
              <a:rPr lang="en-US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auditeria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 in new building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Site circulation / traffic flow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Vocational/career-tech space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E7B304-DA7B-A60A-D177-EBE3EF2544D3}"/>
              </a:ext>
            </a:extLst>
          </p:cNvPr>
          <p:cNvSpPr txBox="1"/>
          <p:nvPr/>
        </p:nvSpPr>
        <p:spPr>
          <a:xfrm>
            <a:off x="596561" y="398779"/>
            <a:ext cx="10881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Priority Options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554434-C388-DEB3-5716-5282546A47D1}"/>
              </a:ext>
            </a:extLst>
          </p:cNvPr>
          <p:cNvCxnSpPr>
            <a:cxnSpLocks/>
          </p:cNvCxnSpPr>
          <p:nvPr/>
        </p:nvCxnSpPr>
        <p:spPr>
          <a:xfrm>
            <a:off x="753186" y="1495223"/>
            <a:ext cx="862340" cy="0"/>
          </a:xfrm>
          <a:prstGeom prst="line">
            <a:avLst/>
          </a:prstGeom>
          <a:ln w="76200">
            <a:solidFill>
              <a:srgbClr val="9F23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FE6463C-C13B-F70E-1E39-C93B08B9AD24}"/>
              </a:ext>
            </a:extLst>
          </p:cNvPr>
          <p:cNvSpPr txBox="1"/>
          <p:nvPr/>
        </p:nvSpPr>
        <p:spPr>
          <a:xfrm>
            <a:off x="6274904" y="1742185"/>
            <a:ext cx="5993296" cy="3346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Keeps existing HS gym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Square footage for learning spaces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Maintain athletic field location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Community space/room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Other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ADCF96-841F-C06B-2A42-94168CF8263F}"/>
              </a:ext>
            </a:extLst>
          </p:cNvPr>
          <p:cNvSpPr txBox="1"/>
          <p:nvPr/>
        </p:nvSpPr>
        <p:spPr>
          <a:xfrm rot="20791187">
            <a:off x="8274424" y="4768928"/>
            <a:ext cx="3485583" cy="1200329"/>
          </a:xfrm>
          <a:prstGeom prst="rect">
            <a:avLst/>
          </a:prstGeom>
          <a:solidFill>
            <a:schemeClr val="bg1"/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2456"/>
                </a:solidFill>
              </a:rPr>
              <a:t>Security/Safety is #1 and will be at the forefront of every decision</a:t>
            </a:r>
          </a:p>
        </p:txBody>
      </p:sp>
    </p:spTree>
    <p:extLst>
      <p:ext uri="{BB962C8B-B14F-4D97-AF65-F5344CB8AC3E}">
        <p14:creationId xmlns:p14="http://schemas.microsoft.com/office/powerpoint/2010/main" val="236067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95376-AA97-4EBB-6510-5E19CCFD2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82B07EF-DF1E-FFF5-2DA6-D0A1D4A08530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D8B867-D9D8-EDE3-125A-FFD2EC5BAE71}"/>
              </a:ext>
            </a:extLst>
          </p:cNvPr>
          <p:cNvSpPr txBox="1"/>
          <p:nvPr/>
        </p:nvSpPr>
        <p:spPr>
          <a:xfrm>
            <a:off x="293660" y="143915"/>
            <a:ext cx="890660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Priority rankings</a:t>
            </a:r>
            <a:br>
              <a:rPr lang="en-US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US" sz="4800" dirty="0">
                <a:solidFill>
                  <a:schemeClr val="bg1"/>
                </a:solidFill>
                <a:latin typeface="Century Gothic" panose="020B0502020202020204" pitchFamily="34" charset="0"/>
              </a:rPr>
              <a:t>results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7BCDE0C-6457-7096-E80C-67FECDD6B783}"/>
              </a:ext>
            </a:extLst>
          </p:cNvPr>
          <p:cNvCxnSpPr>
            <a:cxnSpLocks/>
          </p:cNvCxnSpPr>
          <p:nvPr/>
        </p:nvCxnSpPr>
        <p:spPr>
          <a:xfrm>
            <a:off x="449309" y="1924223"/>
            <a:ext cx="901248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4586F9CA-917C-AEC2-9F00-A1C894179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049" y="1267486"/>
            <a:ext cx="9429291" cy="544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7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3482C-FA96-C9D9-D38F-843793F96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BE47838-43EC-381F-C2E9-BB42F0D9C785}"/>
              </a:ext>
            </a:extLst>
          </p:cNvPr>
          <p:cNvSpPr/>
          <p:nvPr/>
        </p:nvSpPr>
        <p:spPr>
          <a:xfrm>
            <a:off x="7731527" y="2131562"/>
            <a:ext cx="3988597" cy="4186431"/>
          </a:xfrm>
          <a:prstGeom prst="roundRect">
            <a:avLst>
              <a:gd name="adj" fmla="val 10960"/>
            </a:avLst>
          </a:prstGeom>
          <a:solidFill>
            <a:srgbClr val="002456"/>
          </a:solidFill>
          <a:ln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Century Gothic" panose="020B0502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Century Gothic" panose="020B0502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Century Gothic" panose="020B0502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Century Gothic" panose="020B0502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Century Gothic" panose="020B0502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800" dirty="0">
              <a:latin typeface="Century Gothic" panose="020B0502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Student-centered interactive lessons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Innovative content creation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Enhanced teamwork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Real world problem solving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Ability to adapt to rapidly changing technology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2CF7314-E8D1-0046-9C01-A7864D4AA693}"/>
              </a:ext>
            </a:extLst>
          </p:cNvPr>
          <p:cNvSpPr/>
          <p:nvPr/>
        </p:nvSpPr>
        <p:spPr>
          <a:xfrm>
            <a:off x="571455" y="2206498"/>
            <a:ext cx="4005263" cy="4111495"/>
          </a:xfrm>
          <a:prstGeom prst="roundRect">
            <a:avLst>
              <a:gd name="adj" fmla="val 10960"/>
            </a:avLst>
          </a:prstGeom>
          <a:solidFill>
            <a:srgbClr val="002456"/>
          </a:solidFill>
          <a:ln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Century Gothic" panose="020B0502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Century Gothic" panose="020B0502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Century Gothic" panose="020B0502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Century Gothic" panose="020B0502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800" dirty="0">
              <a:latin typeface="Century Gothic" panose="020B0502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Traditional classrooms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Limited collaboration space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Minimal dedicated breakout areas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rPr>
              <a:t>Technology used primarily for productivity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5EB6A6B-96B4-D0E7-28BE-ED58A068AC45}"/>
              </a:ext>
            </a:extLst>
          </p:cNvPr>
          <p:cNvSpPr/>
          <p:nvPr/>
        </p:nvSpPr>
        <p:spPr>
          <a:xfrm>
            <a:off x="571457" y="2206498"/>
            <a:ext cx="4005263" cy="1765428"/>
          </a:xfrm>
          <a:prstGeom prst="roundRect">
            <a:avLst/>
          </a:prstGeom>
          <a:solidFill>
            <a:srgbClr val="87A5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What does the “Eastwood Experience” look like today?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DE1EEC-F552-79E4-88AA-9E8BB77CF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456"/>
                </a:solidFill>
                <a:latin typeface="Century Gothic" panose="020B0502020202020204" pitchFamily="34" charset="0"/>
              </a:rPr>
              <a:t>Eastwood’s challenge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9078ABF-1BE4-8444-6A5B-29BD18C5A89C}"/>
              </a:ext>
            </a:extLst>
          </p:cNvPr>
          <p:cNvCxnSpPr>
            <a:cxnSpLocks/>
          </p:cNvCxnSpPr>
          <p:nvPr/>
        </p:nvCxnSpPr>
        <p:spPr>
          <a:xfrm>
            <a:off x="1018067" y="1565017"/>
            <a:ext cx="901248" cy="0"/>
          </a:xfrm>
          <a:prstGeom prst="line">
            <a:avLst/>
          </a:prstGeom>
          <a:ln w="76200">
            <a:solidFill>
              <a:srgbClr val="9F23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E34C871-9AA3-0E72-7F2E-00BE5C62B275}"/>
              </a:ext>
            </a:extLst>
          </p:cNvPr>
          <p:cNvSpPr/>
          <p:nvPr/>
        </p:nvSpPr>
        <p:spPr>
          <a:xfrm>
            <a:off x="7714863" y="2136520"/>
            <a:ext cx="4005263" cy="1835406"/>
          </a:xfrm>
          <a:prstGeom prst="roundRect">
            <a:avLst/>
          </a:prstGeom>
          <a:solidFill>
            <a:srgbClr val="87A5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What is the </a:t>
            </a:r>
          </a:p>
          <a:p>
            <a:pPr algn="ctr"/>
            <a:r>
              <a:rPr lang="en-US" sz="2400" b="1" dirty="0">
                <a:latin typeface="Century Gothic" panose="020B0502020202020204" pitchFamily="34" charset="0"/>
              </a:rPr>
              <a:t>“Eastwood Experience” of tomorrow?</a:t>
            </a:r>
          </a:p>
        </p:txBody>
      </p:sp>
      <p:pic>
        <p:nvPicPr>
          <p:cNvPr id="13" name="Picture 12" descr="A blue and white eagle head&#10;&#10;AI-generated content may be incorrect.">
            <a:extLst>
              <a:ext uri="{FF2B5EF4-FFF2-40B4-BE49-F238E27FC236}">
                <a16:creationId xmlns:a16="http://schemas.microsoft.com/office/drawing/2014/main" id="{DBE047D6-4605-B89A-ECF9-DDCA4EBB24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236" y="1614020"/>
            <a:ext cx="2029524" cy="90377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BA4CB07-D3D4-19F4-8A35-D0BB5A670294}"/>
              </a:ext>
            </a:extLst>
          </p:cNvPr>
          <p:cNvGrpSpPr/>
          <p:nvPr/>
        </p:nvGrpSpPr>
        <p:grpSpPr>
          <a:xfrm>
            <a:off x="4019448" y="-182090"/>
            <a:ext cx="4186431" cy="6612836"/>
            <a:chOff x="4019448" y="-182090"/>
            <a:chExt cx="4186431" cy="66128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1E69D44-64C1-9B0C-5852-784829B78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9448" y="-182090"/>
              <a:ext cx="4186431" cy="418643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DB8B335-73AD-8A14-9839-5101C1E5B70F}"/>
                </a:ext>
              </a:extLst>
            </p:cNvPr>
            <p:cNvSpPr txBox="1"/>
            <p:nvPr/>
          </p:nvSpPr>
          <p:spPr>
            <a:xfrm>
              <a:off x="4803742" y="3891589"/>
              <a:ext cx="2902789" cy="25391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rgbClr val="002456"/>
                  </a:solidFill>
                </a:rPr>
                <a:t>Flexible Learning Spaces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rgbClr val="002456"/>
                  </a:solidFill>
                </a:rPr>
                <a:t>Dedicated Collaboration Spaces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rgbClr val="002456"/>
                  </a:solidFill>
                </a:rPr>
                <a:t>Technology Enhanced Classrooms</a:t>
              </a: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rgbClr val="002456"/>
                  </a:solidFill>
                </a:rPr>
                <a:t>Dynamic Learning Environments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5A1BBA3-8779-478A-526B-40302D61C8C8}"/>
                </a:ext>
              </a:extLst>
            </p:cNvPr>
            <p:cNvSpPr txBox="1"/>
            <p:nvPr/>
          </p:nvSpPr>
          <p:spPr>
            <a:xfrm>
              <a:off x="4483278" y="2551160"/>
              <a:ext cx="332888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9F2324"/>
                  </a:solidFill>
                </a:rPr>
                <a:t>Bridging  the gap with </a:t>
              </a:r>
              <a:r>
                <a:rPr lang="en-US" sz="2400" b="1" dirty="0">
                  <a:solidFill>
                    <a:srgbClr val="9F2324"/>
                  </a:solidFill>
                </a:rPr>
                <a:t>facilities that support the experience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244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8647425B-209B-4AF6-9553-83B1FCBFB72D}"/>
              </a:ext>
            </a:extLst>
          </p:cNvPr>
          <p:cNvSpPr/>
          <p:nvPr/>
        </p:nvSpPr>
        <p:spPr>
          <a:xfrm>
            <a:off x="7705" y="0"/>
            <a:ext cx="12295953" cy="6934954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5C3C3EC-7D11-986D-D600-C9DE9E2EE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500063"/>
            <a:ext cx="10601325" cy="585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1A8B7F7F-F136-4592-8EAA-2BF92FA59B56}"/>
              </a:ext>
            </a:extLst>
          </p:cNvPr>
          <p:cNvSpPr txBox="1"/>
          <p:nvPr/>
        </p:nvSpPr>
        <p:spPr>
          <a:xfrm>
            <a:off x="740241" y="500062"/>
            <a:ext cx="57883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Current facilities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80562D1-1A3F-8F11-27AD-564818B9C933}"/>
              </a:ext>
            </a:extLst>
          </p:cNvPr>
          <p:cNvCxnSpPr>
            <a:cxnSpLocks/>
          </p:cNvCxnSpPr>
          <p:nvPr/>
        </p:nvCxnSpPr>
        <p:spPr>
          <a:xfrm>
            <a:off x="878017" y="1432334"/>
            <a:ext cx="551280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311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8647425B-209B-4AF6-9553-83B1FCBFB72D}"/>
              </a:ext>
            </a:extLst>
          </p:cNvPr>
          <p:cNvSpPr/>
          <p:nvPr/>
        </p:nvSpPr>
        <p:spPr>
          <a:xfrm>
            <a:off x="7706" y="0"/>
            <a:ext cx="12184294" cy="6934954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A8B7F7F-F136-4592-8EAA-2BF92FA59B56}"/>
              </a:ext>
            </a:extLst>
          </p:cNvPr>
          <p:cNvSpPr txBox="1"/>
          <p:nvPr/>
        </p:nvSpPr>
        <p:spPr>
          <a:xfrm>
            <a:off x="307649" y="337058"/>
            <a:ext cx="5788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Aging Facilities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55C15548-5B6A-40D2-9E09-99709773D878}"/>
              </a:ext>
            </a:extLst>
          </p:cNvPr>
          <p:cNvSpPr txBox="1">
            <a:spLocks/>
          </p:cNvSpPr>
          <p:nvPr/>
        </p:nvSpPr>
        <p:spPr>
          <a:xfrm>
            <a:off x="396323" y="1403265"/>
            <a:ext cx="11787971" cy="4248005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Heating system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Roofing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Ventilation/air conditioning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Electrical systems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Plumbing and fixtures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Windows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Structure: foundation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Structure: walls and chimneys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Structure: floors and roofs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General finishes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Interior lighting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Security systems</a:t>
            </a:r>
            <a:endParaRPr lang="en-US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Emergency/egress lighting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Fire alarm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Handicapped access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Site condition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Sewage system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Water supply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Exterior doors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Hazardous material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Century Gothic" panose="020B0502020202020204" pitchFamily="34" charset="0"/>
              </a:rPr>
              <a:t>School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safety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Loose furnishings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80562D1-1A3F-8F11-27AD-564818B9C933}"/>
              </a:ext>
            </a:extLst>
          </p:cNvPr>
          <p:cNvCxnSpPr>
            <a:cxnSpLocks/>
          </p:cNvCxnSpPr>
          <p:nvPr/>
        </p:nvCxnSpPr>
        <p:spPr>
          <a:xfrm>
            <a:off x="307649" y="1224104"/>
            <a:ext cx="78782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237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4098F-7DD3-B3DB-7974-EAA1FDEF6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F7D8F640-AE9B-6543-321D-7B9DDD60BB4E}"/>
              </a:ext>
            </a:extLst>
          </p:cNvPr>
          <p:cNvSpPr/>
          <p:nvPr/>
        </p:nvSpPr>
        <p:spPr>
          <a:xfrm>
            <a:off x="7706" y="0"/>
            <a:ext cx="12184294" cy="6934954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D0B77D3-9CD2-C7E2-772E-0647E6CAAAA2}"/>
              </a:ext>
            </a:extLst>
          </p:cNvPr>
          <p:cNvSpPr txBox="1"/>
          <p:nvPr/>
        </p:nvSpPr>
        <p:spPr>
          <a:xfrm>
            <a:off x="307649" y="337058"/>
            <a:ext cx="5788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Existing conditions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A061C92-BD21-FF13-A690-F88C3E3D3920}"/>
              </a:ext>
            </a:extLst>
          </p:cNvPr>
          <p:cNvCxnSpPr>
            <a:cxnSpLocks/>
          </p:cNvCxnSpPr>
          <p:nvPr/>
        </p:nvCxnSpPr>
        <p:spPr>
          <a:xfrm>
            <a:off x="307649" y="1224104"/>
            <a:ext cx="78782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293CFA0-83E4-5725-41ED-80A4EA17C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194" y="1627473"/>
            <a:ext cx="3179380" cy="42391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A00D86-14BD-B407-6F95-EAE73FA107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819" y="1627472"/>
            <a:ext cx="3176198" cy="42391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D1213B-0A28-EDB2-F965-5EF8224CE3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445" y="1629373"/>
            <a:ext cx="3176198" cy="423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6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33E63-6F45-18AC-1AA1-C44418CD4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EF07C24F-01EF-D7CE-2593-539BAD029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7A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E1FC67-A6DE-1E7C-2F29-22D91C7097AA}"/>
              </a:ext>
            </a:extLst>
          </p:cNvPr>
          <p:cNvSpPr/>
          <p:nvPr/>
        </p:nvSpPr>
        <p:spPr>
          <a:xfrm>
            <a:off x="180185" y="557251"/>
            <a:ext cx="11823405" cy="6051121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/>
              <a:t> 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23056F-727E-6D77-4A5C-2E357327D7E9}"/>
              </a:ext>
            </a:extLst>
          </p:cNvPr>
          <p:cNvSpPr txBox="1"/>
          <p:nvPr/>
        </p:nvSpPr>
        <p:spPr>
          <a:xfrm>
            <a:off x="700883" y="707958"/>
            <a:ext cx="7771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Existing conditions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F8CA13-FF23-F6C6-259B-BAEAA3257607}"/>
              </a:ext>
            </a:extLst>
          </p:cNvPr>
          <p:cNvSpPr txBox="1"/>
          <p:nvPr/>
        </p:nvSpPr>
        <p:spPr>
          <a:xfrm>
            <a:off x="738596" y="2341954"/>
            <a:ext cx="109108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C00000"/>
              </a:buClr>
            </a:pPr>
            <a:endParaRPr lang="en-US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endParaRPr lang="en-US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D6D822-CFA6-2131-0D37-417AD99EBB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430" y="4095266"/>
            <a:ext cx="2748008" cy="206100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59CA23D-A033-DB7E-4CC0-D7E916023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0968" y="1785937"/>
            <a:ext cx="2202370" cy="165177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FEC19F2-FBAE-1AD5-22EE-19037802CC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576" y="3598772"/>
            <a:ext cx="3754171" cy="28156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FAF6F3F-11F6-AE29-8D80-99C32C8DE6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95824" y="1973265"/>
            <a:ext cx="2946385" cy="220978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52F0183-EBB9-8029-07AF-9D4313ADDF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79582" y="3967070"/>
            <a:ext cx="2946384" cy="220978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00B5954-A78E-1AAB-71C5-B257AF12AA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440" y="4780135"/>
            <a:ext cx="2092880" cy="156966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90B6C3F-8567-520D-EE76-E976A554E4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056" y="822868"/>
            <a:ext cx="1981061" cy="264141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7D1AFF9-58CA-0875-8C43-347CE9E244A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867" y="1586781"/>
            <a:ext cx="3671289" cy="187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595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36209-C13B-A3DB-A9DE-1DB0DF187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1FBD1CD-0ACD-7ADE-1E79-4498C94EDEE5}"/>
              </a:ext>
            </a:extLst>
          </p:cNvPr>
          <p:cNvSpPr/>
          <p:nvPr/>
        </p:nvSpPr>
        <p:spPr>
          <a:xfrm>
            <a:off x="-153909" y="-63373"/>
            <a:ext cx="12345909" cy="6921373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/>
              <a:t> 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3587F-16D7-3251-4CE2-ED0BC28DE9A5}"/>
              </a:ext>
            </a:extLst>
          </p:cNvPr>
          <p:cNvSpPr txBox="1"/>
          <p:nvPr/>
        </p:nvSpPr>
        <p:spPr>
          <a:xfrm>
            <a:off x="162830" y="207817"/>
            <a:ext cx="1091086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Existing High School</a:t>
            </a:r>
            <a:r>
              <a:rPr lang="en-US" sz="4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 </a:t>
            </a:r>
            <a:r>
              <a:rPr lang="en-US" sz="4800" dirty="0">
                <a:solidFill>
                  <a:prstClr val="white"/>
                </a:solidFill>
                <a:latin typeface="Century Gothic" panose="020B0502020202020204" pitchFamily="34" charset="0"/>
              </a:rPr>
              <a:t>(65 Years Old)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3C9E042-FBF0-73CD-44AC-6221B278A935}"/>
              </a:ext>
            </a:extLst>
          </p:cNvPr>
          <p:cNvCxnSpPr>
            <a:cxnSpLocks/>
          </p:cNvCxnSpPr>
          <p:nvPr/>
        </p:nvCxnSpPr>
        <p:spPr>
          <a:xfrm>
            <a:off x="384946" y="1250967"/>
            <a:ext cx="77617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9F5569D-A7F1-F3A4-280A-F33BC6E0CEB0}"/>
              </a:ext>
            </a:extLst>
          </p:cNvPr>
          <p:cNvSpPr txBox="1"/>
          <p:nvPr/>
        </p:nvSpPr>
        <p:spPr>
          <a:xfrm>
            <a:off x="918493" y="1734060"/>
            <a:ext cx="109108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C00000"/>
              </a:buClr>
            </a:pPr>
            <a:r>
              <a:rPr 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$32-33 million to renovate the High School</a:t>
            </a:r>
          </a:p>
          <a:p>
            <a:pPr lvl="0">
              <a:buClr>
                <a:srgbClr val="C00000"/>
              </a:buClr>
            </a:pPr>
            <a:endParaRPr lang="en-US" sz="28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endParaRPr lang="en-US" sz="28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lvl="0">
              <a:buClr>
                <a:srgbClr val="C00000"/>
              </a:buClr>
            </a:pP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lvl="0">
              <a:buClr>
                <a:srgbClr val="C00000"/>
              </a:buClr>
            </a:pP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lvl="0">
              <a:buClr>
                <a:srgbClr val="C00000"/>
              </a:buClr>
            </a:pPr>
            <a:r>
              <a:rPr 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74% Renovate to Replace Ratio</a:t>
            </a:r>
          </a:p>
          <a:p>
            <a:pPr lvl="0">
              <a:buClr>
                <a:srgbClr val="C00000"/>
              </a:buClr>
            </a:pPr>
            <a:r>
              <a:rPr lang="en-US" sz="2800" dirty="0">
                <a:solidFill>
                  <a:prstClr val="white"/>
                </a:solidFill>
                <a:latin typeface="Century Gothic" panose="020B0502020202020204" pitchFamily="34" charset="0"/>
              </a:rPr>
              <a:t>	-The OFCC recommends replacing when over 66%</a:t>
            </a:r>
          </a:p>
          <a:p>
            <a:pPr lvl="0">
              <a:buClr>
                <a:srgbClr val="C00000"/>
              </a:buClr>
            </a:pPr>
            <a:r>
              <a:rPr lang="en-US" sz="2800" dirty="0">
                <a:solidFill>
                  <a:prstClr val="white"/>
                </a:solidFill>
                <a:latin typeface="Century Gothic" panose="020B0502020202020204" pitchFamily="34" charset="0"/>
              </a:rPr>
              <a:t>		</a:t>
            </a:r>
            <a:r>
              <a:rPr lang="en-US" sz="2000" b="0" i="0" u="sng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Eastwood High School Facilities Assessment</a:t>
            </a:r>
            <a:endParaRPr lang="en-US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828153A-77CC-5A80-3902-89C556CD4546}"/>
              </a:ext>
            </a:extLst>
          </p:cNvPr>
          <p:cNvSpPr/>
          <p:nvPr/>
        </p:nvSpPr>
        <p:spPr>
          <a:xfrm rot="5400000">
            <a:off x="495441" y="1933517"/>
            <a:ext cx="268495" cy="275224"/>
          </a:xfrm>
          <a:prstGeom prst="triangle">
            <a:avLst/>
          </a:prstGeom>
          <a:solidFill>
            <a:srgbClr val="9F2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0C0C0"/>
              </a:highlight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36E58C8-1069-5797-4CA5-5ED89392EA24}"/>
              </a:ext>
            </a:extLst>
          </p:cNvPr>
          <p:cNvSpPr/>
          <p:nvPr/>
        </p:nvSpPr>
        <p:spPr>
          <a:xfrm rot="5400000">
            <a:off x="522733" y="5016831"/>
            <a:ext cx="268495" cy="275224"/>
          </a:xfrm>
          <a:prstGeom prst="triangle">
            <a:avLst/>
          </a:prstGeom>
          <a:solidFill>
            <a:srgbClr val="9F2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0C0C0"/>
              </a:highligh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E2417A-003B-DDE7-F24F-081FAF064C6D}"/>
              </a:ext>
            </a:extLst>
          </p:cNvPr>
          <p:cNvSpPr txBox="1"/>
          <p:nvPr/>
        </p:nvSpPr>
        <p:spPr>
          <a:xfrm>
            <a:off x="2381063" y="2565308"/>
            <a:ext cx="4537088" cy="1569660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456"/>
                </a:solidFill>
              </a:rPr>
              <a:t>Heating System    $6.7 million</a:t>
            </a:r>
          </a:p>
          <a:p>
            <a:r>
              <a:rPr lang="en-US" sz="2400" b="1" dirty="0">
                <a:solidFill>
                  <a:srgbClr val="002456"/>
                </a:solidFill>
              </a:rPr>
              <a:t>General Finishes  $4.3 million</a:t>
            </a:r>
          </a:p>
          <a:p>
            <a:r>
              <a:rPr lang="en-US" sz="2400" b="1" dirty="0">
                <a:solidFill>
                  <a:srgbClr val="002456"/>
                </a:solidFill>
              </a:rPr>
              <a:t>Electrical	          $3.8 million</a:t>
            </a:r>
          </a:p>
          <a:p>
            <a:r>
              <a:rPr lang="en-US" sz="2400" b="1" dirty="0">
                <a:solidFill>
                  <a:srgbClr val="002456"/>
                </a:solidFill>
              </a:rPr>
              <a:t>Roofing	          $1.7 million</a:t>
            </a:r>
          </a:p>
        </p:txBody>
      </p:sp>
    </p:spTree>
    <p:extLst>
      <p:ext uri="{BB962C8B-B14F-4D97-AF65-F5344CB8AC3E}">
        <p14:creationId xmlns:p14="http://schemas.microsoft.com/office/powerpoint/2010/main" val="295764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70AB8-93A2-77B5-8636-6CD10682A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16DF4C-F306-0255-F56A-CFCC6E29612A}"/>
              </a:ext>
            </a:extLst>
          </p:cNvPr>
          <p:cNvSpPr/>
          <p:nvPr/>
        </p:nvSpPr>
        <p:spPr>
          <a:xfrm>
            <a:off x="-153909" y="-63373"/>
            <a:ext cx="12345909" cy="6921373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/>
              <a:t> 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0A204F-4144-7420-35B8-5647C56AFF1E}"/>
              </a:ext>
            </a:extLst>
          </p:cNvPr>
          <p:cNvSpPr txBox="1"/>
          <p:nvPr/>
        </p:nvSpPr>
        <p:spPr>
          <a:xfrm>
            <a:off x="162830" y="207817"/>
            <a:ext cx="109108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Existing Middle School </a:t>
            </a:r>
            <a:r>
              <a:rPr lang="en-US" sz="4400" dirty="0">
                <a:solidFill>
                  <a:prstClr val="white"/>
                </a:solidFill>
                <a:latin typeface="Century Gothic" panose="020B0502020202020204" pitchFamily="34" charset="0"/>
              </a:rPr>
              <a:t>(56 Years Old)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E6CC35-AD8E-3638-C562-14158D20BF1F}"/>
              </a:ext>
            </a:extLst>
          </p:cNvPr>
          <p:cNvCxnSpPr>
            <a:cxnSpLocks/>
          </p:cNvCxnSpPr>
          <p:nvPr/>
        </p:nvCxnSpPr>
        <p:spPr>
          <a:xfrm>
            <a:off x="384946" y="1250967"/>
            <a:ext cx="77617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1796220-4C80-E928-1A3F-F214698CA203}"/>
              </a:ext>
            </a:extLst>
          </p:cNvPr>
          <p:cNvSpPr txBox="1"/>
          <p:nvPr/>
        </p:nvSpPr>
        <p:spPr>
          <a:xfrm>
            <a:off x="640570" y="1711948"/>
            <a:ext cx="109108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C00000"/>
              </a:buClr>
            </a:pPr>
            <a:r>
              <a:rPr 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$22-23 million to renovate the Middle School</a:t>
            </a:r>
          </a:p>
          <a:p>
            <a:pPr lvl="0">
              <a:buClr>
                <a:srgbClr val="C00000"/>
              </a:buClr>
            </a:pPr>
            <a:endParaRPr lang="en-US" sz="28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endParaRPr lang="en-US" sz="28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lvl="0">
              <a:buClr>
                <a:srgbClr val="C00000"/>
              </a:buClr>
            </a:pP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lvl="0">
              <a:buClr>
                <a:srgbClr val="C00000"/>
              </a:buClr>
            </a:pP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lvl="0">
              <a:buClr>
                <a:srgbClr val="C00000"/>
              </a:buClr>
            </a:pPr>
            <a:r>
              <a:rPr lang="en-US" sz="2800" b="1" dirty="0">
                <a:solidFill>
                  <a:prstClr val="white"/>
                </a:solidFill>
                <a:latin typeface="Century Gothic" panose="020B0502020202020204" pitchFamily="34" charset="0"/>
              </a:rPr>
              <a:t>77% Renovate to Replace Ratio</a:t>
            </a:r>
          </a:p>
          <a:p>
            <a:pPr lvl="0">
              <a:buClr>
                <a:srgbClr val="C00000"/>
              </a:buClr>
            </a:pPr>
            <a:r>
              <a:rPr lang="en-US" sz="2800" dirty="0">
                <a:solidFill>
                  <a:prstClr val="white"/>
                </a:solidFill>
                <a:latin typeface="Century Gothic" panose="020B0502020202020204" pitchFamily="34" charset="0"/>
              </a:rPr>
              <a:t>	-The OFCC recommends replacing when over 66%</a:t>
            </a:r>
          </a:p>
          <a:p>
            <a:pPr lvl="0">
              <a:buClr>
                <a:srgbClr val="C00000"/>
              </a:buClr>
            </a:pPr>
            <a:r>
              <a:rPr lang="en-US" sz="2800" dirty="0">
                <a:solidFill>
                  <a:prstClr val="white"/>
                </a:solidFill>
                <a:latin typeface="Century Gothic" panose="020B0502020202020204" pitchFamily="34" charset="0"/>
              </a:rPr>
              <a:t>		</a:t>
            </a:r>
            <a:r>
              <a:rPr lang="en-US" sz="2000" b="0" i="0" u="sng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Eastwood Middle School Facilities Assessment</a:t>
            </a:r>
            <a:endParaRPr lang="en-US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A4D0A556-5057-6B75-9A79-85235E51566B}"/>
              </a:ext>
            </a:extLst>
          </p:cNvPr>
          <p:cNvSpPr/>
          <p:nvPr/>
        </p:nvSpPr>
        <p:spPr>
          <a:xfrm rot="5400000">
            <a:off x="308109" y="1898010"/>
            <a:ext cx="268495" cy="275224"/>
          </a:xfrm>
          <a:prstGeom prst="triangle">
            <a:avLst/>
          </a:prstGeom>
          <a:solidFill>
            <a:srgbClr val="9F2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0C0C0"/>
              </a:highlight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056FE15F-138B-B4B0-DF8D-6AD092130389}"/>
              </a:ext>
            </a:extLst>
          </p:cNvPr>
          <p:cNvSpPr/>
          <p:nvPr/>
        </p:nvSpPr>
        <p:spPr>
          <a:xfrm rot="5400000">
            <a:off x="338410" y="4962512"/>
            <a:ext cx="268495" cy="275224"/>
          </a:xfrm>
          <a:prstGeom prst="triangle">
            <a:avLst/>
          </a:prstGeom>
          <a:solidFill>
            <a:srgbClr val="9F2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0C0C0"/>
              </a:highligh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BA17B0-7CDF-75B9-419D-83E192D96716}"/>
              </a:ext>
            </a:extLst>
          </p:cNvPr>
          <p:cNvSpPr txBox="1"/>
          <p:nvPr/>
        </p:nvSpPr>
        <p:spPr>
          <a:xfrm>
            <a:off x="2290528" y="2823107"/>
            <a:ext cx="4537088" cy="1569660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456"/>
                </a:solidFill>
              </a:rPr>
              <a:t>Heating System    $4.4 million</a:t>
            </a:r>
          </a:p>
          <a:p>
            <a:r>
              <a:rPr lang="en-US" sz="2400" b="1" dirty="0">
                <a:solidFill>
                  <a:srgbClr val="002456"/>
                </a:solidFill>
              </a:rPr>
              <a:t>General Finishes  $2.9 million</a:t>
            </a:r>
          </a:p>
          <a:p>
            <a:r>
              <a:rPr lang="en-US" sz="2400" b="1" dirty="0">
                <a:solidFill>
                  <a:srgbClr val="002456"/>
                </a:solidFill>
              </a:rPr>
              <a:t>Electrical	          $2.5 million</a:t>
            </a:r>
          </a:p>
          <a:p>
            <a:r>
              <a:rPr lang="en-US" sz="2400" b="1" dirty="0">
                <a:solidFill>
                  <a:srgbClr val="002456"/>
                </a:solidFill>
              </a:rPr>
              <a:t>Roofing	          $1.3 million</a:t>
            </a:r>
          </a:p>
        </p:txBody>
      </p:sp>
    </p:spTree>
    <p:extLst>
      <p:ext uri="{BB962C8B-B14F-4D97-AF65-F5344CB8AC3E}">
        <p14:creationId xmlns:p14="http://schemas.microsoft.com/office/powerpoint/2010/main" val="4135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77B0B-EC0A-9014-1915-5E8645B45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0C2B61-AC38-05B5-DB8C-C60DD2509476}"/>
              </a:ext>
            </a:extLst>
          </p:cNvPr>
          <p:cNvSpPr/>
          <p:nvPr/>
        </p:nvSpPr>
        <p:spPr>
          <a:xfrm>
            <a:off x="-153909" y="-31687"/>
            <a:ext cx="12345909" cy="6921373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/>
              <a:t> 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C5B8CB-182C-7F22-0AEA-8720E21632F5}"/>
              </a:ext>
            </a:extLst>
          </p:cNvPr>
          <p:cNvSpPr txBox="1"/>
          <p:nvPr/>
        </p:nvSpPr>
        <p:spPr>
          <a:xfrm>
            <a:off x="506862" y="702451"/>
            <a:ext cx="109108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Renovation Costs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7BBA3F5-8840-3255-EE0A-01EA5B12D89B}"/>
              </a:ext>
            </a:extLst>
          </p:cNvPr>
          <p:cNvCxnSpPr>
            <a:cxnSpLocks/>
          </p:cNvCxnSpPr>
          <p:nvPr/>
        </p:nvCxnSpPr>
        <p:spPr>
          <a:xfrm>
            <a:off x="579969" y="1567838"/>
            <a:ext cx="77617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06084D7-262D-6E2C-9D01-60F2DEBB88E9}"/>
              </a:ext>
            </a:extLst>
          </p:cNvPr>
          <p:cNvSpPr txBox="1"/>
          <p:nvPr/>
        </p:nvSpPr>
        <p:spPr>
          <a:xfrm>
            <a:off x="640570" y="1692816"/>
            <a:ext cx="1091086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rgbClr val="C00000"/>
              </a:buClr>
            </a:pPr>
            <a:r>
              <a:rPr lang="en-US" sz="3600" dirty="0">
                <a:solidFill>
                  <a:prstClr val="white"/>
                </a:solidFill>
                <a:latin typeface="Century Gothic" panose="020B0502020202020204" pitchFamily="34" charset="0"/>
              </a:rPr>
              <a:t>To renovate </a:t>
            </a:r>
            <a:r>
              <a:rPr lang="en-US" sz="3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BOTH</a:t>
            </a:r>
            <a:r>
              <a:rPr lang="en-US" sz="3600" dirty="0">
                <a:solidFill>
                  <a:prstClr val="white"/>
                </a:solidFill>
                <a:latin typeface="Century Gothic" panose="020B0502020202020204" pitchFamily="34" charset="0"/>
              </a:rPr>
              <a:t> the High School and the Middle School to code and required standards, the projections are in the range of:</a:t>
            </a:r>
          </a:p>
          <a:p>
            <a:pPr lvl="0">
              <a:buClr>
                <a:srgbClr val="C00000"/>
              </a:buClr>
            </a:pPr>
            <a:endParaRPr lang="en-US" sz="36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r>
              <a:rPr lang="en-US" sz="3600" b="1" dirty="0">
                <a:solidFill>
                  <a:prstClr val="white"/>
                </a:solidFill>
                <a:latin typeface="Century Gothic" panose="020B0502020202020204" pitchFamily="34" charset="0"/>
              </a:rPr>
              <a:t>$55 - $57 million</a:t>
            </a:r>
          </a:p>
          <a:p>
            <a:pPr lvl="0">
              <a:buClr>
                <a:srgbClr val="C00000"/>
              </a:buClr>
            </a:pPr>
            <a:r>
              <a:rPr lang="en-US" b="1" dirty="0">
                <a:solidFill>
                  <a:prstClr val="white"/>
                </a:solidFill>
                <a:latin typeface="Century Gothic" panose="020B0502020202020204" pitchFamily="34" charset="0"/>
              </a:rPr>
              <a:t>*estimated 12 Million OFCC Funding toward project</a:t>
            </a:r>
          </a:p>
          <a:p>
            <a:pPr lvl="0">
              <a:buClr>
                <a:srgbClr val="C00000"/>
              </a:buClr>
            </a:pPr>
            <a:endParaRPr lang="en-US" sz="3600" b="1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lvl="0">
              <a:buClr>
                <a:srgbClr val="C00000"/>
              </a:buClr>
            </a:pPr>
            <a:r>
              <a:rPr lang="en-US" sz="2800" dirty="0">
                <a:solidFill>
                  <a:prstClr val="white"/>
                </a:solidFill>
                <a:latin typeface="Century Gothic" panose="020B0502020202020204" pitchFamily="34" charset="0"/>
              </a:rPr>
              <a:t>Renovation life expectancy – 25 years</a:t>
            </a:r>
          </a:p>
          <a:p>
            <a:pPr lvl="0">
              <a:buClr>
                <a:srgbClr val="C00000"/>
              </a:buClr>
            </a:pPr>
            <a:r>
              <a:rPr lang="en-US" sz="2800" dirty="0">
                <a:solidFill>
                  <a:prstClr val="white"/>
                </a:solidFill>
                <a:latin typeface="Century Gothic" panose="020B0502020202020204" pitchFamily="34" charset="0"/>
              </a:rPr>
              <a:t>New construction life expectancy – 50 plus years</a:t>
            </a:r>
          </a:p>
          <a:p>
            <a:pPr lvl="0">
              <a:buClr>
                <a:srgbClr val="C00000"/>
              </a:buClr>
            </a:pPr>
            <a:endParaRPr lang="en-US" sz="28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56AEA075-1E84-F5CE-73DD-D724707B6B39}"/>
              </a:ext>
            </a:extLst>
          </p:cNvPr>
          <p:cNvSpPr/>
          <p:nvPr/>
        </p:nvSpPr>
        <p:spPr>
          <a:xfrm rot="5400000">
            <a:off x="308109" y="1898010"/>
            <a:ext cx="268495" cy="275224"/>
          </a:xfrm>
          <a:prstGeom prst="triangle">
            <a:avLst/>
          </a:prstGeom>
          <a:solidFill>
            <a:srgbClr val="9F2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C0C0C0"/>
              </a:highlight>
            </a:endParaRPr>
          </a:p>
        </p:txBody>
      </p:sp>
      <p:pic>
        <p:nvPicPr>
          <p:cNvPr id="2052" name="Picture 4" descr="Safety Hat PNGs for Free Download">
            <a:extLst>
              <a:ext uri="{FF2B5EF4-FFF2-40B4-BE49-F238E27FC236}">
                <a16:creationId xmlns:a16="http://schemas.microsoft.com/office/drawing/2014/main" id="{C75DF624-38FE-8735-B443-54FE9AD5D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84494" y="4275867"/>
            <a:ext cx="1480488" cy="148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 blue and white eagle head&#10;&#10;AI-generated content may be incorrect.">
            <a:extLst>
              <a:ext uri="{FF2B5EF4-FFF2-40B4-BE49-F238E27FC236}">
                <a16:creationId xmlns:a16="http://schemas.microsoft.com/office/drawing/2014/main" id="{EF97CBB0-1114-290B-C6FA-1C79594B5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3527">
            <a:off x="8697103" y="5082145"/>
            <a:ext cx="2643357" cy="1177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06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8647425B-209B-4AF6-9553-83B1FCBFB72D}"/>
              </a:ext>
            </a:extLst>
          </p:cNvPr>
          <p:cNvSpPr/>
          <p:nvPr/>
        </p:nvSpPr>
        <p:spPr>
          <a:xfrm>
            <a:off x="7705" y="0"/>
            <a:ext cx="12295953" cy="6934954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78CFF7-E53E-7779-A2B8-B6A13D6B2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" y="0"/>
            <a:ext cx="12314887" cy="693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112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6E077-C294-3786-20B4-12BBB8320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CC22ED-7CE8-33D9-2A36-78C29087DFBC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B2C053-87B4-BCCE-206E-72E88C7FF3C0}"/>
              </a:ext>
            </a:extLst>
          </p:cNvPr>
          <p:cNvSpPr txBox="1"/>
          <p:nvPr/>
        </p:nvSpPr>
        <p:spPr>
          <a:xfrm>
            <a:off x="838200" y="211334"/>
            <a:ext cx="11261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Program of Requirements (POR)</a:t>
            </a:r>
            <a:endParaRPr lang="en-US" sz="4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0C6A9BE-FEFE-0E91-CC12-6D887D8E9C6F}"/>
              </a:ext>
            </a:extLst>
          </p:cNvPr>
          <p:cNvCxnSpPr>
            <a:cxnSpLocks/>
          </p:cNvCxnSpPr>
          <p:nvPr/>
        </p:nvCxnSpPr>
        <p:spPr>
          <a:xfrm>
            <a:off x="974681" y="1295223"/>
            <a:ext cx="901248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9EFEA8-EA3A-649B-ADD1-6FAB89A218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0061" y="1887054"/>
            <a:ext cx="5540369" cy="4379115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Core academic classrooms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Industrial Tech Classroom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Ag-Ed Lab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CAD Lab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Instrumental Room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Vocal Room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Art Room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47C469-2148-6078-8352-AA2D4A50D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0431" y="1887054"/>
            <a:ext cx="5181600" cy="437911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STEM Lab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MS Auxiliary Gym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HS Competition Gym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Multipurpose PE Room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Personnel Offices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OT/PT Spaces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Therapist Group Offices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2">
                  <a:lumMod val="9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641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9FA64-F25F-42F6-CAC4-0000A1EF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816" y="36512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002456"/>
                </a:solidFill>
                <a:latin typeface="Century Gothic" panose="020B0502020202020204" pitchFamily="34" charset="0"/>
              </a:rPr>
              <a:t>What’s included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E9F3D-F4F6-32E3-DB5C-673851C5C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816" y="1500505"/>
            <a:ext cx="9302997" cy="499237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2456"/>
                </a:solidFill>
                <a:latin typeface="Century Gothic" panose="020B0502020202020204" pitchFamily="34" charset="0"/>
              </a:rPr>
              <a:t>Classrooms, special education and academic support spaces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2456"/>
                </a:solidFill>
                <a:latin typeface="Century Gothic" panose="020B0502020202020204" pitchFamily="34" charset="0"/>
              </a:rPr>
              <a:t>Separate space for MS and HS media center, art, instrumental, vocal room, computer rooms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2456"/>
                </a:solidFill>
                <a:latin typeface="Century Gothic" panose="020B0502020202020204" pitchFamily="34" charset="0"/>
              </a:rPr>
              <a:t>HS competition gym (+/-1,600 seats) with 4 locker rooms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600" b="1" dirty="0">
                <a:solidFill>
                  <a:srgbClr val="002456"/>
                </a:solidFill>
                <a:latin typeface="Century Gothic" panose="020B0502020202020204" pitchFamily="34" charset="0"/>
              </a:rPr>
              <a:t>Current HS Gym has 1668 seats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2456"/>
                </a:solidFill>
                <a:latin typeface="Century Gothic" panose="020B0502020202020204" pitchFamily="34" charset="0"/>
              </a:rPr>
              <a:t>HS life skills lab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2456"/>
                </a:solidFill>
                <a:latin typeface="Century Gothic" panose="020B0502020202020204" pitchFamily="34" charset="0"/>
              </a:rPr>
              <a:t>MS tech lab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2456"/>
                </a:solidFill>
                <a:latin typeface="Century Gothic" panose="020B0502020202020204" pitchFamily="34" charset="0"/>
              </a:rPr>
              <a:t>New offering for STEM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2456"/>
                </a:solidFill>
                <a:latin typeface="Century Gothic" panose="020B0502020202020204" pitchFamily="34" charset="0"/>
              </a:rPr>
              <a:t>HS Ag-Ed lab with CAD lab adjacent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2456"/>
                </a:solidFill>
                <a:latin typeface="Century Gothic" panose="020B0502020202020204" pitchFamily="34" charset="0"/>
              </a:rPr>
              <a:t>Shared Services- SRO, NURSE, PT/OT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35F22B-E24E-8AFF-D43A-53A491AE285D}"/>
              </a:ext>
            </a:extLst>
          </p:cNvPr>
          <p:cNvSpPr/>
          <p:nvPr/>
        </p:nvSpPr>
        <p:spPr>
          <a:xfrm>
            <a:off x="0" y="0"/>
            <a:ext cx="2009274" cy="6874893"/>
          </a:xfrm>
          <a:prstGeom prst="rect">
            <a:avLst/>
          </a:prstGeom>
          <a:solidFill>
            <a:srgbClr val="00245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49AF3B-A46B-E406-3EC4-E2E8F778316E}"/>
              </a:ext>
            </a:extLst>
          </p:cNvPr>
          <p:cNvSpPr txBox="1"/>
          <p:nvPr/>
        </p:nvSpPr>
        <p:spPr>
          <a:xfrm>
            <a:off x="179109" y="388875"/>
            <a:ext cx="21870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New 5-12 Building</a:t>
            </a:r>
            <a:endParaRPr lang="en-US" sz="2800" b="1" dirty="0">
              <a:solidFill>
                <a:srgbClr val="FFD833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7EC7437-7CE8-DE2A-0935-289CA0DD62EB}"/>
              </a:ext>
            </a:extLst>
          </p:cNvPr>
          <p:cNvCxnSpPr>
            <a:cxnSpLocks/>
          </p:cNvCxnSpPr>
          <p:nvPr/>
        </p:nvCxnSpPr>
        <p:spPr>
          <a:xfrm>
            <a:off x="308488" y="1500505"/>
            <a:ext cx="862340" cy="0"/>
          </a:xfrm>
          <a:prstGeom prst="line">
            <a:avLst/>
          </a:prstGeom>
          <a:ln w="76200">
            <a:solidFill>
              <a:srgbClr val="87A5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718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9FA64-F25F-42F6-CAC4-0000A1EF5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816" y="36512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002456"/>
                </a:solidFill>
                <a:latin typeface="Century Gothic" panose="020B0502020202020204" pitchFamily="34" charset="0"/>
              </a:rPr>
              <a:t>What’s included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E9F3D-F4F6-32E3-DB5C-673851C5C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6816" y="1500505"/>
            <a:ext cx="9302997" cy="499237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b="1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Relocating the Board of Education offices to the area north of the cafeteria.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b="1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Transforming the current cafeteria into a community gathering space.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b="1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Converting the existing band room into theater storage.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b="1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Repurposing the current woodshop into additional district storage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b="1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Converting the existing high school competition gymnasium into the middle school's competition gym.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b="1" i="0" u="none" strike="noStrike" dirty="0">
                <a:solidFill>
                  <a:schemeClr val="accent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Reconfiguring the auxiliary gym into flexible practice space, with the potential addition of indoor turf to support a variety of student programs.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en-US" sz="20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35F22B-E24E-8AFF-D43A-53A491AE285D}"/>
              </a:ext>
            </a:extLst>
          </p:cNvPr>
          <p:cNvSpPr/>
          <p:nvPr/>
        </p:nvSpPr>
        <p:spPr>
          <a:xfrm>
            <a:off x="0" y="0"/>
            <a:ext cx="2009274" cy="6874893"/>
          </a:xfrm>
          <a:prstGeom prst="rect">
            <a:avLst/>
          </a:prstGeom>
          <a:solidFill>
            <a:srgbClr val="00245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49AF3B-A46B-E406-3EC4-E2E8F778316E}"/>
              </a:ext>
            </a:extLst>
          </p:cNvPr>
          <p:cNvSpPr txBox="1"/>
          <p:nvPr/>
        </p:nvSpPr>
        <p:spPr>
          <a:xfrm>
            <a:off x="-18974" y="365125"/>
            <a:ext cx="21870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HS Renovation</a:t>
            </a:r>
            <a:endParaRPr lang="en-US" sz="2800" b="1" dirty="0">
              <a:solidFill>
                <a:srgbClr val="FFD833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7EC7437-7CE8-DE2A-0935-289CA0DD62EB}"/>
              </a:ext>
            </a:extLst>
          </p:cNvPr>
          <p:cNvCxnSpPr>
            <a:cxnSpLocks/>
          </p:cNvCxnSpPr>
          <p:nvPr/>
        </p:nvCxnSpPr>
        <p:spPr>
          <a:xfrm>
            <a:off x="308488" y="1500505"/>
            <a:ext cx="862340" cy="0"/>
          </a:xfrm>
          <a:prstGeom prst="line">
            <a:avLst/>
          </a:prstGeom>
          <a:ln w="76200">
            <a:solidFill>
              <a:srgbClr val="87A5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4049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B5C70-655C-D6DE-9C1C-36FA0B600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070585-7F1C-FE96-07A3-2B94DEF6DA33}"/>
              </a:ext>
            </a:extLst>
          </p:cNvPr>
          <p:cNvSpPr txBox="1"/>
          <p:nvPr/>
        </p:nvSpPr>
        <p:spPr>
          <a:xfrm>
            <a:off x="506861" y="213762"/>
            <a:ext cx="10910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u="none" strike="noStrike" kern="1200" cap="none" spc="0" normalizeH="0" baseline="0" noProof="0" dirty="0">
                <a:ln>
                  <a:noFill/>
                </a:ln>
                <a:solidFill>
                  <a:srgbClr val="002456"/>
                </a:solidFill>
                <a:uLnTx/>
                <a:uFillTx/>
                <a:latin typeface="Roboto" panose="02000000000000000000" pitchFamily="2" charset="0"/>
                <a:ea typeface="+mn-ea"/>
                <a:cs typeface="+mn-cs"/>
              </a:rPr>
              <a:t>Square Footage Comparison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456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90312D-37B0-8185-E951-FDD8CB1929B5}"/>
              </a:ext>
            </a:extLst>
          </p:cNvPr>
          <p:cNvSpPr txBox="1"/>
          <p:nvPr/>
        </p:nvSpPr>
        <p:spPr>
          <a:xfrm>
            <a:off x="506861" y="1660995"/>
            <a:ext cx="4127972" cy="4924425"/>
          </a:xfrm>
          <a:prstGeom prst="rect">
            <a:avLst/>
          </a:prstGeom>
          <a:noFill/>
          <a:ln>
            <a:solidFill>
              <a:srgbClr val="002456"/>
            </a:solidFill>
          </a:ln>
        </p:spPr>
        <p:txBody>
          <a:bodyPr wrap="square" rtlCol="0">
            <a:spAutoFit/>
          </a:bodyPr>
          <a:lstStyle/>
          <a:p>
            <a:pPr lvl="0" algn="ctr">
              <a:buClr>
                <a:srgbClr val="C00000"/>
              </a:buClr>
            </a:pPr>
            <a:r>
              <a:rPr lang="en-US" sz="2800" b="1" u="sng" dirty="0">
                <a:solidFill>
                  <a:srgbClr val="002456"/>
                </a:solidFill>
                <a:latin typeface="Century Gothic" panose="020B0502020202020204" pitchFamily="34" charset="0"/>
              </a:rPr>
              <a:t>Today</a:t>
            </a:r>
          </a:p>
          <a:p>
            <a:pPr lvl="0" algn="ctr">
              <a:buClr>
                <a:srgbClr val="C00000"/>
              </a:buClr>
            </a:pPr>
            <a:r>
              <a:rPr lang="en-US" sz="2800" b="1" dirty="0">
                <a:solidFill>
                  <a:srgbClr val="002456"/>
                </a:solidFill>
                <a:latin typeface="Century Gothic" panose="020B0502020202020204" pitchFamily="34" charset="0"/>
              </a:rPr>
              <a:t>The Elementary, </a:t>
            </a:r>
          </a:p>
          <a:p>
            <a:pPr lvl="0" algn="ctr">
              <a:buClr>
                <a:srgbClr val="C00000"/>
              </a:buClr>
            </a:pPr>
            <a:r>
              <a:rPr lang="en-US" sz="2800" b="1" dirty="0">
                <a:solidFill>
                  <a:srgbClr val="002456"/>
                </a:solidFill>
                <a:latin typeface="Century Gothic" panose="020B0502020202020204" pitchFamily="34" charset="0"/>
              </a:rPr>
              <a:t>Middle School and High School combine for a total of </a:t>
            </a:r>
          </a:p>
          <a:p>
            <a:pPr lvl="0" algn="ctr">
              <a:buClr>
                <a:srgbClr val="C00000"/>
              </a:buClr>
            </a:pPr>
            <a:endParaRPr lang="en-US" sz="2800" b="1" dirty="0">
              <a:solidFill>
                <a:srgbClr val="002456"/>
              </a:solidFill>
              <a:latin typeface="Century Gothic" panose="020B0502020202020204" pitchFamily="34" charset="0"/>
            </a:endParaRPr>
          </a:p>
          <a:p>
            <a:pPr lvl="0" algn="ctr">
              <a:buClr>
                <a:srgbClr val="C00000"/>
              </a:buClr>
            </a:pPr>
            <a:r>
              <a:rPr lang="en-US" sz="5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244,941</a:t>
            </a:r>
            <a:r>
              <a:rPr lang="en-US" sz="8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</a:p>
          <a:p>
            <a:pPr lvl="0" algn="ctr">
              <a:buClr>
                <a:srgbClr val="C00000"/>
              </a:buClr>
            </a:pPr>
            <a:r>
              <a:rPr lang="en-US" sz="2000" b="1" dirty="0">
                <a:solidFill>
                  <a:srgbClr val="002456"/>
                </a:solidFill>
                <a:latin typeface="Century Gothic" panose="020B0502020202020204" pitchFamily="34" charset="0"/>
              </a:rPr>
              <a:t>square feet</a:t>
            </a:r>
          </a:p>
          <a:p>
            <a:pPr algn="ctr">
              <a:buClr>
                <a:srgbClr val="C00000"/>
              </a:buClr>
            </a:pPr>
            <a:r>
              <a:rPr lang="en-US" b="1" dirty="0">
                <a:solidFill>
                  <a:srgbClr val="002456"/>
                </a:solidFill>
                <a:latin typeface="Century Gothic" panose="020B0502020202020204" pitchFamily="34" charset="0"/>
              </a:rPr>
              <a:t>(Does not include Board Offices)</a:t>
            </a:r>
            <a:endParaRPr lang="en-US" sz="2400" dirty="0">
              <a:solidFill>
                <a:srgbClr val="002456"/>
              </a:solidFill>
              <a:latin typeface="Century Gothic" panose="020B0502020202020204" pitchFamily="34" charset="0"/>
            </a:endParaRPr>
          </a:p>
          <a:p>
            <a:pPr lvl="0" algn="ctr">
              <a:buClr>
                <a:srgbClr val="C00000"/>
              </a:buClr>
            </a:pPr>
            <a:endParaRPr lang="en-US" sz="2800" dirty="0">
              <a:solidFill>
                <a:srgbClr val="002456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AF24A4-8447-470C-1339-504A114251D8}"/>
              </a:ext>
            </a:extLst>
          </p:cNvPr>
          <p:cNvSpPr txBox="1"/>
          <p:nvPr/>
        </p:nvSpPr>
        <p:spPr>
          <a:xfrm>
            <a:off x="6563761" y="1636697"/>
            <a:ext cx="4542313" cy="5047536"/>
          </a:xfrm>
          <a:prstGeom prst="rect">
            <a:avLst/>
          </a:prstGeom>
          <a:noFill/>
          <a:ln>
            <a:solidFill>
              <a:srgbClr val="002456"/>
            </a:solidFill>
          </a:ln>
        </p:spPr>
        <p:txBody>
          <a:bodyPr wrap="square" rtlCol="0">
            <a:spAutoFit/>
          </a:bodyPr>
          <a:lstStyle/>
          <a:p>
            <a:pPr lvl="0" algn="ctr">
              <a:buClr>
                <a:srgbClr val="C00000"/>
              </a:buClr>
            </a:pPr>
            <a:r>
              <a:rPr lang="en-US" sz="2800" b="1" u="sng" dirty="0">
                <a:solidFill>
                  <a:srgbClr val="002456"/>
                </a:solidFill>
                <a:latin typeface="Century Gothic" panose="020B0502020202020204" pitchFamily="34" charset="0"/>
              </a:rPr>
              <a:t>Potential</a:t>
            </a:r>
          </a:p>
          <a:p>
            <a:pPr lvl="0" algn="ctr">
              <a:buClr>
                <a:srgbClr val="C00000"/>
              </a:buClr>
            </a:pPr>
            <a:r>
              <a:rPr lang="en-US" sz="2800" b="1" dirty="0">
                <a:solidFill>
                  <a:srgbClr val="002456"/>
                </a:solidFill>
                <a:latin typeface="Century Gothic" panose="020B0502020202020204" pitchFamily="34" charset="0"/>
              </a:rPr>
              <a:t>New 5-12 building </a:t>
            </a:r>
          </a:p>
          <a:p>
            <a:pPr lvl="0" algn="ctr">
              <a:buClr>
                <a:srgbClr val="C00000"/>
              </a:buClr>
            </a:pPr>
            <a:r>
              <a:rPr lang="en-US" sz="2800" b="1" dirty="0">
                <a:solidFill>
                  <a:srgbClr val="002456"/>
                </a:solidFill>
                <a:latin typeface="Century Gothic" panose="020B0502020202020204" pitchFamily="34" charset="0"/>
              </a:rPr>
              <a:t>Keep existing HS gym, auditorium, surrounding spaces</a:t>
            </a:r>
          </a:p>
          <a:p>
            <a:pPr algn="ctr">
              <a:buClr>
                <a:srgbClr val="C00000"/>
              </a:buClr>
            </a:pPr>
            <a:r>
              <a:rPr lang="en-US" sz="2800" b="1" dirty="0">
                <a:solidFill>
                  <a:srgbClr val="002456"/>
                </a:solidFill>
                <a:latin typeface="Century Gothic" panose="020B0502020202020204" pitchFamily="34" charset="0"/>
              </a:rPr>
              <a:t>Eastwood PK-4 school</a:t>
            </a:r>
            <a:br>
              <a:rPr lang="en-US" sz="3600" b="1" dirty="0">
                <a:solidFill>
                  <a:srgbClr val="002456"/>
                </a:solidFill>
                <a:latin typeface="Century Gothic" panose="020B0502020202020204" pitchFamily="34" charset="0"/>
              </a:rPr>
            </a:br>
            <a:endParaRPr lang="en-US" sz="2400" b="1" dirty="0">
              <a:solidFill>
                <a:srgbClr val="002456"/>
              </a:solidFill>
              <a:latin typeface="Century Gothic" panose="020B0502020202020204" pitchFamily="34" charset="0"/>
            </a:endParaRPr>
          </a:p>
          <a:p>
            <a:pPr lvl="0" algn="ctr">
              <a:buClr>
                <a:srgbClr val="C00000"/>
              </a:buClr>
            </a:pPr>
            <a:r>
              <a:rPr lang="en-US" sz="5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297,741</a:t>
            </a:r>
          </a:p>
          <a:p>
            <a:pPr lvl="0" algn="ctr">
              <a:buClr>
                <a:srgbClr val="C00000"/>
              </a:buClr>
            </a:pPr>
            <a:r>
              <a:rPr lang="en-US" sz="2400" b="1" dirty="0">
                <a:solidFill>
                  <a:srgbClr val="002456"/>
                </a:solidFill>
                <a:latin typeface="Century Gothic" panose="020B0502020202020204" pitchFamily="34" charset="0"/>
              </a:rPr>
              <a:t>square feet</a:t>
            </a:r>
          </a:p>
          <a:p>
            <a:pPr algn="ctr">
              <a:buClr>
                <a:srgbClr val="C00000"/>
              </a:buClr>
            </a:pPr>
            <a:r>
              <a:rPr lang="en-US" b="1" dirty="0">
                <a:solidFill>
                  <a:srgbClr val="002456"/>
                </a:solidFill>
                <a:latin typeface="Century Gothic" panose="020B0502020202020204" pitchFamily="34" charset="0"/>
              </a:rPr>
              <a:t>(Does include Board Offices)</a:t>
            </a:r>
          </a:p>
          <a:p>
            <a:pPr lvl="0" algn="ctr">
              <a:buClr>
                <a:srgbClr val="C00000"/>
              </a:buClr>
            </a:pPr>
            <a:endParaRPr lang="en-US" sz="2800" dirty="0">
              <a:solidFill>
                <a:srgbClr val="002456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178A61D4-852A-E53B-0EDD-253043D4C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924" y="5357416"/>
            <a:ext cx="642127" cy="96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D7CDBE0F-C1EC-C228-5ADE-12978FB1D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83" y="2323073"/>
            <a:ext cx="642127" cy="96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E4F3BB76-05FA-82E2-9875-45E9ECE6F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518" y="3207409"/>
            <a:ext cx="642127" cy="96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743E8018-802F-1901-7462-001CE9A7C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215" y="3794416"/>
            <a:ext cx="642127" cy="96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F7CB4F80-79A4-EF04-E228-748E3450F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137" y="4630970"/>
            <a:ext cx="642127" cy="96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007A1972-AD07-8E55-8646-DE745840E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31" y="1783848"/>
            <a:ext cx="642127" cy="96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9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2558B8-8D74-73B0-DA7E-44B36FCFC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89517" y="-1736095"/>
            <a:ext cx="12436444" cy="932733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14B004-EB6B-A3A2-E76F-F43C6B2885F1}"/>
              </a:ext>
            </a:extLst>
          </p:cNvPr>
          <p:cNvCxnSpPr/>
          <p:nvPr/>
        </p:nvCxnSpPr>
        <p:spPr>
          <a:xfrm>
            <a:off x="5400675" y="5573308"/>
            <a:ext cx="120015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1F82854-FAD1-317E-0E64-1651132CEDF5}"/>
              </a:ext>
            </a:extLst>
          </p:cNvPr>
          <p:cNvSpPr/>
          <p:nvPr/>
        </p:nvSpPr>
        <p:spPr>
          <a:xfrm rot="5400000">
            <a:off x="4364956" y="-952501"/>
            <a:ext cx="3428998" cy="12192000"/>
          </a:xfrm>
          <a:prstGeom prst="rect">
            <a:avLst/>
          </a:prstGeom>
          <a:solidFill>
            <a:srgbClr val="002456"/>
          </a:solidFill>
          <a:ln>
            <a:solidFill>
              <a:srgbClr val="2E31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553FD1-97C7-54AD-8110-9BD58CC1A834}"/>
              </a:ext>
            </a:extLst>
          </p:cNvPr>
          <p:cNvSpPr/>
          <p:nvPr/>
        </p:nvSpPr>
        <p:spPr>
          <a:xfrm>
            <a:off x="333611" y="3638551"/>
            <a:ext cx="11524778" cy="3038474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85338C-3B9C-72F7-83B5-0A9D0D626E2B}"/>
              </a:ext>
            </a:extLst>
          </p:cNvPr>
          <p:cNvSpPr txBox="1"/>
          <p:nvPr/>
        </p:nvSpPr>
        <p:spPr>
          <a:xfrm>
            <a:off x="769813" y="4157514"/>
            <a:ext cx="1064134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Site Master Plan Activity</a:t>
            </a:r>
          </a:p>
          <a:p>
            <a:pPr algn="ctr"/>
            <a:endParaRPr 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What’s possible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04BC918-E81F-77E7-3459-B1B080D9BA49}"/>
              </a:ext>
            </a:extLst>
          </p:cNvPr>
          <p:cNvCxnSpPr/>
          <p:nvPr/>
        </p:nvCxnSpPr>
        <p:spPr>
          <a:xfrm>
            <a:off x="5400675" y="5275567"/>
            <a:ext cx="120015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30672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F4FE6-CC82-1B01-9CF2-D1C92173F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DC93447-E96E-C156-A032-EAFDAA31DD74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EE98DC-2E28-B31A-DD8D-579BFC923041}"/>
              </a:ext>
            </a:extLst>
          </p:cNvPr>
          <p:cNvSpPr txBox="1"/>
          <p:nvPr/>
        </p:nvSpPr>
        <p:spPr>
          <a:xfrm>
            <a:off x="631503" y="1133242"/>
            <a:ext cx="415957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The Eastwood campus</a:t>
            </a:r>
            <a:br>
              <a:rPr lang="en-US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endParaRPr lang="en-US" sz="4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7F5E673-2360-F914-FFF6-7082C58B1DF3}"/>
              </a:ext>
            </a:extLst>
          </p:cNvPr>
          <p:cNvCxnSpPr>
            <a:cxnSpLocks/>
          </p:cNvCxnSpPr>
          <p:nvPr/>
        </p:nvCxnSpPr>
        <p:spPr>
          <a:xfrm>
            <a:off x="782287" y="2765563"/>
            <a:ext cx="901248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>
            <a:extLst>
              <a:ext uri="{FF2B5EF4-FFF2-40B4-BE49-F238E27FC236}">
                <a16:creationId xmlns:a16="http://schemas.microsoft.com/office/drawing/2014/main" id="{A098B361-70A9-2B90-8F0A-0F53CDE47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075" y="0"/>
            <a:ext cx="74009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CD577D-1692-0EFC-8EC8-6084E72EFA80}"/>
              </a:ext>
            </a:extLst>
          </p:cNvPr>
          <p:cNvSpPr txBox="1"/>
          <p:nvPr/>
        </p:nvSpPr>
        <p:spPr>
          <a:xfrm>
            <a:off x="700858" y="3251369"/>
            <a:ext cx="3389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Design the site activity</a:t>
            </a:r>
          </a:p>
        </p:txBody>
      </p:sp>
    </p:spTree>
    <p:extLst>
      <p:ext uri="{BB962C8B-B14F-4D97-AF65-F5344CB8AC3E}">
        <p14:creationId xmlns:p14="http://schemas.microsoft.com/office/powerpoint/2010/main" val="164654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E218F-FF17-668E-3E62-E4C0A8184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11A34E-4D3E-0B69-E202-B9F420F530D3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346655-D673-5FF1-C793-FB98A2F6D8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85" t="40404" r="3687"/>
          <a:stretch>
            <a:fillRect/>
          </a:stretch>
        </p:blipFill>
        <p:spPr>
          <a:xfrm>
            <a:off x="-161014" y="840509"/>
            <a:ext cx="12514027" cy="57311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7F326E1-357F-1036-2739-1215ED1E5146}"/>
              </a:ext>
            </a:extLst>
          </p:cNvPr>
          <p:cNvSpPr txBox="1"/>
          <p:nvPr/>
        </p:nvSpPr>
        <p:spPr>
          <a:xfrm>
            <a:off x="3231211" y="-67127"/>
            <a:ext cx="1348003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COLUMBIA BLUE OPTION</a:t>
            </a:r>
            <a:br>
              <a:rPr lang="en-US" sz="5400" b="1" dirty="0">
                <a:latin typeface="Century Gothic" panose="020B0502020202020204" pitchFamily="34" charset="0"/>
              </a:rPr>
            </a:br>
            <a:endParaRPr lang="en-US" sz="4800" dirty="0">
              <a:latin typeface="Century Gothic" panose="020B0502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84DDAE9-A65A-D146-238F-0F3FB16570F7}"/>
              </a:ext>
            </a:extLst>
          </p:cNvPr>
          <p:cNvCxnSpPr>
            <a:cxnSpLocks/>
          </p:cNvCxnSpPr>
          <p:nvPr/>
        </p:nvCxnSpPr>
        <p:spPr>
          <a:xfrm>
            <a:off x="10374156" y="840509"/>
            <a:ext cx="901248" cy="0"/>
          </a:xfrm>
          <a:prstGeom prst="line">
            <a:avLst/>
          </a:prstGeom>
          <a:ln w="76200">
            <a:solidFill>
              <a:srgbClr val="87A5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397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1FEED-A0D5-98DA-3B30-8993730EE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C7CFE2-47B2-6DB5-4BC5-1472993B1442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0C534A3-EDDD-1569-31DD-8D16F6760346}"/>
              </a:ext>
            </a:extLst>
          </p:cNvPr>
          <p:cNvCxnSpPr>
            <a:cxnSpLocks/>
          </p:cNvCxnSpPr>
          <p:nvPr/>
        </p:nvCxnSpPr>
        <p:spPr>
          <a:xfrm>
            <a:off x="5547001" y="5077360"/>
            <a:ext cx="901248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A9A07D6-737B-C1A8-930A-2EFF50BCCAB7}"/>
              </a:ext>
            </a:extLst>
          </p:cNvPr>
          <p:cNvSpPr txBox="1"/>
          <p:nvPr/>
        </p:nvSpPr>
        <p:spPr>
          <a:xfrm>
            <a:off x="0" y="3733926"/>
            <a:ext cx="12192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Building Recommendation</a:t>
            </a:r>
          </a:p>
          <a:p>
            <a:pPr algn="ctr"/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For Visual Placement Only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*Complete Design if Levy Passes</a:t>
            </a:r>
          </a:p>
          <a:p>
            <a:pPr algn="ctr"/>
            <a:endParaRPr lang="en-US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Graphic 5" descr="Schoolhouse outline">
            <a:extLst>
              <a:ext uri="{FF2B5EF4-FFF2-40B4-BE49-F238E27FC236}">
                <a16:creationId xmlns:a16="http://schemas.microsoft.com/office/drawing/2014/main" id="{64F1527B-F91D-CF92-554C-8CEACC28A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2382" y="1475715"/>
            <a:ext cx="2410485" cy="241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9069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32DD-BCEE-09BF-D44E-61DA8C3CA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68B9958-C8A0-06F4-4F25-C040491BA7C9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6F2754-14AA-852F-37F3-C64EE98C07FE}"/>
              </a:ext>
            </a:extLst>
          </p:cNvPr>
          <p:cNvSpPr txBox="1"/>
          <p:nvPr/>
        </p:nvSpPr>
        <p:spPr>
          <a:xfrm>
            <a:off x="1072529" y="2351679"/>
            <a:ext cx="195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456"/>
                </a:solidFill>
              </a:rPr>
              <a:t>EXISTING HS BUILDING TO REMAIN: 59,853 SF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9CC2F0-EC85-C8AB-085C-5BC170456203}"/>
              </a:ext>
            </a:extLst>
          </p:cNvPr>
          <p:cNvSpPr txBox="1"/>
          <p:nvPr/>
        </p:nvSpPr>
        <p:spPr>
          <a:xfrm>
            <a:off x="8872227" y="3667771"/>
            <a:ext cx="195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456"/>
                </a:solidFill>
              </a:rPr>
              <a:t>EASTWOOD ELEMENTARY: 80,811 SF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D766CE-8F14-E6E0-2DE4-33A19691C6DF}"/>
              </a:ext>
            </a:extLst>
          </p:cNvPr>
          <p:cNvSpPr txBox="1"/>
          <p:nvPr/>
        </p:nvSpPr>
        <p:spPr>
          <a:xfrm>
            <a:off x="3319774" y="3421550"/>
            <a:ext cx="2214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456"/>
                </a:solidFill>
              </a:rPr>
              <a:t>PROPOSED NEW HIGH SCHOOL / MIDDLE SCHOOL BUILDING: 157,077 SF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8D086D-D51F-DCF3-1CF9-A688BACF7B06}"/>
              </a:ext>
            </a:extLst>
          </p:cNvPr>
          <p:cNvSpPr txBox="1"/>
          <p:nvPr/>
        </p:nvSpPr>
        <p:spPr>
          <a:xfrm>
            <a:off x="2048805" y="5288863"/>
            <a:ext cx="7155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Proposed total building square footage:</a:t>
            </a:r>
            <a:r>
              <a:rPr lang="en-US" b="1" dirty="0">
                <a:solidFill>
                  <a:srgbClr val="002456"/>
                </a:solidFill>
                <a:latin typeface="Century Gothic" panose="020B0502020202020204" pitchFamily="34" charset="0"/>
              </a:rPr>
              <a:t> </a:t>
            </a: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297,741 sq. ft.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Existing total building square footage: 244,941 sq. ft.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Difference: 52,800 sq. ft. of additional square footage 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28D80B-CF34-4061-C38F-500423754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4" t="41405" r="20841" b="6386"/>
          <a:stretch>
            <a:fillRect/>
          </a:stretch>
        </p:blipFill>
        <p:spPr>
          <a:xfrm>
            <a:off x="0" y="-17106"/>
            <a:ext cx="12363321" cy="678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2564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39416-4003-A6D8-9F35-7174D91C5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64937F-A31E-D2C9-C12F-F9D7E4D4BEC3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A9A48E-11F0-9677-3F01-26C857E36358}"/>
              </a:ext>
            </a:extLst>
          </p:cNvPr>
          <p:cNvSpPr txBox="1"/>
          <p:nvPr/>
        </p:nvSpPr>
        <p:spPr>
          <a:xfrm>
            <a:off x="1072529" y="2351679"/>
            <a:ext cx="195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456"/>
                </a:solidFill>
              </a:rPr>
              <a:t>EXISTING HS BUILDING TO REMAIN: 59,853 SF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F2AD47-96F5-ED0F-4F40-60AF81E1B951}"/>
              </a:ext>
            </a:extLst>
          </p:cNvPr>
          <p:cNvSpPr txBox="1"/>
          <p:nvPr/>
        </p:nvSpPr>
        <p:spPr>
          <a:xfrm>
            <a:off x="8872227" y="3667771"/>
            <a:ext cx="195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456"/>
                </a:solidFill>
              </a:rPr>
              <a:t>EASTWOOD ELEMENTARY: 80,811 SF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16B2DA-9935-28F0-7D17-EB1A99C758B8}"/>
              </a:ext>
            </a:extLst>
          </p:cNvPr>
          <p:cNvSpPr txBox="1"/>
          <p:nvPr/>
        </p:nvSpPr>
        <p:spPr>
          <a:xfrm>
            <a:off x="3319774" y="3421550"/>
            <a:ext cx="2214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456"/>
                </a:solidFill>
              </a:rPr>
              <a:t>PROPOSED NEW HIGH SCHOOL / MIDDLE SCHOOL BUILDING: 157,077 SF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77BB2B-1FDE-BDFF-F1DF-92D47102EC2A}"/>
              </a:ext>
            </a:extLst>
          </p:cNvPr>
          <p:cNvSpPr txBox="1"/>
          <p:nvPr/>
        </p:nvSpPr>
        <p:spPr>
          <a:xfrm>
            <a:off x="2048805" y="5288863"/>
            <a:ext cx="7155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Proposed total building square footage:</a:t>
            </a:r>
            <a:r>
              <a:rPr lang="en-US" b="1" dirty="0">
                <a:solidFill>
                  <a:srgbClr val="002456"/>
                </a:solidFill>
                <a:latin typeface="Century Gothic" panose="020B0502020202020204" pitchFamily="34" charset="0"/>
              </a:rPr>
              <a:t> </a:t>
            </a: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297,741 sq. ft.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Existing total building square footage: 244,941 sq. ft.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Difference: 52,800 sq. ft. of additional square footage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FDB7A7-13F4-1568-C804-7352D580B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7"/>
            <a:ext cx="12192000" cy="685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5095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39416-4003-A6D8-9F35-7174D91C5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64937F-A31E-D2C9-C12F-F9D7E4D4BEC3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A9A48E-11F0-9677-3F01-26C857E36358}"/>
              </a:ext>
            </a:extLst>
          </p:cNvPr>
          <p:cNvSpPr txBox="1"/>
          <p:nvPr/>
        </p:nvSpPr>
        <p:spPr>
          <a:xfrm>
            <a:off x="1072529" y="2351679"/>
            <a:ext cx="195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456"/>
                </a:solidFill>
              </a:rPr>
              <a:t>EXISTING HS BUILDING TO REMAIN: 59,853 SF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F2AD47-96F5-ED0F-4F40-60AF81E1B951}"/>
              </a:ext>
            </a:extLst>
          </p:cNvPr>
          <p:cNvSpPr txBox="1"/>
          <p:nvPr/>
        </p:nvSpPr>
        <p:spPr>
          <a:xfrm>
            <a:off x="8872227" y="3667771"/>
            <a:ext cx="195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456"/>
                </a:solidFill>
              </a:rPr>
              <a:t>EASTWOOD ELEMENTARY: 80,811 SF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16B2DA-9935-28F0-7D17-EB1A99C758B8}"/>
              </a:ext>
            </a:extLst>
          </p:cNvPr>
          <p:cNvSpPr txBox="1"/>
          <p:nvPr/>
        </p:nvSpPr>
        <p:spPr>
          <a:xfrm>
            <a:off x="3319774" y="3421550"/>
            <a:ext cx="2214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456"/>
                </a:solidFill>
              </a:rPr>
              <a:t>PROPOSED NEW HIGH SCHOOL / MIDDLE SCHOOL BUILDING: 157,077 SF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77BB2B-1FDE-BDFF-F1DF-92D47102EC2A}"/>
              </a:ext>
            </a:extLst>
          </p:cNvPr>
          <p:cNvSpPr txBox="1"/>
          <p:nvPr/>
        </p:nvSpPr>
        <p:spPr>
          <a:xfrm>
            <a:off x="2048805" y="5288863"/>
            <a:ext cx="7155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Proposed total building square footage:</a:t>
            </a:r>
            <a:r>
              <a:rPr lang="en-US" b="1" dirty="0">
                <a:solidFill>
                  <a:srgbClr val="002456"/>
                </a:solidFill>
                <a:latin typeface="Century Gothic" panose="020B0502020202020204" pitchFamily="34" charset="0"/>
              </a:rPr>
              <a:t> </a:t>
            </a: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297,741 sq. ft.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Existing total building square footage: 244,941 sq. ft.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Difference: 52,800 sq. ft. of additional square footage 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7F3C78-566D-1931-543D-4819F1A71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7"/>
            <a:ext cx="12192000" cy="6857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972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39416-4003-A6D8-9F35-7174D91C5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64937F-A31E-D2C9-C12F-F9D7E4D4BEC3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A9A48E-11F0-9677-3F01-26C857E36358}"/>
              </a:ext>
            </a:extLst>
          </p:cNvPr>
          <p:cNvSpPr txBox="1"/>
          <p:nvPr/>
        </p:nvSpPr>
        <p:spPr>
          <a:xfrm>
            <a:off x="1072529" y="2351679"/>
            <a:ext cx="195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456"/>
                </a:solidFill>
              </a:rPr>
              <a:t>EXISTING HS BUILDING TO REMAIN: 59,853 SF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F2AD47-96F5-ED0F-4F40-60AF81E1B951}"/>
              </a:ext>
            </a:extLst>
          </p:cNvPr>
          <p:cNvSpPr txBox="1"/>
          <p:nvPr/>
        </p:nvSpPr>
        <p:spPr>
          <a:xfrm>
            <a:off x="8872227" y="3667771"/>
            <a:ext cx="195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456"/>
                </a:solidFill>
              </a:rPr>
              <a:t>EASTWOOD ELEMENTARY: 80,811 SF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16B2DA-9935-28F0-7D17-EB1A99C758B8}"/>
              </a:ext>
            </a:extLst>
          </p:cNvPr>
          <p:cNvSpPr txBox="1"/>
          <p:nvPr/>
        </p:nvSpPr>
        <p:spPr>
          <a:xfrm>
            <a:off x="3319774" y="3421550"/>
            <a:ext cx="2214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456"/>
                </a:solidFill>
              </a:rPr>
              <a:t>PROPOSED NEW HIGH SCHOOL / MIDDLE SCHOOL BUILDING: 157,077 SF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77BB2B-1FDE-BDFF-F1DF-92D47102EC2A}"/>
              </a:ext>
            </a:extLst>
          </p:cNvPr>
          <p:cNvSpPr txBox="1"/>
          <p:nvPr/>
        </p:nvSpPr>
        <p:spPr>
          <a:xfrm>
            <a:off x="2048805" y="5288863"/>
            <a:ext cx="7155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Proposed total building square footage:</a:t>
            </a:r>
            <a:r>
              <a:rPr lang="en-US" b="1" dirty="0">
                <a:solidFill>
                  <a:srgbClr val="002456"/>
                </a:solidFill>
                <a:latin typeface="Century Gothic" panose="020B0502020202020204" pitchFamily="34" charset="0"/>
              </a:rPr>
              <a:t> </a:t>
            </a: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297,741 sq. ft.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Existing total building square footage: 244,941 sq. ft.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Difference: 52,800 sq. ft. of additional square footage 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5B3131-7C0C-73B0-E8D2-37DC6618D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3"/>
            <a:ext cx="12192000" cy="685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092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39416-4003-A6D8-9F35-7174D91C5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64937F-A31E-D2C9-C12F-F9D7E4D4BEC3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A9A48E-11F0-9677-3F01-26C857E36358}"/>
              </a:ext>
            </a:extLst>
          </p:cNvPr>
          <p:cNvSpPr txBox="1"/>
          <p:nvPr/>
        </p:nvSpPr>
        <p:spPr>
          <a:xfrm>
            <a:off x="1072529" y="2351679"/>
            <a:ext cx="195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456"/>
                </a:solidFill>
              </a:rPr>
              <a:t>EXISTING HS BUILDING TO REMAIN: 59,853 SF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F2AD47-96F5-ED0F-4F40-60AF81E1B951}"/>
              </a:ext>
            </a:extLst>
          </p:cNvPr>
          <p:cNvSpPr txBox="1"/>
          <p:nvPr/>
        </p:nvSpPr>
        <p:spPr>
          <a:xfrm>
            <a:off x="8872227" y="3667771"/>
            <a:ext cx="1952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456"/>
                </a:solidFill>
              </a:rPr>
              <a:t>EASTWOOD ELEMENTARY: 80,811 SF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16B2DA-9935-28F0-7D17-EB1A99C758B8}"/>
              </a:ext>
            </a:extLst>
          </p:cNvPr>
          <p:cNvSpPr txBox="1"/>
          <p:nvPr/>
        </p:nvSpPr>
        <p:spPr>
          <a:xfrm>
            <a:off x="3319774" y="3421550"/>
            <a:ext cx="2214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2456"/>
                </a:solidFill>
              </a:rPr>
              <a:t>PROPOSED NEW HIGH SCHOOL / MIDDLE SCHOOL BUILDING: 157,077 SF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77BB2B-1FDE-BDFF-F1DF-92D47102EC2A}"/>
              </a:ext>
            </a:extLst>
          </p:cNvPr>
          <p:cNvSpPr txBox="1"/>
          <p:nvPr/>
        </p:nvSpPr>
        <p:spPr>
          <a:xfrm>
            <a:off x="2048805" y="5288863"/>
            <a:ext cx="7155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Proposed total building square footage:</a:t>
            </a:r>
            <a:r>
              <a:rPr lang="en-US" b="1" dirty="0">
                <a:solidFill>
                  <a:srgbClr val="002456"/>
                </a:solidFill>
                <a:latin typeface="Century Gothic" panose="020B0502020202020204" pitchFamily="34" charset="0"/>
              </a:rPr>
              <a:t> </a:t>
            </a: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297,741 sq. ft.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Existing total building square footage: 244,941 sq. ft.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2456"/>
                </a:solidFill>
                <a:latin typeface="Century Gothic" panose="020B0502020202020204" pitchFamily="34" charset="0"/>
              </a:rPr>
              <a:t>Difference: 52,800 sq. ft. of additional square footage 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ABCD76-1589-D469-DEC5-CA32DC7F2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63" y="-6220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156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B0680-062C-63DD-88AC-C389EE7D3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5738A93-73A1-E8D4-2596-5B6D4E6C9BF4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D7E7D61-DD10-3E96-DA1C-72B54D117CD1}"/>
              </a:ext>
            </a:extLst>
          </p:cNvPr>
          <p:cNvCxnSpPr>
            <a:cxnSpLocks/>
          </p:cNvCxnSpPr>
          <p:nvPr/>
        </p:nvCxnSpPr>
        <p:spPr>
          <a:xfrm>
            <a:off x="418819" y="1178355"/>
            <a:ext cx="901248" cy="0"/>
          </a:xfrm>
          <a:prstGeom prst="line">
            <a:avLst/>
          </a:prstGeom>
          <a:ln w="76200">
            <a:solidFill>
              <a:srgbClr val="87A5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2637D4F-27DA-834A-4C98-2072315594E1}"/>
              </a:ext>
            </a:extLst>
          </p:cNvPr>
          <p:cNvSpPr txBox="1"/>
          <p:nvPr/>
        </p:nvSpPr>
        <p:spPr>
          <a:xfrm>
            <a:off x="320137" y="255025"/>
            <a:ext cx="11208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Cost Break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down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579B99-7579-2C9C-EFBE-38D6A3A7811F}"/>
              </a:ext>
            </a:extLst>
          </p:cNvPr>
          <p:cNvSpPr txBox="1"/>
          <p:nvPr/>
        </p:nvSpPr>
        <p:spPr>
          <a:xfrm>
            <a:off x="320137" y="1433380"/>
            <a:ext cx="11746172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Co-funded Project Cost (local cost only)				$31,386,277</a:t>
            </a:r>
          </a:p>
          <a:p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Locally Funded Initiatives (LFIs) – integral to building			$28,584,685</a:t>
            </a: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Locally Funded Initiatives (LFIs) – site 					$2,384,000</a:t>
            </a:r>
          </a:p>
          <a:p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Locally Funded Initiatives (LFIs) – existing buildings to remain	$10,784,287</a:t>
            </a:r>
          </a:p>
          <a:p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Locally Funded Initiatives (LFIs) – miscellaneous			$500,000</a:t>
            </a: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	</a:t>
            </a:r>
          </a:p>
          <a:p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10% inflation / contingency for LFIs					$4,225,297</a:t>
            </a:r>
          </a:p>
          <a:p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___________________________________________________________________________________</a:t>
            </a:r>
          </a:p>
          <a:p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District’s project cost		 		$77,864,546</a:t>
            </a:r>
          </a:p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State’s project cost				$17,654,780</a:t>
            </a:r>
          </a:p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Total project cost					$95,519,326</a:t>
            </a:r>
          </a:p>
          <a:p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9336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78995-26DF-A6E7-916A-0074C79CA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41B6132-699D-CA8D-6197-33023F19C20D}"/>
              </a:ext>
            </a:extLst>
          </p:cNvPr>
          <p:cNvSpPr/>
          <p:nvPr/>
        </p:nvSpPr>
        <p:spPr>
          <a:xfrm>
            <a:off x="0" y="1"/>
            <a:ext cx="12191998" cy="6857999"/>
          </a:xfrm>
          <a:prstGeom prst="rect">
            <a:avLst/>
          </a:prstGeom>
          <a:solidFill>
            <a:srgbClr val="0024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6C2B71-1F8C-31AC-8A79-121202CF9DB4}"/>
              </a:ext>
            </a:extLst>
          </p:cNvPr>
          <p:cNvSpPr txBox="1"/>
          <p:nvPr/>
        </p:nvSpPr>
        <p:spPr>
          <a:xfrm>
            <a:off x="3602364" y="3238929"/>
            <a:ext cx="55416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Questions?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6B43059-417D-1074-DD49-D3699D6C8E60}"/>
              </a:ext>
            </a:extLst>
          </p:cNvPr>
          <p:cNvSpPr txBox="1"/>
          <p:nvPr/>
        </p:nvSpPr>
        <p:spPr>
          <a:xfrm>
            <a:off x="9665370" y="5724077"/>
            <a:ext cx="2283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creategm.com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4478BC-C5B3-70FC-AA74-AC4FFB6C3BE5}"/>
              </a:ext>
            </a:extLst>
          </p:cNvPr>
          <p:cNvSpPr txBox="1"/>
          <p:nvPr/>
        </p:nvSpPr>
        <p:spPr>
          <a:xfrm>
            <a:off x="3602365" y="1026576"/>
            <a:ext cx="766077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EASTWOOD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LOCAL SCHOOLS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CF76386-7CE5-6CFF-895D-13B2EA3E1F36}"/>
              </a:ext>
            </a:extLst>
          </p:cNvPr>
          <p:cNvCxnSpPr>
            <a:cxnSpLocks/>
          </p:cNvCxnSpPr>
          <p:nvPr/>
        </p:nvCxnSpPr>
        <p:spPr>
          <a:xfrm>
            <a:off x="3690402" y="2895866"/>
            <a:ext cx="441160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lue and white eagle head&#10;&#10;AI-generated content may be incorrect.">
            <a:extLst>
              <a:ext uri="{FF2B5EF4-FFF2-40B4-BE49-F238E27FC236}">
                <a16:creationId xmlns:a16="http://schemas.microsoft.com/office/drawing/2014/main" id="{87BE5EEA-71DD-1A07-8B3F-D46D8E0CC3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600" y="1586665"/>
            <a:ext cx="3195969" cy="142320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7FE9A0-1C13-3042-7C68-47F288DE3E1F}"/>
              </a:ext>
            </a:extLst>
          </p:cNvPr>
          <p:cNvSpPr/>
          <p:nvPr/>
        </p:nvSpPr>
        <p:spPr>
          <a:xfrm>
            <a:off x="0" y="0"/>
            <a:ext cx="2225841" cy="6857998"/>
          </a:xfrm>
          <a:prstGeom prst="rect">
            <a:avLst/>
          </a:prstGeom>
          <a:solidFill>
            <a:srgbClr val="87A5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Picture 9" descr="A black and white logo&#10;&#10;AI-generated content may be incorrect.">
            <a:extLst>
              <a:ext uri="{FF2B5EF4-FFF2-40B4-BE49-F238E27FC236}">
                <a16:creationId xmlns:a16="http://schemas.microsoft.com/office/drawing/2014/main" id="{3509D79A-4F2B-30AE-BBD2-D00F22D51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381" y="4586449"/>
            <a:ext cx="1841188" cy="10387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0E90575-267B-8D82-373E-5DE1ABAE48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195" y="6192324"/>
            <a:ext cx="1438751" cy="22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596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18535</TotalTime>
  <Words>1863</Words>
  <Application>Microsoft Office PowerPoint</Application>
  <PresentationFormat>Widescreen</PresentationFormat>
  <Paragraphs>431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Aptos</vt:lpstr>
      <vt:lpstr>Aptos Display</vt:lpstr>
      <vt:lpstr>Arial</vt:lpstr>
      <vt:lpstr>Calibri</vt:lpstr>
      <vt:lpstr>Century Gothic</vt:lpstr>
      <vt:lpstr>Roboto</vt:lpstr>
      <vt:lpstr>Wingdings</vt:lpstr>
      <vt:lpstr>Office Theme</vt:lpstr>
      <vt:lpstr>PowerPoint Presentation</vt:lpstr>
      <vt:lpstr>Welcome</vt:lpstr>
      <vt:lpstr>PowerPoint Presentation</vt:lpstr>
      <vt:lpstr>The                      team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Eastwood’s challenge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What’s included</vt:lpstr>
      <vt:lpstr>What’s included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Eric Baltzell</dc:creator>
  <cp:lastModifiedBy>Brian Hughes</cp:lastModifiedBy>
  <cp:revision>126</cp:revision>
  <cp:lastPrinted>2026-06-17T15:55:30Z</cp:lastPrinted>
  <dcterms:created xsi:type="dcterms:W3CDTF">2025-12-01T20:53:09Z</dcterms:created>
  <dcterms:modified xsi:type="dcterms:W3CDTF">2026-10-23T12:50:43Z</dcterms:modified>
</cp:coreProperties>
</file>