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C234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914400" y="2011680"/>
            <a:ext cx="10360152" cy="2286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2800" b="1">
                <a:solidFill>
                  <a:srgbClr val="D4A017"/>
                </a:solidFill>
                <a:latin typeface="Arial"/>
              </a:defRPr>
            </a:pPr>
            <a:r>
              <a:t>GRAPEVIEW SCHOOL DISTRICT</a:t>
            </a:r>
          </a:p>
          <a:p>
            <a:pPr>
              <a:spcAft>
                <a:spcPts val="1000"/>
              </a:spcAft>
              <a:defRPr sz="4400" b="1">
                <a:solidFill>
                  <a:srgbClr val="FFFFFF"/>
                </a:solidFill>
                <a:latin typeface="Arial"/>
              </a:defRPr>
            </a:pPr>
            <a:r>
              <a:t>VOLUNTEER HANDBOOK</a:t>
            </a:r>
          </a:p>
          <a:p>
            <a:pPr>
              <a:defRPr sz="1800">
                <a:solidFill>
                  <a:srgbClr val="FFFFFF"/>
                </a:solidFill>
                <a:latin typeface="Arial"/>
              </a:defRPr>
            </a:pPr>
            <a:r>
              <a:t>Working Together to Engage and Inspire  |  2026–2027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5303520"/>
            <a:ext cx="10360152" cy="9144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00">
                <a:solidFill>
                  <a:srgbClr val="FFFFFF"/>
                </a:solidFill>
                <a:latin typeface="Arial"/>
              </a:defRPr>
            </a:pPr>
            <a:r>
              <a:t>Grapeview School District No. 54  •  822 E. Mason Benson Road, Grapeview, WA 98546  •  360-426-4921  •  www.gsd54.org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5F7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85800" y="457200"/>
            <a:ext cx="10817352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200" b="1">
                <a:solidFill>
                  <a:srgbClr val="0C2340"/>
                </a:solidFill>
                <a:latin typeface="Arial"/>
              </a:defRPr>
            </a:pPr>
            <a:r>
              <a:t>Welcome to Grapeview School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800" y="1645920"/>
            <a:ext cx="10817352" cy="4754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400"/>
              </a:spcAft>
              <a:defRPr sz="2000">
                <a:solidFill>
                  <a:srgbClr val="282828"/>
                </a:solidFill>
                <a:latin typeface="Arial"/>
              </a:defRPr>
            </a:pPr>
            <a:r>
              <a:t>Thank you for choosing to support Grapeview School! Volunteers are an important part of our school community.</a:t>
            </a:r>
          </a:p>
          <a:p>
            <a:pPr>
              <a:spcAft>
                <a:spcPts val="1400"/>
              </a:spcAft>
              <a:defRPr sz="2000">
                <a:solidFill>
                  <a:srgbClr val="282828"/>
                </a:solidFill>
                <a:latin typeface="Arial"/>
              </a:defRPr>
            </a:pPr>
            <a:r>
              <a:t>Your time, skills, encouragement, and presence help create a safe, supportive, and engaging environment for students.</a:t>
            </a:r>
          </a:p>
          <a:p>
            <a:pPr>
              <a:spcAft>
                <a:spcPts val="1400"/>
              </a:spcAft>
              <a:defRPr sz="2000">
                <a:solidFill>
                  <a:srgbClr val="282828"/>
                </a:solidFill>
                <a:latin typeface="Arial"/>
              </a:defRPr>
            </a:pPr>
            <a:r>
              <a:t>This handbook provides practical expectations designed to complement Grapeview School District board policies, administrative procedures, school rules, and applicable Washington State and federal laws.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5F7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85800" y="457200"/>
            <a:ext cx="10817352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200" b="1">
                <a:solidFill>
                  <a:srgbClr val="0C2340"/>
                </a:solidFill>
                <a:latin typeface="Arial"/>
              </a:defRPr>
            </a:pPr>
            <a:r>
              <a:t>Volunteer Quick Start Checklist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800" y="1371600"/>
            <a:ext cx="10817352" cy="4754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400"/>
              </a:spcAft>
              <a:defRPr sz="1600">
                <a:solidFill>
                  <a:srgbClr val="282828"/>
                </a:solidFill>
                <a:latin typeface="Arial"/>
              </a:defRPr>
            </a:pPr>
            <a:r>
              <a:t>Complete the district volunteer application and required disclosure/background-check paperwork before beginning.</a:t>
            </a:r>
          </a:p>
          <a:p>
            <a:pPr>
              <a:spcAft>
                <a:spcPts val="1400"/>
              </a:spcAft>
              <a:defRPr sz="1600">
                <a:solidFill>
                  <a:srgbClr val="282828"/>
                </a:solidFill>
                <a:latin typeface="Arial"/>
              </a:defRPr>
            </a:pPr>
            <a:r>
              <a:t>Receive official approval from the district/school before volunteering with students.</a:t>
            </a:r>
          </a:p>
          <a:p>
            <a:pPr>
              <a:spcAft>
                <a:spcPts val="1400"/>
              </a:spcAft>
              <a:defRPr sz="1600">
                <a:solidFill>
                  <a:srgbClr val="282828"/>
                </a:solidFill>
                <a:latin typeface="Arial"/>
              </a:defRPr>
            </a:pPr>
            <a:r>
              <a:t>Complete any orientation or training required for your specific assignment.</a:t>
            </a:r>
          </a:p>
          <a:p>
            <a:pPr>
              <a:spcAft>
                <a:spcPts val="1400"/>
              </a:spcAft>
              <a:defRPr sz="1600">
                <a:solidFill>
                  <a:srgbClr val="282828"/>
                </a:solidFill>
                <a:latin typeface="Arial"/>
              </a:defRPr>
            </a:pPr>
            <a:r>
              <a:t>Sign in at the school office each time you arrive and wear your volunteer badge visibly while on campus.</a:t>
            </a:r>
          </a:p>
          <a:p>
            <a:pPr>
              <a:spcAft>
                <a:spcPts val="1400"/>
              </a:spcAft>
              <a:defRPr sz="1600">
                <a:solidFill>
                  <a:srgbClr val="282828"/>
                </a:solidFill>
                <a:latin typeface="Arial"/>
              </a:defRPr>
            </a:pPr>
            <a:r>
              <a:t>Report to the staff member supervising your assignment and clarify tasks.</a:t>
            </a:r>
          </a:p>
          <a:p>
            <a:pPr>
              <a:spcAft>
                <a:spcPts val="1400"/>
              </a:spcAft>
              <a:defRPr sz="1600">
                <a:solidFill>
                  <a:srgbClr val="282828"/>
                </a:solidFill>
                <a:latin typeface="Arial"/>
              </a:defRPr>
            </a:pPr>
            <a:r>
              <a:t>Stay in the designated area or wing of the building related to your assignment.</a:t>
            </a:r>
          </a:p>
          <a:p>
            <a:pPr>
              <a:spcAft>
                <a:spcPts val="1400"/>
              </a:spcAft>
              <a:defRPr sz="1600">
                <a:solidFill>
                  <a:srgbClr val="282828"/>
                </a:solidFill>
                <a:latin typeface="Arial"/>
              </a:defRPr>
            </a:pPr>
            <a:r>
              <a:t>Protect student privacy, maintain professional boundaries, and sign out when you leave.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5F7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85800" y="457200"/>
            <a:ext cx="10817352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200" b="1">
                <a:solidFill>
                  <a:srgbClr val="0C2340"/>
                </a:solidFill>
                <a:latin typeface="Arial"/>
              </a:defRPr>
            </a:pPr>
            <a:r>
              <a:t>1. The Role of a Grapeview Volunteer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800" y="1463040"/>
            <a:ext cx="10817352" cy="4754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400"/>
              </a:spcAft>
              <a:defRPr sz="1800">
                <a:solidFill>
                  <a:srgbClr val="282828"/>
                </a:solidFill>
                <a:latin typeface="Arial"/>
              </a:defRPr>
            </a:pPr>
            <a:r>
              <a:t>Support Learning: Serve under the direction of school staff to support student learning, school programs, and staff—not to replace district employees.</a:t>
            </a:r>
          </a:p>
          <a:p>
            <a:pPr>
              <a:spcAft>
                <a:spcPts val="1400"/>
              </a:spcAft>
              <a:defRPr sz="1800">
                <a:solidFill>
                  <a:srgbClr val="282828"/>
                </a:solidFill>
                <a:latin typeface="Arial"/>
              </a:defRPr>
            </a:pPr>
            <a:r>
              <a:t>Be a Model: Act as a positive, dependable, and respectful role model at all times.</a:t>
            </a:r>
          </a:p>
          <a:p>
            <a:pPr>
              <a:spcAft>
                <a:spcPts val="1400"/>
              </a:spcAft>
              <a:defRPr sz="1800">
                <a:solidFill>
                  <a:srgbClr val="282828"/>
                </a:solidFill>
                <a:latin typeface="Arial"/>
              </a:defRPr>
            </a:pPr>
            <a:r>
              <a:t>Follow Direction: Follow the exact classroom or activity plans established by your supervising staff member.</a:t>
            </a:r>
          </a:p>
          <a:p>
            <a:pPr>
              <a:spcAft>
                <a:spcPts val="1400"/>
              </a:spcAft>
              <a:defRPr sz="1800">
                <a:solidFill>
                  <a:srgbClr val="282828"/>
                </a:solidFill>
                <a:latin typeface="Arial"/>
              </a:defRPr>
            </a:pPr>
            <a:r>
              <a:t>Involve Staff Early: Use good judgment and immediately involve a staff member when a situation involves student safety, discipline, health, or confidentiality.</a:t>
            </a:r>
          </a:p>
          <a:p>
            <a:pPr>
              <a:spcAft>
                <a:spcPts val="1400"/>
              </a:spcAft>
              <a:defRPr sz="1800">
                <a:solidFill>
                  <a:srgbClr val="282828"/>
                </a:solidFill>
                <a:latin typeface="Arial"/>
              </a:defRPr>
            </a:pPr>
            <a:r>
              <a:t>Respect Diversity: Value the diversity, dignity, abilities, backgrounds, cultures, and beliefs of all students and staff.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5F7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85800" y="457200"/>
            <a:ext cx="10817352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200" b="1">
                <a:solidFill>
                  <a:srgbClr val="0C2340"/>
                </a:solidFill>
                <a:latin typeface="Arial"/>
              </a:defRPr>
            </a:pPr>
            <a:r>
              <a:t>2. Approval, Screening, and Training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800" y="1463040"/>
            <a:ext cx="10817352" cy="4754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400"/>
              </a:spcAft>
              <a:defRPr sz="1800">
                <a:solidFill>
                  <a:srgbClr val="282828"/>
                </a:solidFill>
                <a:latin typeface="Arial"/>
              </a:defRPr>
            </a:pPr>
            <a:r>
              <a:t>Mandatory Clearance: Do not begin an assignment until the district has approved your complete application.</a:t>
            </a:r>
          </a:p>
          <a:p>
            <a:pPr>
              <a:spcAft>
                <a:spcPts val="1400"/>
              </a:spcAft>
              <a:defRPr sz="1800">
                <a:solidFill>
                  <a:srgbClr val="282828"/>
                </a:solidFill>
                <a:latin typeface="Arial"/>
              </a:defRPr>
            </a:pPr>
            <a:r>
              <a:t>Criminal History Process: Includes a Washington State Patrol criminal-history process and applicant disclosure requirements under RCW 43.43.830–43.43.845.</a:t>
            </a:r>
          </a:p>
          <a:p>
            <a:pPr>
              <a:spcAft>
                <a:spcPts val="1400"/>
              </a:spcAft>
              <a:defRPr sz="1800">
                <a:solidFill>
                  <a:srgbClr val="282828"/>
                </a:solidFill>
                <a:latin typeface="Arial"/>
              </a:defRPr>
            </a:pPr>
            <a:r>
              <a:t>Keep Data Updated: Provide complete, accurate information and notify the district if your volunteer eligibility changes.</a:t>
            </a:r>
          </a:p>
          <a:p>
            <a:pPr>
              <a:spcAft>
                <a:spcPts val="1400"/>
              </a:spcAft>
              <a:defRPr sz="1800">
                <a:solidFill>
                  <a:srgbClr val="282828"/>
                </a:solidFill>
                <a:latin typeface="Arial"/>
              </a:defRPr>
            </a:pPr>
            <a:r>
              <a:t>Required Training: Complete all mandatory safety, boundary, mandated-reporting, or assignment-specific training.</a:t>
            </a:r>
          </a:p>
          <a:p>
            <a:pPr>
              <a:spcAft>
                <a:spcPts val="1400"/>
              </a:spcAft>
              <a:defRPr sz="1800">
                <a:solidFill>
                  <a:srgbClr val="282828"/>
                </a:solidFill>
                <a:latin typeface="Arial"/>
              </a:defRPr>
            </a:pPr>
            <a:r>
              <a:t>Special Activities: Athletics, field trips, transportation, or higher-responsibility roles may require additional clearance.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5F7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85800" y="457200"/>
            <a:ext cx="10817352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200" b="1">
                <a:solidFill>
                  <a:srgbClr val="0C2340"/>
                </a:solidFill>
                <a:latin typeface="Arial"/>
              </a:defRPr>
            </a:pPr>
            <a:r>
              <a:t>3. Arrival, Identification, and Campus Access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800" y="1463040"/>
            <a:ext cx="10817352" cy="4754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400"/>
              </a:spcAft>
              <a:defRPr sz="1600">
                <a:solidFill>
                  <a:srgbClr val="282828"/>
                </a:solidFill>
                <a:latin typeface="Arial"/>
              </a:defRPr>
            </a:pPr>
            <a:r>
              <a:t>Office Check-in: Always sign in at the school office when you arrive and sign out when you leave.</a:t>
            </a:r>
          </a:p>
          <a:p>
            <a:pPr>
              <a:spcAft>
                <a:spcPts val="1400"/>
              </a:spcAft>
              <a:defRPr sz="1600">
                <a:solidFill>
                  <a:srgbClr val="282828"/>
                </a:solidFill>
                <a:latin typeface="Arial"/>
              </a:defRPr>
            </a:pPr>
            <a:r>
              <a:t>Badge Requirement: Wear your school-issued volunteer badge visibly during your entire stay on campus.</a:t>
            </a:r>
          </a:p>
          <a:p>
            <a:pPr>
              <a:spcAft>
                <a:spcPts val="1400"/>
              </a:spcAft>
              <a:defRPr sz="1600">
                <a:solidFill>
                  <a:srgbClr val="282828"/>
                </a:solidFill>
                <a:latin typeface="Arial"/>
              </a:defRPr>
            </a:pPr>
            <a:r>
              <a:t>Office Boundaries: The front office is a confidential work area. Use designated sign-in zones and do not enter staff spaces unless invited.</a:t>
            </a:r>
          </a:p>
          <a:p>
            <a:pPr>
              <a:spcAft>
                <a:spcPts val="1400"/>
              </a:spcAft>
              <a:defRPr sz="1600">
                <a:solidFill>
                  <a:srgbClr val="282828"/>
                </a:solidFill>
                <a:latin typeface="Arial"/>
              </a:defRPr>
            </a:pPr>
            <a:r>
              <a:t>Designated Area: Remain strictly in the area or wing associated with your assignment.</a:t>
            </a:r>
          </a:p>
          <a:p>
            <a:pPr>
              <a:spcAft>
                <a:spcPts val="1400"/>
              </a:spcAft>
              <a:defRPr sz="1600">
                <a:solidFill>
                  <a:srgbClr val="282828"/>
                </a:solidFill>
                <a:latin typeface="Arial"/>
              </a:defRPr>
            </a:pPr>
            <a:r>
              <a:t>Security Protocol: Do not allow another person to enter behind you ('tailgating') or use your badge/access credentials.</a:t>
            </a:r>
          </a:p>
          <a:p>
            <a:pPr>
              <a:spcAft>
                <a:spcPts val="1400"/>
              </a:spcAft>
              <a:defRPr sz="1600">
                <a:solidFill>
                  <a:srgbClr val="282828"/>
                </a:solidFill>
                <a:latin typeface="Arial"/>
              </a:defRPr>
            </a:pPr>
            <a:r>
              <a:t>Emergency Drills: Follow all visitor, emergency, lockdown, fire-drill, weather, and evacuation procedures.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5F7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85800" y="457200"/>
            <a:ext cx="10817352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200" b="1">
                <a:solidFill>
                  <a:srgbClr val="0C2340"/>
                </a:solidFill>
                <a:latin typeface="Arial"/>
              </a:defRPr>
            </a:pPr>
            <a:r>
              <a:t>4. Confidentiality and Student Privacy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800" y="1463040"/>
            <a:ext cx="10817352" cy="4754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400"/>
              </a:spcAft>
              <a:defRPr sz="1800">
                <a:solidFill>
                  <a:srgbClr val="282828"/>
                </a:solidFill>
                <a:latin typeface="Arial"/>
              </a:defRPr>
            </a:pPr>
            <a:r>
              <a:t>Strict Privacy: Academic performance, behavior, disability, health, family, or personal details must be treated as completely confidential.</a:t>
            </a:r>
          </a:p>
          <a:p>
            <a:pPr>
              <a:spcAft>
                <a:spcPts val="1400"/>
              </a:spcAft>
              <a:defRPr sz="1800">
                <a:solidFill>
                  <a:srgbClr val="282828"/>
                </a:solidFill>
                <a:latin typeface="Arial"/>
              </a:defRPr>
            </a:pPr>
            <a:r>
              <a:t>Staff Sharing Only: Share student information strictly with authorized school staff who need it to support the student.</a:t>
            </a:r>
          </a:p>
          <a:p>
            <a:pPr>
              <a:spcAft>
                <a:spcPts val="1400"/>
              </a:spcAft>
              <a:defRPr sz="1800">
                <a:solidFill>
                  <a:srgbClr val="282828"/>
                </a:solidFill>
                <a:latin typeface="Arial"/>
              </a:defRPr>
            </a:pPr>
            <a:r>
              <a:t>Refer Outside Inquiries: If a parent or community member asks about a student, refer them directly to the teacher or administrator.</a:t>
            </a:r>
          </a:p>
          <a:p>
            <a:pPr>
              <a:spcAft>
                <a:spcPts val="1400"/>
              </a:spcAft>
              <a:defRPr sz="1800">
                <a:solidFill>
                  <a:srgbClr val="282828"/>
                </a:solidFill>
                <a:latin typeface="Arial"/>
              </a:defRPr>
            </a:pPr>
            <a:r>
              <a:t>No Public Discussion: Do not discuss students in hallways, community events, online, or with other parents/volunteers.</a:t>
            </a:r>
          </a:p>
          <a:p>
            <a:pPr>
              <a:spcAft>
                <a:spcPts val="1400"/>
              </a:spcAft>
              <a:defRPr sz="1800">
                <a:solidFill>
                  <a:srgbClr val="282828"/>
                </a:solidFill>
                <a:latin typeface="Arial"/>
              </a:defRPr>
            </a:pPr>
            <a:r>
              <a:t>Media Restraint: Do not photograph, record, livestream, or post students or student work unless explicitly authorized by the school.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5F7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85800" y="457200"/>
            <a:ext cx="10817352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200" b="1">
                <a:solidFill>
                  <a:srgbClr val="0C2340"/>
                </a:solidFill>
                <a:latin typeface="Arial"/>
              </a:defRPr>
            </a:pPr>
            <a:r>
              <a:t>5. Professional Boundaries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800" y="1463040"/>
            <a:ext cx="10817352" cy="4754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400"/>
              </a:spcAft>
              <a:defRPr sz="1800">
                <a:solidFill>
                  <a:srgbClr val="282828"/>
                </a:solidFill>
                <a:latin typeface="Arial"/>
              </a:defRPr>
            </a:pPr>
            <a:r>
              <a:t>Trusted Adults: Maintain professional, age-appropriate relationships with students.</a:t>
            </a:r>
          </a:p>
          <a:p>
            <a:pPr>
              <a:spcAft>
                <a:spcPts val="1400"/>
              </a:spcAft>
              <a:defRPr sz="1800">
                <a:solidFill>
                  <a:srgbClr val="282828"/>
                </a:solidFill>
                <a:latin typeface="Arial"/>
              </a:defRPr>
            </a:pPr>
            <a:r>
              <a:t>Keep It Observable: Ensure all interactions are visible, observable, and strictly relevant to the assignment.</a:t>
            </a:r>
          </a:p>
          <a:p>
            <a:pPr>
              <a:spcAft>
                <a:spcPts val="1400"/>
              </a:spcAft>
              <a:defRPr sz="1800">
                <a:solidFill>
                  <a:srgbClr val="282828"/>
                </a:solidFill>
                <a:latin typeface="Arial"/>
              </a:defRPr>
            </a:pPr>
            <a:r>
              <a:t>No Private Channels: Do not exchange personal phone numbers, emails, or social media handles for non-school purposes.</a:t>
            </a:r>
          </a:p>
          <a:p>
            <a:pPr>
              <a:spcAft>
                <a:spcPts val="1400"/>
              </a:spcAft>
              <a:defRPr sz="1800">
                <a:solidFill>
                  <a:srgbClr val="282828"/>
                </a:solidFill>
                <a:latin typeface="Arial"/>
              </a:defRPr>
            </a:pPr>
            <a:r>
              <a:t>No Outside Meetings: Do not meet with students privately away from school or district-sponsored activities.</a:t>
            </a:r>
          </a:p>
          <a:p>
            <a:pPr>
              <a:spcAft>
                <a:spcPts val="1400"/>
              </a:spcAft>
              <a:defRPr sz="1800">
                <a:solidFill>
                  <a:srgbClr val="282828"/>
                </a:solidFill>
                <a:latin typeface="Arial"/>
              </a:defRPr>
            </a:pPr>
            <a:r>
              <a:t>Avoid Favoritism: Do not give personal gifts, special treatment, or individual promises to students.</a:t>
            </a:r>
          </a:p>
          <a:p>
            <a:pPr>
              <a:spcAft>
                <a:spcPts val="1400"/>
              </a:spcAft>
              <a:defRPr sz="1800">
                <a:solidFill>
                  <a:srgbClr val="282828"/>
                </a:solidFill>
                <a:latin typeface="Arial"/>
              </a:defRPr>
            </a:pPr>
            <a:r>
              <a:t>Respectful Conduct: Never use humiliation, threats, intimidation, or inappropriate physical contact.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5F7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85800" y="457200"/>
            <a:ext cx="10817352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200" b="1">
                <a:solidFill>
                  <a:srgbClr val="0C2340"/>
                </a:solidFill>
                <a:latin typeface="Arial"/>
              </a:defRPr>
            </a:pPr>
            <a:r>
              <a:t>6. Student Behavior and Discipline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800" y="1463040"/>
            <a:ext cx="10817352" cy="4754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400"/>
              </a:spcAft>
              <a:defRPr sz="1800">
                <a:solidFill>
                  <a:srgbClr val="282828"/>
                </a:solidFill>
                <a:latin typeface="Arial"/>
              </a:defRPr>
            </a:pPr>
            <a:r>
              <a:t>Staff Responsibility: The classroom teacher or staff member is solely responsible for student discipline.</a:t>
            </a:r>
          </a:p>
          <a:p>
            <a:pPr>
              <a:spcAft>
                <a:spcPts val="1400"/>
              </a:spcAft>
              <a:defRPr sz="1800">
                <a:solidFill>
                  <a:srgbClr val="282828"/>
                </a:solidFill>
                <a:latin typeface="Arial"/>
              </a:defRPr>
            </a:pPr>
            <a:r>
              <a:t>Support Role: Volunteers support established classroom rules but do not independently administer discipline.</a:t>
            </a:r>
          </a:p>
          <a:p>
            <a:pPr>
              <a:spcAft>
                <a:spcPts val="1400"/>
              </a:spcAft>
              <a:defRPr sz="1800">
                <a:solidFill>
                  <a:srgbClr val="282828"/>
                </a:solidFill>
                <a:latin typeface="Arial"/>
              </a:defRPr>
            </a:pPr>
            <a:r>
              <a:t>Prohibited Actions: Do not yell at, shame, threaten, physically discipline, restrain, or punish a student.</a:t>
            </a:r>
          </a:p>
          <a:p>
            <a:pPr>
              <a:spcAft>
                <a:spcPts val="1400"/>
              </a:spcAft>
              <a:defRPr sz="1800">
                <a:solidFill>
                  <a:srgbClr val="282828"/>
                </a:solidFill>
                <a:latin typeface="Arial"/>
              </a:defRPr>
            </a:pPr>
            <a:r>
              <a:t>Get Assistance: If student behavior becomes unsafe or serious, immediately alert the supervising staff member.</a:t>
            </a:r>
          </a:p>
          <a:p>
            <a:pPr>
              <a:spcAft>
                <a:spcPts val="1400"/>
              </a:spcAft>
              <a:defRPr sz="1800">
                <a:solidFill>
                  <a:srgbClr val="282828"/>
                </a:solidFill>
                <a:latin typeface="Arial"/>
              </a:defRPr>
            </a:pPr>
            <a:r>
              <a:t>No Secret Safeties: Never promise a student that you will keep a safety-related disclosure secret.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5F7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85800" y="457200"/>
            <a:ext cx="10817352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200" b="1">
                <a:solidFill>
                  <a:srgbClr val="0C2340"/>
                </a:solidFill>
                <a:latin typeface="Arial"/>
              </a:defRPr>
            </a:pPr>
            <a:r>
              <a:t>7. Student Safety, Suspected Abuse, and Emergencies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800" y="1463040"/>
            <a:ext cx="10817352" cy="4754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400"/>
              </a:spcAft>
              <a:defRPr sz="1600">
                <a:solidFill>
                  <a:srgbClr val="282828"/>
                </a:solidFill>
                <a:latin typeface="Arial"/>
              </a:defRPr>
            </a:pPr>
            <a:r>
              <a:t>Safety First: Immediately bring any student safety concerns directly to a school employee or administrator.</a:t>
            </a:r>
          </a:p>
          <a:p>
            <a:pPr>
              <a:spcAft>
                <a:spcPts val="1400"/>
              </a:spcAft>
              <a:defRPr sz="1600">
                <a:solidFill>
                  <a:srgbClr val="282828"/>
                </a:solidFill>
                <a:latin typeface="Arial"/>
              </a:defRPr>
            </a:pPr>
            <a:r>
              <a:t>Critical Disclosures: If a student tells you about abuse, neglect, self-harm, or threats: listen calmly, DO NOT investigate, and promptly notify the principal or teacher.</a:t>
            </a:r>
          </a:p>
          <a:p>
            <a:pPr>
              <a:spcAft>
                <a:spcPts val="1400"/>
              </a:spcAft>
              <a:defRPr sz="1600">
                <a:solidFill>
                  <a:srgbClr val="282828"/>
                </a:solidFill>
                <a:latin typeface="Arial"/>
              </a:defRPr>
            </a:pPr>
            <a:r>
              <a:t>No Confidentiality Promises: Never promise confidentiality when a student's immediate physical or mental safety is at risk.</a:t>
            </a:r>
          </a:p>
          <a:p>
            <a:pPr>
              <a:spcAft>
                <a:spcPts val="1400"/>
              </a:spcAft>
              <a:defRPr sz="1600">
                <a:solidFill>
                  <a:srgbClr val="282828"/>
                </a:solidFill>
                <a:latin typeface="Arial"/>
              </a:defRPr>
            </a:pPr>
            <a:r>
              <a:t>Incident Reporting: Report all accidents, injuries, unsafe conditions, or missing students right away.</a:t>
            </a:r>
          </a:p>
          <a:p>
            <a:pPr>
              <a:spcAft>
                <a:spcPts val="1400"/>
              </a:spcAft>
              <a:defRPr sz="1600">
                <a:solidFill>
                  <a:srgbClr val="282828"/>
                </a:solidFill>
                <a:latin typeface="Arial"/>
              </a:defRPr>
            </a:pPr>
            <a:r>
              <a:t>Medical Limits: Do not provide medical treatment beyond what you are specifically authorized and trained to provide.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5F7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85800" y="457200"/>
            <a:ext cx="10817352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200" b="1">
                <a:solidFill>
                  <a:srgbClr val="0C2340"/>
                </a:solidFill>
                <a:latin typeface="Arial"/>
              </a:defRPr>
            </a:pPr>
            <a:r>
              <a:t>8 &amp; 9. Health, Illness, and Media Guidelines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800" y="1463040"/>
            <a:ext cx="10817352" cy="4754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400"/>
              </a:spcAft>
              <a:defRPr sz="1800">
                <a:solidFill>
                  <a:srgbClr val="282828"/>
                </a:solidFill>
                <a:latin typeface="Arial"/>
              </a:defRPr>
            </a:pPr>
            <a:r>
              <a:t>No Medication: Do not give students medication of any kind (prescribed or over-the-counter).</a:t>
            </a:r>
          </a:p>
          <a:p>
            <a:pPr>
              <a:spcAft>
                <a:spcPts val="1400"/>
              </a:spcAft>
              <a:defRPr sz="1800">
                <a:solidFill>
                  <a:srgbClr val="282828"/>
                </a:solidFill>
                <a:latin typeface="Arial"/>
              </a:defRPr>
            </a:pPr>
            <a:r>
              <a:t>Sickness: If a student is ill or injured, notify the teacher and let authorized staff determine if they should go home.</a:t>
            </a:r>
          </a:p>
          <a:p>
            <a:pPr>
              <a:spcAft>
                <a:spcPts val="1400"/>
              </a:spcAft>
              <a:defRPr sz="1800">
                <a:solidFill>
                  <a:srgbClr val="282828"/>
                </a:solidFill>
                <a:latin typeface="Arial"/>
              </a:defRPr>
            </a:pPr>
            <a:r>
              <a:t>Device Silence: Silence or turn off personal cell phones while working directly with students.</a:t>
            </a:r>
          </a:p>
          <a:p>
            <a:pPr>
              <a:spcAft>
                <a:spcPts val="1400"/>
              </a:spcAft>
              <a:defRPr sz="1800">
                <a:solidFill>
                  <a:srgbClr val="282828"/>
                </a:solidFill>
                <a:latin typeface="Arial"/>
              </a:defRPr>
            </a:pPr>
            <a:r>
              <a:t>No Personal Recording: Do not use personal devices to text, call, photograph, record, or post about students.</a:t>
            </a:r>
          </a:p>
          <a:p>
            <a:pPr>
              <a:spcAft>
                <a:spcPts val="1400"/>
              </a:spcAft>
              <a:defRPr sz="1800">
                <a:solidFill>
                  <a:srgbClr val="282828"/>
                </a:solidFill>
                <a:latin typeface="Arial"/>
              </a:defRPr>
            </a:pPr>
            <a:r>
              <a:t>Acceptable Use: Follow all Grapeview School District technology, internet, and acceptable-use expectations.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5F7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85800" y="457200"/>
            <a:ext cx="10817352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200" b="1">
                <a:solidFill>
                  <a:srgbClr val="0C2340"/>
                </a:solidFill>
                <a:latin typeface="Arial"/>
              </a:defRPr>
            </a:pPr>
            <a:r>
              <a:t>10 &amp; 11. Attendance and Younger Siblings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800" y="1463040"/>
            <a:ext cx="10817352" cy="4754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400"/>
              </a:spcAft>
              <a:defRPr sz="1800">
                <a:solidFill>
                  <a:srgbClr val="282828"/>
                </a:solidFill>
                <a:latin typeface="Arial"/>
              </a:defRPr>
            </a:pPr>
            <a:r>
              <a:t>Keep Commitments: Students benefit from consistency. Keep the volunteer schedule you agreed upon.</a:t>
            </a:r>
          </a:p>
          <a:p>
            <a:pPr>
              <a:spcAft>
                <a:spcPts val="1400"/>
              </a:spcAft>
              <a:defRPr sz="1800">
                <a:solidFill>
                  <a:srgbClr val="282828"/>
                </a:solidFill>
                <a:latin typeface="Arial"/>
              </a:defRPr>
            </a:pPr>
            <a:r>
              <a:t>Advance Notice: If you cannot attend, notify the front office or your supervising staff member as soon as possible.</a:t>
            </a:r>
          </a:p>
          <a:p>
            <a:pPr>
              <a:spcAft>
                <a:spcPts val="1400"/>
              </a:spcAft>
              <a:defRPr sz="1800">
                <a:solidFill>
                  <a:srgbClr val="282828"/>
                </a:solidFill>
                <a:latin typeface="Arial"/>
              </a:defRPr>
            </a:pPr>
            <a:r>
              <a:t>Change in Availability: Coordinate schedule adjustments directly with the volunteer coordinator.</a:t>
            </a:r>
          </a:p>
          <a:p>
            <a:pPr>
              <a:spcAft>
                <a:spcPts val="1400"/>
              </a:spcAft>
              <a:defRPr sz="1800">
                <a:solidFill>
                  <a:srgbClr val="282828"/>
                </a:solidFill>
                <a:latin typeface="Arial"/>
              </a:defRPr>
            </a:pPr>
            <a:r>
              <a:t>No Younger Siblings: Younger brothers or sisters are not permitted to accompany volunteers in classrooms or school activities.</a:t>
            </a:r>
          </a:p>
          <a:p>
            <a:pPr>
              <a:spcAft>
                <a:spcPts val="1400"/>
              </a:spcAft>
              <a:defRPr sz="1800">
                <a:solidFill>
                  <a:srgbClr val="282828"/>
                </a:solidFill>
                <a:latin typeface="Arial"/>
              </a:defRPr>
            </a:pPr>
            <a:r>
              <a:t>Focus on Assignment: Please arrange independent childcare so you can remain fully focused on student safety and tasks.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5F7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85800" y="457200"/>
            <a:ext cx="10817352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200" b="1">
                <a:solidFill>
                  <a:srgbClr val="0C2340"/>
                </a:solidFill>
                <a:latin typeface="Arial"/>
              </a:defRPr>
            </a:pPr>
            <a:r>
              <a:t>12. Inclusion, Respect, and Equal Opportunity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800" y="1463040"/>
            <a:ext cx="10817352" cy="4754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400"/>
              </a:spcAft>
              <a:defRPr sz="1800">
                <a:solidFill>
                  <a:srgbClr val="282828"/>
                </a:solidFill>
                <a:latin typeface="Arial"/>
              </a:defRPr>
            </a:pPr>
            <a:r>
              <a:t>Dignity for All: Treat everyone with dignity and respect regardless of background, identity, ability, culture, or values.</a:t>
            </a:r>
          </a:p>
          <a:p>
            <a:pPr>
              <a:spcAft>
                <a:spcPts val="1400"/>
              </a:spcAft>
              <a:defRPr sz="1800">
                <a:solidFill>
                  <a:srgbClr val="282828"/>
                </a:solidFill>
                <a:latin typeface="Arial"/>
              </a:defRPr>
            </a:pPr>
            <a:r>
              <a:t>Nondiscrimination: Follow all district nondiscrimination, anti-harassment, and anti-bullying policies.</a:t>
            </a:r>
          </a:p>
          <a:p>
            <a:pPr>
              <a:spcAft>
                <a:spcPts val="1400"/>
              </a:spcAft>
              <a:defRPr sz="1800">
                <a:solidFill>
                  <a:srgbClr val="282828"/>
                </a:solidFill>
                <a:latin typeface="Arial"/>
              </a:defRPr>
            </a:pPr>
            <a:r>
              <a:t>No Demeaning Content: Do not make jokes, comments, or gestures that demean a student or staff member.</a:t>
            </a:r>
          </a:p>
          <a:p>
            <a:pPr>
              <a:spcAft>
                <a:spcPts val="1400"/>
              </a:spcAft>
              <a:defRPr sz="1800">
                <a:solidFill>
                  <a:srgbClr val="282828"/>
                </a:solidFill>
                <a:latin typeface="Arial"/>
              </a:defRPr>
            </a:pPr>
            <a:r>
              <a:t>Neutrality: Do not impose personal political, religious, or other ideological beliefs on students.</a:t>
            </a:r>
          </a:p>
          <a:p>
            <a:pPr>
              <a:spcAft>
                <a:spcPts val="1400"/>
              </a:spcAft>
              <a:defRPr sz="1800">
                <a:solidFill>
                  <a:srgbClr val="282828"/>
                </a:solidFill>
                <a:latin typeface="Arial"/>
              </a:defRPr>
            </a:pPr>
            <a:r>
              <a:t>Reporting Path: Bring concerns about discrimination or harassment immediately to the school administration.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5F7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85800" y="457200"/>
            <a:ext cx="10817352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200" b="1">
                <a:solidFill>
                  <a:srgbClr val="0C2340"/>
                </a:solidFill>
                <a:latin typeface="Arial"/>
              </a:defRPr>
            </a:pPr>
            <a:r>
              <a:t>13 &amp; 14. Common Volunteer Assignments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800" y="1463040"/>
            <a:ext cx="10817352" cy="4754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400"/>
              </a:spcAft>
              <a:defRPr sz="1600">
                <a:solidFill>
                  <a:srgbClr val="282828"/>
                </a:solidFill>
                <a:latin typeface="Arial"/>
              </a:defRPr>
            </a:pPr>
            <a:r>
              <a:t>Classroom Support: Assist with teacher-directed activities (reading, practice, projects). Teacher remains responsible for instruction &amp; discipline.</a:t>
            </a:r>
          </a:p>
          <a:p>
            <a:pPr>
              <a:spcAft>
                <a:spcPts val="1400"/>
              </a:spcAft>
              <a:defRPr sz="1600">
                <a:solidFill>
                  <a:srgbClr val="282828"/>
                </a:solidFill>
                <a:latin typeface="Arial"/>
              </a:defRPr>
            </a:pPr>
            <a:r>
              <a:t>Library Support: Help with organization, circulation, and library projects as directed. Protect student privacy.</a:t>
            </a:r>
          </a:p>
          <a:p>
            <a:pPr>
              <a:spcAft>
                <a:spcPts val="1400"/>
              </a:spcAft>
              <a:defRPr sz="1600">
                <a:solidFill>
                  <a:srgbClr val="282828"/>
                </a:solidFill>
                <a:latin typeface="Arial"/>
              </a:defRPr>
            </a:pPr>
            <a:r>
              <a:t>Field Trips: Support supervision under staff direction. Follow all trip rules; never leave assigned students without staff authorization.</a:t>
            </a:r>
          </a:p>
          <a:p>
            <a:pPr>
              <a:spcAft>
                <a:spcPts val="1400"/>
              </a:spcAft>
              <a:defRPr sz="1600">
                <a:solidFill>
                  <a:srgbClr val="282828"/>
                </a:solidFill>
                <a:latin typeface="Arial"/>
              </a:defRPr>
            </a:pPr>
            <a:r>
              <a:t>School Events &amp; WATCH D.O.G.S.: Assist with setup, greeting families, or supervising recess/lunch per the school schedule.</a:t>
            </a:r>
          </a:p>
          <a:p>
            <a:pPr>
              <a:spcAft>
                <a:spcPts val="1400"/>
              </a:spcAft>
              <a:defRPr sz="1600">
                <a:solidFill>
                  <a:srgbClr val="282828"/>
                </a:solidFill>
                <a:latin typeface="Arial"/>
              </a:defRPr>
            </a:pPr>
            <a:r>
              <a:t>Athletics / Coaching: Assist only after explicit athletic clearance and additional specialized training.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5F7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85800" y="457200"/>
            <a:ext cx="10817352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200" b="1">
                <a:solidFill>
                  <a:srgbClr val="0C2340"/>
                </a:solidFill>
                <a:latin typeface="Arial"/>
              </a:defRPr>
            </a:pPr>
            <a:r>
              <a:t>15. Conduct That Is Not Permitted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800" y="1463040"/>
            <a:ext cx="10817352" cy="4754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400"/>
              </a:spcAft>
              <a:defRPr sz="1600">
                <a:solidFill>
                  <a:srgbClr val="282828"/>
                </a:solidFill>
                <a:latin typeface="Arial"/>
              </a:defRPr>
            </a:pPr>
            <a:r>
              <a:t>Weapons: Possession or use of weapons on school property or at school activities (except as expressly permitted by law).</a:t>
            </a:r>
          </a:p>
          <a:p>
            <a:pPr>
              <a:spcAft>
                <a:spcPts val="1400"/>
              </a:spcAft>
              <a:defRPr sz="1600">
                <a:solidFill>
                  <a:srgbClr val="282828"/>
                </a:solidFill>
                <a:latin typeface="Arial"/>
              </a:defRPr>
            </a:pPr>
            <a:r>
              <a:t>Substances: Alcohol, marijuana, illegal drugs, or being under the influence while volunteering.</a:t>
            </a:r>
          </a:p>
          <a:p>
            <a:pPr>
              <a:spcAft>
                <a:spcPts val="1400"/>
              </a:spcAft>
              <a:defRPr sz="1600">
                <a:solidFill>
                  <a:srgbClr val="282828"/>
                </a:solidFill>
                <a:latin typeface="Arial"/>
              </a:defRPr>
            </a:pPr>
            <a:r>
              <a:t>Tobacco: Smoking or vaping in prohibited areas or contrary to district policy.</a:t>
            </a:r>
          </a:p>
          <a:p>
            <a:pPr>
              <a:spcAft>
                <a:spcPts val="1400"/>
              </a:spcAft>
              <a:defRPr sz="1600">
                <a:solidFill>
                  <a:srgbClr val="282828"/>
                </a:solidFill>
                <a:latin typeface="Arial"/>
              </a:defRPr>
            </a:pPr>
            <a:r>
              <a:t>Abuse/Harassment: Harassment, discrimination, bullying, threats, retaliation, or sexual misconduct.</a:t>
            </a:r>
          </a:p>
          <a:p>
            <a:pPr>
              <a:spcAft>
                <a:spcPts val="1400"/>
              </a:spcAft>
              <a:defRPr sz="1600">
                <a:solidFill>
                  <a:srgbClr val="282828"/>
                </a:solidFill>
                <a:latin typeface="Arial"/>
              </a:defRPr>
            </a:pPr>
            <a:r>
              <a:t>Discipline: Physical punishment or unauthorized restraint of students.</a:t>
            </a:r>
          </a:p>
          <a:p>
            <a:pPr>
              <a:spcAft>
                <a:spcPts val="1400"/>
              </a:spcAft>
              <a:defRPr sz="1600">
                <a:solidFill>
                  <a:srgbClr val="282828"/>
                </a:solidFill>
                <a:latin typeface="Arial"/>
              </a:defRPr>
            </a:pPr>
            <a:r>
              <a:t>Data Breaches: Sharing confidential student information or records.</a:t>
            </a:r>
          </a:p>
          <a:p>
            <a:pPr>
              <a:spcAft>
                <a:spcPts val="1400"/>
              </a:spcAft>
              <a:defRPr sz="1600">
                <a:solidFill>
                  <a:srgbClr val="282828"/>
                </a:solidFill>
                <a:latin typeface="Arial"/>
              </a:defRPr>
            </a:pPr>
            <a:r>
              <a:t>Solicitation: Using volunteer access for personal business or unauthorized commercial solicitation.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5F7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85800" y="457200"/>
            <a:ext cx="10817352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200" b="1">
                <a:solidFill>
                  <a:srgbClr val="0C2340"/>
                </a:solidFill>
                <a:latin typeface="Arial"/>
              </a:defRPr>
            </a:pPr>
            <a:r>
              <a:t>16 &amp; 17. Communication and Key Contacts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800" y="1463040"/>
            <a:ext cx="10817352" cy="4754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400"/>
              </a:spcAft>
              <a:defRPr sz="1600">
                <a:solidFill>
                  <a:srgbClr val="282828"/>
                </a:solidFill>
                <a:latin typeface="Arial"/>
              </a:defRPr>
            </a:pPr>
            <a:r>
              <a:t>Private Problem-Solving: Address questions or concerns privately with the supervising teacher or staff member.</a:t>
            </a:r>
          </a:p>
          <a:p>
            <a:pPr>
              <a:spcAft>
                <a:spcPts val="1400"/>
              </a:spcAft>
              <a:defRPr sz="1600">
                <a:solidFill>
                  <a:srgbClr val="282828"/>
                </a:solidFill>
                <a:latin typeface="Arial"/>
              </a:defRPr>
            </a:pPr>
            <a:r>
              <a:t>Professional Unity: Do not debate staff decisions in front of students or parents.</a:t>
            </a:r>
          </a:p>
          <a:p>
            <a:pPr>
              <a:spcAft>
                <a:spcPts val="1400"/>
              </a:spcAft>
              <a:defRPr sz="1600">
                <a:solidFill>
                  <a:srgbClr val="282828"/>
                </a:solidFill>
                <a:latin typeface="Arial"/>
              </a:defRPr>
            </a:pPr>
            <a:r>
              <a:t>Escalation: If a concern cannot be resolved, contact the principal or volunteer coordinator.</a:t>
            </a:r>
          </a:p>
          <a:p>
            <a:pPr>
              <a:spcAft>
                <a:spcPts val="1400"/>
              </a:spcAft>
              <a:defRPr sz="1600">
                <a:solidFill>
                  <a:srgbClr val="282828"/>
                </a:solidFill>
                <a:latin typeface="Arial"/>
              </a:defRPr>
            </a:pPr>
            <a:r>
              <a:t>District Voice: Volunteers do not speak on behalf of the Grapeview School District unless explicitly authorized.</a:t>
            </a:r>
          </a:p>
          <a:p>
            <a:pPr>
              <a:spcAft>
                <a:spcPts val="1400"/>
              </a:spcAft>
              <a:defRPr sz="1600">
                <a:solidFill>
                  <a:srgbClr val="282828"/>
                </a:solidFill>
                <a:latin typeface="Arial"/>
              </a:defRPr>
            </a:pPr>
          </a:p>
          <a:p>
            <a:pPr>
              <a:spcAft>
                <a:spcPts val="1400"/>
              </a:spcAft>
              <a:defRPr sz="1600">
                <a:solidFill>
                  <a:srgbClr val="282828"/>
                </a:solidFill>
                <a:latin typeface="Arial"/>
              </a:defRPr>
            </a:pPr>
            <a:r>
              <a:t>Volunteer Coordinator: Coni Severance  (Email: cseverance@gsd54.org)</a:t>
            </a:r>
          </a:p>
          <a:p>
            <a:pPr>
              <a:spcAft>
                <a:spcPts val="1400"/>
              </a:spcAft>
              <a:defRPr sz="1600">
                <a:solidFill>
                  <a:srgbClr val="282828"/>
                </a:solidFill>
                <a:latin typeface="Arial"/>
              </a:defRPr>
            </a:pPr>
            <a:r>
              <a:t>School Main Office: 360-426-4921</a:t>
            </a:r>
          </a:p>
          <a:p>
            <a:pPr>
              <a:spcAft>
                <a:spcPts val="1400"/>
              </a:spcAft>
              <a:defRPr sz="1600">
                <a:solidFill>
                  <a:srgbClr val="282828"/>
                </a:solidFill>
                <a:latin typeface="Arial"/>
              </a:defRPr>
            </a:pPr>
            <a:r>
              <a:t>District Office Address: 822 E. Mason Benson Road, Grapeview, WA 98546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C234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85800" y="457200"/>
            <a:ext cx="10817352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800" b="1">
                <a:solidFill>
                  <a:srgbClr val="FFFFFF"/>
                </a:solidFill>
                <a:latin typeface="Arial"/>
              </a:defRPr>
            </a:pPr>
            <a:r>
              <a:t>Volunteer Acknowledgment &amp; Agreement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800" y="1645920"/>
            <a:ext cx="10817352" cy="4114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2400"/>
              </a:spcAft>
              <a:defRPr sz="1600">
                <a:solidFill>
                  <a:srgbClr val="FFFFFF"/>
                </a:solidFill>
                <a:latin typeface="Arial"/>
              </a:defRPr>
            </a:pPr>
            <a:r>
              <a:t>I acknowledge that I have received and reviewed the Grapeview School District Volunteer Handbook. I understand that volunteering is a service role under the direction of Grapeview School staff. I agree to follow district policies, school procedures, safety requirements, confidentiality expectations, professional boundaries, and the directions of authorized school staff. I understand that failure to follow district expectations may result in removal from a volunteer assignment.</a:t>
            </a:r>
          </a:p>
          <a:p>
            <a:pPr>
              <a:defRPr sz="1600">
                <a:solidFill>
                  <a:srgbClr val="D4A017"/>
                </a:solidFill>
                <a:latin typeface="Arial"/>
              </a:defRPr>
            </a:pPr>
            <a:r>
              <a:t>Volunteer Name (Print): ___________________________      Signature: ___________________________</a:t>
            </a:r>
            <a:br/>
            <a:br/>
            <a:r>
              <a:t>Date: ___________________________                         School/Assignment: ___________________________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