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17"/>
  </p:handoutMasterIdLst>
  <p:sldIdLst>
    <p:sldId id="258" r:id="rId5"/>
    <p:sldId id="256" r:id="rId6"/>
    <p:sldId id="259" r:id="rId7"/>
    <p:sldId id="261" r:id="rId8"/>
    <p:sldId id="260" r:id="rId9"/>
    <p:sldId id="262" r:id="rId10"/>
    <p:sldId id="276" r:id="rId11"/>
    <p:sldId id="277" r:id="rId12"/>
    <p:sldId id="278" r:id="rId13"/>
    <p:sldId id="279" r:id="rId14"/>
    <p:sldId id="280" r:id="rId15"/>
    <p:sldId id="281"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3" autoAdjust="0"/>
    <p:restoredTop sz="94660"/>
  </p:normalViewPr>
  <p:slideViewPr>
    <p:cSldViewPr snapToGrid="0">
      <p:cViewPr varScale="1">
        <p:scale>
          <a:sx n="111" d="100"/>
          <a:sy n="111" d="100"/>
        </p:scale>
        <p:origin x="756" y="7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ndoza, Mariana" userId="33f5cf4b-7173-40cd-b877-d98ef4454cd0" providerId="ADAL" clId="{BA3380F4-3CA6-4BEB-8DE1-43CB3511A0FF}"/>
    <pc:docChg chg="custSel modSld">
      <pc:chgData name="Mendoza, Mariana" userId="33f5cf4b-7173-40cd-b877-d98ef4454cd0" providerId="ADAL" clId="{BA3380F4-3CA6-4BEB-8DE1-43CB3511A0FF}" dt="2026-07-23T16:17:35.430" v="421" actId="14100"/>
      <pc:docMkLst>
        <pc:docMk/>
      </pc:docMkLst>
      <pc:sldChg chg="modSp mod">
        <pc:chgData name="Mendoza, Mariana" userId="33f5cf4b-7173-40cd-b877-d98ef4454cd0" providerId="ADAL" clId="{BA3380F4-3CA6-4BEB-8DE1-43CB3511A0FF}" dt="2026-07-23T16:17:20.708" v="419" actId="14100"/>
        <pc:sldMkLst>
          <pc:docMk/>
          <pc:sldMk cId="1783798206" sldId="256"/>
        </pc:sldMkLst>
        <pc:spChg chg="mod">
          <ac:chgData name="Mendoza, Mariana" userId="33f5cf4b-7173-40cd-b877-d98ef4454cd0" providerId="ADAL" clId="{BA3380F4-3CA6-4BEB-8DE1-43CB3511A0FF}" dt="2026-07-23T16:17:20.708" v="419" actId="14100"/>
          <ac:spMkLst>
            <pc:docMk/>
            <pc:sldMk cId="1783798206" sldId="256"/>
            <ac:spMk id="8" creationId="{00000000-0000-0000-0000-000000000000}"/>
          </ac:spMkLst>
        </pc:spChg>
      </pc:sldChg>
      <pc:sldChg chg="modSp mod">
        <pc:chgData name="Mendoza, Mariana" userId="33f5cf4b-7173-40cd-b877-d98ef4454cd0" providerId="ADAL" clId="{BA3380F4-3CA6-4BEB-8DE1-43CB3511A0FF}" dt="2026-07-23T15:44:41.429" v="196" actId="20577"/>
        <pc:sldMkLst>
          <pc:docMk/>
          <pc:sldMk cId="3987518913" sldId="258"/>
        </pc:sldMkLst>
        <pc:spChg chg="mod">
          <ac:chgData name="Mendoza, Mariana" userId="33f5cf4b-7173-40cd-b877-d98ef4454cd0" providerId="ADAL" clId="{BA3380F4-3CA6-4BEB-8DE1-43CB3511A0FF}" dt="2026-07-23T15:44:41.429" v="196" actId="20577"/>
          <ac:spMkLst>
            <pc:docMk/>
            <pc:sldMk cId="3987518913" sldId="258"/>
            <ac:spMk id="2" creationId="{00000000-0000-0000-0000-000000000000}"/>
          </ac:spMkLst>
        </pc:spChg>
      </pc:sldChg>
      <pc:sldChg chg="modSp mod">
        <pc:chgData name="Mendoza, Mariana" userId="33f5cf4b-7173-40cd-b877-d98ef4454cd0" providerId="ADAL" clId="{BA3380F4-3CA6-4BEB-8DE1-43CB3511A0FF}" dt="2026-07-23T15:51:31.722" v="227" actId="20577"/>
        <pc:sldMkLst>
          <pc:docMk/>
          <pc:sldMk cId="4226112026" sldId="276"/>
        </pc:sldMkLst>
        <pc:spChg chg="mod">
          <ac:chgData name="Mendoza, Mariana" userId="33f5cf4b-7173-40cd-b877-d98ef4454cd0" providerId="ADAL" clId="{BA3380F4-3CA6-4BEB-8DE1-43CB3511A0FF}" dt="2026-07-23T15:51:31.722" v="227" actId="20577"/>
          <ac:spMkLst>
            <pc:docMk/>
            <pc:sldMk cId="4226112026" sldId="276"/>
            <ac:spMk id="2" creationId="{00000000-0000-0000-0000-000000000000}"/>
          </ac:spMkLst>
        </pc:spChg>
      </pc:sldChg>
      <pc:sldChg chg="modSp mod">
        <pc:chgData name="Mendoza, Mariana" userId="33f5cf4b-7173-40cd-b877-d98ef4454cd0" providerId="ADAL" clId="{BA3380F4-3CA6-4BEB-8DE1-43CB3511A0FF}" dt="2026-07-23T16:17:35.430" v="421" actId="14100"/>
        <pc:sldMkLst>
          <pc:docMk/>
          <pc:sldMk cId="2654636918" sldId="277"/>
        </pc:sldMkLst>
        <pc:spChg chg="mod">
          <ac:chgData name="Mendoza, Mariana" userId="33f5cf4b-7173-40cd-b877-d98ef4454cd0" providerId="ADAL" clId="{BA3380F4-3CA6-4BEB-8DE1-43CB3511A0FF}" dt="2026-07-23T16:17:35.430" v="421" actId="14100"/>
          <ac:spMkLst>
            <pc:docMk/>
            <pc:sldMk cId="2654636918" sldId="277"/>
            <ac:spMk id="8" creationId="{00000000-0000-0000-0000-000000000000}"/>
          </ac:spMkLst>
        </pc:spChg>
        <pc:picChg chg="mod">
          <ac:chgData name="Mendoza, Mariana" userId="33f5cf4b-7173-40cd-b877-d98ef4454cd0" providerId="ADAL" clId="{BA3380F4-3CA6-4BEB-8DE1-43CB3511A0FF}" dt="2026-07-23T16:17:31.643" v="420" actId="1076"/>
          <ac:picMkLst>
            <pc:docMk/>
            <pc:sldMk cId="2654636918" sldId="277"/>
            <ac:picMk id="14"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845EB68-8487-49CC-BAA2-91F7A8218E7E}" type="datetimeFigureOut">
              <a:rPr lang="en-US" smtClean="0"/>
              <a:t>7/23/2026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7C512BA-9A8F-4BC2-9BDE-96639E7C2D46}" type="slidenum">
              <a:rPr lang="en-US" smtClean="0"/>
              <a:t>‹#›</a:t>
            </a:fld>
            <a:endParaRPr lang="en-US"/>
          </a:p>
        </p:txBody>
      </p:sp>
    </p:spTree>
    <p:extLst>
      <p:ext uri="{BB962C8B-B14F-4D97-AF65-F5344CB8AC3E}">
        <p14:creationId xmlns:p14="http://schemas.microsoft.com/office/powerpoint/2010/main" val="3196153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50791B-8248-475F-9198-C07148BF7FDA}"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833772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0791B-8248-475F-9198-C07148BF7FDA}"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601437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50791B-8248-475F-9198-C07148BF7FDA}"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536950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50791B-8248-475F-9198-C07148BF7FDA}"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3428775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50791B-8248-475F-9198-C07148BF7FDA}" type="datetimeFigureOut">
              <a:rPr lang="en-US" smtClean="0"/>
              <a:t>7/23/2026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7948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50791B-8248-475F-9198-C07148BF7FDA}" type="datetimeFigureOut">
              <a:rPr lang="en-US" smtClean="0"/>
              <a:t>7/23/2026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3477477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50791B-8248-475F-9198-C07148BF7FDA}" type="datetimeFigureOut">
              <a:rPr lang="en-US" smtClean="0"/>
              <a:t>7/23/2026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3457326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750791B-8248-475F-9198-C07148BF7FDA}"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2182329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750791B-8248-475F-9198-C07148BF7FDA}" type="datetimeFigureOut">
              <a:rPr lang="en-US" smtClean="0"/>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82390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0791B-8248-475F-9198-C07148BF7FDA}"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3841927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50791B-8248-475F-9198-C07148BF7FDA}" type="datetimeFigureOut">
              <a:rPr lang="en-US" smtClean="0"/>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772345-8198-425F-AFB9-2112D4EF9110}" type="slidenum">
              <a:rPr lang="en-US" smtClean="0"/>
              <a:t>‹#›</a:t>
            </a:fld>
            <a:endParaRPr lang="en-US"/>
          </a:p>
        </p:txBody>
      </p:sp>
    </p:spTree>
    <p:extLst>
      <p:ext uri="{BB962C8B-B14F-4D97-AF65-F5344CB8AC3E}">
        <p14:creationId xmlns:p14="http://schemas.microsoft.com/office/powerpoint/2010/main" val="1755076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50791B-8248-475F-9198-C07148BF7FDA}" type="datetimeFigureOut">
              <a:rPr lang="en-US" smtClean="0"/>
              <a:t>7/23/2026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72345-8198-425F-AFB9-2112D4EF9110}" type="slidenum">
              <a:rPr lang="en-US" smtClean="0"/>
              <a:t>‹#›</a:t>
            </a:fld>
            <a:endParaRPr lang="en-US"/>
          </a:p>
        </p:txBody>
      </p:sp>
    </p:spTree>
    <p:extLst>
      <p:ext uri="{BB962C8B-B14F-4D97-AF65-F5344CB8AC3E}">
        <p14:creationId xmlns:p14="http://schemas.microsoft.com/office/powerpoint/2010/main" val="3774525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fultonschools.org/domain/282" TargetMode="External"/><Relationship Id="rId7" Type="http://schemas.openxmlformats.org/officeDocument/2006/relationships/image" Target="cid:59434910-38ef-4f69-af6b-04fb41c6020e" TargetMode="External"/><Relationship Id="rId2" Type="http://schemas.openxmlformats.org/officeDocument/2006/relationships/hyperlink" Target="http://www.fultonschools.org/school/highpoint"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cid:59434910-38ef-4f69-af6b-04fb41c6020e"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gif"/><Relationship Id="rId4" Type="http://schemas.openxmlformats.org/officeDocument/2006/relationships/image" Target="../media/image11.wmf"/></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fultonschools.org/domain/282" TargetMode="External"/><Relationship Id="rId7" Type="http://schemas.openxmlformats.org/officeDocument/2006/relationships/image" Target="cid:59434910-38ef-4f69-af6b-04fb41c6020e" TargetMode="External"/><Relationship Id="rId2" Type="http://schemas.openxmlformats.org/officeDocument/2006/relationships/hyperlink" Target="http://www.fultonschools.org/school/highpoint"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cid:59434910-38ef-4f69-af6b-04fb41c6020e"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2.gif"/><Relationship Id="rId4" Type="http://schemas.openxmlformats.org/officeDocument/2006/relationships/image" Target="../media/image11.wmf"/></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82"/>
            <a:ext cx="3031958" cy="6901889"/>
          </a:xfrm>
          <a:prstGeom prst="rect">
            <a:avLst/>
          </a:prstGeom>
          <a:noFill/>
          <a:ln w="28575">
            <a:solidFill>
              <a:schemeClr val="accent1">
                <a:lumMod val="75000"/>
              </a:schemeClr>
            </a:solidFill>
          </a:ln>
        </p:spPr>
        <p:txBody>
          <a:bodyPr wrap="square" rtlCol="0">
            <a:spAutoFit/>
          </a:bodyPr>
          <a:lstStyle/>
          <a:p>
            <a:pPr algn="ctr"/>
            <a:r>
              <a:rPr lang="en-US" sz="1600" b="1" dirty="0">
                <a:solidFill>
                  <a:srgbClr val="00B0F0"/>
                </a:solidFill>
                <a:effectLst>
                  <a:outerShdw blurRad="38100" dist="38100" dir="2700000" algn="tl">
                    <a:srgbClr val="000000">
                      <a:alpha val="43137"/>
                    </a:srgbClr>
                  </a:outerShdw>
                </a:effectLst>
              </a:rPr>
              <a:t>High Point Elementary School</a:t>
            </a:r>
            <a:endParaRPr lang="en-US" sz="1600" dirty="0">
              <a:solidFill>
                <a:srgbClr val="00B0F0"/>
              </a:solidFill>
              <a:effectLst>
                <a:outerShdw blurRad="38100" dist="38100" dir="2700000" algn="tl">
                  <a:srgbClr val="000000">
                    <a:alpha val="43137"/>
                  </a:srgbClr>
                </a:outerShdw>
              </a:effectLst>
            </a:endParaRPr>
          </a:p>
          <a:p>
            <a:pPr algn="ctr"/>
            <a:r>
              <a:rPr lang="en-US" sz="1400" b="1" i="1" dirty="0"/>
              <a:t>Parent &amp; Family Engagement Plan </a:t>
            </a:r>
          </a:p>
          <a:p>
            <a:pPr algn="ctr"/>
            <a:r>
              <a:rPr lang="en-US" sz="1400" b="1" i="1" dirty="0"/>
              <a:t>for Shared Student Success</a:t>
            </a:r>
            <a:endParaRPr lang="en-US" sz="1400" b="1" dirty="0"/>
          </a:p>
          <a:p>
            <a:pPr algn="ctr"/>
            <a:r>
              <a:rPr lang="en-US" sz="1200" i="1" dirty="0"/>
              <a:t> 2026-2027 School Year</a:t>
            </a:r>
          </a:p>
          <a:p>
            <a:pPr algn="ctr"/>
            <a:r>
              <a:rPr lang="en-US" sz="1200" i="1" dirty="0"/>
              <a:t>Revised: July 23, 2026</a:t>
            </a:r>
            <a:endParaRPr lang="en-US" sz="1100" i="1" dirty="0"/>
          </a:p>
          <a:p>
            <a:pPr algn="ctr"/>
            <a:endParaRPr lang="en-US" sz="1200" dirty="0"/>
          </a:p>
          <a:p>
            <a:pPr algn="ctr"/>
            <a:r>
              <a:rPr lang="en-US" sz="1050" b="1" i="1" dirty="0"/>
              <a:t> </a:t>
            </a:r>
            <a:r>
              <a:rPr lang="en-US" sz="1100" b="1" i="1" dirty="0"/>
              <a:t>Dr. Danielle Miller, Principal</a:t>
            </a:r>
          </a:p>
          <a:p>
            <a:pPr algn="ctr"/>
            <a:r>
              <a:rPr lang="en-US" sz="1100" b="1" i="1" dirty="0"/>
              <a:t>Ms. Megan Meneely, Asst. Principal</a:t>
            </a:r>
            <a:endParaRPr lang="en-US" sz="1100" b="1" dirty="0"/>
          </a:p>
          <a:p>
            <a:pPr algn="ctr"/>
            <a:r>
              <a:rPr lang="en-US" sz="1100" i="1" dirty="0"/>
              <a:t>520 Greenland Rd. NE Atlanta, GA 30342</a:t>
            </a:r>
            <a:endParaRPr lang="en-US" sz="1100" dirty="0"/>
          </a:p>
          <a:p>
            <a:pPr algn="ctr"/>
            <a:r>
              <a:rPr lang="en-US" sz="1100" i="1" dirty="0"/>
              <a:t>(470) 254-7716</a:t>
            </a:r>
          </a:p>
          <a:p>
            <a:pPr algn="ctr"/>
            <a:r>
              <a:rPr lang="en-US" sz="1100" dirty="0">
                <a:hlinkClick r:id="rId2"/>
              </a:rPr>
              <a:t>www.fultonschools.or g/school/highpoint</a:t>
            </a:r>
            <a:r>
              <a:rPr lang="en-US" sz="1100" dirty="0"/>
              <a:t> </a:t>
            </a:r>
          </a:p>
          <a:p>
            <a:pPr algn="ctr"/>
            <a:r>
              <a:rPr lang="en-US" sz="1100" i="1" dirty="0"/>
              <a:t> </a:t>
            </a:r>
            <a:r>
              <a:rPr lang="en-US" sz="1100" u="sng" dirty="0">
                <a:hlinkClick r:id="rId3"/>
              </a:rPr>
              <a:t>https://www.fultonschools.org/domain/282</a:t>
            </a:r>
            <a:r>
              <a:rPr lang="en-US" sz="1100" dirty="0"/>
              <a:t> </a:t>
            </a:r>
          </a:p>
          <a:p>
            <a:pPr algn="ctr"/>
            <a:endParaRPr lang="en-US" sz="1100" dirty="0"/>
          </a:p>
          <a:p>
            <a:pPr algn="ctr"/>
            <a:endParaRPr lang="en-US" sz="1050" dirty="0"/>
          </a:p>
          <a:p>
            <a:pPr algn="ctr"/>
            <a:r>
              <a:rPr lang="en-US" sz="1050" b="1" dirty="0"/>
              <a:t> </a:t>
            </a:r>
            <a:endParaRPr lang="en-US" sz="1050" dirty="0"/>
          </a:p>
          <a:p>
            <a:r>
              <a:rPr lang="en-US" sz="1050" b="1" dirty="0"/>
              <a:t> </a:t>
            </a:r>
          </a:p>
          <a:p>
            <a:endParaRPr lang="en-US" sz="1050" dirty="0"/>
          </a:p>
          <a:p>
            <a:endParaRPr lang="en-US" sz="1050" dirty="0"/>
          </a:p>
          <a:p>
            <a:endParaRPr lang="en-US" sz="1050" dirty="0"/>
          </a:p>
          <a:p>
            <a:endParaRPr lang="en-US" sz="1050" b="1" dirty="0"/>
          </a:p>
          <a:p>
            <a:endParaRPr lang="en-US" sz="1050" b="1" dirty="0"/>
          </a:p>
          <a:p>
            <a:endParaRPr lang="en-US" sz="1050" b="1" dirty="0"/>
          </a:p>
          <a:p>
            <a:r>
              <a:rPr lang="en-US" sz="1200" b="1" dirty="0"/>
              <a:t>What is Title I?</a:t>
            </a:r>
            <a:endParaRPr lang="en-US" sz="1200" dirty="0"/>
          </a:p>
          <a:p>
            <a:r>
              <a:rPr lang="en-US" sz="1050" dirty="0"/>
              <a:t>High Point Elementary School is identified as a Title I school as part of the </a:t>
            </a:r>
            <a:r>
              <a:rPr lang="en-US" sz="1050" i="1" dirty="0"/>
              <a:t>Every Student Succeeds Act </a:t>
            </a:r>
            <a:r>
              <a:rPr lang="en-US" sz="1050" dirty="0"/>
              <a:t>(ESSA). Title I is designed to support State and local school reform efforts, tied to challenging state academic standards, in order to reinforce and enhance efforts to improve teaching and learning for students. Title I programs must be based on effective means of improving student achievement and include strategies to support parent &amp; family engagement. All Title I schools must  jointly develop with all parents a written </a:t>
            </a:r>
            <a:r>
              <a:rPr lang="en-US" sz="1050" i="1" dirty="0"/>
              <a:t>Parent &amp; Family Engagement Plan. </a:t>
            </a:r>
          </a:p>
          <a:p>
            <a:pPr algn="just"/>
            <a:endParaRPr lang="en-US" sz="1050" dirty="0"/>
          </a:p>
          <a:p>
            <a:pPr algn="just"/>
            <a:endParaRPr lang="en-US" sz="1050" dirty="0"/>
          </a:p>
          <a:p>
            <a:pPr algn="just"/>
            <a:endParaRPr lang="en-US" sz="1050" dirty="0"/>
          </a:p>
          <a:p>
            <a:pPr algn="just"/>
            <a:endParaRPr lang="en-US" sz="1050" dirty="0"/>
          </a:p>
        </p:txBody>
      </p:sp>
      <p:sp>
        <p:nvSpPr>
          <p:cNvPr id="3" name="TextBox 2"/>
          <p:cNvSpPr txBox="1"/>
          <p:nvPr/>
        </p:nvSpPr>
        <p:spPr>
          <a:xfrm>
            <a:off x="3124166" y="11754"/>
            <a:ext cx="8953533" cy="4447371"/>
          </a:xfrm>
          <a:prstGeom prst="rect">
            <a:avLst/>
          </a:prstGeom>
          <a:noFill/>
          <a:ln w="28575">
            <a:solidFill>
              <a:srgbClr val="C00000"/>
            </a:solidFill>
          </a:ln>
        </p:spPr>
        <p:txBody>
          <a:bodyPr wrap="square" rtlCol="0">
            <a:spAutoFit/>
          </a:bodyPr>
          <a:lstStyle/>
          <a:p>
            <a:endParaRPr lang="en-US" sz="1200" b="1" i="1" cap="small" dirty="0">
              <a:solidFill>
                <a:srgbClr val="00B0F0"/>
              </a:solidFill>
              <a:effectLst>
                <a:outerShdw blurRad="38100" dist="38100" dir="2700000" algn="tl">
                  <a:srgbClr val="000000">
                    <a:alpha val="43137"/>
                  </a:srgbClr>
                </a:outerShdw>
              </a:effectLst>
            </a:endParaRPr>
          </a:p>
          <a:p>
            <a:r>
              <a:rPr lang="en-US" sz="1400" b="1" i="1" cap="small" dirty="0">
                <a:solidFill>
                  <a:srgbClr val="00B0F0"/>
                </a:solidFill>
                <a:effectLst>
                  <a:outerShdw blurRad="38100" dist="38100" dir="2700000" algn="tl">
                    <a:srgbClr val="000000">
                      <a:alpha val="43137"/>
                    </a:srgbClr>
                  </a:outerShdw>
                </a:effectLst>
              </a:rPr>
              <a:t>Parent &amp; Family Engagement Plan</a:t>
            </a:r>
          </a:p>
          <a:p>
            <a:r>
              <a:rPr lang="en-US" sz="1400" b="1" i="1" cap="small" dirty="0">
                <a:solidFill>
                  <a:srgbClr val="00B0F0"/>
                </a:solidFill>
                <a:effectLst>
                  <a:outerShdw blurRad="38100" dist="38100" dir="2700000" algn="tl">
                    <a:srgbClr val="000000">
                      <a:alpha val="43137"/>
                    </a:srgbClr>
                  </a:outerShdw>
                </a:effectLst>
              </a:rPr>
              <a:t> for Shared Student Achievement</a:t>
            </a:r>
            <a:endParaRPr lang="en-US" sz="1400" dirty="0">
              <a:solidFill>
                <a:srgbClr val="00B0F0"/>
              </a:solidFill>
              <a:effectLst>
                <a:outerShdw blurRad="38100" dist="38100" dir="2700000" algn="tl">
                  <a:srgbClr val="000000">
                    <a:alpha val="43137"/>
                  </a:srgbClr>
                </a:outerShdw>
              </a:effectLst>
            </a:endParaRPr>
          </a:p>
          <a:p>
            <a:endParaRPr lang="en-US" sz="1200" dirty="0">
              <a:solidFill>
                <a:srgbClr val="00B0F0"/>
              </a:solidFill>
              <a:effectLst>
                <a:outerShdw blurRad="38100" dist="38100" dir="2700000" algn="tl">
                  <a:srgbClr val="000000">
                    <a:alpha val="43137"/>
                  </a:srgbClr>
                </a:outerShdw>
              </a:effectLst>
            </a:endParaRPr>
          </a:p>
          <a:p>
            <a:r>
              <a:rPr lang="en-US" sz="1050" b="1" dirty="0"/>
              <a:t>What is it?</a:t>
            </a:r>
            <a:endParaRPr lang="en-US" sz="1050" dirty="0"/>
          </a:p>
          <a:p>
            <a:pPr algn="just"/>
            <a:r>
              <a:rPr lang="en-US" sz="1050" i="1" dirty="0"/>
              <a:t>The Parent &amp; Family Engagement Plan </a:t>
            </a:r>
            <a:r>
              <a:rPr lang="en-US" sz="1050" dirty="0"/>
              <a:t>(PFEP) is a plan that describes how High Point Elementary (HPE)</a:t>
            </a:r>
          </a:p>
          <a:p>
            <a:pPr algn="just"/>
            <a:r>
              <a:rPr lang="en-US" sz="1050" dirty="0"/>
              <a:t>will provide opportunities to improve parent and family engagement so that parents can support and promote student</a:t>
            </a:r>
          </a:p>
          <a:p>
            <a:pPr algn="just"/>
            <a:r>
              <a:rPr lang="en-US" sz="1050" dirty="0"/>
              <a:t>learning at school and at home. The PFEP describes the different ways that HPE can help parents plan </a:t>
            </a:r>
          </a:p>
          <a:p>
            <a:pPr algn="just"/>
            <a:r>
              <a:rPr lang="en-US" sz="1050" dirty="0"/>
              <a:t>and participate in school activities and events. High Point Elementary values the contributions and </a:t>
            </a:r>
          </a:p>
          <a:p>
            <a:pPr algn="just"/>
            <a:r>
              <a:rPr lang="en-US" sz="1050" dirty="0"/>
              <a:t>involvement of parents to establish an equal partnership for the common goal of improving student </a:t>
            </a:r>
          </a:p>
          <a:p>
            <a:pPr algn="just"/>
            <a:r>
              <a:rPr lang="en-US" sz="1050" dirty="0"/>
              <a:t>achievement. </a:t>
            </a:r>
          </a:p>
          <a:p>
            <a:pPr algn="just"/>
            <a:r>
              <a:rPr lang="en-US" sz="1050" dirty="0"/>
              <a:t> </a:t>
            </a:r>
          </a:p>
          <a:p>
            <a:pPr algn="just"/>
            <a:r>
              <a:rPr lang="en-US" sz="1050" b="1" dirty="0"/>
              <a:t>How is it revised? </a:t>
            </a:r>
            <a:endParaRPr lang="en-US" sz="1050" dirty="0"/>
          </a:p>
          <a:p>
            <a:pPr algn="just"/>
            <a:r>
              <a:rPr lang="en-US" sz="1050" dirty="0"/>
              <a:t>Every spring, High Point Elementary School holds an annual Parent Feedback Forum, where the Parent &amp; Family Engagement Plan, as well as the Schoolwide Plan, and the School-Family-Student Compact are revised. An annual survey online is available to ask parents for their suggestions on the plan and how to spend the funds for parent and family engagement. Additionally, parent input and comments regarding this plan are welcome during the school year in our online survey form, or at parent meetings and activities. </a:t>
            </a:r>
          </a:p>
          <a:p>
            <a:pPr algn="just"/>
            <a:r>
              <a:rPr lang="en-US" sz="1050" dirty="0"/>
              <a:t> </a:t>
            </a:r>
          </a:p>
          <a:p>
            <a:pPr algn="just"/>
            <a:r>
              <a:rPr lang="en-US" sz="1050" b="1" dirty="0"/>
              <a:t>Who is it for? </a:t>
            </a:r>
            <a:endParaRPr lang="en-US" sz="1050" dirty="0"/>
          </a:p>
          <a:p>
            <a:pPr algn="just"/>
            <a:r>
              <a:rPr lang="en-US" sz="1050" dirty="0"/>
              <a:t>All students participating in the Title I, Part A program, and their families, are encouraged and invited to fully participate in the opportunities described in this plan. High Point Elementary will provide full opportunity for the participation of parents with limited English, parents with disabilities, and parents of migratory children.</a:t>
            </a:r>
          </a:p>
          <a:p>
            <a:pPr algn="just"/>
            <a:r>
              <a:rPr lang="en-US" sz="1050" dirty="0"/>
              <a:t> </a:t>
            </a:r>
          </a:p>
          <a:p>
            <a:pPr algn="just"/>
            <a:r>
              <a:rPr lang="en-US" sz="1050" b="1" dirty="0"/>
              <a:t>Where is it available? </a:t>
            </a:r>
            <a:endParaRPr lang="en-US" sz="1050" dirty="0"/>
          </a:p>
          <a:p>
            <a:pPr algn="just"/>
            <a:r>
              <a:rPr lang="en-US" sz="1050" dirty="0"/>
              <a:t>The PFEP is distributed to all families in the fall. Additionally, it is posted on the school website and available in the </a:t>
            </a:r>
            <a:r>
              <a:rPr lang="en-US" sz="1050" b="1" i="1" dirty="0"/>
              <a:t>Parent Resource Center.</a:t>
            </a:r>
            <a:endParaRPr lang="en-US" sz="105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7874" y="241870"/>
            <a:ext cx="1801528" cy="164750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TextBox 6"/>
          <p:cNvSpPr txBox="1"/>
          <p:nvPr/>
        </p:nvSpPr>
        <p:spPr>
          <a:xfrm>
            <a:off x="3116485" y="5123414"/>
            <a:ext cx="8953533" cy="1677382"/>
          </a:xfrm>
          <a:prstGeom prst="rect">
            <a:avLst/>
          </a:prstGeom>
          <a:noFill/>
          <a:ln w="38100">
            <a:solidFill>
              <a:schemeClr val="accent2">
                <a:lumMod val="75000"/>
              </a:schemeClr>
            </a:solidFill>
          </a:ln>
        </p:spPr>
        <p:txBody>
          <a:bodyPr wrap="square" rtlCol="0">
            <a:spAutoFit/>
          </a:bodyPr>
          <a:lstStyle/>
          <a:p>
            <a:pPr algn="just"/>
            <a:r>
              <a:rPr lang="en-US" sz="1400" b="1" i="1" cap="small" dirty="0">
                <a:solidFill>
                  <a:srgbClr val="0070C0"/>
                </a:solidFill>
                <a:effectLst>
                  <a:outerShdw blurRad="38100" dist="38100" dir="2700000" algn="tl">
                    <a:srgbClr val="000000">
                      <a:alpha val="43137"/>
                    </a:srgbClr>
                  </a:outerShdw>
                </a:effectLst>
              </a:rPr>
              <a:t>Family Engagement Standards</a:t>
            </a:r>
            <a:endParaRPr lang="en-US" sz="1400" dirty="0">
              <a:solidFill>
                <a:srgbClr val="0070C0"/>
              </a:solidFill>
              <a:effectLst>
                <a:outerShdw blurRad="38100" dist="38100" dir="2700000" algn="tl">
                  <a:srgbClr val="000000">
                    <a:alpha val="43137"/>
                  </a:srgbClr>
                </a:outerShdw>
              </a:effectLst>
            </a:endParaRPr>
          </a:p>
          <a:p>
            <a:pPr algn="just">
              <a:spcAft>
                <a:spcPts val="600"/>
              </a:spcAft>
            </a:pPr>
            <a:r>
              <a:rPr lang="en-US" sz="1200" dirty="0"/>
              <a:t>High Point Elementary School has adopted the </a:t>
            </a:r>
            <a:r>
              <a:rPr lang="en-US" sz="1200" b="1" i="1" dirty="0"/>
              <a:t>National PTA Standards for Family-School Partnerships </a:t>
            </a:r>
            <a:r>
              <a:rPr lang="en-US" sz="1200" dirty="0"/>
              <a:t>as the school’s model in engaging parents, students, and the community. These standards are:</a:t>
            </a:r>
          </a:p>
          <a:p>
            <a:pPr marL="685800" lvl="1" indent="-228600" algn="just">
              <a:buAutoNum type="arabicPeriod"/>
            </a:pPr>
            <a:r>
              <a:rPr lang="en-US" sz="1200" dirty="0"/>
              <a:t>Welcoming All Families		4. Speaking Up for Every Child	</a:t>
            </a:r>
          </a:p>
          <a:p>
            <a:pPr marL="685800" lvl="1" indent="-228600" algn="just">
              <a:buFont typeface="+mj-lt"/>
              <a:buAutoNum type="arabicPeriod"/>
            </a:pPr>
            <a:r>
              <a:rPr lang="en-US" sz="1200" dirty="0"/>
              <a:t>Communicating Effectively		5. Sharing Power</a:t>
            </a:r>
          </a:p>
          <a:p>
            <a:pPr marL="685800" lvl="1" indent="-228600" algn="just">
              <a:buFont typeface="+mj-lt"/>
              <a:buAutoNum type="arabicPeriod"/>
            </a:pPr>
            <a:r>
              <a:rPr lang="en-US" sz="1200" dirty="0"/>
              <a:t>Supporting Student Success   		6. Collaborating with Community</a:t>
            </a:r>
          </a:p>
          <a:p>
            <a:pPr marL="685800" lvl="1" indent="-228600" algn="just">
              <a:buFont typeface="+mj-lt"/>
              <a:buAutoNum type="arabicPeriod"/>
            </a:pPr>
            <a:endParaRPr lang="en-US" sz="1200" dirty="0"/>
          </a:p>
          <a:p>
            <a:pPr marL="685800" lvl="1" indent="-228600" algn="just">
              <a:buFont typeface="+mj-lt"/>
              <a:buAutoNum type="arabicPeriod"/>
            </a:pPr>
            <a:endParaRPr lang="en-US" sz="12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80884" y="5687981"/>
            <a:ext cx="1637909" cy="928149"/>
          </a:xfrm>
          <a:prstGeom prst="rect">
            <a:avLst/>
          </a:prstGeom>
          <a:ln w="38100">
            <a:solidFill>
              <a:schemeClr val="accent1">
                <a:lumMod val="50000"/>
              </a:schemeClr>
            </a:solidFill>
          </a:ln>
        </p:spPr>
      </p:pic>
      <p:pic>
        <p:nvPicPr>
          <p:cNvPr id="9" name="Picture 8" descr="cid:59434910-38ef-4f69-af6b-04fb41c6020e"/>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1005879" y="6152055"/>
            <a:ext cx="1720363" cy="630150"/>
          </a:xfrm>
          <a:prstGeom prst="rect">
            <a:avLst/>
          </a:prstGeom>
          <a:noFill/>
          <a:ln>
            <a:noFill/>
          </a:ln>
        </p:spPr>
      </p:pic>
      <p:pic>
        <p:nvPicPr>
          <p:cNvPr id="10" name="Picture 9">
            <a:extLst>
              <a:ext uri="{FF2B5EF4-FFF2-40B4-BE49-F238E27FC236}">
                <a16:creationId xmlns:a16="http://schemas.microsoft.com/office/drawing/2014/main" id="{9B015550-43D6-4D2C-BFEB-6294F3CF044A}"/>
              </a:ext>
            </a:extLst>
          </p:cNvPr>
          <p:cNvPicPr/>
          <p:nvPr/>
        </p:nvPicPr>
        <p:blipFill>
          <a:blip r:embed="rId8">
            <a:extLst>
              <a:ext uri="{28A0092B-C50C-407E-A947-70E740481C1C}">
                <a14:useLocalDpi xmlns:a14="http://schemas.microsoft.com/office/drawing/2010/main" val="0"/>
              </a:ext>
            </a:extLst>
          </a:blip>
          <a:stretch>
            <a:fillRect/>
          </a:stretch>
        </p:blipFill>
        <p:spPr>
          <a:xfrm>
            <a:off x="648388" y="2469922"/>
            <a:ext cx="1819707" cy="1401433"/>
          </a:xfrm>
          <a:prstGeom prst="rect">
            <a:avLst/>
          </a:prstGeom>
        </p:spPr>
      </p:pic>
      <p:pic>
        <p:nvPicPr>
          <p:cNvPr id="11" name="Picture 10">
            <a:extLst>
              <a:ext uri="{FF2B5EF4-FFF2-40B4-BE49-F238E27FC236}">
                <a16:creationId xmlns:a16="http://schemas.microsoft.com/office/drawing/2014/main" id="{D60133AD-E583-43EF-A656-4DF14AF47BEF}"/>
              </a:ext>
            </a:extLst>
          </p:cNvPr>
          <p:cNvPicPr/>
          <p:nvPr/>
        </p:nvPicPr>
        <p:blipFill>
          <a:blip r:embed="rId8">
            <a:extLst>
              <a:ext uri="{28A0092B-C50C-407E-A947-70E740481C1C}">
                <a14:useLocalDpi xmlns:a14="http://schemas.microsoft.com/office/drawing/2010/main" val="0"/>
              </a:ext>
            </a:extLst>
          </a:blip>
          <a:stretch>
            <a:fillRect/>
          </a:stretch>
        </p:blipFill>
        <p:spPr>
          <a:xfrm>
            <a:off x="598717" y="2469922"/>
            <a:ext cx="1819707" cy="1401433"/>
          </a:xfrm>
          <a:prstGeom prst="rect">
            <a:avLst/>
          </a:prstGeom>
        </p:spPr>
      </p:pic>
    </p:spTree>
    <p:extLst>
      <p:ext uri="{BB962C8B-B14F-4D97-AF65-F5344CB8AC3E}">
        <p14:creationId xmlns:p14="http://schemas.microsoft.com/office/powerpoint/2010/main" val="3987518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478" y="228125"/>
            <a:ext cx="3289300" cy="3124200"/>
          </a:xfrm>
          <a:prstGeom prst="rect">
            <a:avLst/>
          </a:prstGeom>
          <a:noFill/>
        </p:spPr>
        <p:txBody>
          <a:bodyPr wrap="square" rtlCol="0">
            <a:spAutoFit/>
          </a:bodyPr>
          <a:lstStyle/>
          <a:p>
            <a:endParaRPr lang="en-US" dirty="0"/>
          </a:p>
        </p:txBody>
      </p:sp>
      <p:sp>
        <p:nvSpPr>
          <p:cNvPr id="7" name="TextBox 6"/>
          <p:cNvSpPr txBox="1"/>
          <p:nvPr/>
        </p:nvSpPr>
        <p:spPr>
          <a:xfrm>
            <a:off x="341074" y="4068126"/>
            <a:ext cx="3126026" cy="2726373"/>
          </a:xfrm>
          <a:prstGeom prst="rect">
            <a:avLst/>
          </a:prstGeom>
          <a:noFill/>
        </p:spPr>
        <p:txBody>
          <a:bodyPr wrap="square" rtlCol="0">
            <a:spAutoFit/>
          </a:bodyPr>
          <a:lstStyle/>
          <a:p>
            <a:endParaRPr lang="en-US" dirty="0"/>
          </a:p>
        </p:txBody>
      </p:sp>
      <p:sp>
        <p:nvSpPr>
          <p:cNvPr id="8" name="TextBox 7"/>
          <p:cNvSpPr txBox="1"/>
          <p:nvPr/>
        </p:nvSpPr>
        <p:spPr>
          <a:xfrm>
            <a:off x="3293348" y="39571"/>
            <a:ext cx="8779034" cy="6563335"/>
          </a:xfrm>
          <a:prstGeom prst="rect">
            <a:avLst/>
          </a:prstGeom>
          <a:noFill/>
          <a:ln w="38100">
            <a:solidFill>
              <a:schemeClr val="accent2">
                <a:lumMod val="60000"/>
                <a:lumOff val="40000"/>
              </a:schemeClr>
            </a:solidFill>
          </a:ln>
        </p:spPr>
        <p:txBody>
          <a:bodyPr wrap="square" rtlCol="0">
            <a:spAutoFit/>
          </a:bodyPr>
          <a:lstStyle/>
          <a:p>
            <a:pPr algn="ctr"/>
            <a:r>
              <a:rPr lang="en-US" sz="1600" b="1" dirty="0">
                <a:solidFill>
                  <a:srgbClr val="00B0F0"/>
                </a:solidFill>
                <a:effectLst>
                  <a:outerShdw blurRad="38100" dist="38100" dir="2700000" algn="tl">
                    <a:srgbClr val="000000">
                      <a:alpha val="43137"/>
                    </a:srgbClr>
                  </a:outerShdw>
                </a:effectLst>
                <a:latin typeface="Bradley Hand ITC" panose="03070402050302030203" pitchFamily="66" charset="0"/>
              </a:rPr>
              <a:t>Let’s Get Together!</a:t>
            </a:r>
          </a:p>
          <a:p>
            <a:pPr algn="ctr"/>
            <a:endParaRPr lang="en-US" sz="1600" b="1" dirty="0">
              <a:solidFill>
                <a:srgbClr val="00B0F0"/>
              </a:solidFill>
              <a:effectLst>
                <a:outerShdw blurRad="38100" dist="38100" dir="2700000" algn="tl">
                  <a:srgbClr val="000000">
                    <a:alpha val="43137"/>
                  </a:srgbClr>
                </a:outerShdw>
              </a:effectLst>
              <a:latin typeface="Bradley Hand ITC" panose="03070402050302030203" pitchFamily="66" charset="0"/>
            </a:endParaRPr>
          </a:p>
          <a:p>
            <a:r>
              <a:rPr lang="en-US" sz="1050" dirty="0"/>
              <a:t>High Point Elementary hosts events to build the capacity for strong parent and family engagement, and support a partnership among the school, parents, and the community. The  </a:t>
            </a:r>
            <a:r>
              <a:rPr lang="en-US" sz="1050" b="1" u="sng" dirty="0"/>
              <a:t>Calendar of Events</a:t>
            </a:r>
            <a:r>
              <a:rPr lang="en-US" sz="1050" b="1" dirty="0"/>
              <a:t> </a:t>
            </a:r>
            <a:r>
              <a:rPr lang="en-US" sz="1050" dirty="0"/>
              <a:t>is on our website, and it is updated weekly. These are some of our events:</a:t>
            </a:r>
          </a:p>
          <a:p>
            <a:endParaRPr lang="en-US" sz="1050" dirty="0"/>
          </a:p>
          <a:p>
            <a:r>
              <a:rPr lang="en-US" sz="1050" b="1" i="1" dirty="0"/>
              <a:t>Open House – July 31, 2026</a:t>
            </a:r>
            <a:endParaRPr lang="en-US" sz="1050" dirty="0"/>
          </a:p>
          <a:p>
            <a:r>
              <a:rPr lang="en-US" sz="1050" dirty="0"/>
              <a:t>Meet your child’s teacher and our friendly and helpful school staff for the year.</a:t>
            </a:r>
          </a:p>
          <a:p>
            <a:pPr>
              <a:lnSpc>
                <a:spcPct val="50000"/>
              </a:lnSpc>
            </a:pPr>
            <a:endParaRPr lang="en-US" sz="1050" dirty="0"/>
          </a:p>
          <a:p>
            <a:r>
              <a:rPr lang="en-US" sz="1050" b="1" i="1" dirty="0"/>
              <a:t>Back to School Picnic–  August 14, 2026</a:t>
            </a:r>
            <a:endParaRPr lang="en-US" sz="1050" dirty="0"/>
          </a:p>
          <a:p>
            <a:r>
              <a:rPr lang="en-US" sz="1050" dirty="0"/>
              <a:t>Fun event that unifies our families and the community!</a:t>
            </a:r>
          </a:p>
          <a:p>
            <a:pPr>
              <a:lnSpc>
                <a:spcPct val="50000"/>
              </a:lnSpc>
            </a:pPr>
            <a:endParaRPr lang="en-US" sz="1050" b="1" i="1" dirty="0"/>
          </a:p>
          <a:p>
            <a:r>
              <a:rPr lang="en-US" sz="1050" b="1" i="1" dirty="0"/>
              <a:t>Annual Title I Parent Meeting – August 20, 2026</a:t>
            </a:r>
            <a:endParaRPr lang="en-US" sz="1050" dirty="0"/>
          </a:p>
          <a:p>
            <a:r>
              <a:rPr lang="en-US" sz="1050" dirty="0"/>
              <a:t>We invite you to a morning of learning and sharing about our Title I program, including our </a:t>
            </a:r>
            <a:r>
              <a:rPr lang="en-US" sz="1050" i="1" dirty="0"/>
              <a:t>Parent &amp; Family Engagement Plan</a:t>
            </a:r>
            <a:r>
              <a:rPr lang="en-US" sz="1050" dirty="0"/>
              <a:t>, </a:t>
            </a:r>
          </a:p>
          <a:p>
            <a:r>
              <a:rPr lang="en-US" sz="1050" dirty="0"/>
              <a:t>the schoolwide plan, the School-Family Compacts, and parents’ requirements for participation.</a:t>
            </a:r>
          </a:p>
          <a:p>
            <a:pPr>
              <a:lnSpc>
                <a:spcPct val="50000"/>
              </a:lnSpc>
            </a:pPr>
            <a:endParaRPr lang="en-US" sz="1050" dirty="0"/>
          </a:p>
          <a:p>
            <a:r>
              <a:rPr lang="en-US" sz="1050" b="1" i="1" dirty="0"/>
              <a:t>Curriculum Night– September 9, 2026</a:t>
            </a:r>
            <a:endParaRPr lang="en-US" sz="1050" dirty="0"/>
          </a:p>
          <a:p>
            <a:r>
              <a:rPr lang="en-US" sz="1050" dirty="0"/>
              <a:t>Hear about your child’s day, academic goals, classroom expectations and more.</a:t>
            </a:r>
          </a:p>
          <a:p>
            <a:pPr>
              <a:lnSpc>
                <a:spcPct val="50000"/>
              </a:lnSpc>
            </a:pPr>
            <a:r>
              <a:rPr lang="en-US" sz="1050" dirty="0"/>
              <a:t>  </a:t>
            </a:r>
          </a:p>
          <a:p>
            <a:r>
              <a:rPr lang="en-US" sz="1050" b="1" i="1" dirty="0"/>
              <a:t>Parent workshops/meetings – Monthly </a:t>
            </a:r>
          </a:p>
          <a:p>
            <a:r>
              <a:rPr lang="en-US" sz="1050" dirty="0"/>
              <a:t>Informational meetings to update parents and share tools, ideas and resources they can use to help students at home.</a:t>
            </a:r>
          </a:p>
          <a:p>
            <a:pPr>
              <a:lnSpc>
                <a:spcPct val="50000"/>
              </a:lnSpc>
            </a:pPr>
            <a:r>
              <a:rPr lang="en-US" sz="1050" dirty="0"/>
              <a:t> </a:t>
            </a:r>
          </a:p>
          <a:p>
            <a:r>
              <a:rPr lang="en-US" sz="1050" b="1" i="1" dirty="0"/>
              <a:t>Parent-Teacher Conferences – October 2026 &amp; February 2027</a:t>
            </a:r>
            <a:endParaRPr lang="en-US" sz="1050" dirty="0"/>
          </a:p>
          <a:p>
            <a:r>
              <a:rPr lang="en-US" sz="1050" dirty="0"/>
              <a:t>One-on-one meetings to obtain updates on child’s progress and discuss the school-family compact. Also, student-led conference in February.</a:t>
            </a:r>
          </a:p>
          <a:p>
            <a:pPr>
              <a:lnSpc>
                <a:spcPct val="50000"/>
              </a:lnSpc>
            </a:pPr>
            <a:endParaRPr lang="en-US" sz="1050" dirty="0"/>
          </a:p>
          <a:p>
            <a:r>
              <a:rPr lang="en-US" sz="1050" b="1" i="1" dirty="0"/>
              <a:t>S.T.E.A.M. Day –  November 20, 2026</a:t>
            </a:r>
            <a:endParaRPr lang="en-US" sz="1050" dirty="0"/>
          </a:p>
          <a:p>
            <a:r>
              <a:rPr lang="en-US" sz="1050" dirty="0"/>
              <a:t>Volunteers, teachers and parents work together to support the school-wide initiative of Science/Technology/</a:t>
            </a:r>
          </a:p>
          <a:p>
            <a:r>
              <a:rPr lang="en-US" sz="1050" dirty="0"/>
              <a:t>Math through hands-on learning practices. </a:t>
            </a:r>
          </a:p>
          <a:p>
            <a:pPr>
              <a:lnSpc>
                <a:spcPct val="50000"/>
              </a:lnSpc>
            </a:pPr>
            <a:endParaRPr lang="en-US" sz="1050" dirty="0"/>
          </a:p>
          <a:p>
            <a:pPr>
              <a:lnSpc>
                <a:spcPct val="50000"/>
              </a:lnSpc>
            </a:pPr>
            <a:r>
              <a:rPr lang="en-US" sz="1050" dirty="0"/>
              <a:t> </a:t>
            </a:r>
          </a:p>
          <a:p>
            <a:r>
              <a:rPr lang="en-US" sz="1050" b="1" i="1" dirty="0"/>
              <a:t>Title I Input Parent Meeting –  March 18, 2027 (morning and evening)</a:t>
            </a:r>
          </a:p>
          <a:p>
            <a:r>
              <a:rPr lang="en-US" sz="1050" dirty="0"/>
              <a:t>Parents and community members provide feedback on the revision process of the Schoolwide Plan, </a:t>
            </a:r>
          </a:p>
          <a:p>
            <a:r>
              <a:rPr lang="en-US" sz="1050" dirty="0"/>
              <a:t>School-Family Compact, Parent &amp; Family Engagement Plan, and the family engagement program.</a:t>
            </a:r>
          </a:p>
          <a:p>
            <a:pPr>
              <a:lnSpc>
                <a:spcPct val="50000"/>
              </a:lnSpc>
            </a:pPr>
            <a:endParaRPr lang="en-US" sz="1050" dirty="0"/>
          </a:p>
          <a:p>
            <a:r>
              <a:rPr lang="en-US" sz="1050" b="1" i="1" dirty="0"/>
              <a:t>International Night –  May 12, 2027</a:t>
            </a:r>
            <a:endParaRPr lang="en-US" sz="1050" dirty="0"/>
          </a:p>
          <a:p>
            <a:r>
              <a:rPr lang="en-US" sz="1050" dirty="0"/>
              <a:t>A night to celebrate all the cultures represented at our school.</a:t>
            </a:r>
          </a:p>
          <a:p>
            <a:pPr>
              <a:lnSpc>
                <a:spcPct val="50000"/>
              </a:lnSpc>
            </a:pPr>
            <a:r>
              <a:rPr lang="en-US" sz="1050" dirty="0"/>
              <a:t> </a:t>
            </a:r>
          </a:p>
          <a:p>
            <a:r>
              <a:rPr lang="en-US" sz="1050" b="1" i="1" dirty="0"/>
              <a:t>Bingo Night – February 26, 2027</a:t>
            </a:r>
          </a:p>
          <a:p>
            <a:r>
              <a:rPr lang="en-US" sz="1050" dirty="0"/>
              <a:t>A fun night for the whole family.</a:t>
            </a:r>
          </a:p>
          <a:p>
            <a:pPr>
              <a:lnSpc>
                <a:spcPct val="50000"/>
              </a:lnSpc>
            </a:pPr>
            <a:endParaRPr lang="en-US" sz="1050" dirty="0"/>
          </a:p>
          <a:p>
            <a:r>
              <a:rPr lang="en-US" sz="1050" b="1" i="1" dirty="0"/>
              <a:t>Transition to Kindergarten Informational  – April 20, 2027</a:t>
            </a:r>
            <a:endParaRPr lang="en-US" sz="1050" dirty="0"/>
          </a:p>
          <a:p>
            <a:r>
              <a:rPr lang="en-US" sz="1050" dirty="0"/>
              <a:t>All you need to know to transition your child from Pre-K to Kindergarten or if you are new to High Point.</a:t>
            </a:r>
          </a:p>
          <a:p>
            <a:pPr>
              <a:lnSpc>
                <a:spcPct val="50000"/>
              </a:lnSpc>
            </a:pPr>
            <a:r>
              <a:rPr lang="en-US" sz="1050" dirty="0"/>
              <a:t> </a:t>
            </a:r>
          </a:p>
          <a:p>
            <a:r>
              <a:rPr lang="en-US" sz="1050" b="1" i="1" dirty="0"/>
              <a:t>Transition to Middle School Program – May 2027</a:t>
            </a:r>
            <a:endParaRPr lang="en-US" sz="1050" dirty="0"/>
          </a:p>
          <a:p>
            <a:r>
              <a:rPr lang="en-US" sz="1050" dirty="0"/>
              <a:t>Coordinated with Ridgeview Middle School to prepare our 5</a:t>
            </a:r>
            <a:r>
              <a:rPr lang="en-US" sz="1050" baseline="30000" dirty="0"/>
              <a:t>th</a:t>
            </a:r>
            <a:r>
              <a:rPr lang="en-US" sz="1050" dirty="0"/>
              <a:t> graders for this big transition.</a:t>
            </a:r>
          </a:p>
          <a:p>
            <a:endParaRPr lang="en-US" sz="1050" dirty="0"/>
          </a:p>
        </p:txBody>
      </p:sp>
      <p:sp>
        <p:nvSpPr>
          <p:cNvPr id="10" name="Text Box 12"/>
          <p:cNvSpPr txBox="1"/>
          <p:nvPr/>
        </p:nvSpPr>
        <p:spPr>
          <a:xfrm>
            <a:off x="119618" y="3590925"/>
            <a:ext cx="3042681" cy="3071132"/>
          </a:xfrm>
          <a:prstGeom prst="rect">
            <a:avLst/>
          </a:prstGeom>
          <a:noFill/>
          <a:ln w="38100">
            <a:solidFill>
              <a:schemeClr val="accent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800" b="1" i="0" cap="small" dirty="0">
                <a:solidFill>
                  <a:srgbClr val="598343"/>
                </a:solidFill>
                <a:effectLst/>
                <a:latin typeface="Times New Roman" panose="02020603050405020304" pitchFamily="18" charset="0"/>
                <a:ea typeface="Calibri" panose="020F0502020204030204" pitchFamily="34" charset="0"/>
                <a:cs typeface="MinionPro-Regular"/>
              </a:rPr>
              <a:t>School-Family Compacts</a:t>
            </a:r>
          </a:p>
          <a:p>
            <a:pPr marL="0" marR="0">
              <a:spcBef>
                <a:spcPts val="0"/>
              </a:spcBef>
              <a:spcAft>
                <a:spcPts val="0"/>
              </a:spcAft>
            </a:pPr>
            <a:r>
              <a:rPr lang="en-US" sz="1100" dirty="0">
                <a:solidFill>
                  <a:srgbClr val="000000"/>
                </a:solidFill>
                <a:effectLst/>
                <a:latin typeface="Times New Roman" panose="02020603050405020304" pitchFamily="18" charset="0"/>
                <a:ea typeface="Calibri" panose="020F0502020204030204" pitchFamily="34" charset="0"/>
                <a:cs typeface="MinionPro-Regular"/>
              </a:rPr>
              <a:t>As part of this plan, High Point Elementary and our families develop a School-Family Compact, which is an agreement that parents, teachers, and students develop explaining how parents and teachers will work together to ensure all our students reach grade-level standards. The compacts are reviewed and updated annually based on feedback from parents, teachers, and</a:t>
            </a:r>
            <a:r>
              <a:rPr lang="en-US" sz="1100" dirty="0">
                <a:solidFill>
                  <a:srgbClr val="000000"/>
                </a:solidFill>
                <a:latin typeface="Times New Roman" panose="02020603050405020304" pitchFamily="18" charset="0"/>
                <a:ea typeface="Calibri" panose="020F0502020204030204" pitchFamily="34" charset="0"/>
                <a:cs typeface="MinionPro-Regular"/>
              </a:rPr>
              <a:t>  students.</a:t>
            </a:r>
          </a:p>
          <a:p>
            <a:pPr marL="0" marR="0">
              <a:spcBef>
                <a:spcPts val="0"/>
              </a:spcBef>
              <a:spcAft>
                <a:spcPts val="0"/>
              </a:spcAft>
            </a:pPr>
            <a:r>
              <a:rPr lang="en-US" sz="1100" dirty="0">
                <a:solidFill>
                  <a:srgbClr val="000000"/>
                </a:solidFill>
                <a:latin typeface="Times New Roman" panose="02020603050405020304" pitchFamily="18" charset="0"/>
                <a:ea typeface="Calibri" panose="020F0502020204030204" pitchFamily="34" charset="0"/>
                <a:cs typeface="MinionPro-Regular"/>
              </a:rPr>
              <a:t>                         </a:t>
            </a:r>
            <a:r>
              <a:rPr lang="en-US" sz="1100" dirty="0">
                <a:solidFill>
                  <a:srgbClr val="000000"/>
                </a:solidFill>
                <a:effectLst/>
                <a:latin typeface="Times New Roman" panose="02020603050405020304" pitchFamily="18" charset="0"/>
                <a:ea typeface="Calibri" panose="020F0502020204030204" pitchFamily="34" charset="0"/>
                <a:cs typeface="MinionPro-Regular"/>
              </a:rPr>
              <a:t>                The School-Family </a:t>
            </a:r>
          </a:p>
          <a:p>
            <a:r>
              <a:rPr lang="en-US" sz="1100" dirty="0">
                <a:solidFill>
                  <a:srgbClr val="000000"/>
                </a:solidFill>
                <a:latin typeface="Times New Roman" panose="02020603050405020304" pitchFamily="18" charset="0"/>
                <a:ea typeface="Calibri" panose="020F0502020204030204" pitchFamily="34" charset="0"/>
                <a:cs typeface="MinionPro-Regular"/>
              </a:rPr>
              <a:t>                               </a:t>
            </a:r>
            <a:r>
              <a:rPr lang="en-US" sz="1100" dirty="0">
                <a:solidFill>
                  <a:srgbClr val="000000"/>
                </a:solidFill>
                <a:effectLst/>
                <a:latin typeface="Times New Roman" panose="02020603050405020304" pitchFamily="18" charset="0"/>
                <a:ea typeface="Calibri" panose="020F0502020204030204" pitchFamily="34" charset="0"/>
                <a:cs typeface="MinionPro-Regular"/>
              </a:rPr>
              <a:t>             C</a:t>
            </a:r>
            <a:r>
              <a:rPr lang="en-US" sz="1100" dirty="0">
                <a:solidFill>
                  <a:srgbClr val="000000"/>
                </a:solidFill>
                <a:latin typeface="Times New Roman" panose="02020603050405020304" pitchFamily="18" charset="0"/>
                <a:ea typeface="Calibri" panose="020F0502020204030204" pitchFamily="34" charset="0"/>
                <a:cs typeface="MinionPro-Regular"/>
              </a:rPr>
              <a:t>ompacts are sent                         </a:t>
            </a:r>
            <a:endParaRPr lang="en-US" sz="1100" dirty="0">
              <a:solidFill>
                <a:srgbClr val="000000"/>
              </a:solidFill>
              <a:effectLst/>
              <a:latin typeface="MinionPro-Regular"/>
              <a:ea typeface="Calibri" panose="020F0502020204030204" pitchFamily="34" charset="0"/>
              <a:cs typeface="MinionPro-Regular"/>
            </a:endParaRPr>
          </a:p>
          <a:p>
            <a:pPr marL="0" marR="0">
              <a:spcBef>
                <a:spcPts val="0"/>
              </a:spcBef>
              <a:spcAft>
                <a:spcPts val="0"/>
              </a:spcAft>
            </a:pPr>
            <a:r>
              <a:rPr lang="en-US" sz="1100" dirty="0">
                <a:solidFill>
                  <a:srgbClr val="000000"/>
                </a:solidFill>
                <a:effectLst/>
                <a:latin typeface="Times New Roman" panose="02020603050405020304" pitchFamily="18" charset="0"/>
                <a:ea typeface="Calibri" panose="020F0502020204030204" pitchFamily="34" charset="0"/>
                <a:cs typeface="MinionPro-Regular"/>
              </a:rPr>
              <a:t>		home for		                      parents to keep, to</a:t>
            </a:r>
          </a:p>
          <a:p>
            <a:r>
              <a:rPr lang="en-US" sz="1100" dirty="0">
                <a:solidFill>
                  <a:srgbClr val="000000"/>
                </a:solidFill>
                <a:latin typeface="Times New Roman" panose="02020603050405020304" pitchFamily="18" charset="0"/>
                <a:ea typeface="Calibri" panose="020F0502020204030204" pitchFamily="34" charset="0"/>
                <a:cs typeface="MinionPro-Regular"/>
              </a:rPr>
              <a:t>	              </a:t>
            </a:r>
            <a:r>
              <a:rPr lang="en-US" sz="1100" dirty="0">
                <a:solidFill>
                  <a:srgbClr val="000000"/>
                </a:solidFill>
                <a:effectLst/>
                <a:latin typeface="Times New Roman" panose="02020603050405020304" pitchFamily="18" charset="0"/>
                <a:ea typeface="Calibri" panose="020F0502020204030204" pitchFamily="34" charset="0"/>
                <a:cs typeface="MinionPro-Regular"/>
              </a:rPr>
              <a:t>         </a:t>
            </a:r>
            <a:r>
              <a:rPr lang="en-US" sz="1100" dirty="0">
                <a:solidFill>
                  <a:srgbClr val="000000"/>
                </a:solidFill>
                <a:latin typeface="Times New Roman" panose="02020603050405020304" pitchFamily="18" charset="0"/>
                <a:ea typeface="Calibri" panose="020F0502020204030204" pitchFamily="34" charset="0"/>
                <a:cs typeface="MinionPro-Regular"/>
              </a:rPr>
              <a:t>refer to  throughout 		the year and are 	               discussed in conferences.</a:t>
            </a:r>
            <a:endParaRPr lang="en-US" sz="1100" dirty="0">
              <a:solidFill>
                <a:srgbClr val="000000"/>
              </a:solidFill>
              <a:effectLst/>
              <a:latin typeface="MinionPro-Regular"/>
              <a:ea typeface="Calibri" panose="020F0502020204030204" pitchFamily="34" charset="0"/>
              <a:cs typeface="MinionPro-Regular"/>
            </a:endParaRPr>
          </a:p>
          <a:p>
            <a:pPr marL="0" marR="0">
              <a:lnSpc>
                <a:spcPct val="115000"/>
              </a:lnSpc>
              <a:spcBef>
                <a:spcPts val="0"/>
              </a:spcBef>
              <a:spcAft>
                <a:spcPts val="0"/>
              </a:spcAft>
            </a:pP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60730">
            <a:off x="208014" y="5283041"/>
            <a:ext cx="1485206" cy="1315499"/>
          </a:xfrm>
          <a:prstGeom prst="ellipse">
            <a:avLst/>
          </a:prstGeom>
          <a:ln w="285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TextBox 12"/>
          <p:cNvSpPr txBox="1"/>
          <p:nvPr/>
        </p:nvSpPr>
        <p:spPr>
          <a:xfrm>
            <a:off x="96045" y="112842"/>
            <a:ext cx="3026989" cy="3354765"/>
          </a:xfrm>
          <a:prstGeom prst="rect">
            <a:avLst/>
          </a:prstGeom>
          <a:noFill/>
          <a:ln w="57150">
            <a:solidFill>
              <a:srgbClr val="0070C0"/>
            </a:solidFill>
          </a:ln>
        </p:spPr>
        <p:txBody>
          <a:bodyPr wrap="square" rtlCol="0">
            <a:spAutoFit/>
          </a:bodyPr>
          <a:lstStyle/>
          <a:p>
            <a:r>
              <a:rPr lang="en-US" sz="1400" b="1" i="1" cap="small" dirty="0">
                <a:solidFill>
                  <a:srgbClr val="00B0F0"/>
                </a:solidFill>
                <a:effectLst>
                  <a:outerShdw blurRad="38100" dist="38100" dir="2700000" algn="tl">
                    <a:srgbClr val="000000">
                      <a:alpha val="43137"/>
                    </a:srgbClr>
                  </a:outerShdw>
                </a:effectLst>
              </a:rPr>
              <a:t>Parent &amp; Family Engagement</a:t>
            </a:r>
            <a:endParaRPr lang="en-US" sz="1400" b="1" dirty="0">
              <a:solidFill>
                <a:srgbClr val="00B0F0"/>
              </a:solidFill>
              <a:effectLst>
                <a:outerShdw blurRad="38100" dist="38100" dir="2700000" algn="tl">
                  <a:srgbClr val="000000">
                    <a:alpha val="43137"/>
                  </a:srgbClr>
                </a:outerShdw>
              </a:effectLst>
            </a:endParaRPr>
          </a:p>
          <a:p>
            <a:pPr algn="just"/>
            <a:r>
              <a:rPr lang="en-US" sz="1100" dirty="0"/>
              <a:t>High Point Elementary believes that parent &amp; family engagement means the participation of parents in regular two-way interaction, and meaningful communication involving student academic learning and other school activities, including ensuring:</a:t>
            </a:r>
          </a:p>
          <a:p>
            <a:pPr algn="just"/>
            <a:r>
              <a:rPr lang="en-US" sz="1100" dirty="0"/>
              <a:t> </a:t>
            </a:r>
          </a:p>
          <a:p>
            <a:pPr marL="171450" lvl="0" indent="-171450" algn="just">
              <a:buFont typeface="Wingdings" panose="05000000000000000000" pitchFamily="2" charset="2"/>
              <a:buChar char="ü"/>
            </a:pPr>
            <a:r>
              <a:rPr lang="en-US" sz="1100" dirty="0"/>
              <a:t>That parents play an integral role in assisting their child’s learning.</a:t>
            </a:r>
          </a:p>
          <a:p>
            <a:pPr algn="just"/>
            <a:r>
              <a:rPr lang="en-US" sz="1100" dirty="0"/>
              <a:t> </a:t>
            </a:r>
          </a:p>
          <a:p>
            <a:pPr marL="171450" lvl="0" indent="-171450" algn="just">
              <a:buFont typeface="Wingdings" panose="05000000000000000000" pitchFamily="2" charset="2"/>
              <a:buChar char="ü"/>
            </a:pPr>
            <a:r>
              <a:rPr lang="en-US" sz="1100" dirty="0"/>
              <a:t>That parents are encouraged to be actively involved in their child’s education at school.</a:t>
            </a:r>
          </a:p>
          <a:p>
            <a:pPr algn="just"/>
            <a:r>
              <a:rPr lang="en-US" sz="1100" dirty="0"/>
              <a:t> </a:t>
            </a:r>
          </a:p>
          <a:p>
            <a:pPr marL="171450" lvl="0" indent="-171450" algn="just">
              <a:buFont typeface="Wingdings" panose="05000000000000000000" pitchFamily="2" charset="2"/>
              <a:buChar char="ü"/>
            </a:pPr>
            <a:r>
              <a:rPr lang="en-US" sz="1100" dirty="0"/>
              <a:t>That parents are full partners in their child’s education and are included, as appropriate, in decision-making, and on advisory committees to assist in the education of their child.</a:t>
            </a:r>
          </a:p>
          <a:p>
            <a:r>
              <a:rPr lang="en-US" sz="1100" dirty="0"/>
              <a:t> </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11349">
            <a:off x="9362213" y="4237710"/>
            <a:ext cx="2370083" cy="17775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783798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1386"/>
            <a:ext cx="8027719" cy="6824945"/>
          </a:xfrm>
          <a:prstGeom prst="rect">
            <a:avLst/>
          </a:prstGeom>
          <a:noFill/>
          <a:ln w="38100">
            <a:solidFill>
              <a:srgbClr val="0070C0"/>
            </a:solidFill>
          </a:ln>
        </p:spPr>
        <p:txBody>
          <a:bodyPr wrap="square" rtlCol="0">
            <a:spAutoFit/>
          </a:bodyPr>
          <a:lstStyle/>
          <a:p>
            <a:r>
              <a:rPr lang="en-US" sz="1400" b="1" dirty="0">
                <a:solidFill>
                  <a:srgbClr val="0070C0"/>
                </a:solidFill>
                <a:effectLst>
                  <a:outerShdw blurRad="38100" dist="38100" dir="2700000" algn="tl">
                    <a:srgbClr val="000000">
                      <a:alpha val="43137"/>
                    </a:srgbClr>
                  </a:outerShdw>
                </a:effectLst>
              </a:rPr>
              <a:t>Communication is Key to an ongoing working relationship!</a:t>
            </a:r>
            <a:endParaRPr lang="en-US" sz="1400" dirty="0">
              <a:solidFill>
                <a:srgbClr val="0070C0"/>
              </a:solidFill>
              <a:effectLst>
                <a:outerShdw blurRad="38100" dist="38100" dir="2700000" algn="tl">
                  <a:srgbClr val="000000">
                    <a:alpha val="43137"/>
                  </a:srgbClr>
                </a:outerShdw>
              </a:effectLst>
            </a:endParaRPr>
          </a:p>
          <a:p>
            <a:r>
              <a:rPr lang="en-US" sz="1100" dirty="0"/>
              <a:t> </a:t>
            </a:r>
          </a:p>
          <a:p>
            <a:r>
              <a:rPr lang="en-US" sz="1100" dirty="0"/>
              <a:t>High Point Elementary will take the following measures to promote and support parents as an important foundation of the school in order to strengthen and reach the school goals. High Point will:</a:t>
            </a:r>
          </a:p>
          <a:p>
            <a:pPr>
              <a:lnSpc>
                <a:spcPct val="50000"/>
              </a:lnSpc>
            </a:pPr>
            <a:r>
              <a:rPr lang="en-US" sz="1100" dirty="0"/>
              <a:t> </a:t>
            </a:r>
          </a:p>
          <a:p>
            <a:pPr marL="171450" lvl="0" indent="-171450">
              <a:buFont typeface="Wingdings" panose="05000000000000000000" pitchFamily="2" charset="2"/>
              <a:buChar char="v"/>
            </a:pPr>
            <a:r>
              <a:rPr lang="en-US" sz="1100" dirty="0"/>
              <a:t>Ensure that all information related to school and parent programs, meetings, and other activities is published in both English and Spanish, posted on the school Web site, and included in the monthly school newsletter for all parents. </a:t>
            </a:r>
          </a:p>
          <a:p>
            <a:pPr indent="-457200">
              <a:lnSpc>
                <a:spcPct val="50000"/>
              </a:lnSpc>
            </a:pPr>
            <a:r>
              <a:rPr lang="en-US" sz="1100" dirty="0"/>
              <a:t> </a:t>
            </a:r>
          </a:p>
          <a:p>
            <a:pPr marL="171450" lvl="0" indent="-171450">
              <a:buFont typeface="Wingdings" panose="05000000000000000000" pitchFamily="2" charset="2"/>
              <a:buChar char="v"/>
            </a:pPr>
            <a:r>
              <a:rPr lang="en-US" sz="1100" dirty="0"/>
              <a:t>Build capacity of school staff by providing training on the value and utility of parents’ contributions, strategies on how to reach out and improve communication with parents, and how the entire staff can work together to increase family engagement. Staff will discuss these ideas and best practices during faculty meetings. Parents may offer suggestions for Parents &amp; Family Engagement activities.</a:t>
            </a:r>
          </a:p>
          <a:p>
            <a:pPr>
              <a:lnSpc>
                <a:spcPct val="50000"/>
              </a:lnSpc>
            </a:pPr>
            <a:endParaRPr lang="en-US" sz="1100" dirty="0"/>
          </a:p>
          <a:p>
            <a:pPr marL="171450" lvl="0" indent="-171450">
              <a:buFont typeface="Wingdings" panose="05000000000000000000" pitchFamily="2" charset="2"/>
              <a:buChar char="v"/>
            </a:pPr>
            <a:r>
              <a:rPr lang="en-US" sz="1100" dirty="0"/>
              <a:t>Partner with early education programs  at other FCS schools by conducting joint staff meetings for parents and sending school information about parent engagement activities and help parents with their child’s transition to Kindergarten and 6</a:t>
            </a:r>
            <a:r>
              <a:rPr lang="en-US" sz="1100" baseline="30000" dirty="0"/>
              <a:t>th</a:t>
            </a:r>
            <a:r>
              <a:rPr lang="en-US" sz="1100" dirty="0"/>
              <a:t> grade. </a:t>
            </a:r>
          </a:p>
          <a:p>
            <a:pPr lvl="0">
              <a:lnSpc>
                <a:spcPct val="50000"/>
              </a:lnSpc>
            </a:pPr>
            <a:endParaRPr lang="en-US" sz="1100" dirty="0"/>
          </a:p>
          <a:p>
            <a:pPr marL="171450" lvl="0" indent="-171450">
              <a:buFont typeface="Wingdings" panose="05000000000000000000" pitchFamily="2" charset="2"/>
              <a:buChar char="v"/>
            </a:pPr>
            <a:r>
              <a:rPr lang="en-US" sz="1100" dirty="0"/>
              <a:t>Share information, in English and Spanish, that will help parents to understand the school’s academic standards and assessments, as well as the ways parents can monitor their child’s progress and work with the teachers.  </a:t>
            </a:r>
          </a:p>
          <a:p>
            <a:pPr>
              <a:lnSpc>
                <a:spcPct val="50000"/>
              </a:lnSpc>
            </a:pPr>
            <a:r>
              <a:rPr lang="en-US" sz="1100" dirty="0"/>
              <a:t> </a:t>
            </a:r>
          </a:p>
          <a:p>
            <a:pPr marL="171450" lvl="0" indent="-171450">
              <a:buFont typeface="Wingdings" panose="05000000000000000000" pitchFamily="2" charset="2"/>
              <a:buChar char="v"/>
            </a:pPr>
            <a:r>
              <a:rPr lang="en-US" sz="1100" dirty="0"/>
              <a:t>Communicate with all families and the community on a regular basis regarding schoolwide events and activities, through newsletters, flyers, and social media.</a:t>
            </a:r>
          </a:p>
          <a:p>
            <a:pPr>
              <a:lnSpc>
                <a:spcPct val="50000"/>
              </a:lnSpc>
            </a:pPr>
            <a:endParaRPr lang="en-US" sz="1100" dirty="0"/>
          </a:p>
          <a:p>
            <a:pPr marL="171450" lvl="0" indent="-171450">
              <a:buFont typeface="Wingdings" panose="05000000000000000000" pitchFamily="2" charset="2"/>
              <a:buChar char="v"/>
            </a:pPr>
            <a:r>
              <a:rPr lang="en-US" sz="1100" dirty="0"/>
              <a:t>Work with our parents to develop relevant trainings and helpful presentations to educate our staff on the importance of parent &amp; family engagement. </a:t>
            </a:r>
          </a:p>
          <a:p>
            <a:pPr lvl="0">
              <a:lnSpc>
                <a:spcPct val="50000"/>
              </a:lnSpc>
            </a:pPr>
            <a:endParaRPr lang="en-US" sz="1100" dirty="0"/>
          </a:p>
          <a:p>
            <a:pPr marL="171450" lvl="0" indent="-171450">
              <a:buFont typeface="Wingdings" panose="05000000000000000000" pitchFamily="2" charset="2"/>
              <a:buChar char="v"/>
            </a:pPr>
            <a:r>
              <a:rPr lang="en-US" sz="1100" dirty="0"/>
              <a:t>Parents may request assistance for childcare or transportation by calling the school in order to attend parent meetings or events.</a:t>
            </a:r>
          </a:p>
          <a:p>
            <a:pPr>
              <a:lnSpc>
                <a:spcPct val="50000"/>
              </a:lnSpc>
            </a:pPr>
            <a:endParaRPr lang="en-US" sz="1100" dirty="0"/>
          </a:p>
          <a:p>
            <a:pPr marL="171450" lvl="0" indent="-171450">
              <a:buFont typeface="Wingdings" panose="05000000000000000000" pitchFamily="2" charset="2"/>
              <a:buChar char="v"/>
            </a:pPr>
            <a:r>
              <a:rPr lang="en-US" sz="1100" dirty="0"/>
              <a:t>Provide necessary materials and handouts for parents at conferences, meetings, and activities to help parents work with their child to improve their child’s achievement. </a:t>
            </a:r>
          </a:p>
          <a:p>
            <a:pPr>
              <a:lnSpc>
                <a:spcPct val="50000"/>
              </a:lnSpc>
            </a:pPr>
            <a:endParaRPr lang="en-US" sz="1100" dirty="0"/>
          </a:p>
          <a:p>
            <a:pPr marL="171450" lvl="0" indent="-171450">
              <a:buFont typeface="Wingdings" panose="05000000000000000000" pitchFamily="2" charset="2"/>
              <a:buChar char="v"/>
            </a:pPr>
            <a:r>
              <a:rPr lang="en-US" sz="1100" dirty="0"/>
              <a:t>Use our </a:t>
            </a:r>
            <a:r>
              <a:rPr lang="en-US" sz="1100" i="1" dirty="0"/>
              <a:t>Partners in Education </a:t>
            </a:r>
            <a:r>
              <a:rPr lang="en-US" sz="1100" dirty="0"/>
              <a:t>and </a:t>
            </a:r>
            <a:r>
              <a:rPr lang="en-US" sz="1100" i="1" dirty="0"/>
              <a:t>School-Community Team </a:t>
            </a:r>
            <a:r>
              <a:rPr lang="en-US" sz="1100" dirty="0"/>
              <a:t>to improve awareness of the activities and events listed in the school Parent &amp; Family Engagement Plan.</a:t>
            </a:r>
          </a:p>
          <a:p>
            <a:pPr>
              <a:lnSpc>
                <a:spcPct val="50000"/>
              </a:lnSpc>
            </a:pPr>
            <a:endParaRPr lang="en-US" sz="1100" dirty="0"/>
          </a:p>
          <a:p>
            <a:pPr marL="171450" lvl="0" indent="-171450">
              <a:buFont typeface="Wingdings" panose="05000000000000000000" pitchFamily="2" charset="2"/>
              <a:buChar char="v"/>
            </a:pPr>
            <a:r>
              <a:rPr lang="en-US" sz="1100" dirty="0"/>
              <a:t>Offer Rosetta Stone program so that parents can build their computer and literacy skills.</a:t>
            </a:r>
          </a:p>
          <a:p>
            <a:pPr marL="171450" lvl="0" indent="-171450">
              <a:lnSpc>
                <a:spcPct val="50000"/>
              </a:lnSpc>
              <a:buFont typeface="Wingdings" panose="05000000000000000000" pitchFamily="2" charset="2"/>
              <a:buChar char="v"/>
            </a:pPr>
            <a:endParaRPr lang="en-US" sz="1100" dirty="0"/>
          </a:p>
          <a:p>
            <a:pPr marL="171450" lvl="0" indent="-171450">
              <a:buFont typeface="Wingdings" panose="05000000000000000000" pitchFamily="2" charset="2"/>
              <a:buChar char="v"/>
            </a:pPr>
            <a:r>
              <a:rPr lang="en-US" sz="1100" dirty="0"/>
              <a:t>Offer regular meetings at flexible times at parents’ request and other formats to ensure parent participation.</a:t>
            </a:r>
          </a:p>
          <a:p>
            <a:pPr>
              <a:lnSpc>
                <a:spcPct val="50000"/>
              </a:lnSpc>
            </a:pPr>
            <a:r>
              <a:rPr lang="en-US" sz="1100" dirty="0"/>
              <a:t> </a:t>
            </a:r>
          </a:p>
          <a:p>
            <a:pPr marL="171450" lvl="0" indent="-171450">
              <a:buFont typeface="Wingdings" panose="05000000000000000000" pitchFamily="2" charset="2"/>
              <a:buChar char="v"/>
            </a:pPr>
            <a:r>
              <a:rPr lang="en-US" sz="1100" dirty="0"/>
              <a:t>Collect feedback from parents at all events, and post feedback form on the school website </a:t>
            </a:r>
          </a:p>
          <a:p>
            <a:pPr lvl="0"/>
            <a:r>
              <a:rPr lang="en-US" sz="1100" dirty="0"/>
              <a:t>     in order to collect and respond to parents’ comments and requests for support at family activities. </a:t>
            </a:r>
          </a:p>
          <a:p>
            <a:pPr marL="171450" lvl="0" indent="-171450">
              <a:lnSpc>
                <a:spcPct val="50000"/>
              </a:lnSpc>
              <a:buFont typeface="Wingdings" panose="05000000000000000000" pitchFamily="2" charset="2"/>
              <a:buChar char="v"/>
            </a:pPr>
            <a:endParaRPr lang="en-US" sz="1100" dirty="0">
              <a:solidFill>
                <a:srgbClr val="323130"/>
              </a:solidFill>
              <a:effectLst/>
              <a:ea typeface="Times New Roman" panose="02020603050405020304" pitchFamily="18" charset="0"/>
            </a:endParaRPr>
          </a:p>
          <a:p>
            <a:pPr marL="171450" lvl="0" indent="-171450">
              <a:buFont typeface="Wingdings" panose="05000000000000000000" pitchFamily="2" charset="2"/>
              <a:buChar char="v"/>
            </a:pPr>
            <a:r>
              <a:rPr lang="en-US" sz="1100" dirty="0">
                <a:solidFill>
                  <a:srgbClr val="323130"/>
                </a:solidFill>
                <a:effectLst/>
                <a:ea typeface="Times New Roman" panose="02020603050405020304" pitchFamily="18" charset="0"/>
              </a:rPr>
              <a:t>The residential facilities for students in the High Point Elementary attendance area are included in the family engagement correspondence and activities.</a:t>
            </a:r>
            <a:endParaRPr lang="en-US" sz="1100" dirty="0"/>
          </a:p>
          <a:p>
            <a:pPr lvl="0"/>
            <a:endParaRPr lang="en-US" sz="1100" dirty="0"/>
          </a:p>
          <a:p>
            <a:pPr lvl="0"/>
            <a:endParaRPr lang="en-US" sz="1100" dirty="0"/>
          </a:p>
          <a:p>
            <a:pPr lvl="0"/>
            <a:endParaRPr lang="en-US" sz="1100" dirty="0"/>
          </a:p>
          <a:p>
            <a:pPr lvl="0"/>
            <a:endParaRPr lang="en-US" sz="1100" dirty="0"/>
          </a:p>
          <a:p>
            <a:pPr lvl="0"/>
            <a:endParaRPr lang="en-US" sz="1100" dirty="0"/>
          </a:p>
        </p:txBody>
      </p:sp>
      <p:pic>
        <p:nvPicPr>
          <p:cNvPr id="11" name="Picture 10" descr="Cooperative Learning e Peer-tutoring per Insegnanti 2.0 | Insegnanti 2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689" y="5892290"/>
            <a:ext cx="1931719" cy="8894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Les théories de la communication - Love Communication : Cours BT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9317" y="5611748"/>
            <a:ext cx="1003591" cy="1021466"/>
          </a:xfrm>
          <a:prstGeom prst="rect">
            <a:avLst/>
          </a:prstGeom>
        </p:spPr>
      </p:pic>
      <p:sp>
        <p:nvSpPr>
          <p:cNvPr id="7" name="Text Box 2"/>
          <p:cNvSpPr txBox="1">
            <a:spLocks noChangeArrowheads="1"/>
          </p:cNvSpPr>
          <p:nvPr/>
        </p:nvSpPr>
        <p:spPr bwMode="auto">
          <a:xfrm>
            <a:off x="8191500" y="17814"/>
            <a:ext cx="4000500" cy="6763880"/>
          </a:xfrm>
          <a:prstGeom prst="rect">
            <a:avLst/>
          </a:prstGeom>
          <a:noFill/>
          <a:ln w="38100">
            <a:solidFill>
              <a:schemeClr val="accent1">
                <a:lumMod val="75000"/>
              </a:schemeClr>
            </a:solid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200"/>
              </a:spcAft>
            </a:pPr>
            <a:r>
              <a:rPr lang="en-US" sz="1200" u="sng" dirty="0">
                <a:solidFill>
                  <a:srgbClr val="00B0F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SCHOOL AND HOME COMMUNCIATION TOOLS</a:t>
            </a:r>
            <a:endParaRPr lang="en-US" sz="1200" dirty="0">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pPr>
            <a:r>
              <a:rPr lang="x-none" sz="1050" dirty="0">
                <a:effectLst/>
                <a:latin typeface="Symbol" panose="05050102010706020507" pitchFamily="18" charset="2"/>
                <a:ea typeface="Calibri" panose="020F0502020204030204" pitchFamily="34" charset="0"/>
                <a:cs typeface="Times New Roman" panose="02020603050405020304" pitchFamily="18" charset="0"/>
              </a:rPr>
              <a:t>*</a:t>
            </a:r>
            <a:r>
              <a:rPr lang="en-US" sz="1050" dirty="0">
                <a:effectLst/>
                <a:latin typeface="Calibri" panose="020F0502020204030204" pitchFamily="34" charset="0"/>
                <a:ea typeface="Calibri" panose="020F0502020204030204" pitchFamily="34" charset="0"/>
                <a:cs typeface="Times New Roman" panose="02020603050405020304" pitchFamily="18" charset="0"/>
              </a:rPr>
              <a:t> </a:t>
            </a:r>
            <a:r>
              <a:rPr lang="en-US" sz="105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050" b="1" dirty="0">
                <a:effectLst/>
                <a:latin typeface="Arial" panose="020B0604020202020204" pitchFamily="34" charset="0"/>
                <a:ea typeface="Calibri" panose="020F0502020204030204" pitchFamily="34" charset="0"/>
                <a:cs typeface="Times New Roman" panose="02020603050405020304" pitchFamily="18" charset="0"/>
              </a:rPr>
              <a:t>Parent/Teacher Conferences - </a:t>
            </a:r>
            <a:r>
              <a:rPr lang="en-US" sz="1050" dirty="0">
                <a:effectLst/>
                <a:latin typeface="Arial" panose="020B0604020202020204" pitchFamily="34" charset="0"/>
                <a:ea typeface="Calibri" panose="020F0502020204030204" pitchFamily="34" charset="0"/>
                <a:cs typeface="Times New Roman" panose="02020603050405020304" pitchFamily="18" charset="0"/>
              </a:rPr>
              <a:t> Held twice a year </a:t>
            </a:r>
          </a:p>
          <a:p>
            <a:pPr marL="0" marR="0" algn="just">
              <a:lnSpc>
                <a:spcPct val="115000"/>
              </a:lnSpc>
              <a:spcBef>
                <a:spcPts val="0"/>
              </a:spcBef>
              <a:spcAft>
                <a:spcPts val="600"/>
              </a:spcAft>
            </a:pPr>
            <a:r>
              <a:rPr lang="en-US" sz="1050" dirty="0">
                <a:effectLst/>
                <a:latin typeface="Arial" panose="020B0604020202020204" pitchFamily="34" charset="0"/>
                <a:ea typeface="Calibri" panose="020F0502020204030204" pitchFamily="34" charset="0"/>
                <a:cs typeface="Times New Roman" panose="02020603050405020304" pitchFamily="18" charset="0"/>
              </a:rPr>
              <a:t>and/or as needed.</a:t>
            </a:r>
          </a:p>
          <a:p>
            <a:pPr marL="0" marR="0" algn="just">
              <a:lnSpc>
                <a:spcPct val="115000"/>
              </a:lnSpc>
              <a:spcBef>
                <a:spcPts val="0"/>
              </a:spcBef>
              <a:spcAft>
                <a:spcPts val="600"/>
              </a:spcAft>
            </a:pPr>
            <a:r>
              <a:rPr lang="x-none" sz="1050" dirty="0">
                <a:effectLst/>
                <a:latin typeface="Arial" panose="020B0604020202020204" pitchFamily="34" charset="0"/>
                <a:ea typeface="Calibri" panose="020F0502020204030204" pitchFamily="34" charset="0"/>
                <a:cs typeface="Times New Roman" panose="02020603050405020304" pitchFamily="18" charset="0"/>
              </a:rPr>
              <a:t>*</a:t>
            </a:r>
            <a:r>
              <a:rPr lang="en-US" sz="1050" dirty="0">
                <a:effectLst/>
                <a:latin typeface="Arial" panose="020B0604020202020204" pitchFamily="34" charset="0"/>
                <a:ea typeface="Calibri" panose="020F0502020204030204" pitchFamily="34" charset="0"/>
                <a:cs typeface="Times New Roman" panose="02020603050405020304" pitchFamily="18" charset="0"/>
              </a:rPr>
              <a:t> </a:t>
            </a:r>
            <a:r>
              <a:rPr lang="en-US" sz="1050" b="1" dirty="0">
                <a:effectLst/>
                <a:latin typeface="Arial" panose="020B0604020202020204" pitchFamily="34" charset="0"/>
                <a:ea typeface="Calibri" panose="020F0502020204030204" pitchFamily="34" charset="0"/>
                <a:cs typeface="Times New Roman" panose="02020603050405020304" pitchFamily="18" charset="0"/>
              </a:rPr>
              <a:t>School Newsletter -</a:t>
            </a:r>
            <a:r>
              <a:rPr lang="en-US" sz="1050" dirty="0">
                <a:effectLst/>
                <a:latin typeface="Arial" panose="020B0604020202020204" pitchFamily="34" charset="0"/>
                <a:ea typeface="Calibri" panose="020F0502020204030204" pitchFamily="34" charset="0"/>
                <a:cs typeface="Times New Roman" panose="02020603050405020304" pitchFamily="18" charset="0"/>
              </a:rPr>
              <a:t>  Sent twice a month electronically.</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indent="-228600" algn="just">
              <a:lnSpc>
                <a:spcPct val="115000"/>
              </a:lnSpc>
              <a:spcBef>
                <a:spcPts val="0"/>
              </a:spcBef>
              <a:spcAft>
                <a:spcPts val="0"/>
              </a:spcAft>
            </a:pPr>
            <a:r>
              <a:rPr lang="x-none" sz="1050" dirty="0">
                <a:effectLst/>
                <a:latin typeface="Arial" panose="020B0604020202020204" pitchFamily="34" charset="0"/>
                <a:ea typeface="Calibri" panose="020F0502020204030204" pitchFamily="34" charset="0"/>
                <a:cs typeface="Times New Roman" panose="02020603050405020304" pitchFamily="18" charset="0"/>
              </a:rPr>
              <a:t>*</a:t>
            </a:r>
            <a:r>
              <a:rPr lang="en-US" sz="1050" dirty="0">
                <a:effectLst/>
                <a:latin typeface="Arial" panose="020B0604020202020204" pitchFamily="34" charset="0"/>
                <a:ea typeface="Calibri" panose="020F0502020204030204" pitchFamily="34" charset="0"/>
                <a:cs typeface="Times New Roman" panose="02020603050405020304" pitchFamily="18" charset="0"/>
              </a:rPr>
              <a:t> </a:t>
            </a:r>
            <a:r>
              <a:rPr lang="en-US" sz="1050" b="1" dirty="0">
                <a:effectLst/>
                <a:latin typeface="Arial" panose="020B0604020202020204" pitchFamily="34" charset="0"/>
                <a:ea typeface="Calibri" panose="020F0502020204030204" pitchFamily="34" charset="0"/>
                <a:cs typeface="Times New Roman" panose="02020603050405020304" pitchFamily="18" charset="0"/>
              </a:rPr>
              <a:t>Monthly Grade Level Newsletters –</a:t>
            </a:r>
            <a:r>
              <a:rPr lang="en-US" sz="1050" dirty="0">
                <a:effectLst/>
                <a:latin typeface="Arial" panose="020B0604020202020204" pitchFamily="34" charset="0"/>
                <a:ea typeface="Calibri" panose="020F0502020204030204" pitchFamily="34" charset="0"/>
                <a:cs typeface="Times New Roman" panose="02020603050405020304" pitchFamily="18" charset="0"/>
              </a:rPr>
              <a:t> At the beginning of </a:t>
            </a:r>
          </a:p>
          <a:p>
            <a:pPr marL="228600" marR="0" indent="-228600" algn="just">
              <a:lnSpc>
                <a:spcPct val="115000"/>
              </a:lnSpc>
              <a:spcBef>
                <a:spcPts val="0"/>
              </a:spcBef>
              <a:spcAft>
                <a:spcPts val="0"/>
              </a:spcAft>
            </a:pPr>
            <a:r>
              <a:rPr lang="en-US" sz="1050" dirty="0">
                <a:latin typeface="Arial" panose="020B0604020202020204" pitchFamily="34" charset="0"/>
                <a:ea typeface="Calibri" panose="020F0502020204030204" pitchFamily="34" charset="0"/>
                <a:cs typeface="Times New Roman" panose="02020603050405020304" pitchFamily="18" charset="0"/>
              </a:rPr>
              <a:t> </a:t>
            </a:r>
            <a:r>
              <a:rPr lang="en-US" sz="1050" dirty="0">
                <a:effectLst/>
                <a:latin typeface="Arial" panose="020B0604020202020204" pitchFamily="34" charset="0"/>
                <a:ea typeface="Calibri" panose="020F0502020204030204" pitchFamily="34" charset="0"/>
                <a:cs typeface="Times New Roman" panose="02020603050405020304" pitchFamily="18" charset="0"/>
              </a:rPr>
              <a:t>the month, teachers send grade-level newsletters with </a:t>
            </a:r>
          </a:p>
          <a:p>
            <a:pPr marL="228600" marR="0" indent="-228600" algn="just">
              <a:lnSpc>
                <a:spcPct val="115000"/>
              </a:lnSpc>
              <a:spcBef>
                <a:spcPts val="0"/>
              </a:spcBef>
              <a:spcAft>
                <a:spcPts val="0"/>
              </a:spcAft>
            </a:pPr>
            <a:r>
              <a:rPr lang="en-US" sz="1050" dirty="0">
                <a:effectLst/>
                <a:latin typeface="Arial" panose="020B0604020202020204" pitchFamily="34" charset="0"/>
                <a:ea typeface="Calibri" panose="020F0502020204030204" pitchFamily="34" charset="0"/>
                <a:cs typeface="Times New Roman" panose="02020603050405020304" pitchFamily="18" charset="0"/>
              </a:rPr>
              <a:t> </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curriculum updates on every subject, </a:t>
            </a:r>
            <a:r>
              <a:rPr lang="en-US" sz="1050" dirty="0">
                <a:latin typeface="Arial" panose="020B0604020202020204" pitchFamily="34" charset="0"/>
                <a:ea typeface="Calibri" panose="020F0502020204030204" pitchFamily="34" charset="0"/>
                <a:cs typeface="Times New Roman" panose="02020603050405020304" pitchFamily="18" charset="0"/>
              </a:rPr>
              <a:t>other student-related</a:t>
            </a:r>
          </a:p>
          <a:p>
            <a:pPr marL="228600" marR="0" indent="-228600" algn="just">
              <a:lnSpc>
                <a:spcPct val="115000"/>
              </a:lnSpc>
              <a:spcBef>
                <a:spcPts val="0"/>
              </a:spcBef>
              <a:spcAft>
                <a:spcPts val="600"/>
              </a:spcAft>
            </a:pPr>
            <a:r>
              <a:rPr lang="en-US" sz="1050" dirty="0">
                <a:latin typeface="Arial" panose="020B0604020202020204" pitchFamily="34" charset="0"/>
                <a:ea typeface="Calibri" panose="020F0502020204030204" pitchFamily="34" charset="0"/>
                <a:cs typeface="Times New Roman" panose="02020603050405020304" pitchFamily="18" charset="0"/>
              </a:rPr>
              <a:t> information, and </a:t>
            </a:r>
            <a:r>
              <a:rPr lang="en-US" sz="1050" dirty="0">
                <a:effectLst/>
                <a:latin typeface="Arial" panose="020B0604020202020204" pitchFamily="34" charset="0"/>
                <a:ea typeface="Calibri" panose="020F0502020204030204" pitchFamily="34" charset="0"/>
                <a:cs typeface="Times New Roman" panose="02020603050405020304" pitchFamily="18" charset="0"/>
              </a:rPr>
              <a:t>a </a:t>
            </a:r>
            <a:r>
              <a:rPr lang="en-US" sz="1050" i="1" dirty="0">
                <a:effectLst/>
                <a:latin typeface="Arial" panose="020B0604020202020204" pitchFamily="34" charset="0"/>
                <a:ea typeface="Calibri" panose="020F0502020204030204" pitchFamily="34" charset="0"/>
                <a:cs typeface="Times New Roman" panose="02020603050405020304" pitchFamily="18" charset="0"/>
              </a:rPr>
              <a:t>Calendar of Events.</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indent="-228600" algn="just">
              <a:lnSpc>
                <a:spcPct val="115000"/>
              </a:lnSpc>
              <a:spcBef>
                <a:spcPts val="0"/>
              </a:spcBef>
              <a:spcAft>
                <a:spcPts val="0"/>
              </a:spcAft>
            </a:pPr>
            <a:r>
              <a:rPr lang="x-none" sz="1050" dirty="0">
                <a:effectLst/>
                <a:latin typeface="Arial" panose="020B0604020202020204" pitchFamily="34" charset="0"/>
                <a:ea typeface="Calibri" panose="020F0502020204030204" pitchFamily="34" charset="0"/>
                <a:cs typeface="Times New Roman" panose="02020603050405020304" pitchFamily="18" charset="0"/>
              </a:rPr>
              <a:t>*</a:t>
            </a:r>
            <a:r>
              <a:rPr lang="en-US" sz="1050" dirty="0">
                <a:effectLst/>
                <a:latin typeface="Arial" panose="020B0604020202020204" pitchFamily="34" charset="0"/>
                <a:ea typeface="Calibri" panose="020F0502020204030204" pitchFamily="34" charset="0"/>
                <a:cs typeface="Times New Roman" panose="02020603050405020304" pitchFamily="18" charset="0"/>
              </a:rPr>
              <a:t> </a:t>
            </a:r>
            <a:r>
              <a:rPr lang="en-US" sz="1050" b="1" dirty="0">
                <a:effectLst/>
                <a:latin typeface="Arial" panose="020B0604020202020204" pitchFamily="34" charset="0"/>
                <a:ea typeface="Calibri" panose="020F0502020204030204" pitchFamily="34" charset="0"/>
                <a:cs typeface="Times New Roman" panose="02020603050405020304" pitchFamily="18" charset="0"/>
              </a:rPr>
              <a:t>School Website </a:t>
            </a:r>
            <a:r>
              <a:rPr lang="en-US" sz="1050" dirty="0">
                <a:effectLst/>
                <a:latin typeface="Arial" panose="020B0604020202020204" pitchFamily="34" charset="0"/>
                <a:ea typeface="Calibri" panose="020F0502020204030204" pitchFamily="34" charset="0"/>
                <a:cs typeface="Times New Roman" panose="02020603050405020304" pitchFamily="18" charset="0"/>
              </a:rPr>
              <a:t>- Parents can obtain information on the</a:t>
            </a:r>
          </a:p>
          <a:p>
            <a:pPr marL="228600" marR="0" indent="-228600" algn="just">
              <a:lnSpc>
                <a:spcPct val="115000"/>
              </a:lnSpc>
              <a:spcBef>
                <a:spcPts val="0"/>
              </a:spcBef>
              <a:spcAft>
                <a:spcPts val="0"/>
              </a:spcAft>
            </a:pPr>
            <a:r>
              <a:rPr lang="en-US" sz="1050" dirty="0">
                <a:effectLst/>
                <a:latin typeface="Arial" panose="020B0604020202020204" pitchFamily="34" charset="0"/>
                <a:ea typeface="Calibri" panose="020F0502020204030204" pitchFamily="34" charset="0"/>
                <a:cs typeface="Times New Roman" panose="02020603050405020304" pitchFamily="18" charset="0"/>
              </a:rPr>
              <a:t>  Title I program, school  activities, calendar events,</a:t>
            </a:r>
          </a:p>
          <a:p>
            <a:pPr marL="228600" marR="0" indent="-228600" algn="just">
              <a:lnSpc>
                <a:spcPct val="115000"/>
              </a:lnSpc>
              <a:spcBef>
                <a:spcPts val="0"/>
              </a:spcBef>
              <a:spcAft>
                <a:spcPts val="600"/>
              </a:spcAft>
            </a:pPr>
            <a:r>
              <a:rPr lang="en-US" sz="1050" dirty="0">
                <a:effectLst/>
                <a:latin typeface="Arial" panose="020B0604020202020204" pitchFamily="34" charset="0"/>
                <a:ea typeface="Calibri" panose="020F0502020204030204" pitchFamily="34" charset="0"/>
                <a:cs typeface="Times New Roman" panose="02020603050405020304" pitchFamily="18" charset="0"/>
              </a:rPr>
              <a:t> volunteering, educational links, and more.</a:t>
            </a:r>
          </a:p>
          <a:p>
            <a:pPr marL="228600" marR="0" indent="-228600" algn="just">
              <a:lnSpc>
                <a:spcPct val="115000"/>
              </a:lnSpc>
              <a:spcBef>
                <a:spcPts val="0"/>
              </a:spcBef>
              <a:spcAft>
                <a:spcPts val="0"/>
              </a:spcAft>
            </a:pPr>
            <a:r>
              <a:rPr lang="x-none" sz="1050" dirty="0">
                <a:effectLst/>
                <a:latin typeface="Arial" panose="020B0604020202020204" pitchFamily="34" charset="0"/>
                <a:ea typeface="Calibri" panose="020F0502020204030204" pitchFamily="34" charset="0"/>
                <a:cs typeface="Times New Roman" panose="02020603050405020304" pitchFamily="18" charset="0"/>
              </a:rPr>
              <a:t>*</a:t>
            </a:r>
            <a:r>
              <a:rPr lang="en-US" sz="1050" dirty="0">
                <a:effectLst/>
                <a:latin typeface="Arial" panose="020B0604020202020204" pitchFamily="34" charset="0"/>
                <a:ea typeface="Calibri" panose="020F0502020204030204" pitchFamily="34" charset="0"/>
                <a:cs typeface="Times New Roman" panose="02020603050405020304" pitchFamily="18" charset="0"/>
              </a:rPr>
              <a:t> </a:t>
            </a:r>
            <a:r>
              <a:rPr lang="en-US" sz="1050" b="1" dirty="0">
                <a:effectLst/>
                <a:latin typeface="Arial" panose="020B0604020202020204" pitchFamily="34" charset="0"/>
                <a:ea typeface="Calibri" panose="020F0502020204030204" pitchFamily="34" charset="0"/>
                <a:cs typeface="Times New Roman" panose="02020603050405020304" pitchFamily="18" charset="0"/>
              </a:rPr>
              <a:t>E-mail blasts</a:t>
            </a:r>
            <a:r>
              <a:rPr lang="en-US" sz="1050" dirty="0">
                <a:latin typeface="Arial" panose="020B0604020202020204" pitchFamily="34" charset="0"/>
                <a:ea typeface="Calibri" panose="020F0502020204030204" pitchFamily="34" charset="0"/>
                <a:cs typeface="Times New Roman" panose="02020603050405020304" pitchFamily="18" charset="0"/>
              </a:rPr>
              <a:t> - </a:t>
            </a:r>
            <a:r>
              <a:rPr lang="en-US" sz="1050" dirty="0">
                <a:effectLst/>
                <a:latin typeface="Arial" panose="020B0604020202020204" pitchFamily="34" charset="0"/>
                <a:ea typeface="Calibri" panose="020F0502020204030204" pitchFamily="34" charset="0"/>
                <a:cs typeface="Times New Roman" panose="02020603050405020304" pitchFamily="18" charset="0"/>
              </a:rPr>
              <a:t>compliments school newsletter with weekly</a:t>
            </a:r>
          </a:p>
          <a:p>
            <a:pPr marL="228600" marR="0" indent="-228600" algn="just">
              <a:lnSpc>
                <a:spcPct val="115000"/>
              </a:lnSpc>
              <a:spcBef>
                <a:spcPts val="0"/>
              </a:spcBef>
              <a:spcAft>
                <a:spcPts val="600"/>
              </a:spcAft>
            </a:pPr>
            <a:r>
              <a:rPr lang="en-US" sz="1050" dirty="0">
                <a:effectLst/>
                <a:latin typeface="Arial" panose="020B0604020202020204" pitchFamily="34" charset="0"/>
                <a:ea typeface="Calibri" panose="020F0502020204030204" pitchFamily="34" charset="0"/>
                <a:cs typeface="Times New Roman" panose="02020603050405020304" pitchFamily="18" charset="0"/>
              </a:rPr>
              <a:t> updates. </a:t>
            </a:r>
          </a:p>
          <a:p>
            <a:pPr marL="228600" marR="0" indent="-228600" algn="just">
              <a:spcBef>
                <a:spcPts val="0"/>
              </a:spcBef>
            </a:pPr>
            <a:r>
              <a:rPr lang="en-US" sz="1050" b="1" kern="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US" sz="1050" b="1"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Report Cards </a:t>
            </a:r>
            <a:r>
              <a:rPr lang="en-US" sz="1050" kern="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050" kern="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ent home four times during the school</a:t>
            </a:r>
          </a:p>
          <a:p>
            <a:pPr marR="0" algn="just">
              <a:spcBef>
                <a:spcPts val="0"/>
              </a:spcBef>
            </a:pPr>
            <a:r>
              <a:rPr lang="en-US" sz="1050" kern="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y</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ear for the parents to review their children’s academic progress.</a:t>
            </a:r>
          </a:p>
          <a:p>
            <a:pPr marR="0" algn="just">
              <a:lnSpc>
                <a:spcPct val="50000"/>
              </a:lnSpc>
              <a:spcBef>
                <a:spcPts val="0"/>
              </a:spcBef>
            </a:pPr>
            <a:endParaRPr lang="en-US" sz="1050" kern="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R="0" algn="just">
              <a:spcBef>
                <a:spcPts val="0"/>
              </a:spcBef>
            </a:pPr>
            <a:r>
              <a:rPr lang="x-none"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050" b="1"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Progress Skills Checklists</a:t>
            </a:r>
            <a:r>
              <a:rPr lang="en-US" sz="1050" kern="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K-1</a:t>
            </a:r>
            <a:r>
              <a:rPr lang="en-US" sz="1050" kern="1400" baseline="30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grades, two times a year</a:t>
            </a:r>
          </a:p>
          <a:p>
            <a:pPr marR="0" algn="just">
              <a:spcBef>
                <a:spcPts val="0"/>
              </a:spcBef>
              <a:spcAft>
                <a:spcPts val="0"/>
              </a:spcAft>
            </a:pPr>
            <a:endPar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228600" marR="0" indent="-228600" algn="just">
              <a:lnSpc>
                <a:spcPct val="118000"/>
              </a:lnSpc>
              <a:spcBef>
                <a:spcPts val="0"/>
              </a:spcBef>
              <a:spcAft>
                <a:spcPts val="0"/>
              </a:spcAft>
            </a:pPr>
            <a:r>
              <a:rPr lang="x-none"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050" b="1"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Thursday Folders </a:t>
            </a:r>
            <a:r>
              <a:rPr lang="en-US" sz="1050" kern="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Teachers’ tool for sending home</a:t>
            </a:r>
          </a:p>
          <a:p>
            <a:pPr marL="228600" marR="0" indent="-228600" algn="just">
              <a:lnSpc>
                <a:spcPct val="118000"/>
              </a:lnSpc>
              <a:spcBef>
                <a:spcPts val="0"/>
              </a:spcBef>
              <a:spcAft>
                <a:spcPts val="0"/>
              </a:spcAft>
            </a:pP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weekly reports/packets, such as graded tests, classroom</a:t>
            </a:r>
          </a:p>
          <a:p>
            <a:pPr marL="228600" marR="0" indent="-228600" algn="just">
              <a:lnSpc>
                <a:spcPct val="118000"/>
              </a:lnSpc>
              <a:spcBef>
                <a:spcPts val="0"/>
              </a:spcBef>
              <a:spcAft>
                <a:spcPts val="600"/>
              </a:spcAft>
            </a:pP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work, homework for parents to sign.</a:t>
            </a:r>
          </a:p>
          <a:p>
            <a:pPr marR="0" algn="just">
              <a:lnSpc>
                <a:spcPct val="118000"/>
              </a:lnSpc>
              <a:spcBef>
                <a:spcPts val="0"/>
              </a:spcBef>
              <a:spcAft>
                <a:spcPts val="0"/>
              </a:spcAft>
            </a:pPr>
            <a:r>
              <a:rPr lang="en-US" sz="1050" b="1"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Infinite Campus-</a:t>
            </a:r>
            <a:r>
              <a:rPr lang="en-US" sz="1050" kern="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Electronic resource for parents to be updated with students’ grades and academic progress, as well as a communication tool with the teachers.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indent="-228600" algn="just">
              <a:lnSpc>
                <a:spcPct val="50000"/>
              </a:lnSpc>
              <a:spcBef>
                <a:spcPts val="0"/>
              </a:spcBef>
              <a:spcAft>
                <a:spcPts val="0"/>
              </a:spcAft>
            </a:pPr>
            <a:endParaRPr lang="en-US" sz="1050" kern="14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91440" marR="0" indent="-228600" algn="just">
              <a:lnSpc>
                <a:spcPct val="118000"/>
              </a:lnSpc>
              <a:spcBef>
                <a:spcPts val="0"/>
              </a:spcBef>
              <a:spcAft>
                <a:spcPts val="0"/>
              </a:spcAft>
            </a:pPr>
            <a:r>
              <a:rPr lang="en-US" sz="1050" kern="1400"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r>
              <a:rPr lang="en-US" sz="1050" b="1" kern="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ClassDojo -</a:t>
            </a:r>
            <a:r>
              <a:rPr lang="en-US" sz="1050" kern="1400" dirty="0">
                <a:solidFill>
                  <a:srgbClr val="000000"/>
                </a:solidFill>
                <a:latin typeface="Arial" panose="020B0604020202020204" pitchFamily="34" charset="0"/>
                <a:ea typeface="Calibri" panose="020F0502020204030204" pitchFamily="34" charset="0"/>
                <a:cs typeface="Times New Roman" panose="02020603050405020304" pitchFamily="18" charset="0"/>
              </a:rPr>
              <a:t>Teachers and staff use this tool to send parents information/reminders via text messages.</a:t>
            </a:r>
            <a:endParaRPr lang="en-US" sz="1050" b="1" kern="14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228600" marR="0" indent="-228600" algn="just">
              <a:lnSpc>
                <a:spcPct val="50000"/>
              </a:lnSpc>
              <a:spcBef>
                <a:spcPts val="0"/>
              </a:spcBef>
              <a:spcAft>
                <a:spcPts val="0"/>
              </a:spcAft>
            </a:pPr>
            <a:endParaRPr lang="en-US" sz="1050" b="1" kern="1400"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228600" marR="0" indent="-228600" algn="just">
              <a:lnSpc>
                <a:spcPct val="118000"/>
              </a:lnSpc>
              <a:spcBef>
                <a:spcPts val="0"/>
              </a:spcBef>
              <a:spcAft>
                <a:spcPts val="0"/>
              </a:spcAft>
            </a:pPr>
            <a:r>
              <a:rPr lang="en-US" sz="1050" b="1" kern="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r>
              <a:rPr lang="en-US" sz="1050" b="1" dirty="0">
                <a:effectLst/>
                <a:latin typeface="Arial" panose="020B0604020202020204" pitchFamily="34" charset="0"/>
                <a:ea typeface="Calibri" panose="020F0502020204030204" pitchFamily="34" charset="0"/>
                <a:cs typeface="Times New Roman" panose="02020603050405020304" pitchFamily="18" charset="0"/>
              </a:rPr>
              <a:t>School Marquee –</a:t>
            </a:r>
            <a:r>
              <a:rPr lang="en-US" sz="1050" dirty="0">
                <a:effectLst/>
                <a:latin typeface="Arial" panose="020B0604020202020204" pitchFamily="34" charset="0"/>
                <a:ea typeface="Calibri" panose="020F0502020204030204" pitchFamily="34" charset="0"/>
                <a:cs typeface="Times New Roman" panose="02020603050405020304" pitchFamily="18" charset="0"/>
              </a:rPr>
              <a:t> in front of the school</a:t>
            </a:r>
          </a:p>
          <a:p>
            <a:pPr marR="0" algn="just">
              <a:spcBef>
                <a:spcPts val="0"/>
              </a:spcBef>
            </a:pPr>
            <a:r>
              <a:rPr lang="en-US" sz="1050" dirty="0">
                <a:latin typeface="Arial" panose="020B0604020202020204" pitchFamily="34" charset="0"/>
                <a:ea typeface="Calibri" panose="020F0502020204030204" pitchFamily="34" charset="0"/>
                <a:cs typeface="Times New Roman" panose="02020603050405020304" pitchFamily="18" charset="0"/>
              </a:rPr>
              <a:t>   announcing weekly activities. </a:t>
            </a:r>
            <a:endParaRPr lang="en-US" sz="1050" dirty="0">
              <a:effectLst/>
              <a:latin typeface="Arial" panose="020B0604020202020204" pitchFamily="34" charset="0"/>
              <a:ea typeface="Calibri" panose="020F0502020204030204" pitchFamily="34" charset="0"/>
              <a:cs typeface="Times New Roman" panose="02020603050405020304" pitchFamily="18" charset="0"/>
            </a:endParaRPr>
          </a:p>
          <a:p>
            <a:pPr marR="0" algn="just">
              <a:lnSpc>
                <a:spcPct val="118000"/>
              </a:lnSpc>
              <a:spcBef>
                <a:spcPts val="0"/>
              </a:spcBef>
              <a:spcAft>
                <a:spcPts val="600"/>
              </a:spcAft>
            </a:pP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7478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70069" y="82531"/>
            <a:ext cx="12081825" cy="554705"/>
          </a:xfrm>
          <a:prstGeom prst="rect">
            <a:avLst/>
          </a:prstGeom>
          <a:solidFill>
            <a:schemeClr val="accent1">
              <a:lumMod val="20000"/>
              <a:lumOff val="80000"/>
            </a:schemeClr>
          </a:solidFill>
          <a:ln w="38100" algn="in">
            <a:solidFill>
              <a:srgbClr val="FF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dirty="0">
                <a:ln>
                  <a:noFill/>
                </a:ln>
                <a:solidFill>
                  <a:srgbClr val="228BB5"/>
                </a:solidFill>
                <a:effectLst/>
                <a:latin typeface="Arial" panose="020B0604020202020204" pitchFamily="34" charset="0"/>
              </a:rPr>
              <a:t>    </a:t>
            </a:r>
            <a:r>
              <a:rPr kumimoji="0" lang="en-US" altLang="en-US" sz="2200" b="1" i="0" u="none" strike="noStrike" cap="none" normalizeH="0" baseline="0" dirty="0">
                <a:ln>
                  <a:noFill/>
                </a:ln>
                <a:solidFill>
                  <a:srgbClr val="228BB5"/>
                </a:solidFill>
                <a:effectLst>
                  <a:outerShdw blurRad="38100" dist="38100" dir="2700000" algn="tl">
                    <a:srgbClr val="000000">
                      <a:alpha val="43137"/>
                    </a:srgbClr>
                  </a:outerShdw>
                </a:effectLst>
                <a:latin typeface="Arial" panose="020B0604020202020204" pitchFamily="34" charset="0"/>
              </a:rPr>
              <a:t>Working  together  with  parents  to  help  </a:t>
            </a:r>
            <a:r>
              <a:rPr lang="en-US" altLang="en-US" sz="2200" b="1" dirty="0">
                <a:solidFill>
                  <a:srgbClr val="228BB5"/>
                </a:solidFill>
                <a:effectLst>
                  <a:outerShdw blurRad="38100" dist="38100" dir="2700000" algn="tl">
                    <a:srgbClr val="000000">
                      <a:alpha val="43137"/>
                    </a:srgbClr>
                  </a:outerShdw>
                </a:effectLst>
                <a:latin typeface="Arial" panose="020B0604020202020204" pitchFamily="34" charset="0"/>
              </a:rPr>
              <a:t>s</a:t>
            </a:r>
            <a:r>
              <a:rPr kumimoji="0" lang="en-US" altLang="en-US" sz="2200" b="1" i="0" u="none" strike="noStrike" cap="none" normalizeH="0" baseline="0" dirty="0">
                <a:ln>
                  <a:noFill/>
                </a:ln>
                <a:solidFill>
                  <a:srgbClr val="228BB5"/>
                </a:solidFill>
                <a:effectLst>
                  <a:outerShdw blurRad="38100" dist="38100" dir="2700000" algn="tl">
                    <a:srgbClr val="000000">
                      <a:alpha val="43137"/>
                    </a:srgbClr>
                  </a:outerShdw>
                </a:effectLst>
                <a:latin typeface="Arial" panose="020B0604020202020204" pitchFamily="34" charset="0"/>
              </a:rPr>
              <a:t>tudents  achieve  their  Academi</a:t>
            </a:r>
            <a:r>
              <a:rPr lang="en-US" altLang="en-US" sz="2200" b="1" dirty="0">
                <a:solidFill>
                  <a:srgbClr val="228BB5"/>
                </a:solidFill>
                <a:effectLst>
                  <a:outerShdw blurRad="38100" dist="38100" dir="2700000" algn="tl">
                    <a:srgbClr val="000000">
                      <a:alpha val="43137"/>
                    </a:srgbClr>
                  </a:outerShdw>
                </a:effectLst>
                <a:latin typeface="Arial" panose="020B0604020202020204" pitchFamily="34" charset="0"/>
              </a:rPr>
              <a:t>c Goals…</a:t>
            </a:r>
            <a:endParaRPr kumimoji="0" lang="en-US" alt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sp>
        <p:nvSpPr>
          <p:cNvPr id="3" name="Text Box 3"/>
          <p:cNvSpPr txBox="1">
            <a:spLocks noChangeArrowheads="1"/>
          </p:cNvSpPr>
          <p:nvPr/>
        </p:nvSpPr>
        <p:spPr bwMode="auto">
          <a:xfrm>
            <a:off x="9209309" y="729715"/>
            <a:ext cx="2912622" cy="6056095"/>
          </a:xfrm>
          <a:prstGeom prst="rect">
            <a:avLst/>
          </a:prstGeom>
          <a:noFill/>
          <a:ln w="38100" algn="in">
            <a:solidFill>
              <a:srgbClr val="0070C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algn="just" eaLnBrk="0" fontAlgn="base" hangingPunct="0">
              <a:spcBef>
                <a:spcPct val="0"/>
              </a:spcBef>
              <a:spcAft>
                <a:spcPct val="0"/>
              </a:spcAft>
            </a:pPr>
            <a:r>
              <a:rPr kumimoji="0" lang="en-US" altLang="en-US" sz="1300" b="0" i="0" u="none" strike="noStrike" cap="none" normalizeH="0" baseline="0" dirty="0">
                <a:ln>
                  <a:noFill/>
                </a:ln>
                <a:solidFill>
                  <a:srgbClr val="000000"/>
                </a:solidFill>
                <a:effectLst/>
                <a:latin typeface="Calibri" panose="020F0502020204030204" pitchFamily="34" charset="0"/>
              </a:rPr>
              <a:t>        </a:t>
            </a:r>
            <a:r>
              <a:rPr lang="en-US" sz="1600" b="1" u="sng" dirty="0">
                <a:solidFill>
                  <a:srgbClr val="0070C0"/>
                </a:solidFill>
                <a:effectLst>
                  <a:outerShdw blurRad="38100" dist="38100" dir="2700000" algn="tl">
                    <a:srgbClr val="000000">
                      <a:alpha val="43137"/>
                    </a:srgbClr>
                  </a:outerShdw>
                </a:effectLst>
              </a:rPr>
              <a:t>Assessments</a:t>
            </a:r>
            <a:endParaRPr lang="en-US" sz="1600" u="sng" dirty="0">
              <a:solidFill>
                <a:srgbClr val="0070C0"/>
              </a:solidFill>
              <a:effectLst>
                <a:outerShdw blurRad="38100" dist="38100" dir="2700000" algn="tl">
                  <a:srgbClr val="000000">
                    <a:alpha val="43137"/>
                  </a:srgbClr>
                </a:outerShdw>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Calibri" panose="020F0502020204030204" pitchFamily="34" charset="0"/>
              </a:rPr>
              <a:t>The following assessments are used to address all academic areas: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lang="en-US" altLang="en-US" sz="1300" dirty="0">
                <a:solidFill>
                  <a:srgbClr val="000000"/>
                </a:solidFill>
                <a:latin typeface="Calibri" panose="020F0502020204030204" pitchFamily="34" charset="0"/>
              </a:rPr>
              <a:t> </a:t>
            </a:r>
            <a:r>
              <a:rPr kumimoji="0" lang="en-US" altLang="en-US" sz="1300" b="0" i="0" u="none" strike="noStrike" cap="none" normalizeH="0" baseline="0" dirty="0">
                <a:ln>
                  <a:noFill/>
                </a:ln>
                <a:solidFill>
                  <a:srgbClr val="000000"/>
                </a:solidFill>
                <a:effectLst/>
                <a:latin typeface="Calibri" panose="020F0502020204030204" pitchFamily="34" charset="0"/>
              </a:rPr>
              <a:t>Georgia Milestones in grades 3, 4, &amp;</a:t>
            </a:r>
            <a:r>
              <a:rPr lang="en-US" altLang="en-US" sz="1300" dirty="0">
                <a:solidFill>
                  <a:srgbClr val="000000"/>
                </a:solidFill>
                <a:latin typeface="Calibri" panose="020F0502020204030204" pitchFamily="34" charset="0"/>
              </a:rPr>
              <a:t> </a:t>
            </a:r>
            <a:r>
              <a:rPr kumimoji="0" lang="en-US" altLang="en-US" sz="1300" b="0" i="0" u="none" strike="noStrike" cap="none" normalizeH="0" baseline="0" dirty="0">
                <a:ln>
                  <a:noFill/>
                </a:ln>
                <a:solidFill>
                  <a:srgbClr val="000000"/>
                </a:solidFill>
                <a:effectLst/>
                <a:latin typeface="Calibri" panose="020F0502020204030204" pitchFamily="34" charset="0"/>
              </a:rPr>
              <a:t>5</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iReady Reading and Math </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lang="en-US" altLang="en-US" sz="1300" dirty="0" err="1">
                <a:solidFill>
                  <a:srgbClr val="000000"/>
                </a:solidFill>
                <a:latin typeface="Calibri" panose="020F0502020204030204" pitchFamily="34" charset="0"/>
              </a:rPr>
              <a:t>WriteScore</a:t>
            </a: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tabLst/>
            </a:pPr>
            <a:r>
              <a:rPr kumimoji="0" lang="en-US" altLang="en-US" sz="1300" b="0" i="0" u="none" strike="noStrike" cap="none" normalizeH="0" baseline="0" dirty="0">
                <a:ln>
                  <a:noFill/>
                </a:ln>
                <a:solidFill>
                  <a:srgbClr val="000000"/>
                </a:solidFill>
                <a:effectLst/>
                <a:latin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a:t>
            </a:r>
            <a:r>
              <a:rPr lang="en-US" altLang="en-US" sz="1300" dirty="0">
                <a:solidFill>
                  <a:srgbClr val="000000"/>
                </a:solidFill>
                <a:latin typeface="Calibri" panose="020F0502020204030204" pitchFamily="34" charset="0"/>
              </a:rPr>
              <a:t>Unit </a:t>
            </a:r>
            <a:r>
              <a:rPr kumimoji="0" lang="en-US" altLang="en-US" sz="1300" b="0" i="0" u="none" strike="noStrike" cap="none" normalizeH="0" baseline="0" dirty="0">
                <a:ln>
                  <a:noFill/>
                </a:ln>
                <a:solidFill>
                  <a:srgbClr val="000000"/>
                </a:solidFill>
                <a:effectLst/>
                <a:latin typeface="Calibri" panose="020F0502020204030204" pitchFamily="34" charset="0"/>
              </a:rPr>
              <a:t>Assessments</a:t>
            </a:r>
          </a:p>
          <a:p>
            <a:pPr marL="0" marR="0" lvl="0" indent="0" algn="l" defTabSz="914400" rtl="0" eaLnBrk="0" fontAlgn="base" latinLnBrk="0" hangingPunct="0">
              <a:lnSpc>
                <a:spcPct val="100000"/>
              </a:lnSpc>
              <a:spcBef>
                <a:spcPct val="0"/>
              </a:spcBef>
              <a:spcAft>
                <a:spcPct val="0"/>
              </a:spcAft>
              <a:buClrTx/>
              <a:buSzPts val="1000"/>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GKIDS to monitor  students’ progress</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End of Unit Assessments in Math</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Imagine Learning</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lang="en-US" altLang="en-US" sz="130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Numeracy Math</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lang="en-US" altLang="en-US" sz="130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The PAST Screening</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lang="en-US" altLang="en-US" sz="130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ACCESS for ELLs</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lang="en-US" altLang="en-US" sz="130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Sight Word Data</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lang="en-US" altLang="en-US" sz="1300" dirty="0">
              <a:solidFill>
                <a:srgbClr val="000000"/>
              </a:solidFill>
              <a:latin typeface="Calibri" panose="020F0502020204030204" pitchFamily="34" charset="0"/>
            </a:endParaRPr>
          </a:p>
          <a:p>
            <a:pPr eaLnBrk="0" fontAlgn="base" hangingPunct="0">
              <a:spcBef>
                <a:spcPct val="0"/>
              </a:spcBef>
              <a:spcAft>
                <a:spcPct val="0"/>
              </a:spcAft>
              <a:buSzPts val="1000"/>
              <a:buFont typeface="Symbol" panose="05050102010706020507" pitchFamily="18" charset="2"/>
              <a:buChar char="Þ"/>
            </a:pPr>
            <a:r>
              <a:rPr kumimoji="0" lang="en-US" altLang="en-US" sz="1300" b="0" i="0" u="none" strike="noStrike" cap="none" normalizeH="0" baseline="0" dirty="0">
                <a:ln>
                  <a:noFill/>
                </a:ln>
                <a:solidFill>
                  <a:srgbClr val="000000"/>
                </a:solidFill>
                <a:effectLst/>
                <a:latin typeface="Calibri" panose="020F0502020204030204" pitchFamily="34" charset="0"/>
              </a:rPr>
              <a:t>WIDAW-APT</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p:txBody>
      </p:sp>
      <p:sp>
        <p:nvSpPr>
          <p:cNvPr id="4" name="Text Box 4"/>
          <p:cNvSpPr txBox="1">
            <a:spLocks noChangeArrowheads="1"/>
          </p:cNvSpPr>
          <p:nvPr/>
        </p:nvSpPr>
        <p:spPr bwMode="auto">
          <a:xfrm>
            <a:off x="5926847" y="729715"/>
            <a:ext cx="3216355" cy="6033838"/>
          </a:xfrm>
          <a:prstGeom prst="rect">
            <a:avLst/>
          </a:prstGeom>
          <a:solidFill>
            <a:srgbClr val="FFFFFF"/>
          </a:solidFill>
          <a:ln w="38100" algn="in">
            <a:solidFill>
              <a:schemeClr val="accent1">
                <a:lumMod val="50000"/>
              </a:schemeClr>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lvl="0" algn="just" eaLnBrk="0" fontAlgn="base" hangingPunct="0">
              <a:spcBef>
                <a:spcPct val="0"/>
              </a:spcBef>
              <a:spcAft>
                <a:spcPts val="600"/>
              </a:spcAft>
            </a:pPr>
            <a:r>
              <a:rPr kumimoji="0" lang="en-US" altLang="en-US" sz="1600" b="0" i="0" u="none" strike="noStrike" cap="none" normalizeH="0" baseline="0" dirty="0">
                <a:ln>
                  <a:noFill/>
                </a:ln>
                <a:solidFill>
                  <a:srgbClr val="000000"/>
                </a:solidFill>
                <a:effectLst/>
                <a:latin typeface="Calibri" panose="020F0502020204030204" pitchFamily="34" charset="0"/>
              </a:rPr>
              <a:t>   </a:t>
            </a:r>
            <a:r>
              <a:rPr lang="en-US" altLang="en-US" sz="1600" dirty="0">
                <a:solidFill>
                  <a:srgbClr val="000000"/>
                </a:solidFill>
                <a:latin typeface="Calibri" panose="020F0502020204030204" pitchFamily="34" charset="0"/>
              </a:rPr>
              <a:t> </a:t>
            </a:r>
            <a:r>
              <a:rPr lang="en-US" sz="1600" b="1" u="sng" dirty="0">
                <a:solidFill>
                  <a:srgbClr val="0070C0"/>
                </a:solidFill>
                <a:effectLst>
                  <a:outerShdw blurRad="38100" dist="38100" dir="2700000" algn="tl">
                    <a:srgbClr val="000000">
                      <a:alpha val="43137"/>
                    </a:srgbClr>
                  </a:outerShdw>
                </a:effectLst>
              </a:rPr>
              <a:t>Strategies</a:t>
            </a:r>
          </a:p>
          <a:p>
            <a:pPr marL="0" marR="0" lvl="0" indent="0" algn="just" defTabSz="914400" rtl="0" eaLnBrk="0" fontAlgn="base" latinLnBrk="0" hangingPunct="0">
              <a:lnSpc>
                <a:spcPct val="100000"/>
              </a:lnSpc>
              <a:spcBef>
                <a:spcPct val="0"/>
              </a:spcBef>
              <a:buClrTx/>
              <a:buSzTx/>
              <a:buFontTx/>
              <a:buNone/>
              <a:tabLst/>
            </a:pPr>
            <a:r>
              <a:rPr kumimoji="0" lang="en-US" altLang="en-US" sz="1300" b="0" i="0" u="none" strike="noStrike" cap="none" normalizeH="0" baseline="0" dirty="0">
                <a:ln>
                  <a:noFill/>
                </a:ln>
                <a:solidFill>
                  <a:srgbClr val="000000"/>
                </a:solidFill>
                <a:effectLst/>
                <a:latin typeface="Calibri" panose="020F0502020204030204" pitchFamily="34" charset="0"/>
              </a:rPr>
              <a:t>High Point uses the following strategies to provide opportunities for our students to meet or exceed proficient and advanced levels of student performance:</a:t>
            </a:r>
          </a:p>
          <a:p>
            <a:pPr marL="0" marR="0" lvl="0" indent="0" algn="just" defTabSz="914400" rtl="0" eaLnBrk="0" fontAlgn="base" latinLnBrk="0" hangingPunct="0">
              <a:lnSpc>
                <a:spcPct val="50000"/>
              </a:lnSpc>
              <a:spcBef>
                <a:spcPct val="0"/>
              </a:spcBef>
              <a:buClrTx/>
              <a:buSzTx/>
              <a:buFontTx/>
              <a:buNone/>
              <a:tabLst/>
            </a:pPr>
            <a:endParaRPr kumimoji="0" lang="en-US"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kumimoji="0" lang="en-US" altLang="en-US" sz="1200" b="0" i="1" u="none" strike="noStrike" cap="none" normalizeH="0" baseline="0" dirty="0">
                <a:ln>
                  <a:noFill/>
                </a:ln>
                <a:solidFill>
                  <a:srgbClr val="000000"/>
                </a:solidFill>
                <a:effectLst/>
                <a:latin typeface="Calibri" panose="020F0502020204030204" pitchFamily="34" charset="0"/>
              </a:rPr>
              <a:t>Protected Tier I Instruction for ALL</a:t>
            </a:r>
          </a:p>
          <a:p>
            <a:pPr marL="0" marR="0" lvl="0" indent="0" algn="just" defTabSz="914400" rtl="0" eaLnBrk="0" fontAlgn="base" latinLnBrk="0" hangingPunct="0">
              <a:lnSpc>
                <a:spcPct val="50000"/>
              </a:lnSpc>
              <a:spcBef>
                <a:spcPct val="0"/>
              </a:spcBef>
              <a:buClrTx/>
              <a:buSzPts val="1000"/>
              <a:buFont typeface="Symbol" panose="05050102010706020507" pitchFamily="18" charset="2"/>
              <a:buChar char="¨"/>
              <a:tabLst/>
            </a:pPr>
            <a:endParaRPr kumimoji="0" lang="en-US" altLang="en-US" sz="1200" b="0" i="1"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kumimoji="0" lang="en-US" altLang="en-US" sz="1200" b="0" i="1" u="none" strike="noStrike" cap="none" normalizeH="0" baseline="0" dirty="0">
                <a:ln>
                  <a:noFill/>
                </a:ln>
                <a:solidFill>
                  <a:srgbClr val="000000"/>
                </a:solidFill>
                <a:effectLst/>
                <a:latin typeface="Calibri" panose="020F0502020204030204" pitchFamily="34" charset="0"/>
              </a:rPr>
              <a:t>School-wide RTI Reading and Math</a:t>
            </a:r>
            <a:r>
              <a:rPr kumimoji="0" lang="en-US" altLang="en-US" sz="1200" b="0" i="1" u="none" strike="noStrike" cap="none" normalizeH="0" dirty="0">
                <a:ln>
                  <a:noFill/>
                </a:ln>
                <a:solidFill>
                  <a:srgbClr val="000000"/>
                </a:solidFill>
                <a:effectLst/>
                <a:latin typeface="Calibri" panose="020F0502020204030204" pitchFamily="34" charset="0"/>
              </a:rPr>
              <a:t> </a:t>
            </a:r>
            <a:r>
              <a:rPr kumimoji="0" lang="en-US" altLang="en-US" sz="1200" b="0" i="1" u="none" strike="noStrike" cap="none" normalizeH="0" baseline="0" dirty="0">
                <a:ln>
                  <a:noFill/>
                </a:ln>
                <a:solidFill>
                  <a:srgbClr val="000000"/>
                </a:solidFill>
                <a:effectLst/>
                <a:latin typeface="Calibri" panose="020F0502020204030204" pitchFamily="34" charset="0"/>
              </a:rPr>
              <a:t>segments for all students</a:t>
            </a: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endParaRPr kumimoji="0" lang="en-US" altLang="en-US" sz="1200" b="0" i="1"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kumimoji="0" lang="en-US" altLang="en-US" sz="1200" b="0" i="1" u="none" strike="noStrike" cap="none" normalizeH="0" baseline="0" dirty="0">
                <a:ln>
                  <a:noFill/>
                </a:ln>
                <a:solidFill>
                  <a:srgbClr val="000000"/>
                </a:solidFill>
                <a:effectLst/>
                <a:latin typeface="Calibri" panose="020F0502020204030204" pitchFamily="34" charset="0"/>
              </a:rPr>
              <a:t>Math and Literacy Coach to assists teachers and students</a:t>
            </a: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endParaRPr kumimoji="0" lang="en-US" altLang="en-US" sz="1200" b="0" i="1"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lang="en-US" altLang="en-US" sz="1200" i="1" dirty="0">
                <a:solidFill>
                  <a:srgbClr val="000000"/>
                </a:solidFill>
                <a:latin typeface="Calibri" panose="020F0502020204030204" pitchFamily="34" charset="0"/>
              </a:rPr>
              <a:t>iReady Reading program utilized in grades K-5</a:t>
            </a:r>
            <a:r>
              <a:rPr lang="en-US" altLang="en-US" sz="1200" i="1" baseline="30000" dirty="0">
                <a:solidFill>
                  <a:srgbClr val="000000"/>
                </a:solidFill>
                <a:latin typeface="Calibri" panose="020F0502020204030204" pitchFamily="34" charset="0"/>
              </a:rPr>
              <a:t>th</a:t>
            </a:r>
            <a:r>
              <a:rPr lang="en-US" altLang="en-US" sz="1200" i="1" dirty="0">
                <a:solidFill>
                  <a:srgbClr val="000000"/>
                </a:solidFill>
                <a:latin typeface="Calibri" panose="020F0502020204030204" pitchFamily="34" charset="0"/>
              </a:rPr>
              <a:t> </a:t>
            </a:r>
            <a:endParaRPr lang="en-US" altLang="en-US" sz="1200" i="1" baseline="30000" dirty="0">
              <a:solidFill>
                <a:srgbClr val="000000"/>
              </a:solidFill>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tabLst/>
            </a:pPr>
            <a:endParaRPr lang="en-US" altLang="en-US" sz="1200" i="1" dirty="0">
              <a:solidFill>
                <a:srgbClr val="000000"/>
              </a:solidFill>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kumimoji="0" lang="en-US" altLang="en-US" sz="1200" b="0" i="1" u="none" strike="noStrike" cap="none" normalizeH="0" baseline="0" dirty="0">
                <a:ln>
                  <a:noFill/>
                </a:ln>
                <a:solidFill>
                  <a:srgbClr val="000000"/>
                </a:solidFill>
                <a:effectLst/>
                <a:latin typeface="Calibri" panose="020F0502020204030204" pitchFamily="34" charset="0"/>
              </a:rPr>
              <a:t>iReady Math</a:t>
            </a:r>
            <a:r>
              <a:rPr kumimoji="0" lang="en-US" altLang="en-US" sz="1200" b="0" i="1" u="none" strike="noStrike" cap="none" normalizeH="0" dirty="0">
                <a:ln>
                  <a:noFill/>
                </a:ln>
                <a:solidFill>
                  <a:srgbClr val="000000"/>
                </a:solidFill>
                <a:effectLst/>
                <a:latin typeface="Calibri" panose="020F0502020204030204" pitchFamily="34" charset="0"/>
              </a:rPr>
              <a:t> program utilized in grades K-5</a:t>
            </a:r>
            <a:r>
              <a:rPr kumimoji="0" lang="en-US" altLang="en-US" sz="1200" b="0" i="1" u="none" strike="noStrike" cap="none" normalizeH="0" baseline="30000" dirty="0">
                <a:ln>
                  <a:noFill/>
                </a:ln>
                <a:solidFill>
                  <a:srgbClr val="000000"/>
                </a:solidFill>
                <a:effectLst/>
                <a:latin typeface="Calibri" panose="020F0502020204030204" pitchFamily="34" charset="0"/>
              </a:rPr>
              <a:t>th</a:t>
            </a:r>
            <a:r>
              <a:rPr kumimoji="0" lang="en-US" altLang="en-US" sz="1200" b="0" i="1" u="none" strike="noStrike" cap="none" normalizeH="0" dirty="0">
                <a:ln>
                  <a:noFill/>
                </a:ln>
                <a:solidFill>
                  <a:srgbClr val="000000"/>
                </a:solidFill>
                <a:effectLst/>
                <a:latin typeface="Calibri" panose="020F0502020204030204" pitchFamily="34" charset="0"/>
              </a:rPr>
              <a:t> </a:t>
            </a: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endParaRPr kumimoji="0" lang="en-US" altLang="en-US" sz="1200" b="0" i="1"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kumimoji="0" lang="en-US" altLang="en-US" sz="1200" b="0" i="1" u="none" strike="noStrike" cap="none" normalizeH="0" baseline="0" dirty="0">
                <a:ln>
                  <a:noFill/>
                </a:ln>
                <a:solidFill>
                  <a:srgbClr val="000000"/>
                </a:solidFill>
                <a:effectLst/>
                <a:latin typeface="Calibri" panose="020F0502020204030204" pitchFamily="34" charset="0"/>
              </a:rPr>
              <a:t>Teachers-Parents conferences in October and February</a:t>
            </a: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endParaRPr kumimoji="0" lang="en-US" altLang="en-US" sz="1200" b="0" i="1"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kumimoji="0" lang="en-US" altLang="en-US" sz="1200" b="0" i="1" u="none" strike="noStrike" cap="none" normalizeH="0" baseline="0" dirty="0">
                <a:ln>
                  <a:noFill/>
                </a:ln>
                <a:solidFill>
                  <a:srgbClr val="000000"/>
                </a:solidFill>
                <a:effectLst/>
                <a:latin typeface="Calibri" panose="020F0502020204030204" pitchFamily="34" charset="0"/>
              </a:rPr>
              <a:t>Imagine Learning tutorial tool for ELL students</a:t>
            </a:r>
          </a:p>
          <a:p>
            <a:pPr marL="0" marR="0" lvl="0" indent="0" algn="just" defTabSz="914400" rtl="0" eaLnBrk="0" fontAlgn="base" latinLnBrk="0" hangingPunct="0">
              <a:lnSpc>
                <a:spcPct val="100000"/>
              </a:lnSpc>
              <a:spcBef>
                <a:spcPct val="0"/>
              </a:spcBef>
              <a:buClrTx/>
              <a:buSzPts val="1000"/>
              <a:tabLst/>
            </a:pPr>
            <a:endParaRPr kumimoji="0" lang="en-US" altLang="en-US" sz="1200" b="0" i="1"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kumimoji="0" lang="en-US" altLang="en-US" sz="1200" b="0" i="1" u="none" strike="noStrike" cap="none" normalizeH="0" baseline="0" dirty="0">
                <a:ln>
                  <a:noFill/>
                </a:ln>
                <a:solidFill>
                  <a:srgbClr val="000000"/>
                </a:solidFill>
                <a:effectLst/>
                <a:latin typeface="Calibri" panose="020F0502020204030204" pitchFamily="34" charset="0"/>
              </a:rPr>
              <a:t>ESOL, EIP, SPED and General Education teachers used differentiated instruction to meet students’ specific academics needs</a:t>
            </a:r>
          </a:p>
          <a:p>
            <a:pPr marL="0" marR="0" lvl="0" indent="0" algn="just" defTabSz="914400" rtl="0" eaLnBrk="0" fontAlgn="base" latinLnBrk="0" hangingPunct="0">
              <a:lnSpc>
                <a:spcPct val="100000"/>
              </a:lnSpc>
              <a:spcBef>
                <a:spcPct val="0"/>
              </a:spcBef>
              <a:buClrTx/>
              <a:buSzPts val="1000"/>
              <a:tabLst/>
            </a:pPr>
            <a:endParaRPr kumimoji="0" lang="en-US" altLang="en-US" sz="1200" b="0" i="1"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lang="en-US" altLang="en-US" sz="1200" i="1" dirty="0">
                <a:solidFill>
                  <a:srgbClr val="000000"/>
                </a:solidFill>
                <a:latin typeface="Calibri" panose="020F0502020204030204" pitchFamily="34" charset="0"/>
              </a:rPr>
              <a:t>Emphasis on phonemic awareness, phonics and vocabulary blocks</a:t>
            </a: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endParaRPr lang="en-US" altLang="en-US" sz="1200" i="1" dirty="0">
              <a:solidFill>
                <a:srgbClr val="000000"/>
              </a:solidFill>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r>
              <a:rPr kumimoji="0" lang="en-US" altLang="en-US" sz="1200" b="0" i="1" u="none" strike="noStrike" cap="none" normalizeH="0" baseline="0" dirty="0">
                <a:ln>
                  <a:noFill/>
                </a:ln>
                <a:solidFill>
                  <a:srgbClr val="000000"/>
                </a:solidFill>
                <a:effectLst/>
                <a:latin typeface="Calibri" panose="020F0502020204030204" pitchFamily="34" charset="0"/>
              </a:rPr>
              <a:t>Early Intervention Teac</a:t>
            </a:r>
            <a:r>
              <a:rPr lang="en-US" altLang="en-US" sz="1200" i="1" dirty="0">
                <a:solidFill>
                  <a:srgbClr val="000000"/>
                </a:solidFill>
                <a:latin typeface="Calibri" panose="020F0502020204030204" pitchFamily="34" charset="0"/>
              </a:rPr>
              <a:t>hers for Reading &amp; Math</a:t>
            </a:r>
            <a:endParaRPr kumimoji="0" lang="en-US" altLang="en-US" sz="1200" b="0" i="1"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buClrTx/>
              <a:buSzPts val="1000"/>
              <a:buFont typeface="Symbol" panose="05050102010706020507" pitchFamily="18" charset="2"/>
              <a:buChar char="¨"/>
              <a:tabLst/>
            </a:pPr>
            <a:endParaRPr kumimoji="0" lang="en-US"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Pts val="1000"/>
              <a:tabLst/>
            </a:pPr>
            <a:endParaRPr kumimoji="0" lang="en-US"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endParaRPr kumimoji="0" lang="en-US"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9"/>
          <p:cNvSpPr/>
          <p:nvPr/>
        </p:nvSpPr>
        <p:spPr>
          <a:xfrm>
            <a:off x="108284" y="729715"/>
            <a:ext cx="5660127" cy="5284973"/>
          </a:xfrm>
          <a:prstGeom prst="rect">
            <a:avLst/>
          </a:prstGeom>
          <a:ln w="38100">
            <a:solidFill>
              <a:srgbClr val="FFC000"/>
            </a:solidFill>
          </a:ln>
        </p:spPr>
        <p:txBody>
          <a:bodyPr wrap="square">
            <a:spAutoFit/>
          </a:bodyPr>
          <a:lstStyle/>
          <a:p>
            <a:pPr>
              <a:lnSpc>
                <a:spcPct val="115000"/>
              </a:lnSpc>
              <a:tabLst>
                <a:tab pos="1143000" algn="l"/>
                <a:tab pos="457200" algn="l"/>
              </a:tabLst>
            </a:pPr>
            <a:r>
              <a:rPr lang="en-US" sz="1400" b="1" dirty="0">
                <a:solidFill>
                  <a:srgbClr val="00B0F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rPr>
              <a:t>BUILDING CAPACITY OF PARENTS</a:t>
            </a:r>
            <a:endParaRPr lang="en-US" sz="1000" dirty="0">
              <a:solidFill>
                <a:srgbClr val="00B0F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algn="just">
              <a:lnSpc>
                <a:spcPct val="115000"/>
              </a:lnSpc>
              <a:tabLst>
                <a:tab pos="1143000" algn="l"/>
                <a:tab pos="457200" algn="l"/>
              </a:tabLst>
            </a:pPr>
            <a:r>
              <a:rPr lang="en-US" sz="1200" b="1" dirty="0">
                <a:latin typeface="Arial" panose="020B0604020202020204" pitchFamily="34" charset="0"/>
                <a:ea typeface="Times New Roman" panose="02020603050405020304" pitchFamily="18" charset="0"/>
              </a:rPr>
              <a:t>High Point Elementary School</a:t>
            </a:r>
            <a:r>
              <a:rPr lang="en-US" sz="1200" dirty="0">
                <a:latin typeface="Arial" panose="020B0604020202020204" pitchFamily="34" charset="0"/>
                <a:ea typeface="Times New Roman" panose="02020603050405020304" pitchFamily="18" charset="0"/>
              </a:rPr>
              <a:t> will build the parents’ capacity for strong parent &amp; family engagement, support a partnership among the school and the community, and improve student academic achievement by doing the following:</a:t>
            </a:r>
          </a:p>
          <a:p>
            <a:pPr algn="just">
              <a:lnSpc>
                <a:spcPct val="115000"/>
              </a:lnSpc>
              <a:tabLst>
                <a:tab pos="1143000" algn="l"/>
                <a:tab pos="457200" algn="l"/>
              </a:tabLst>
            </a:pPr>
            <a:endParaRPr lang="en-US" sz="1000" dirty="0">
              <a:latin typeface="Times New Roman" panose="02020603050405020304" pitchFamily="18" charset="0"/>
              <a:ea typeface="Times New Roman" panose="02020603050405020304" pitchFamily="18" charset="0"/>
            </a:endParaRPr>
          </a:p>
          <a:p>
            <a:pPr marL="171450" marR="0" lvl="0" indent="-171450" algn="just">
              <a:lnSpc>
                <a:spcPct val="115000"/>
              </a:lnSpc>
              <a:spcBef>
                <a:spcPts val="0"/>
              </a:spcBef>
              <a:spcAft>
                <a:spcPts val="0"/>
              </a:spcAft>
              <a:buFont typeface="Wingdings" panose="05000000000000000000" pitchFamily="2" charset="2"/>
              <a:buChar char="ü"/>
              <a:tabLst>
                <a:tab pos="114300" algn="l"/>
                <a:tab pos="1143000" algn="l"/>
              </a:tabLst>
            </a:pPr>
            <a:r>
              <a:rPr lang="en-US" sz="1200" dirty="0">
                <a:latin typeface="Arial" panose="020B0604020202020204" pitchFamily="34" charset="0"/>
                <a:ea typeface="Times New Roman" panose="02020603050405020304" pitchFamily="18" charset="0"/>
              </a:rPr>
              <a:t>Providing parents with a description and explanation of the curriculum in use at the school, the forms of academic assessments used to measure student progress, and the proficiency levels students are expected to meet.</a:t>
            </a:r>
            <a:endParaRPr lang="en-US" sz="1000" dirty="0">
              <a:latin typeface="Times New Roman" panose="02020603050405020304" pitchFamily="18" charset="0"/>
              <a:ea typeface="Times New Roman" panose="02020603050405020304" pitchFamily="18" charset="0"/>
            </a:endParaRPr>
          </a:p>
          <a:p>
            <a:pPr marL="457200" marR="0" algn="just">
              <a:lnSpc>
                <a:spcPct val="115000"/>
              </a:lnSpc>
              <a:spcBef>
                <a:spcPts val="0"/>
              </a:spcBef>
              <a:spcAft>
                <a:spcPts val="0"/>
              </a:spcAft>
              <a:tabLst>
                <a:tab pos="1143000" algn="l"/>
                <a:tab pos="457200" algn="l"/>
              </a:tabLst>
            </a:pPr>
            <a:endParaRPr lang="en-US" sz="1000" dirty="0">
              <a:latin typeface="Times New Roman" panose="02020603050405020304" pitchFamily="18" charset="0"/>
              <a:ea typeface="Times New Roman" panose="02020603050405020304" pitchFamily="18" charset="0"/>
            </a:endParaRPr>
          </a:p>
          <a:p>
            <a:pPr marL="171450" marR="0" lvl="0" indent="-171450" algn="just">
              <a:lnSpc>
                <a:spcPct val="115000"/>
              </a:lnSpc>
              <a:spcBef>
                <a:spcPts val="0"/>
              </a:spcBef>
              <a:spcAft>
                <a:spcPts val="0"/>
              </a:spcAft>
              <a:buFont typeface="Wingdings" panose="05000000000000000000" pitchFamily="2" charset="2"/>
              <a:buChar char="ü"/>
              <a:tabLst>
                <a:tab pos="1143000" algn="l"/>
                <a:tab pos="457200" algn="l"/>
              </a:tabLst>
            </a:pPr>
            <a:r>
              <a:rPr lang="en-US" sz="1200" dirty="0">
                <a:latin typeface="Arial" panose="020B0604020202020204" pitchFamily="34" charset="0"/>
                <a:ea typeface="Times New Roman" panose="02020603050405020304" pitchFamily="18" charset="0"/>
              </a:rPr>
              <a:t>Providing materials and training to foster Parent &amp; Family Engagement and prepare  parents to work with their children in order to  improve academic achievement in areas such as literacy and technology (including education about the copyright piracy).</a:t>
            </a:r>
            <a:endParaRPr lang="en-US" sz="1000" dirty="0">
              <a:latin typeface="Times New Roman" panose="02020603050405020304" pitchFamily="18" charset="0"/>
              <a:ea typeface="Times New Roman" panose="02020603050405020304" pitchFamily="18" charset="0"/>
            </a:endParaRPr>
          </a:p>
          <a:p>
            <a:endParaRPr lang="en-US" sz="1200" dirty="0">
              <a:latin typeface="Times New Roman" panose="02020603050405020304" pitchFamily="18" charset="0"/>
              <a:ea typeface="Times New Roman" panose="02020603050405020304" pitchFamily="18" charset="0"/>
            </a:endParaRPr>
          </a:p>
          <a:p>
            <a:pPr marL="171450" marR="0" lvl="0" indent="-171450" algn="just">
              <a:lnSpc>
                <a:spcPct val="115000"/>
              </a:lnSpc>
              <a:spcBef>
                <a:spcPts val="0"/>
              </a:spcBef>
              <a:spcAft>
                <a:spcPts val="0"/>
              </a:spcAft>
              <a:buFont typeface="Wingdings" panose="05000000000000000000" pitchFamily="2" charset="2"/>
              <a:buChar char="ü"/>
              <a:tabLst>
                <a:tab pos="1143000" algn="l"/>
                <a:tab pos="457200" algn="l"/>
              </a:tabLst>
            </a:pPr>
            <a:r>
              <a:rPr lang="en-US" sz="1200" dirty="0">
                <a:latin typeface="Arial" panose="020B0604020202020204" pitchFamily="34" charset="0"/>
                <a:ea typeface="Times New Roman" panose="02020603050405020304" pitchFamily="18" charset="0"/>
              </a:rPr>
              <a:t>Providing assistance to parents of participating children, as appropriate, in understanding topics such as the following:</a:t>
            </a:r>
          </a:p>
          <a:p>
            <a:pPr marR="0" lvl="0" algn="just">
              <a:lnSpc>
                <a:spcPct val="115000"/>
              </a:lnSpc>
              <a:spcBef>
                <a:spcPts val="0"/>
              </a:spcBef>
              <a:spcAft>
                <a:spcPts val="0"/>
              </a:spcAft>
              <a:tabLst>
                <a:tab pos="1143000" algn="l"/>
                <a:tab pos="457200" algn="l"/>
              </a:tabLst>
            </a:pPr>
            <a:endParaRPr lang="en-US" sz="1000" dirty="0">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Symbol" panose="05050102010706020507" pitchFamily="18" charset="2"/>
              <a:buChar char=""/>
              <a:tabLst>
                <a:tab pos="1143000" algn="l"/>
                <a:tab pos="457200" algn="l"/>
              </a:tabLst>
            </a:pPr>
            <a:r>
              <a:rPr lang="en-US" sz="1200" dirty="0">
                <a:latin typeface="Arial" panose="020B0604020202020204" pitchFamily="34" charset="0"/>
                <a:ea typeface="Times New Roman" panose="02020603050405020304" pitchFamily="18" charset="0"/>
              </a:rPr>
              <a:t>The State’s academic content standards</a:t>
            </a:r>
            <a:endParaRPr lang="en-US" sz="1000" dirty="0">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Symbol" panose="05050102010706020507" pitchFamily="18" charset="2"/>
              <a:buChar char=""/>
              <a:tabLst>
                <a:tab pos="1143000" algn="l"/>
                <a:tab pos="457200" algn="l"/>
              </a:tabLst>
            </a:pPr>
            <a:r>
              <a:rPr lang="en-US" sz="1200" dirty="0">
                <a:latin typeface="Arial" panose="020B0604020202020204" pitchFamily="34" charset="0"/>
                <a:ea typeface="Times New Roman" panose="02020603050405020304" pitchFamily="18" charset="0"/>
              </a:rPr>
              <a:t>The State’s student academic achievement standards.</a:t>
            </a:r>
            <a:endParaRPr lang="en-US" sz="1000" dirty="0">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Symbol" panose="05050102010706020507" pitchFamily="18" charset="2"/>
              <a:buChar char=""/>
              <a:tabLst>
                <a:tab pos="1143000" algn="l"/>
                <a:tab pos="457200" algn="l"/>
              </a:tabLst>
            </a:pPr>
            <a:r>
              <a:rPr lang="en-US" sz="1200" dirty="0">
                <a:latin typeface="Arial" panose="020B0604020202020204" pitchFamily="34" charset="0"/>
                <a:ea typeface="Times New Roman" panose="02020603050405020304" pitchFamily="18" charset="0"/>
              </a:rPr>
              <a:t>The State and local academic assessments including     	</a:t>
            </a:r>
          </a:p>
          <a:p>
            <a:pPr marR="0" lvl="1" algn="just">
              <a:lnSpc>
                <a:spcPct val="115000"/>
              </a:lnSpc>
              <a:spcBef>
                <a:spcPts val="0"/>
              </a:spcBef>
              <a:spcAft>
                <a:spcPts val="0"/>
              </a:spcAft>
              <a:tabLst>
                <a:tab pos="1143000" algn="l"/>
                <a:tab pos="457200" algn="l"/>
              </a:tabLst>
            </a:pPr>
            <a:r>
              <a:rPr lang="en-US" sz="1200" dirty="0">
                <a:latin typeface="Arial" panose="020B0604020202020204" pitchFamily="34" charset="0"/>
                <a:ea typeface="Times New Roman" panose="02020603050405020304" pitchFamily="18" charset="0"/>
              </a:rPr>
              <a:t>       alternate assessments</a:t>
            </a:r>
            <a:endParaRPr lang="en-US" sz="1000" dirty="0">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Symbol" panose="05050102010706020507" pitchFamily="18" charset="2"/>
              <a:buChar char=""/>
              <a:tabLst>
                <a:tab pos="1143000" algn="l"/>
                <a:tab pos="457200" algn="l"/>
              </a:tabLst>
            </a:pPr>
            <a:r>
              <a:rPr lang="en-US" sz="1200" dirty="0">
                <a:latin typeface="Arial" panose="020B0604020202020204" pitchFamily="34" charset="0"/>
                <a:ea typeface="Times New Roman" panose="02020603050405020304" pitchFamily="18" charset="0"/>
              </a:rPr>
              <a:t>The requirements of Title I, Part A</a:t>
            </a:r>
            <a:endParaRPr lang="en-US" sz="1000" dirty="0">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Symbol" panose="05050102010706020507" pitchFamily="18" charset="2"/>
              <a:buChar char=""/>
              <a:tabLst>
                <a:tab pos="1143000" algn="l"/>
                <a:tab pos="457200" algn="l"/>
              </a:tabLst>
            </a:pPr>
            <a:r>
              <a:rPr lang="en-US" sz="1200" dirty="0">
                <a:latin typeface="Arial" panose="020B0604020202020204" pitchFamily="34" charset="0"/>
                <a:ea typeface="Times New Roman" panose="02020603050405020304" pitchFamily="18" charset="0"/>
              </a:rPr>
              <a:t>How to monitor their child’s progress </a:t>
            </a:r>
            <a:endParaRPr lang="en-US" sz="1000" dirty="0">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Symbol" panose="05050102010706020507" pitchFamily="18" charset="2"/>
              <a:buChar char=""/>
              <a:tabLst>
                <a:tab pos="1143000" algn="l"/>
                <a:tab pos="457200" algn="l"/>
              </a:tabLst>
            </a:pPr>
            <a:r>
              <a:rPr lang="en-US" sz="1200" dirty="0">
                <a:latin typeface="Arial" panose="020B0604020202020204" pitchFamily="34" charset="0"/>
                <a:ea typeface="Times New Roman" panose="02020603050405020304" pitchFamily="18" charset="0"/>
              </a:rPr>
              <a:t>How to work with educators</a:t>
            </a:r>
          </a:p>
          <a:p>
            <a:pPr marL="742950" marR="0" lvl="1" indent="-285750" algn="just">
              <a:lnSpc>
                <a:spcPct val="115000"/>
              </a:lnSpc>
              <a:spcBef>
                <a:spcPts val="0"/>
              </a:spcBef>
              <a:spcAft>
                <a:spcPts val="0"/>
              </a:spcAft>
              <a:buFont typeface="Symbol" panose="05050102010706020507" pitchFamily="18" charset="2"/>
              <a:buChar char=""/>
              <a:tabLst>
                <a:tab pos="1143000" algn="l"/>
                <a:tab pos="457200" algn="l"/>
              </a:tabLst>
            </a:pPr>
            <a:endParaRPr lang="en-US" sz="1200" dirty="0">
              <a:latin typeface="Arial" panose="020B0604020202020204" pitchFamily="34" charset="0"/>
              <a:ea typeface="Times New Roman" panose="02020603050405020304" pitchFamily="18" charset="0"/>
            </a:endParaRPr>
          </a:p>
        </p:txBody>
      </p:sp>
      <p:sp>
        <p:nvSpPr>
          <p:cNvPr id="6" name="Text Box 2"/>
          <p:cNvSpPr txBox="1">
            <a:spLocks noChangeArrowheads="1"/>
          </p:cNvSpPr>
          <p:nvPr/>
        </p:nvSpPr>
        <p:spPr bwMode="auto">
          <a:xfrm>
            <a:off x="70069" y="6112042"/>
            <a:ext cx="5790671" cy="651511"/>
          </a:xfrm>
          <a:prstGeom prst="rect">
            <a:avLst/>
          </a:prstGeom>
          <a:solidFill>
            <a:schemeClr val="accent1">
              <a:lumMod val="20000"/>
              <a:lumOff val="80000"/>
            </a:schemeClr>
          </a:solidFill>
          <a:ln w="38100" algn="in">
            <a:solidFill>
              <a:srgbClr val="FF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50000"/>
              </a:lnSpc>
              <a:spcBef>
                <a:spcPct val="0"/>
              </a:spcBef>
              <a:spcAft>
                <a:spcPct val="0"/>
              </a:spcAft>
              <a:buClrTx/>
              <a:buSzTx/>
              <a:buFontTx/>
              <a:buNone/>
              <a:tabLst/>
            </a:pPr>
            <a:r>
              <a:rPr lang="en-US" altLang="en-US" sz="2400" b="1" dirty="0">
                <a:solidFill>
                  <a:srgbClr val="228BB5"/>
                </a:solidFill>
                <a:latin typeface="Arial" panose="020B0604020202020204" pitchFamily="34" charset="0"/>
              </a:rPr>
              <a:t>           …. </a:t>
            </a:r>
            <a:r>
              <a:rPr lang="en-US" altLang="en-US" sz="2200" b="1" dirty="0">
                <a:solidFill>
                  <a:srgbClr val="228BB5"/>
                </a:solidFill>
                <a:effectLst>
                  <a:outerShdw blurRad="38100" dist="38100" dir="2700000" algn="tl">
                    <a:srgbClr val="000000">
                      <a:alpha val="43137"/>
                    </a:srgbClr>
                  </a:outerShdw>
                </a:effectLst>
                <a:latin typeface="Arial" panose="020B0604020202020204" pitchFamily="34" charset="0"/>
              </a:rPr>
              <a:t>Is our number one goal</a:t>
            </a:r>
            <a:r>
              <a:rPr kumimoji="0" lang="en-US" altLang="en-US" sz="2200" b="1" i="0" u="none" strike="noStrike" cap="none" normalizeH="0" dirty="0">
                <a:ln>
                  <a:noFill/>
                </a:ln>
                <a:solidFill>
                  <a:srgbClr val="228BB5"/>
                </a:solidFill>
                <a:effectLst>
                  <a:outerShdw blurRad="38100" dist="38100" dir="2700000" algn="tl">
                    <a:srgbClr val="000000">
                      <a:alpha val="43137"/>
                    </a:srgbClr>
                  </a:outerShdw>
                </a:effectLst>
                <a:latin typeface="Arial" panose="020B0604020202020204" pitchFamily="34" charset="0"/>
              </a:rPr>
              <a:t>!</a:t>
            </a:r>
            <a:endParaRPr kumimoji="0" lang="en-US" altLang="en-US" sz="22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pic>
        <p:nvPicPr>
          <p:cNvPr id="5" name="Picture 4" descr="school_clipart_boy_writting_1156372780.gi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3108" y="5716812"/>
            <a:ext cx="1150663" cy="920530"/>
          </a:xfrm>
          <a:prstGeom prst="rect">
            <a:avLst/>
          </a:prstGeom>
        </p:spPr>
      </p:pic>
      <p:pic>
        <p:nvPicPr>
          <p:cNvPr id="7" name="Picture 6" descr="source: creative commo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7009" y="4555788"/>
            <a:ext cx="1313731" cy="1349044"/>
          </a:xfrm>
          <a:prstGeom prst="rect">
            <a:avLst/>
          </a:prstGeom>
        </p:spPr>
      </p:pic>
    </p:spTree>
    <p:extLst>
      <p:ext uri="{BB962C8B-B14F-4D97-AF65-F5344CB8AC3E}">
        <p14:creationId xmlns:p14="http://schemas.microsoft.com/office/powerpoint/2010/main" val="3284382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733158" y="3417462"/>
            <a:ext cx="2845023" cy="3231654"/>
          </a:xfrm>
          <a:prstGeom prst="rect">
            <a:avLst/>
          </a:prstGeom>
          <a:noFill/>
          <a:ln w="38100">
            <a:solidFill>
              <a:schemeClr val="accent2">
                <a:lumMod val="75000"/>
              </a:schemeClr>
            </a:solidFill>
          </a:ln>
        </p:spPr>
        <p:txBody>
          <a:bodyPr wrap="square" rtlCol="0">
            <a:spAutoFit/>
          </a:bodyPr>
          <a:lstStyle/>
          <a:p>
            <a:r>
              <a:rPr lang="en-US" sz="1400" b="1" i="1" cap="small" dirty="0">
                <a:solidFill>
                  <a:srgbClr val="0070C0"/>
                </a:solidFill>
                <a:effectLst>
                  <a:outerShdw blurRad="38100" dist="38100" dir="2700000" algn="tl">
                    <a:srgbClr val="000000">
                      <a:alpha val="43137"/>
                    </a:srgbClr>
                  </a:outerShdw>
                </a:effectLst>
              </a:rPr>
              <a:t>School Community Team</a:t>
            </a:r>
          </a:p>
          <a:p>
            <a:endParaRPr lang="en-US" sz="1200" dirty="0">
              <a:solidFill>
                <a:srgbClr val="0070C0"/>
              </a:solidFill>
              <a:effectLst>
                <a:outerShdw blurRad="38100" dist="38100" dir="2700000" algn="tl">
                  <a:srgbClr val="000000">
                    <a:alpha val="43137"/>
                  </a:srgbClr>
                </a:outerShdw>
              </a:effectLst>
            </a:endParaRPr>
          </a:p>
          <a:p>
            <a:pPr algn="just"/>
            <a:r>
              <a:rPr lang="en-US" sz="1200" dirty="0"/>
              <a:t>High Point Elementary invites all parents to join the </a:t>
            </a:r>
            <a:r>
              <a:rPr lang="en-US" sz="1200" b="1" i="1" dirty="0"/>
              <a:t>School Community Team </a:t>
            </a:r>
            <a:r>
              <a:rPr lang="en-US" sz="1200" dirty="0"/>
              <a:t>to share ideas and ways to involve other parents and build partnerships with the school, families, and the community. The team  meets two times during the school year. Parents can also submit their ideas or suggestions at school activities and meetings, as well as through our parent surveys and website. If you would like to learn more about the </a:t>
            </a:r>
            <a:r>
              <a:rPr lang="en-US" sz="1200" b="1" i="1" dirty="0"/>
              <a:t>School Community Team</a:t>
            </a:r>
            <a:r>
              <a:rPr lang="en-US" sz="1200" dirty="0"/>
              <a:t>, please contact our </a:t>
            </a:r>
            <a:r>
              <a:rPr lang="en-US" sz="1200" b="1" dirty="0"/>
              <a:t>Parent Liaison, Ms. Mariana Mendoza,</a:t>
            </a:r>
            <a:r>
              <a:rPr lang="en-US" sz="1200" dirty="0"/>
              <a:t> at (470) 254-9491 or complete the enclosed interest form and leave it at the Main Office</a:t>
            </a:r>
          </a:p>
        </p:txBody>
      </p:sp>
      <p:sp>
        <p:nvSpPr>
          <p:cNvPr id="9" name="Text Box 20"/>
          <p:cNvSpPr txBox="1"/>
          <p:nvPr/>
        </p:nvSpPr>
        <p:spPr>
          <a:xfrm>
            <a:off x="7043737" y="255588"/>
            <a:ext cx="4972050" cy="3582669"/>
          </a:xfrm>
          <a:prstGeom prst="rect">
            <a:avLst/>
          </a:prstGeom>
          <a:noFill/>
          <a:ln>
            <a:solidFill>
              <a:schemeClr val="tx1"/>
            </a:solidFill>
            <a:prstDash val="lgDashDot"/>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20000"/>
              </a:lnSpc>
              <a:spcBef>
                <a:spcPts val="0"/>
              </a:spcBef>
              <a:spcAft>
                <a:spcPts val="0"/>
              </a:spcAft>
            </a:pPr>
            <a:r>
              <a:rPr lang="en-US" sz="1600" b="1" dirty="0">
                <a:solidFill>
                  <a:srgbClr val="D12229"/>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SchoolBookNew"/>
              </a:rPr>
              <a:t>Join the PAC or the School Community Team </a:t>
            </a:r>
            <a:endParaRPr lang="en-US" sz="1600" b="1" dirty="0">
              <a:solidFill>
                <a:srgbClr val="000000"/>
              </a:solidFill>
              <a:effectLst>
                <a:outerShdw blurRad="38100" dist="38100" dir="2700000" algn="tl">
                  <a:srgbClr val="000000">
                    <a:alpha val="43137"/>
                  </a:srgbClr>
                </a:outerShdw>
              </a:effectLst>
              <a:latin typeface="MinionPro-Regular"/>
              <a:ea typeface="Calibri" panose="020F0502020204030204" pitchFamily="34" charset="0"/>
              <a:cs typeface="MinionPro-Regular"/>
            </a:endParaRPr>
          </a:p>
          <a:p>
            <a:pPr algn="ctr">
              <a:lnSpc>
                <a:spcPct val="120000"/>
              </a:lnSpc>
            </a:pPr>
            <a:endParaRPr lang="en-US" sz="1200" dirty="0">
              <a:solidFill>
                <a:srgbClr val="000000"/>
              </a:solidFill>
              <a:latin typeface="Times New Roman" panose="02020603050405020304" pitchFamily="18" charset="0"/>
              <a:ea typeface="Calibri" panose="020F0502020204030204" pitchFamily="34" charset="0"/>
              <a:cs typeface="MinionPro-Regular"/>
            </a:endParaRPr>
          </a:p>
          <a:p>
            <a:pPr>
              <a:spcAft>
                <a:spcPts val="600"/>
              </a:spcAft>
            </a:pPr>
            <a:r>
              <a:rPr lang="en-US" sz="1200" dirty="0">
                <a:solidFill>
                  <a:srgbClr val="000000"/>
                </a:solidFill>
                <a:latin typeface="Calibri" panose="020F0502020204030204" pitchFamily="34" charset="0"/>
                <a:ea typeface="Calibri" panose="020F0502020204030204" pitchFamily="34" charset="0"/>
                <a:cs typeface="MinionPro-Regular"/>
              </a:rPr>
              <a:t>Yes, I am interested and wish to join:</a:t>
            </a:r>
          </a:p>
          <a:p>
            <a:pPr marL="342900" marR="0" lvl="0" indent="-342900">
              <a:lnSpc>
                <a:spcPct val="120000"/>
              </a:lnSpc>
              <a:spcBef>
                <a:spcPts val="0"/>
              </a:spcBef>
              <a:spcAft>
                <a:spcPts val="0"/>
              </a:spcAft>
              <a:buSzPts val="1400"/>
              <a:buFont typeface="Wingdings" panose="05000000000000000000" pitchFamily="2" charset="2"/>
              <a:buChar char=""/>
            </a:pPr>
            <a:r>
              <a:rPr lang="en-US" sz="1200" dirty="0">
                <a:solidFill>
                  <a:srgbClr val="000000"/>
                </a:solidFill>
                <a:effectLst/>
                <a:latin typeface="Calibri" panose="020F0502020204030204" pitchFamily="34" charset="0"/>
                <a:ea typeface="Calibri" panose="020F0502020204030204" pitchFamily="34" charset="0"/>
                <a:cs typeface="MinionPro-Regular"/>
              </a:rPr>
              <a:t>the School Community Team</a:t>
            </a:r>
          </a:p>
          <a:p>
            <a:pPr marL="342900" marR="0" lvl="0" indent="-342900">
              <a:lnSpc>
                <a:spcPct val="120000"/>
              </a:lnSpc>
              <a:spcBef>
                <a:spcPts val="0"/>
              </a:spcBef>
              <a:spcAft>
                <a:spcPts val="0"/>
              </a:spcAft>
              <a:buSzPts val="1400"/>
              <a:buFont typeface="Wingdings" panose="05000000000000000000" pitchFamily="2" charset="2"/>
              <a:buChar char=""/>
            </a:pPr>
            <a:r>
              <a:rPr lang="en-US" sz="1200" dirty="0">
                <a:solidFill>
                  <a:srgbClr val="000000"/>
                </a:solidFill>
                <a:effectLst/>
                <a:latin typeface="Calibri" panose="020F0502020204030204" pitchFamily="34" charset="0"/>
                <a:ea typeface="Calibri" panose="020F0502020204030204" pitchFamily="34" charset="0"/>
                <a:cs typeface="MinionPro-Regular"/>
              </a:rPr>
              <a:t>the Parent Advisory Council</a:t>
            </a:r>
          </a:p>
          <a:p>
            <a:pPr marL="342900" marR="0" lvl="0" indent="-342900">
              <a:lnSpc>
                <a:spcPct val="120000"/>
              </a:lnSpc>
              <a:spcBef>
                <a:spcPts val="0"/>
              </a:spcBef>
              <a:spcAft>
                <a:spcPts val="0"/>
              </a:spcAft>
              <a:buSzPts val="1400"/>
              <a:buFont typeface="Wingdings" panose="05000000000000000000" pitchFamily="2" charset="2"/>
              <a:buChar char=""/>
            </a:pPr>
            <a:endParaRPr lang="en-US" sz="1200" dirty="0">
              <a:solidFill>
                <a:srgbClr val="000000"/>
              </a:solidFill>
              <a:effectLst/>
              <a:latin typeface="Calibri" panose="020F0502020204030204" pitchFamily="34" charset="0"/>
              <a:ea typeface="Calibri" panose="020F0502020204030204" pitchFamily="34" charset="0"/>
              <a:cs typeface="MinionPro-Regular"/>
            </a:endParaRPr>
          </a:p>
          <a:p>
            <a:pPr marR="0" lvl="0">
              <a:spcBef>
                <a:spcPts val="0"/>
              </a:spcBef>
              <a:spcAft>
                <a:spcPts val="0"/>
              </a:spcAft>
              <a:buSzPts val="1400"/>
            </a:pPr>
            <a:r>
              <a:rPr lang="en-US" sz="1200" dirty="0">
                <a:solidFill>
                  <a:srgbClr val="000000"/>
                </a:solidFill>
                <a:effectLst/>
                <a:latin typeface="Calibri" panose="020F0502020204030204" pitchFamily="34" charset="0"/>
                <a:ea typeface="Calibri" panose="020F0502020204030204" pitchFamily="34" charset="0"/>
                <a:cs typeface="MinionPro-Regular"/>
              </a:rPr>
              <a:t>Please contact me so I can learn more about joining and about other volunteer opportunities: </a:t>
            </a:r>
          </a:p>
          <a:p>
            <a:pPr marL="0" marR="0">
              <a:spcBef>
                <a:spcPts val="0"/>
              </a:spcBef>
              <a:spcAft>
                <a:spcPts val="0"/>
              </a:spcAft>
              <a:tabLst>
                <a:tab pos="4514850" algn="r"/>
              </a:tabLst>
            </a:pPr>
            <a:endParaRPr lang="en-US" sz="1200" dirty="0">
              <a:solidFill>
                <a:srgbClr val="000000"/>
              </a:solidFill>
              <a:effectLst/>
              <a:latin typeface="Calibri" panose="020F0502020204030204" pitchFamily="34" charset="0"/>
              <a:ea typeface="Calibri" panose="020F0502020204030204" pitchFamily="34" charset="0"/>
              <a:cs typeface="MinionPro-Regular"/>
            </a:endParaRPr>
          </a:p>
          <a:p>
            <a:pPr marL="0" marR="0">
              <a:spcBef>
                <a:spcPts val="0"/>
              </a:spcBef>
              <a:spcAft>
                <a:spcPts val="0"/>
              </a:spcAft>
              <a:tabLst>
                <a:tab pos="4514850" algn="r"/>
              </a:tabLst>
            </a:pPr>
            <a:r>
              <a:rPr lang="en-US" sz="1200" dirty="0">
                <a:solidFill>
                  <a:srgbClr val="000000"/>
                </a:solidFill>
                <a:effectLst/>
                <a:latin typeface="Calibri" panose="020F0502020204030204" pitchFamily="34" charset="0"/>
                <a:ea typeface="Calibri" panose="020F0502020204030204" pitchFamily="34" charset="0"/>
                <a:cs typeface="MinionPro-Regular"/>
              </a:rPr>
              <a:t>Name:	</a:t>
            </a:r>
          </a:p>
          <a:p>
            <a:pPr marL="0" marR="0">
              <a:spcBef>
                <a:spcPts val="0"/>
              </a:spcBef>
              <a:spcAft>
                <a:spcPts val="0"/>
              </a:spcAft>
              <a:tabLst>
                <a:tab pos="4514850" algn="r"/>
              </a:tabLst>
            </a:pPr>
            <a:r>
              <a:rPr lang="en-US" sz="1200" dirty="0">
                <a:solidFill>
                  <a:srgbClr val="000000"/>
                </a:solidFill>
                <a:effectLst/>
                <a:latin typeface="Calibri" panose="020F0502020204030204" pitchFamily="34" charset="0"/>
                <a:ea typeface="Calibri" panose="020F0502020204030204" pitchFamily="34" charset="0"/>
                <a:cs typeface="MinionPro-Regular"/>
              </a:rPr>
              <a:t> </a:t>
            </a:r>
          </a:p>
          <a:p>
            <a:pPr marL="0" marR="0">
              <a:spcBef>
                <a:spcPts val="0"/>
              </a:spcBef>
              <a:spcAft>
                <a:spcPts val="0"/>
              </a:spcAft>
              <a:tabLst>
                <a:tab pos="4514850" algn="r"/>
              </a:tabLst>
            </a:pPr>
            <a:r>
              <a:rPr lang="en-US" sz="1200" dirty="0">
                <a:solidFill>
                  <a:srgbClr val="000000"/>
                </a:solidFill>
                <a:effectLst/>
                <a:latin typeface="Calibri" panose="020F0502020204030204" pitchFamily="34" charset="0"/>
                <a:ea typeface="Calibri" panose="020F0502020204030204" pitchFamily="34" charset="0"/>
                <a:cs typeface="MinionPro-Regular"/>
              </a:rPr>
              <a:t>Child’s Name and HR teacher:	</a:t>
            </a:r>
          </a:p>
          <a:p>
            <a:pPr marL="0" marR="0">
              <a:spcBef>
                <a:spcPts val="0"/>
              </a:spcBef>
              <a:spcAft>
                <a:spcPts val="0"/>
              </a:spcAft>
              <a:tabLst>
                <a:tab pos="4514850" algn="r"/>
              </a:tabLst>
            </a:pPr>
            <a:r>
              <a:rPr lang="en-US" sz="1200" dirty="0">
                <a:solidFill>
                  <a:srgbClr val="000000"/>
                </a:solidFill>
                <a:effectLst/>
                <a:latin typeface="Calibri" panose="020F0502020204030204" pitchFamily="34" charset="0"/>
                <a:ea typeface="Calibri" panose="020F0502020204030204" pitchFamily="34" charset="0"/>
                <a:cs typeface="MinionPro-Regular"/>
              </a:rPr>
              <a:t> </a:t>
            </a:r>
          </a:p>
          <a:p>
            <a:pPr marL="0" marR="0">
              <a:spcBef>
                <a:spcPts val="0"/>
              </a:spcBef>
              <a:spcAft>
                <a:spcPts val="0"/>
              </a:spcAft>
              <a:tabLst>
                <a:tab pos="4514850" algn="r"/>
              </a:tabLst>
            </a:pPr>
            <a:r>
              <a:rPr lang="en-US" sz="1200" dirty="0">
                <a:solidFill>
                  <a:srgbClr val="000000"/>
                </a:solidFill>
                <a:effectLst/>
                <a:latin typeface="Calibri" panose="020F0502020204030204" pitchFamily="34" charset="0"/>
                <a:ea typeface="Calibri" panose="020F0502020204030204" pitchFamily="34" charset="0"/>
                <a:cs typeface="MinionPro-Regular"/>
              </a:rPr>
              <a:t>Phone Number:	</a:t>
            </a:r>
          </a:p>
          <a:p>
            <a:pPr marL="0" marR="0">
              <a:spcBef>
                <a:spcPts val="0"/>
              </a:spcBef>
              <a:spcAft>
                <a:spcPts val="0"/>
              </a:spcAft>
              <a:tabLst>
                <a:tab pos="4514850" algn="r"/>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tabLst>
                <a:tab pos="4514850" algn="r"/>
              </a:tabLst>
            </a:pPr>
            <a:r>
              <a:rPr lang="en-US" sz="1200" dirty="0">
                <a:effectLst/>
                <a:latin typeface="Calibri" panose="020F0502020204030204" pitchFamily="34" charset="0"/>
                <a:ea typeface="Calibri" panose="020F0502020204030204" pitchFamily="34" charset="0"/>
                <a:cs typeface="Times New Roman" panose="02020603050405020304" pitchFamily="18" charset="0"/>
              </a:rPr>
              <a:t>Email address:</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ea typeface="Calibri" panose="020F0502020204030204" pitchFamily="34" charset="0"/>
              <a:cs typeface="Times New Roman" panose="02020603050405020304" pitchFamily="18" charset="0"/>
            </a:endParaRPr>
          </a:p>
        </p:txBody>
      </p:sp>
      <p:sp>
        <p:nvSpPr>
          <p:cNvPr id="10" name="Text Box 21"/>
          <p:cNvSpPr txBox="1"/>
          <p:nvPr/>
        </p:nvSpPr>
        <p:spPr>
          <a:xfrm>
            <a:off x="7043737" y="4075916"/>
            <a:ext cx="4972050" cy="2610410"/>
          </a:xfrm>
          <a:prstGeom prst="rect">
            <a:avLst/>
          </a:prstGeom>
          <a:noFill/>
          <a:ln>
            <a:solidFill>
              <a:schemeClr val="tx1"/>
            </a:solidFill>
            <a:prstDash val="lgDashDot"/>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20000"/>
              </a:lnSpc>
              <a:spcBef>
                <a:spcPts val="0"/>
              </a:spcBef>
              <a:spcAft>
                <a:spcPts val="0"/>
              </a:spcAft>
            </a:pPr>
            <a:r>
              <a:rPr lang="en-US"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SchoolBookNew"/>
              </a:rPr>
              <a:t>Share Your Thoughts</a:t>
            </a:r>
          </a:p>
          <a:p>
            <a:pPr marL="0" marR="0" algn="ctr">
              <a:spcBef>
                <a:spcPts val="0"/>
              </a:spcBef>
              <a:spcAft>
                <a:spcPts val="0"/>
              </a:spcAft>
            </a:pPr>
            <a:endParaRPr lang="en-US" sz="1200" dirty="0">
              <a:solidFill>
                <a:srgbClr val="000000"/>
              </a:solidFill>
              <a:effectLst/>
              <a:latin typeface="MinionPro-Regular"/>
              <a:ea typeface="Calibri" panose="020F0502020204030204" pitchFamily="34" charset="0"/>
              <a:cs typeface="MinionPro-Regular"/>
            </a:endParaRPr>
          </a:p>
          <a:p>
            <a:pPr marL="0" marR="0" algn="just">
              <a:spcBef>
                <a:spcPts val="0"/>
              </a:spcBef>
              <a:spcAft>
                <a:spcPts val="0"/>
              </a:spcAft>
            </a:pPr>
            <a:r>
              <a:rPr lang="en-US" sz="1200" dirty="0">
                <a:solidFill>
                  <a:srgbClr val="000000"/>
                </a:solidFill>
                <a:effectLst/>
                <a:ea typeface="Calibri" panose="020F0502020204030204" pitchFamily="34" charset="0"/>
                <a:cs typeface="MinionPro-Regular"/>
              </a:rPr>
              <a:t>We want to hear from you. If you have any suggestions or if there is any part of this plan that you feel is not satisfactory with the students’ and the school’s goals for academic achievement, please write your comments </a:t>
            </a:r>
            <a:r>
              <a:rPr lang="en-US" sz="1200" u="sng" dirty="0">
                <a:solidFill>
                  <a:srgbClr val="000000"/>
                </a:solidFill>
                <a:effectLst/>
                <a:ea typeface="Calibri" panose="020F0502020204030204" pitchFamily="34" charset="0"/>
                <a:cs typeface="MinionPro-Regular"/>
              </a:rPr>
              <a:t>on the back of this page</a:t>
            </a:r>
            <a:r>
              <a:rPr lang="en-US" sz="1200" i="1" dirty="0">
                <a:solidFill>
                  <a:srgbClr val="000000"/>
                </a:solidFill>
                <a:effectLst/>
                <a:ea typeface="Calibri" panose="020F0502020204030204" pitchFamily="34" charset="0"/>
                <a:cs typeface="MinionPro-Regular"/>
              </a:rPr>
              <a:t> </a:t>
            </a:r>
            <a:r>
              <a:rPr lang="en-US" sz="1200" dirty="0">
                <a:solidFill>
                  <a:srgbClr val="000000"/>
                </a:solidFill>
                <a:effectLst/>
                <a:ea typeface="Calibri" panose="020F0502020204030204" pitchFamily="34" charset="0"/>
                <a:cs typeface="MinionPro-Regular"/>
              </a:rPr>
              <a:t>and leave at the front desk to the attention of Ms. </a:t>
            </a:r>
            <a:r>
              <a:rPr lang="en-US" sz="1200" dirty="0">
                <a:solidFill>
                  <a:srgbClr val="000000"/>
                </a:solidFill>
                <a:ea typeface="Calibri" panose="020F0502020204030204" pitchFamily="34" charset="0"/>
                <a:cs typeface="MinionPro-Regular"/>
              </a:rPr>
              <a:t>Mariana Mendoza,</a:t>
            </a:r>
            <a:r>
              <a:rPr lang="en-US" sz="1200" dirty="0">
                <a:solidFill>
                  <a:srgbClr val="000000"/>
                </a:solidFill>
                <a:effectLst/>
                <a:ea typeface="Calibri" panose="020F0502020204030204" pitchFamily="34" charset="0"/>
                <a:cs typeface="MinionPro-Regular"/>
              </a:rPr>
              <a:t> Title I School/</a:t>
            </a:r>
            <a:r>
              <a:rPr lang="en-US" sz="1200" dirty="0">
                <a:solidFill>
                  <a:srgbClr val="000000"/>
                </a:solidFill>
                <a:ea typeface="Calibri" panose="020F0502020204030204" pitchFamily="34" charset="0"/>
                <a:cs typeface="MinionPro-Regular"/>
              </a:rPr>
              <a:t>Parent Liaison</a:t>
            </a:r>
            <a:r>
              <a:rPr lang="en-US" sz="1200" dirty="0">
                <a:solidFill>
                  <a:srgbClr val="000000"/>
                </a:solidFill>
                <a:effectLst/>
                <a:ea typeface="Calibri" panose="020F0502020204030204" pitchFamily="34" charset="0"/>
                <a:cs typeface="MinionPro-Regular"/>
              </a:rPr>
              <a:t>:</a:t>
            </a:r>
          </a:p>
          <a:p>
            <a:pPr marL="0" marR="0" algn="just">
              <a:lnSpc>
                <a:spcPct val="120000"/>
              </a:lnSpc>
              <a:spcBef>
                <a:spcPts val="0"/>
              </a:spcBef>
              <a:spcAft>
                <a:spcPts val="0"/>
              </a:spcAft>
            </a:pPr>
            <a:r>
              <a:rPr lang="en-US" sz="1200" dirty="0">
                <a:solidFill>
                  <a:srgbClr val="000000"/>
                </a:solidFill>
                <a:effectLst/>
                <a:ea typeface="Calibri" panose="020F0502020204030204" pitchFamily="34" charset="0"/>
                <a:cs typeface="MinionPro-Regular"/>
              </a:rPr>
              <a:t> </a:t>
            </a:r>
          </a:p>
          <a:p>
            <a:pPr marL="0" marR="0" algn="just">
              <a:lnSpc>
                <a:spcPct val="120000"/>
              </a:lnSpc>
              <a:spcBef>
                <a:spcPts val="0"/>
              </a:spcBef>
              <a:spcAft>
                <a:spcPts val="0"/>
              </a:spcAft>
              <a:tabLst>
                <a:tab pos="4457700" algn="r"/>
              </a:tabLst>
            </a:pPr>
            <a:r>
              <a:rPr lang="en-US" sz="1200" dirty="0">
                <a:solidFill>
                  <a:srgbClr val="000000"/>
                </a:solidFill>
                <a:effectLst/>
                <a:ea typeface="Calibri" panose="020F0502020204030204" pitchFamily="34" charset="0"/>
                <a:cs typeface="MinionPro-Regular"/>
              </a:rPr>
              <a:t>Name: (optional)	</a:t>
            </a:r>
          </a:p>
          <a:p>
            <a:pPr marL="0" marR="0" algn="just">
              <a:lnSpc>
                <a:spcPct val="120000"/>
              </a:lnSpc>
              <a:spcBef>
                <a:spcPts val="0"/>
              </a:spcBef>
              <a:spcAft>
                <a:spcPts val="0"/>
              </a:spcAft>
              <a:tabLst>
                <a:tab pos="4457700" algn="r"/>
              </a:tabLst>
            </a:pPr>
            <a:r>
              <a:rPr lang="en-US" sz="1200" dirty="0">
                <a:solidFill>
                  <a:srgbClr val="000000"/>
                </a:solidFill>
                <a:effectLst/>
                <a:ea typeface="Calibri" panose="020F0502020204030204" pitchFamily="34" charset="0"/>
                <a:cs typeface="MinionPro-Regular"/>
              </a:rPr>
              <a:t> </a:t>
            </a:r>
          </a:p>
          <a:p>
            <a:pPr marL="0" marR="0" algn="just">
              <a:lnSpc>
                <a:spcPct val="120000"/>
              </a:lnSpc>
              <a:spcBef>
                <a:spcPts val="0"/>
              </a:spcBef>
              <a:spcAft>
                <a:spcPts val="0"/>
              </a:spcAft>
              <a:tabLst>
                <a:tab pos="4457700" algn="r"/>
              </a:tabLst>
            </a:pPr>
            <a:r>
              <a:rPr lang="en-US" sz="1200" dirty="0">
                <a:solidFill>
                  <a:srgbClr val="000000"/>
                </a:solidFill>
                <a:effectLst/>
                <a:ea typeface="Calibri" panose="020F0502020204030204" pitchFamily="34" charset="0"/>
                <a:cs typeface="MinionPro-Regular"/>
              </a:rPr>
              <a:t>Telephone Number: (optional) </a:t>
            </a:r>
          </a:p>
        </p:txBody>
      </p:sp>
      <p:sp>
        <p:nvSpPr>
          <p:cNvPr id="12" name="TextBox 11"/>
          <p:cNvSpPr txBox="1"/>
          <p:nvPr/>
        </p:nvSpPr>
        <p:spPr>
          <a:xfrm>
            <a:off x="109240" y="154338"/>
            <a:ext cx="3319760" cy="2523768"/>
          </a:xfrm>
          <a:prstGeom prst="rect">
            <a:avLst/>
          </a:prstGeom>
          <a:noFill/>
          <a:ln w="38100">
            <a:solidFill>
              <a:srgbClr val="00B0F0"/>
            </a:solidFill>
          </a:ln>
        </p:spPr>
        <p:txBody>
          <a:bodyPr wrap="square" rtlCol="0">
            <a:spAutoFit/>
          </a:bodyPr>
          <a:lstStyle/>
          <a:p>
            <a:r>
              <a:rPr lang="en-US" sz="1400" b="1" dirty="0">
                <a:solidFill>
                  <a:srgbClr val="00B0F0"/>
                </a:solidFill>
                <a:effectLst>
                  <a:outerShdw blurRad="38100" dist="38100" dir="2700000" algn="tl">
                    <a:srgbClr val="000000">
                      <a:alpha val="43137"/>
                    </a:srgbClr>
                  </a:outerShdw>
                </a:effectLst>
              </a:rPr>
              <a:t>RESERVATION OF FUNDS</a:t>
            </a:r>
            <a:endParaRPr lang="en-US" sz="1400" dirty="0">
              <a:solidFill>
                <a:srgbClr val="00B0F0"/>
              </a:solidFill>
              <a:effectLst>
                <a:outerShdw blurRad="38100" dist="38100" dir="2700000" algn="tl">
                  <a:srgbClr val="000000">
                    <a:alpha val="43137"/>
                  </a:srgbClr>
                </a:outerShdw>
              </a:effectLst>
            </a:endParaRPr>
          </a:p>
          <a:p>
            <a:r>
              <a:rPr lang="en-US" sz="1200" b="1" dirty="0"/>
              <a:t> High Point Elementary School</a:t>
            </a:r>
            <a:r>
              <a:rPr lang="en-US" sz="1200" dirty="0"/>
              <a:t> will take the following actions to involve the parents of children served in Title I Part A schools in decisions about how the 1 percent of Title I, Part A funds reserved for parent &amp; family engagement is spent by:</a:t>
            </a:r>
          </a:p>
          <a:p>
            <a:endParaRPr lang="en-US" sz="1200" dirty="0"/>
          </a:p>
          <a:p>
            <a:pPr marL="171450" indent="-171450" algn="just">
              <a:buFont typeface="Arial" panose="020B0604020202020204" pitchFamily="34" charset="0"/>
              <a:buChar char="•"/>
            </a:pPr>
            <a:r>
              <a:rPr lang="en-US" sz="1200" dirty="0"/>
              <a:t>Collecting their input at the Parent Feedback Forum in the Spring, and in parent surveys.  </a:t>
            </a:r>
          </a:p>
          <a:p>
            <a:pPr algn="just"/>
            <a:endParaRPr lang="en-US" sz="1200" dirty="0"/>
          </a:p>
          <a:p>
            <a:pPr marL="171450" lvl="0" indent="-171450">
              <a:buFont typeface="Arial" panose="020B0604020202020204" pitchFamily="34" charset="0"/>
              <a:buChar char="•"/>
            </a:pPr>
            <a:r>
              <a:rPr lang="en-US" sz="1200" dirty="0"/>
              <a:t>Sharing the Title I budget for family engagement at the Annual Title I Parent Meeting. </a:t>
            </a:r>
          </a:p>
        </p:txBody>
      </p:sp>
      <p:sp>
        <p:nvSpPr>
          <p:cNvPr id="14" name="Rectangle 13"/>
          <p:cNvSpPr/>
          <p:nvPr/>
        </p:nvSpPr>
        <p:spPr>
          <a:xfrm>
            <a:off x="109240" y="4633456"/>
            <a:ext cx="3319760" cy="2052870"/>
          </a:xfrm>
          <a:prstGeom prst="rect">
            <a:avLst/>
          </a:prstGeom>
        </p:spPr>
        <p:txBody>
          <a:bodyPr wrap="square">
            <a:spAutoFit/>
          </a:bodyPr>
          <a:lstStyle/>
          <a:p>
            <a:pPr>
              <a:lnSpc>
                <a:spcPct val="120000"/>
              </a:lnSpc>
            </a:pPr>
            <a:r>
              <a:rPr lang="en-US" sz="1200" dirty="0">
                <a:solidFill>
                  <a:srgbClr val="000000"/>
                </a:solidFill>
                <a:ea typeface="Calibri" panose="020F0502020204030204" pitchFamily="34" charset="0"/>
                <a:cs typeface="MinionPro-Regular"/>
              </a:rPr>
              <a:t>High Point Elementary is committed to helping our parents help their children achieve academic success. For any questions or concerns, please contact our </a:t>
            </a:r>
            <a:r>
              <a:rPr lang="en-US" sz="1200" b="1" i="1" dirty="0">
                <a:solidFill>
                  <a:srgbClr val="000000"/>
                </a:solidFill>
                <a:ea typeface="Calibri" panose="020F0502020204030204" pitchFamily="34" charset="0"/>
                <a:cs typeface="MinionPro-Regular"/>
              </a:rPr>
              <a:t>Title I Parent Liaison, Ms. Mariana Mendoza </a:t>
            </a:r>
            <a:r>
              <a:rPr lang="en-US" sz="1200" dirty="0">
                <a:solidFill>
                  <a:srgbClr val="000000"/>
                </a:solidFill>
                <a:ea typeface="Calibri" panose="020F0502020204030204" pitchFamily="34" charset="0"/>
                <a:cs typeface="MinionPro-Regular"/>
              </a:rPr>
              <a:t>at (470) 254-9491 or e-mail </a:t>
            </a:r>
            <a:r>
              <a:rPr lang="en-US" sz="1200" u="heavy" dirty="0">
                <a:solidFill>
                  <a:srgbClr val="0000FF"/>
                </a:solidFill>
                <a:uFill>
                  <a:solidFill>
                    <a:srgbClr val="0000FF"/>
                  </a:solidFill>
                </a:uFill>
                <a:ea typeface="Calibri" panose="020F0502020204030204" pitchFamily="34" charset="0"/>
                <a:cs typeface="MinionPro-Regular"/>
              </a:rPr>
              <a:t>mendoza@fultonschools.org</a:t>
            </a:r>
            <a:endParaRPr lang="en-US" sz="1200" dirty="0">
              <a:solidFill>
                <a:srgbClr val="000000"/>
              </a:solidFill>
              <a:effectLst/>
              <a:ea typeface="Calibri" panose="020F0502020204030204" pitchFamily="34" charset="0"/>
              <a:cs typeface="MinionPro-Regular"/>
            </a:endParaRPr>
          </a:p>
          <a:p>
            <a:pPr algn="just"/>
            <a:r>
              <a:rPr lang="en-US" sz="1000" dirty="0">
                <a:latin typeface="Times New Roman" panose="02020603050405020304" pitchFamily="18" charset="0"/>
                <a:ea typeface="Calibri" panose="020F0502020204030204" pitchFamily="34" charset="0"/>
                <a:cs typeface="Times New Roman" panose="02020603050405020304" pitchFamily="18" charset="0"/>
              </a:rPr>
              <a:t>                                      </a:t>
            </a:r>
          </a:p>
          <a:p>
            <a:pPr algn="just"/>
            <a:endParaRPr lang="en-US" sz="1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1000"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14" descr="cid:59434910-38ef-4f69-af6b-04fb41c6020e"/>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848629" y="6107165"/>
            <a:ext cx="1178263" cy="544576"/>
          </a:xfrm>
          <a:prstGeom prst="rect">
            <a:avLst/>
          </a:prstGeom>
          <a:noFill/>
          <a:ln>
            <a:noFill/>
          </a:ln>
        </p:spPr>
      </p:pic>
      <p:sp>
        <p:nvSpPr>
          <p:cNvPr id="18" name="TextBox 17"/>
          <p:cNvSpPr txBox="1"/>
          <p:nvPr/>
        </p:nvSpPr>
        <p:spPr>
          <a:xfrm>
            <a:off x="3714940" y="154338"/>
            <a:ext cx="2845023" cy="3062377"/>
          </a:xfrm>
          <a:prstGeom prst="rect">
            <a:avLst/>
          </a:prstGeom>
          <a:noFill/>
          <a:ln w="38100">
            <a:solidFill>
              <a:schemeClr val="accent2">
                <a:lumMod val="75000"/>
              </a:schemeClr>
            </a:solidFill>
          </a:ln>
        </p:spPr>
        <p:txBody>
          <a:bodyPr wrap="square" rtlCol="0">
            <a:spAutoFit/>
          </a:bodyPr>
          <a:lstStyle/>
          <a:p>
            <a:pPr algn="just">
              <a:spcAft>
                <a:spcPts val="600"/>
              </a:spcAft>
            </a:pPr>
            <a:r>
              <a:rPr lang="en-US" sz="1400" b="1" dirty="0">
                <a:solidFill>
                  <a:srgbClr val="00B0F0"/>
                </a:solidFill>
                <a:effectLst>
                  <a:outerShdw blurRad="38100" dist="38100" dir="2700000" algn="tl">
                    <a:srgbClr val="000000">
                      <a:alpha val="43137"/>
                    </a:srgbClr>
                  </a:outerShdw>
                </a:effectLst>
              </a:rPr>
              <a:t>Parent Advisory Council</a:t>
            </a:r>
            <a:endParaRPr lang="en-US" sz="1200" dirty="0">
              <a:solidFill>
                <a:srgbClr val="00B0F0"/>
              </a:solidFill>
              <a:effectLst>
                <a:outerShdw blurRad="38100" dist="38100" dir="2700000" algn="tl">
                  <a:srgbClr val="000000">
                    <a:alpha val="43137"/>
                  </a:srgbClr>
                </a:outerShdw>
              </a:effectLst>
            </a:endParaRPr>
          </a:p>
          <a:p>
            <a:pPr algn="just"/>
            <a:r>
              <a:rPr lang="en-US" sz="1200" dirty="0"/>
              <a:t>The High Point Title I </a:t>
            </a:r>
            <a:r>
              <a:rPr lang="en-US" sz="1200" i="1" dirty="0"/>
              <a:t>Parent Advisory Committee</a:t>
            </a:r>
            <a:r>
              <a:rPr lang="en-US" sz="1200" dirty="0"/>
              <a:t> (PAC) is composed of three parents, two School Governance Council members, our Title I Parent Liaison, two staff members and two administrators. We encourage parents to join and participate in the PAC throughout the school year.</a:t>
            </a:r>
          </a:p>
          <a:p>
            <a:r>
              <a:rPr lang="en-US" dirty="0"/>
              <a:t> </a:t>
            </a:r>
          </a:p>
          <a:p>
            <a:pPr algn="just"/>
            <a:endParaRPr lang="en-US" sz="1200" dirty="0"/>
          </a:p>
          <a:p>
            <a:pPr algn="just"/>
            <a:endParaRPr lang="en-US" sz="1200" dirty="0"/>
          </a:p>
          <a:p>
            <a:pPr algn="just"/>
            <a:endParaRPr lang="en-US" sz="1200" dirty="0"/>
          </a:p>
          <a:p>
            <a:pPr algn="just"/>
            <a:endParaRPr lang="en-US" sz="1200" dirty="0"/>
          </a:p>
          <a:p>
            <a:pPr algn="just"/>
            <a:endParaRPr lang="en-US" sz="1200" dirty="0"/>
          </a:p>
          <a:p>
            <a:pPr algn="just"/>
            <a:endParaRPr lang="en-US" sz="1200" dirty="0"/>
          </a:p>
        </p:txBody>
      </p:sp>
      <p:pic>
        <p:nvPicPr>
          <p:cNvPr id="19" name="Picture 18" descr="MC900334268[1]"/>
          <p:cNvPicPr/>
          <p:nvPr/>
        </p:nvPicPr>
        <p:blipFill>
          <a:blip r:embed="rId4" cstate="print">
            <a:extLst>
              <a:ext uri="{28A0092B-C50C-407E-A947-70E740481C1C}">
                <a14:useLocalDpi xmlns:a14="http://schemas.microsoft.com/office/drawing/2010/main" val="0"/>
              </a:ext>
            </a:extLst>
          </a:blip>
          <a:srcRect l="8788" r="8788"/>
          <a:stretch>
            <a:fillRect/>
          </a:stretch>
        </p:blipFill>
        <p:spPr bwMode="auto">
          <a:xfrm>
            <a:off x="4857244" y="1863190"/>
            <a:ext cx="776288" cy="1110198"/>
          </a:xfrm>
          <a:prstGeom prst="rect">
            <a:avLst/>
          </a:prstGeom>
          <a:noFill/>
          <a:ln>
            <a:noFill/>
          </a:ln>
          <a:effectLst/>
        </p:spPr>
      </p:pic>
      <p:sp>
        <p:nvSpPr>
          <p:cNvPr id="20" name="TextBox 19"/>
          <p:cNvSpPr txBox="1"/>
          <p:nvPr/>
        </p:nvSpPr>
        <p:spPr>
          <a:xfrm>
            <a:off x="100295" y="2994090"/>
            <a:ext cx="3315986" cy="1415772"/>
          </a:xfrm>
          <a:prstGeom prst="rect">
            <a:avLst/>
          </a:prstGeom>
          <a:noFill/>
          <a:ln w="57150">
            <a:solidFill>
              <a:schemeClr val="accent1">
                <a:lumMod val="75000"/>
              </a:schemeClr>
            </a:solidFill>
          </a:ln>
        </p:spPr>
        <p:txBody>
          <a:bodyPr wrap="square" rtlCol="0">
            <a:spAutoFit/>
          </a:bodyPr>
          <a:lstStyle/>
          <a:p>
            <a:r>
              <a:rPr lang="en-US" sz="1400" b="1" dirty="0">
                <a:solidFill>
                  <a:srgbClr val="0070C0"/>
                </a:solidFill>
                <a:effectLst>
                  <a:outerShdw blurRad="38100" dist="38100" dir="2700000" algn="tl">
                    <a:srgbClr val="000000">
                      <a:alpha val="43137"/>
                    </a:srgbClr>
                  </a:outerShdw>
                </a:effectLst>
              </a:rPr>
              <a:t>Parent Resource Center</a:t>
            </a:r>
            <a:endParaRPr lang="en-US" sz="1400" dirty="0">
              <a:solidFill>
                <a:srgbClr val="0070C0"/>
              </a:solidFill>
              <a:effectLst>
                <a:outerShdw blurRad="38100" dist="38100" dir="2700000" algn="tl">
                  <a:srgbClr val="000000">
                    <a:alpha val="43137"/>
                  </a:srgbClr>
                </a:outerShdw>
              </a:effectLst>
            </a:endParaRPr>
          </a:p>
          <a:p>
            <a:pPr algn="just"/>
            <a:r>
              <a:rPr lang="en-US" sz="1200" dirty="0"/>
              <a:t>The </a:t>
            </a:r>
            <a:r>
              <a:rPr lang="en-US" sz="1200" i="1" dirty="0"/>
              <a:t>Parent Resource Center is available </a:t>
            </a:r>
            <a:r>
              <a:rPr lang="en-US" sz="1200" dirty="0"/>
              <a:t>to check out books, study materials, and activities to use at home with the students. Computers are available for parents to explore the Parent Portal and educational resources. </a:t>
            </a:r>
          </a:p>
          <a:p>
            <a:pPr algn="just"/>
            <a:r>
              <a:rPr lang="en-US" sz="1200" dirty="0"/>
              <a:t>  *Open Monday – Friday  8:00 am – 3:00 pm</a:t>
            </a:r>
          </a:p>
        </p:txBody>
      </p:sp>
      <p:sp>
        <p:nvSpPr>
          <p:cNvPr id="17" name="TextBox 16"/>
          <p:cNvSpPr txBox="1"/>
          <p:nvPr/>
        </p:nvSpPr>
        <p:spPr>
          <a:xfrm flipH="1" flipV="1">
            <a:off x="7075756" y="312785"/>
            <a:ext cx="184731" cy="369332"/>
          </a:xfrm>
          <a:prstGeom prst="rect">
            <a:avLst/>
          </a:prstGeom>
          <a:noFill/>
          <a:ln w="38100">
            <a:solidFill>
              <a:schemeClr val="accent2">
                <a:lumMod val="75000"/>
              </a:schemeClr>
            </a:solidFill>
          </a:ln>
        </p:spPr>
        <p:txBody>
          <a:bodyPr wrap="square" rtlCol="0">
            <a:spAutoFit/>
          </a:bodyPr>
          <a:lstStyle/>
          <a:p>
            <a:endParaRPr lang="en-US" dirty="0"/>
          </a:p>
        </p:txBody>
      </p:sp>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44988" y="5987852"/>
            <a:ext cx="767969" cy="599449"/>
          </a:xfrm>
          <a:prstGeom prst="rect">
            <a:avLst/>
          </a:prstGeom>
        </p:spPr>
      </p:pic>
    </p:spTree>
    <p:extLst>
      <p:ext uri="{BB962C8B-B14F-4D97-AF65-F5344CB8AC3E}">
        <p14:creationId xmlns:p14="http://schemas.microsoft.com/office/powerpoint/2010/main" val="619651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941" y="985197"/>
            <a:ext cx="2602805" cy="217008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5"/>
          <p:cNvSpPr txBox="1"/>
          <p:nvPr/>
        </p:nvSpPr>
        <p:spPr>
          <a:xfrm flipH="1">
            <a:off x="3838908" y="296883"/>
            <a:ext cx="6812924" cy="646331"/>
          </a:xfrm>
          <a:prstGeom prst="rect">
            <a:avLst/>
          </a:prstGeom>
          <a:noFill/>
        </p:spPr>
        <p:txBody>
          <a:bodyPr wrap="square" rtlCol="0">
            <a:spAutoFit/>
          </a:bodyPr>
          <a:lstStyle/>
          <a:p>
            <a:pPr algn="ctr"/>
            <a:r>
              <a:rPr lang="en-US" b="1" u="sng" dirty="0">
                <a:solidFill>
                  <a:srgbClr val="0070C0"/>
                </a:solidFill>
                <a:effectLst>
                  <a:outerShdw blurRad="38100" dist="38100" dir="2700000" algn="tl">
                    <a:srgbClr val="000000">
                      <a:alpha val="43137"/>
                    </a:srgbClr>
                  </a:outerShdw>
                </a:effectLst>
              </a:rPr>
              <a:t>WE ARE LISTENING!   </a:t>
            </a:r>
          </a:p>
          <a:p>
            <a:pPr algn="ctr"/>
            <a:r>
              <a:rPr lang="en-US" b="1" u="sng" dirty="0">
                <a:solidFill>
                  <a:srgbClr val="0070C0"/>
                </a:solidFill>
                <a:effectLst>
                  <a:outerShdw blurRad="38100" dist="38100" dir="2700000" algn="tl">
                    <a:srgbClr val="000000">
                      <a:alpha val="43137"/>
                    </a:srgbClr>
                  </a:outerShdw>
                </a:effectLst>
              </a:rPr>
              <a:t>SHARE YOUR THOUGHTS ABOUT THE CONTENT IN THIS PFEP</a:t>
            </a:r>
          </a:p>
        </p:txBody>
      </p:sp>
      <p:sp>
        <p:nvSpPr>
          <p:cNvPr id="8" name="TextBox 7"/>
          <p:cNvSpPr txBox="1"/>
          <p:nvPr/>
        </p:nvSpPr>
        <p:spPr>
          <a:xfrm>
            <a:off x="2957888" y="1149983"/>
            <a:ext cx="8939748" cy="5450851"/>
          </a:xfrm>
          <a:prstGeom prst="rect">
            <a:avLst/>
          </a:prstGeom>
          <a:noFill/>
        </p:spPr>
        <p:txBody>
          <a:bodyPr wrap="square" rtlCol="0">
            <a:spAutoFit/>
          </a:bodyPr>
          <a:lstStyle/>
          <a:p>
            <a:pPr>
              <a:lnSpc>
                <a:spcPct val="150000"/>
              </a:lnSpc>
            </a:pPr>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9" name="TextBox 8"/>
          <p:cNvSpPr txBox="1"/>
          <p:nvPr/>
        </p:nvSpPr>
        <p:spPr>
          <a:xfrm>
            <a:off x="218941" y="3441680"/>
            <a:ext cx="2412196" cy="3416320"/>
          </a:xfrm>
          <a:prstGeom prst="rect">
            <a:avLst/>
          </a:prstGeom>
          <a:noFill/>
        </p:spPr>
        <p:txBody>
          <a:bodyPr wrap="square" rtlCol="0">
            <a:spAutoFit/>
          </a:bodyPr>
          <a:lstStyle/>
          <a:p>
            <a:pPr algn="just"/>
            <a:r>
              <a:rPr lang="en-US" b="1" dirty="0"/>
              <a:t>We appreciate your input! Please write your comments and turn in the front office.</a:t>
            </a:r>
          </a:p>
          <a:p>
            <a:pPr algn="just"/>
            <a:r>
              <a:rPr lang="en-US" b="1" dirty="0"/>
              <a:t>                    Thank you!</a:t>
            </a:r>
          </a:p>
          <a:p>
            <a:pPr algn="just"/>
            <a:endParaRPr lang="en-US" b="1" dirty="0"/>
          </a:p>
          <a:p>
            <a:pPr algn="just"/>
            <a:r>
              <a:rPr lang="en-US" b="1" i="1" dirty="0"/>
              <a:t>(</a:t>
            </a:r>
            <a:r>
              <a:rPr lang="en-US" i="1" dirty="0"/>
              <a:t>Applicable comments will be forwarded to the District Title I Office if parents feel any part of the schoolwide plan is unsatisfactory)</a:t>
            </a:r>
          </a:p>
        </p:txBody>
      </p:sp>
      <p:sp>
        <p:nvSpPr>
          <p:cNvPr id="3" name="TextBox 2" hidden="1"/>
          <p:cNvSpPr txBox="1"/>
          <p:nvPr/>
        </p:nvSpPr>
        <p:spPr>
          <a:xfrm>
            <a:off x="0" y="243444"/>
            <a:ext cx="12192000" cy="6614556"/>
          </a:xfrm>
          <a:prstGeom prst="rect">
            <a:avLst/>
          </a:prstGeom>
          <a:noFill/>
          <a:ln w="28575">
            <a:solidFill>
              <a:srgbClr val="C00000"/>
            </a:solidFill>
          </a:ln>
        </p:spPr>
        <p:txBody>
          <a:bodyPr wrap="square" rtlCol="0">
            <a:spAutoFit/>
          </a:bodyPr>
          <a:lstStyle/>
          <a:p>
            <a:endParaRPr lang="en-US" dirty="0"/>
          </a:p>
        </p:txBody>
      </p:sp>
    </p:spTree>
    <p:extLst>
      <p:ext uri="{BB962C8B-B14F-4D97-AF65-F5344CB8AC3E}">
        <p14:creationId xmlns:p14="http://schemas.microsoft.com/office/powerpoint/2010/main" val="4010917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82"/>
            <a:ext cx="3031958" cy="6809556"/>
          </a:xfrm>
          <a:prstGeom prst="rect">
            <a:avLst/>
          </a:prstGeom>
          <a:noFill/>
          <a:ln w="28575">
            <a:solidFill>
              <a:schemeClr val="accent1">
                <a:lumMod val="75000"/>
              </a:schemeClr>
            </a:solidFill>
          </a:ln>
        </p:spPr>
        <p:txBody>
          <a:bodyPr wrap="square" rtlCol="0">
            <a:spAutoFit/>
          </a:bodyPr>
          <a:lstStyle/>
          <a:p>
            <a:pPr algn="ctr"/>
            <a:r>
              <a:rPr lang="es-MX" sz="1600" b="1" dirty="0">
                <a:solidFill>
                  <a:srgbClr val="00B0F0"/>
                </a:solidFill>
                <a:effectLst>
                  <a:outerShdw blurRad="38100" dist="38100" dir="2700000" algn="tl">
                    <a:srgbClr val="000000">
                      <a:alpha val="43137"/>
                    </a:srgbClr>
                  </a:outerShdw>
                </a:effectLst>
              </a:rPr>
              <a:t>High Point Elementary School</a:t>
            </a:r>
            <a:endParaRPr lang="es-MX" sz="1600" dirty="0">
              <a:solidFill>
                <a:srgbClr val="00B0F0"/>
              </a:solidFill>
              <a:effectLst>
                <a:outerShdw blurRad="38100" dist="38100" dir="2700000" algn="tl">
                  <a:srgbClr val="000000">
                    <a:alpha val="43137"/>
                  </a:srgbClr>
                </a:outerShdw>
              </a:effectLst>
            </a:endParaRPr>
          </a:p>
          <a:p>
            <a:pPr algn="ctr"/>
            <a:r>
              <a:rPr lang="es-MX" sz="1400" b="1" i="1" dirty="0"/>
              <a:t>Plan de Participación para Padres y Familias</a:t>
            </a:r>
          </a:p>
          <a:p>
            <a:pPr algn="ctr"/>
            <a:r>
              <a:rPr lang="es-MX" sz="1400" b="1" i="1" dirty="0"/>
              <a:t>Para el Éxito Estudiantil Compartido</a:t>
            </a:r>
            <a:endParaRPr lang="es-MX" sz="1400" b="1" dirty="0"/>
          </a:p>
          <a:p>
            <a:pPr algn="ctr"/>
            <a:r>
              <a:rPr lang="es-MX" sz="1200" i="1" dirty="0"/>
              <a:t>Año Escolar 2026-2027</a:t>
            </a:r>
          </a:p>
          <a:p>
            <a:pPr algn="ctr"/>
            <a:endParaRPr lang="es-MX" sz="1200" i="1" dirty="0"/>
          </a:p>
          <a:p>
            <a:pPr algn="ctr"/>
            <a:r>
              <a:rPr lang="es-MX" sz="1200" i="1" dirty="0"/>
              <a:t>Actualizado: 23 de julio, 2026</a:t>
            </a:r>
          </a:p>
          <a:p>
            <a:pPr algn="ctr"/>
            <a:endParaRPr lang="es-MX" sz="1200" i="1" dirty="0"/>
          </a:p>
          <a:p>
            <a:pPr algn="ctr"/>
            <a:r>
              <a:rPr lang="es-MX" sz="1050" b="1" i="1" dirty="0"/>
              <a:t> </a:t>
            </a:r>
            <a:r>
              <a:rPr lang="es-MX" sz="1100" b="1" i="1" dirty="0"/>
              <a:t>Dr. Danielle Miller, Directora</a:t>
            </a:r>
          </a:p>
          <a:p>
            <a:pPr algn="ctr"/>
            <a:r>
              <a:rPr lang="en-US" sz="1100" b="1" i="1" dirty="0"/>
              <a:t>Ms. Megan Meneely, Asst. </a:t>
            </a:r>
            <a:r>
              <a:rPr lang="en-US" sz="1100" b="1" i="1" dirty="0" err="1"/>
              <a:t>Directora</a:t>
            </a:r>
            <a:endParaRPr lang="en-US" sz="1100" b="1" dirty="0"/>
          </a:p>
          <a:p>
            <a:pPr algn="ctr"/>
            <a:r>
              <a:rPr lang="es-MX" sz="1100" i="1" dirty="0"/>
              <a:t>520 Greenland Rd. NE Atlanta, GA 30342</a:t>
            </a:r>
            <a:endParaRPr lang="es-MX" sz="1100" dirty="0"/>
          </a:p>
          <a:p>
            <a:pPr algn="ctr"/>
            <a:r>
              <a:rPr lang="es-MX" sz="1100" i="1" dirty="0"/>
              <a:t>(470) 254-7716</a:t>
            </a:r>
          </a:p>
          <a:p>
            <a:pPr algn="ctr"/>
            <a:r>
              <a:rPr lang="es-MX" sz="1100" dirty="0">
                <a:hlinkClick r:id="rId2"/>
              </a:rPr>
              <a:t>www.fultonschools.org/school/highpoint</a:t>
            </a:r>
            <a:r>
              <a:rPr lang="es-MX" sz="1100" dirty="0"/>
              <a:t> </a:t>
            </a:r>
          </a:p>
          <a:p>
            <a:r>
              <a:rPr lang="es-MX" sz="1100" i="1" dirty="0"/>
              <a:t> </a:t>
            </a:r>
            <a:r>
              <a:rPr lang="en-US" sz="1100" u="sng" dirty="0">
                <a:hlinkClick r:id="rId3"/>
              </a:rPr>
              <a:t>https://www.fultonschools.org/domain/282</a:t>
            </a:r>
            <a:r>
              <a:rPr lang="en-US" sz="1100" dirty="0"/>
              <a:t> </a:t>
            </a:r>
          </a:p>
          <a:p>
            <a:endParaRPr lang="es-MX" sz="1100" dirty="0"/>
          </a:p>
          <a:p>
            <a:pPr algn="ctr"/>
            <a:endParaRPr lang="es-MX" sz="1050" dirty="0"/>
          </a:p>
          <a:p>
            <a:pPr algn="ctr"/>
            <a:r>
              <a:rPr lang="es-MX" sz="1050" b="1" dirty="0"/>
              <a:t> </a:t>
            </a:r>
            <a:endParaRPr lang="es-MX" sz="1050" dirty="0"/>
          </a:p>
          <a:p>
            <a:r>
              <a:rPr lang="es-MX" sz="1050" b="1" dirty="0"/>
              <a:t> </a:t>
            </a:r>
          </a:p>
          <a:p>
            <a:endParaRPr lang="es-MX" sz="1050" dirty="0"/>
          </a:p>
          <a:p>
            <a:endParaRPr lang="es-MX" sz="1050" dirty="0"/>
          </a:p>
          <a:p>
            <a:r>
              <a:rPr lang="es-MX" sz="1200" b="1" dirty="0">
                <a:latin typeface="Garamond" panose="02020404030301010803" pitchFamily="18" charset="0"/>
              </a:rPr>
              <a:t>¿</a:t>
            </a:r>
            <a:r>
              <a:rPr lang="es-MX" sz="1200" b="1" dirty="0"/>
              <a:t>Qué es Título I?</a:t>
            </a:r>
            <a:endParaRPr lang="es-MX" sz="1200" dirty="0"/>
          </a:p>
          <a:p>
            <a:r>
              <a:rPr lang="es-MX" sz="1050" dirty="0"/>
              <a:t>High Point es una escuela primaria identificada como una escuela de título I la cual es parte del Decreto Todo Estudiante es Exitoso (ESSA). Título I está diseñado para apoyar los esfuerzos de reforma en la escuela local y estatal, vinculados a las desafiantes normas académicas estatales con el fin de reforzar y realzar los esfuerzos para mejorar la enseñanza y el aprendizaje de los estudiantes.  Los programas de Título I deben basarse en medios eficaces para mejorar el rendimiento de los estudiantes e incluir estrategias para apoyar la participación de los padres. Todas las escuelas de Título I deben conjuntamente desarrollar con todos los padres por escrito un Plan de Participación para Padres y Familias</a:t>
            </a:r>
            <a:r>
              <a:rPr lang="es-MX" sz="1050" i="1" dirty="0"/>
              <a:t>. </a:t>
            </a:r>
          </a:p>
          <a:p>
            <a:endParaRPr lang="es-MX" sz="1050" i="1" dirty="0"/>
          </a:p>
          <a:p>
            <a:endParaRPr lang="es-MX" sz="1050" i="1" dirty="0"/>
          </a:p>
          <a:p>
            <a:endParaRPr lang="es-MX" sz="1050" dirty="0"/>
          </a:p>
        </p:txBody>
      </p:sp>
      <p:sp>
        <p:nvSpPr>
          <p:cNvPr id="3" name="TextBox 2"/>
          <p:cNvSpPr txBox="1"/>
          <p:nvPr/>
        </p:nvSpPr>
        <p:spPr>
          <a:xfrm>
            <a:off x="3116485" y="92379"/>
            <a:ext cx="9075515" cy="4208844"/>
          </a:xfrm>
          <a:prstGeom prst="rect">
            <a:avLst/>
          </a:prstGeom>
          <a:noFill/>
          <a:ln w="28575">
            <a:solidFill>
              <a:srgbClr val="C00000"/>
            </a:solidFill>
          </a:ln>
        </p:spPr>
        <p:txBody>
          <a:bodyPr wrap="square" rtlCol="0">
            <a:spAutoFit/>
          </a:bodyPr>
          <a:lstStyle/>
          <a:p>
            <a:endParaRPr lang="es-MX" sz="1200" b="1" i="1" cap="small" dirty="0">
              <a:solidFill>
                <a:srgbClr val="00B0F0"/>
              </a:solidFill>
              <a:effectLst>
                <a:outerShdw blurRad="38100" dist="38100" dir="2700000" algn="tl">
                  <a:srgbClr val="000000">
                    <a:alpha val="43137"/>
                  </a:srgbClr>
                </a:outerShdw>
              </a:effectLst>
            </a:endParaRPr>
          </a:p>
          <a:p>
            <a:r>
              <a:rPr lang="es-MX" sz="1400" b="1" i="1" cap="small" dirty="0">
                <a:solidFill>
                  <a:srgbClr val="00B0F0"/>
                </a:solidFill>
                <a:effectLst>
                  <a:outerShdw blurRad="38100" dist="38100" dir="2700000" algn="tl">
                    <a:srgbClr val="000000">
                      <a:alpha val="43137"/>
                    </a:srgbClr>
                  </a:outerShdw>
                </a:effectLst>
              </a:rPr>
              <a:t>Plan de participación para los padres y familias para el logro estudiantil compartido</a:t>
            </a:r>
            <a:endParaRPr lang="es-MX" sz="1200" dirty="0">
              <a:solidFill>
                <a:srgbClr val="00B0F0"/>
              </a:solidFill>
              <a:effectLst>
                <a:outerShdw blurRad="38100" dist="38100" dir="2700000" algn="tl">
                  <a:srgbClr val="000000">
                    <a:alpha val="43137"/>
                  </a:srgbClr>
                </a:outerShdw>
              </a:effectLst>
            </a:endParaRPr>
          </a:p>
          <a:p>
            <a:r>
              <a:rPr lang="es-MX" sz="1050" b="1" dirty="0"/>
              <a:t>¿Qué es?</a:t>
            </a:r>
            <a:endParaRPr lang="es-MX" sz="1050" dirty="0"/>
          </a:p>
          <a:p>
            <a:pPr algn="just"/>
            <a:r>
              <a:rPr lang="es-MX" sz="1050" i="1" dirty="0"/>
              <a:t>El Plan de Participación para los Padres y Familias (PFEP) es un plan que describe como High Point proporcionará</a:t>
            </a:r>
          </a:p>
          <a:p>
            <a:pPr algn="just"/>
            <a:r>
              <a:rPr lang="es-MX" sz="1050" i="1" dirty="0"/>
              <a:t> oportunidades para mejorar la participación de los Padres para que así ellos puedan apoyar y promover el aprendizaje</a:t>
            </a:r>
          </a:p>
          <a:p>
            <a:pPr algn="just"/>
            <a:r>
              <a:rPr lang="es-MX" sz="1050" i="1" dirty="0"/>
              <a:t> en la escuela y en casa. El PFEP describe las diferentes formas que HPE puede ayudar a los padres a planificar y participar</a:t>
            </a:r>
          </a:p>
          <a:p>
            <a:pPr algn="just"/>
            <a:r>
              <a:rPr lang="es-MX" sz="1050" i="1" dirty="0"/>
              <a:t> en eventos y actividades escolares. High Point valora las aportaciones y participación de los padres para establecer una</a:t>
            </a:r>
          </a:p>
          <a:p>
            <a:pPr algn="just"/>
            <a:r>
              <a:rPr lang="es-MX" sz="1050" i="1" dirty="0"/>
              <a:t> asociación de igualdad con el objetivo común de mejorar el rendimiento de los estudiantes.</a:t>
            </a:r>
            <a:r>
              <a:rPr lang="es-MX" sz="1050" dirty="0"/>
              <a:t> </a:t>
            </a:r>
          </a:p>
          <a:p>
            <a:pPr algn="just"/>
            <a:r>
              <a:rPr lang="es-MX" sz="1050" dirty="0"/>
              <a:t> </a:t>
            </a:r>
          </a:p>
          <a:p>
            <a:pPr algn="just"/>
            <a:r>
              <a:rPr lang="es-MX" sz="1050" b="1" dirty="0"/>
              <a:t>¿Como se actualiza? </a:t>
            </a:r>
            <a:endParaRPr lang="es-MX" sz="1050" dirty="0"/>
          </a:p>
          <a:p>
            <a:pPr algn="just"/>
            <a:r>
              <a:rPr lang="es-MX" sz="1050" dirty="0"/>
              <a:t>Cada primavera, la escuela High Point ofrece anualmente un foro para comentarios de los padres, donde se revisan </a:t>
            </a:r>
          </a:p>
          <a:p>
            <a:pPr algn="just"/>
            <a:r>
              <a:rPr lang="es-MX" sz="1050" dirty="0"/>
              <a:t>el PFEP, así como el Plan Escolar y el Pacto de escuela-padres-estudiantes. También distribuimos una encuesta anual en </a:t>
            </a:r>
          </a:p>
          <a:p>
            <a:pPr algn="just"/>
            <a:r>
              <a:rPr lang="es-MX" sz="1050" dirty="0"/>
              <a:t>persona y en línea para pedir a los padres sus sugerencias sobre el plan y cómo hacer uso de los fondos para la participación</a:t>
            </a:r>
          </a:p>
          <a:p>
            <a:pPr algn="just"/>
            <a:r>
              <a:rPr lang="es-MX" sz="1050" dirty="0"/>
              <a:t>de los padres y familias.  Además, sugerencias y comentarios de los padres con respecto a este plan son bienvenidos durante el año escolar en nuestro </a:t>
            </a:r>
          </a:p>
          <a:p>
            <a:pPr algn="just"/>
            <a:r>
              <a:rPr lang="es-MX" sz="1050" dirty="0"/>
              <a:t>formulario de encuesta en línea, o en actividades y reuniones de padres.</a:t>
            </a:r>
          </a:p>
          <a:p>
            <a:pPr algn="just"/>
            <a:r>
              <a:rPr lang="es-MX" sz="1050" dirty="0"/>
              <a:t> </a:t>
            </a:r>
          </a:p>
          <a:p>
            <a:pPr algn="just"/>
            <a:r>
              <a:rPr lang="es-MX" sz="1050" b="1" dirty="0"/>
              <a:t>¿Para quién es? </a:t>
            </a:r>
            <a:endParaRPr lang="es-MX" sz="1050" dirty="0"/>
          </a:p>
          <a:p>
            <a:pPr algn="just"/>
            <a:r>
              <a:rPr lang="es-MX" sz="1050" dirty="0"/>
              <a:t>Todos los estudiantes que participan en el programa Título I, Parte A y sus familias, son animados e invitados a participar en las oportunidades descritas en este plan.  La escuela primaria High Point proporcionará toda oportunidad para la participación de los padres con inglés limitado, a padres con discapacidades y los padres de niños migratorios.</a:t>
            </a:r>
          </a:p>
          <a:p>
            <a:pPr algn="just"/>
            <a:r>
              <a:rPr lang="es-MX" sz="1050" dirty="0"/>
              <a:t> </a:t>
            </a:r>
          </a:p>
          <a:p>
            <a:pPr algn="just"/>
            <a:r>
              <a:rPr lang="es-MX" sz="1050" b="1" dirty="0"/>
              <a:t>¿Dónde está disponible? </a:t>
            </a:r>
            <a:endParaRPr lang="es-MX" sz="1050" dirty="0"/>
          </a:p>
          <a:p>
            <a:pPr algn="just"/>
            <a:r>
              <a:rPr lang="es-MX" sz="1050" dirty="0"/>
              <a:t>El PFEP se distribuye a todas las familias en el otoño. Además, está publicada en la Página Web de la escuela y disponible en el </a:t>
            </a:r>
            <a:r>
              <a:rPr lang="es-MX" sz="1050" b="1" dirty="0"/>
              <a:t>Centro de Recursos para Padres.</a:t>
            </a:r>
          </a:p>
          <a:p>
            <a:pPr algn="just"/>
            <a:endParaRPr lang="es-MX" sz="1050"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8331" y="278644"/>
            <a:ext cx="2009137" cy="18373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TextBox 6"/>
          <p:cNvSpPr txBox="1"/>
          <p:nvPr/>
        </p:nvSpPr>
        <p:spPr>
          <a:xfrm>
            <a:off x="3116485" y="5123414"/>
            <a:ext cx="9075515" cy="1677382"/>
          </a:xfrm>
          <a:prstGeom prst="rect">
            <a:avLst/>
          </a:prstGeom>
          <a:noFill/>
          <a:ln w="38100">
            <a:solidFill>
              <a:schemeClr val="accent2">
                <a:lumMod val="75000"/>
              </a:schemeClr>
            </a:solidFill>
          </a:ln>
        </p:spPr>
        <p:txBody>
          <a:bodyPr wrap="square" rtlCol="0">
            <a:spAutoFit/>
          </a:bodyPr>
          <a:lstStyle/>
          <a:p>
            <a:pPr algn="just"/>
            <a:r>
              <a:rPr lang="es-MX" sz="1400" b="1" i="1" cap="small" dirty="0">
                <a:solidFill>
                  <a:srgbClr val="0070C0"/>
                </a:solidFill>
                <a:effectLst>
                  <a:outerShdw blurRad="38100" dist="38100" dir="2700000" algn="tl">
                    <a:srgbClr val="000000">
                      <a:alpha val="43137"/>
                    </a:srgbClr>
                  </a:outerShdw>
                </a:effectLst>
              </a:rPr>
              <a:t>Estándares de participación para la familia</a:t>
            </a:r>
            <a:endParaRPr lang="es-MX" sz="1400" dirty="0">
              <a:solidFill>
                <a:srgbClr val="0070C0"/>
              </a:solidFill>
              <a:effectLst>
                <a:outerShdw blurRad="38100" dist="38100" dir="2700000" algn="tl">
                  <a:srgbClr val="000000">
                    <a:alpha val="43137"/>
                  </a:srgbClr>
                </a:outerShdw>
              </a:effectLst>
            </a:endParaRPr>
          </a:p>
          <a:p>
            <a:pPr algn="just">
              <a:spcAft>
                <a:spcPts val="600"/>
              </a:spcAft>
            </a:pPr>
            <a:r>
              <a:rPr lang="es-MX" sz="1200" dirty="0"/>
              <a:t>La Escuela Primaria High Point ha adoptado </a:t>
            </a:r>
            <a:r>
              <a:rPr lang="es-MX" sz="1200" b="1" i="1" dirty="0"/>
              <a:t>los Estándares Nacionales de PTA para la Asociación entre la Familia y la Escuela </a:t>
            </a:r>
            <a:r>
              <a:rPr lang="es-MX" sz="1200" dirty="0"/>
              <a:t>como modelo de la escuela en la participación de los padres, estudiantes y la comunidad. Estos son los estándares:</a:t>
            </a:r>
          </a:p>
          <a:p>
            <a:pPr marL="685800" lvl="1" indent="-228600" algn="just">
              <a:buAutoNum type="arabicPeriod"/>
            </a:pPr>
            <a:r>
              <a:rPr lang="es-MX" sz="1200" dirty="0"/>
              <a:t>Bienvenidas Todas las Familias		4. Defender a Todo Niño	</a:t>
            </a:r>
          </a:p>
          <a:p>
            <a:pPr marL="685800" lvl="1" indent="-228600" algn="just">
              <a:buFont typeface="+mj-lt"/>
              <a:buAutoNum type="arabicPeriod"/>
            </a:pPr>
            <a:r>
              <a:rPr lang="es-MX" sz="1200" dirty="0"/>
              <a:t>Comunicándose de Manera Efectiva	5. Compartiendo el Poder</a:t>
            </a:r>
          </a:p>
          <a:p>
            <a:pPr marL="685800" lvl="1" indent="-228600" algn="just">
              <a:buFont typeface="+mj-lt"/>
              <a:buAutoNum type="arabicPeriod"/>
            </a:pPr>
            <a:r>
              <a:rPr lang="es-MX" sz="1200" dirty="0"/>
              <a:t>Apoyando el Éxito del Estudiante	6. Colaborando con la Comunidad</a:t>
            </a:r>
          </a:p>
          <a:p>
            <a:pPr marL="685800" lvl="1" indent="-228600" algn="just">
              <a:buFont typeface="+mj-lt"/>
              <a:buAutoNum type="arabicPeriod"/>
            </a:pPr>
            <a:endParaRPr lang="es-MX" sz="1200" dirty="0"/>
          </a:p>
          <a:p>
            <a:pPr marL="685800" lvl="1" indent="-228600" algn="just">
              <a:buFont typeface="+mj-lt"/>
              <a:buAutoNum type="arabicPeriod"/>
            </a:pPr>
            <a:endParaRPr lang="es-MX" sz="12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49559" y="5790107"/>
            <a:ext cx="1637909" cy="928149"/>
          </a:xfrm>
          <a:prstGeom prst="rect">
            <a:avLst/>
          </a:prstGeom>
          <a:ln w="38100">
            <a:solidFill>
              <a:schemeClr val="accent1">
                <a:lumMod val="50000"/>
              </a:schemeClr>
            </a:solidFill>
          </a:ln>
        </p:spPr>
      </p:pic>
      <p:pic>
        <p:nvPicPr>
          <p:cNvPr id="9" name="Picture 8" descr="cid:59434910-38ef-4f69-af6b-04fb41c6020e"/>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1276721" y="6052640"/>
            <a:ext cx="1691863" cy="665616"/>
          </a:xfrm>
          <a:prstGeom prst="rect">
            <a:avLst/>
          </a:prstGeom>
          <a:noFill/>
          <a:ln>
            <a:noFill/>
          </a:ln>
        </p:spPr>
      </p:pic>
      <p:pic>
        <p:nvPicPr>
          <p:cNvPr id="10" name="Picture 9">
            <a:extLst>
              <a:ext uri="{FF2B5EF4-FFF2-40B4-BE49-F238E27FC236}">
                <a16:creationId xmlns:a16="http://schemas.microsoft.com/office/drawing/2014/main" id="{8F9D767A-82A9-4EE2-9E70-B134CEB919DE}"/>
              </a:ext>
            </a:extLst>
          </p:cNvPr>
          <p:cNvPicPr/>
          <p:nvPr/>
        </p:nvPicPr>
        <p:blipFill>
          <a:blip r:embed="rId8">
            <a:extLst>
              <a:ext uri="{28A0092B-C50C-407E-A947-70E740481C1C}">
                <a14:useLocalDpi xmlns:a14="http://schemas.microsoft.com/office/drawing/2010/main" val="0"/>
              </a:ext>
            </a:extLst>
          </a:blip>
          <a:stretch>
            <a:fillRect/>
          </a:stretch>
        </p:blipFill>
        <p:spPr>
          <a:xfrm>
            <a:off x="598718" y="2664823"/>
            <a:ext cx="1508756" cy="914400"/>
          </a:xfrm>
          <a:prstGeom prst="rect">
            <a:avLst/>
          </a:prstGeom>
        </p:spPr>
      </p:pic>
    </p:spTree>
    <p:extLst>
      <p:ext uri="{BB962C8B-B14F-4D97-AF65-F5344CB8AC3E}">
        <p14:creationId xmlns:p14="http://schemas.microsoft.com/office/powerpoint/2010/main" val="422611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478" y="228125"/>
            <a:ext cx="3289300" cy="3124200"/>
          </a:xfrm>
          <a:prstGeom prst="rect">
            <a:avLst/>
          </a:prstGeom>
          <a:noFill/>
        </p:spPr>
        <p:txBody>
          <a:bodyPr wrap="square" rtlCol="0">
            <a:spAutoFit/>
          </a:bodyPr>
          <a:lstStyle/>
          <a:p>
            <a:endParaRPr lang="en-US" dirty="0"/>
          </a:p>
        </p:txBody>
      </p:sp>
      <p:sp>
        <p:nvSpPr>
          <p:cNvPr id="8" name="TextBox 7"/>
          <p:cNvSpPr txBox="1"/>
          <p:nvPr/>
        </p:nvSpPr>
        <p:spPr>
          <a:xfrm>
            <a:off x="3293348" y="39570"/>
            <a:ext cx="8802607" cy="6651821"/>
          </a:xfrm>
          <a:prstGeom prst="rect">
            <a:avLst/>
          </a:prstGeom>
          <a:noFill/>
          <a:ln w="38100">
            <a:solidFill>
              <a:schemeClr val="accent2">
                <a:lumMod val="60000"/>
                <a:lumOff val="40000"/>
              </a:schemeClr>
            </a:solidFill>
          </a:ln>
        </p:spPr>
        <p:txBody>
          <a:bodyPr wrap="square" rtlCol="0">
            <a:spAutoFit/>
          </a:bodyPr>
          <a:lstStyle/>
          <a:p>
            <a:pPr algn="ctr"/>
            <a:r>
              <a:rPr lang="en-US" sz="1600" b="1" dirty="0">
                <a:solidFill>
                  <a:srgbClr val="00B0F0"/>
                </a:solidFill>
                <a:effectLst>
                  <a:outerShdw blurRad="38100" dist="38100" dir="2700000" algn="tl">
                    <a:srgbClr val="000000">
                      <a:alpha val="43137"/>
                    </a:srgbClr>
                  </a:outerShdw>
                </a:effectLst>
                <a:latin typeface="Bradley Hand ITC" panose="03070402050302030203" pitchFamily="66" charset="0"/>
              </a:rPr>
              <a:t>¡</a:t>
            </a:r>
            <a:r>
              <a:rPr lang="en-US" sz="1600" b="1" dirty="0" err="1">
                <a:solidFill>
                  <a:srgbClr val="00B0F0"/>
                </a:solidFill>
                <a:effectLst>
                  <a:outerShdw blurRad="38100" dist="38100" dir="2700000" algn="tl">
                    <a:srgbClr val="000000">
                      <a:alpha val="43137"/>
                    </a:srgbClr>
                  </a:outerShdw>
                </a:effectLst>
                <a:latin typeface="Bradley Hand ITC" panose="03070402050302030203" pitchFamily="66" charset="0"/>
              </a:rPr>
              <a:t>Vamos</a:t>
            </a:r>
            <a:r>
              <a:rPr lang="en-US" sz="1600" b="1" dirty="0">
                <a:solidFill>
                  <a:srgbClr val="00B0F0"/>
                </a:solidFill>
                <a:effectLst>
                  <a:outerShdw blurRad="38100" dist="38100" dir="2700000" algn="tl">
                    <a:srgbClr val="000000">
                      <a:alpha val="43137"/>
                    </a:srgbClr>
                  </a:outerShdw>
                </a:effectLst>
                <a:latin typeface="Bradley Hand ITC" panose="03070402050302030203" pitchFamily="66" charset="0"/>
              </a:rPr>
              <a:t> a </a:t>
            </a:r>
            <a:r>
              <a:rPr lang="en-US" sz="1600" b="1" dirty="0" err="1">
                <a:solidFill>
                  <a:srgbClr val="00B0F0"/>
                </a:solidFill>
                <a:effectLst>
                  <a:outerShdw blurRad="38100" dist="38100" dir="2700000" algn="tl">
                    <a:srgbClr val="000000">
                      <a:alpha val="43137"/>
                    </a:srgbClr>
                  </a:outerShdw>
                </a:effectLst>
                <a:latin typeface="Bradley Hand ITC" panose="03070402050302030203" pitchFamily="66" charset="0"/>
              </a:rPr>
              <a:t>Juntarnos</a:t>
            </a:r>
            <a:r>
              <a:rPr lang="en-US" sz="1600" b="1" dirty="0">
                <a:solidFill>
                  <a:srgbClr val="00B0F0"/>
                </a:solidFill>
                <a:effectLst>
                  <a:outerShdw blurRad="38100" dist="38100" dir="2700000" algn="tl">
                    <a:srgbClr val="000000">
                      <a:alpha val="43137"/>
                    </a:srgbClr>
                  </a:outerShdw>
                </a:effectLst>
                <a:latin typeface="Bradley Hand ITC" panose="03070402050302030203" pitchFamily="66" charset="0"/>
              </a:rPr>
              <a:t>!</a:t>
            </a:r>
          </a:p>
          <a:p>
            <a:pPr>
              <a:lnSpc>
                <a:spcPct val="50000"/>
              </a:lnSpc>
            </a:pPr>
            <a:endParaRPr lang="es-MX" sz="1050" dirty="0"/>
          </a:p>
          <a:p>
            <a:r>
              <a:rPr lang="es-MX" sz="1000" dirty="0"/>
              <a:t>High Point ofrece eventos para fomentar la capacidad de una fuerte participación de los padres y apoyar una asociación entre la escuela, los padres y la comunidad. El calendario de eventos se encuentra en nuestro sitio web y se actualiza semanalmente. Estos son algunos de nuestros eventos:</a:t>
            </a:r>
          </a:p>
          <a:p>
            <a:pPr>
              <a:lnSpc>
                <a:spcPct val="50000"/>
              </a:lnSpc>
            </a:pPr>
            <a:endParaRPr lang="es-MX" sz="1000" dirty="0"/>
          </a:p>
          <a:p>
            <a:r>
              <a:rPr lang="es-MX" sz="1000" b="1" i="1" dirty="0"/>
              <a:t>Información a Puertas Abiertas– 31 de julio 2026</a:t>
            </a:r>
            <a:endParaRPr lang="es-MX" sz="1000" dirty="0"/>
          </a:p>
          <a:p>
            <a:r>
              <a:rPr lang="es-MX" sz="1000" dirty="0"/>
              <a:t>Conozca al maestro(a) y nuestro personal amable y servicial del año escolar.</a:t>
            </a:r>
          </a:p>
          <a:p>
            <a:pPr>
              <a:lnSpc>
                <a:spcPct val="50000"/>
              </a:lnSpc>
            </a:pPr>
            <a:endParaRPr lang="es-MX" sz="1000" b="1" i="1" dirty="0"/>
          </a:p>
          <a:p>
            <a:r>
              <a:rPr lang="es-MX" sz="1000" b="1" i="1" dirty="0"/>
              <a:t>Picnic en Celebración del Regreso a Clases –  14 de agosto 2026</a:t>
            </a:r>
            <a:endParaRPr lang="es-MX" sz="1000" dirty="0"/>
          </a:p>
          <a:p>
            <a:r>
              <a:rPr lang="es-MX" sz="1000" dirty="0">
                <a:latin typeface="Century Gothic" panose="020B0502020202020204" pitchFamily="34" charset="0"/>
              </a:rPr>
              <a:t>¡E</a:t>
            </a:r>
            <a:r>
              <a:rPr lang="es-MX" sz="1000" dirty="0"/>
              <a:t>vento divertido que unifica a nuestras familias y la comunidad!</a:t>
            </a:r>
          </a:p>
          <a:p>
            <a:pPr>
              <a:lnSpc>
                <a:spcPct val="50000"/>
              </a:lnSpc>
            </a:pPr>
            <a:r>
              <a:rPr lang="es-MX" sz="1000" dirty="0"/>
              <a:t> </a:t>
            </a:r>
          </a:p>
          <a:p>
            <a:r>
              <a:rPr lang="es-MX" sz="1000" b="1" i="1" dirty="0"/>
              <a:t>Reunión Anual de Título I para Padres – 20 de agosto 2026</a:t>
            </a:r>
            <a:endParaRPr lang="es-MX" sz="1000" dirty="0"/>
          </a:p>
          <a:p>
            <a:r>
              <a:rPr lang="es-MX" sz="1000" dirty="0"/>
              <a:t>Le invitamos a una mañana para compartir y aprender acerca de nuestro programa Titulo I, incluyendo nuestro plan de participación de los padres y las familias, el plan escolar, los pactos escolares entre la escuela y las familias, y los requisitos de los Padres para la participación.</a:t>
            </a:r>
          </a:p>
          <a:p>
            <a:pPr>
              <a:lnSpc>
                <a:spcPct val="50000"/>
              </a:lnSpc>
            </a:pPr>
            <a:endParaRPr lang="es-MX" sz="1000" dirty="0"/>
          </a:p>
          <a:p>
            <a:r>
              <a:rPr lang="es-MX" sz="1000" b="1" i="1" dirty="0"/>
              <a:t>Noche Curricular – 9 de septiembre 2026</a:t>
            </a:r>
            <a:endParaRPr lang="es-MX" sz="1000" dirty="0"/>
          </a:p>
          <a:p>
            <a:r>
              <a:rPr lang="es-MX" sz="1000" dirty="0"/>
              <a:t>Escuchar sobre como es el dia escolare de su hijo(a), las metas académicas, expectativas del salón de clase y más.</a:t>
            </a:r>
          </a:p>
          <a:p>
            <a:pPr>
              <a:lnSpc>
                <a:spcPct val="50000"/>
              </a:lnSpc>
            </a:pPr>
            <a:r>
              <a:rPr lang="es-MX" sz="1000" dirty="0"/>
              <a:t> </a:t>
            </a:r>
          </a:p>
          <a:p>
            <a:r>
              <a:rPr lang="es-MX" sz="1000" b="1" i="1" dirty="0"/>
              <a:t>Reuniones/Talleres Educativos – Mensualmente</a:t>
            </a:r>
          </a:p>
          <a:p>
            <a:r>
              <a:rPr lang="es-MX" sz="1000" dirty="0"/>
              <a:t>Reuniones informativas para actualizar y compartir herramientas con los padres, ideas y recursos que pueden utilizar para ayudar a los estudiantes en el hogar.</a:t>
            </a:r>
          </a:p>
          <a:p>
            <a:pPr>
              <a:lnSpc>
                <a:spcPct val="50000"/>
              </a:lnSpc>
            </a:pPr>
            <a:r>
              <a:rPr lang="es-MX" sz="1000" dirty="0"/>
              <a:t> </a:t>
            </a:r>
          </a:p>
          <a:p>
            <a:r>
              <a:rPr lang="es-MX" sz="1000" b="1" i="1" dirty="0"/>
              <a:t>Conferencias de Padres y Maestros – Octubre 2026 y Febrero 2027</a:t>
            </a:r>
            <a:endParaRPr lang="es-MX" sz="1000" dirty="0"/>
          </a:p>
          <a:p>
            <a:r>
              <a:rPr lang="es-MX" sz="1000" dirty="0"/>
              <a:t>Padres y maestros se reúnen uno a uno para obtener actualizaciones sobre el progreso académico del estudiante y hablar del Pacto Escolar entre la escuela, la familia y estudiantes.  Tambi</a:t>
            </a:r>
            <a:r>
              <a:rPr lang="en-US" sz="1000" dirty="0"/>
              <a:t>é</a:t>
            </a:r>
            <a:r>
              <a:rPr lang="es-MX" sz="1000" dirty="0"/>
              <a:t>n, los estudiantes estarán a cargo de dirigir la conferencia con sus maestros y padres en febrero.</a:t>
            </a:r>
          </a:p>
          <a:p>
            <a:pPr>
              <a:lnSpc>
                <a:spcPct val="50000"/>
              </a:lnSpc>
            </a:pPr>
            <a:endParaRPr lang="es-MX" sz="1000" dirty="0"/>
          </a:p>
          <a:p>
            <a:r>
              <a:rPr lang="es-MX" sz="1000" b="1" i="1" dirty="0"/>
              <a:t>Día STEAM – 20 de noviembre 20256</a:t>
            </a:r>
            <a:endParaRPr lang="es-MX" sz="1000" dirty="0"/>
          </a:p>
          <a:p>
            <a:r>
              <a:rPr lang="es-MX" sz="1000" dirty="0"/>
              <a:t>Voluntarios, maestros y padres trabajan juntos para apoyar la iniciativa de la ciencia/tecnología/matemáticas en toda la escuela a través de la práctica. </a:t>
            </a:r>
          </a:p>
          <a:p>
            <a:pPr>
              <a:lnSpc>
                <a:spcPct val="50000"/>
              </a:lnSpc>
            </a:pPr>
            <a:endParaRPr lang="es-MX" sz="1000" dirty="0"/>
          </a:p>
          <a:p>
            <a:pPr>
              <a:lnSpc>
                <a:spcPct val="50000"/>
              </a:lnSpc>
            </a:pPr>
            <a:endParaRPr lang="es-MX" sz="1000" b="1" i="1" dirty="0"/>
          </a:p>
          <a:p>
            <a:r>
              <a:rPr lang="es-MX" sz="1000" b="1" i="1" dirty="0"/>
              <a:t>Reunión Título I de Aporte Informativo de los Padres – 18 de marzo 2027 (</a:t>
            </a:r>
            <a:r>
              <a:rPr lang="es-MX" sz="1000" b="1" i="1" dirty="0" err="1"/>
              <a:t>ma</a:t>
            </a:r>
            <a:r>
              <a:rPr lang="en-US" sz="1000" b="1" i="1" dirty="0" err="1"/>
              <a:t>ñana</a:t>
            </a:r>
            <a:r>
              <a:rPr lang="es-MX" sz="1000" b="1" i="1" dirty="0"/>
              <a:t> y tarde) </a:t>
            </a:r>
          </a:p>
          <a:p>
            <a:r>
              <a:rPr lang="es-MX" sz="1000" dirty="0"/>
              <a:t>Padres y miembros de la comunidad proporcionan sus recomendaciones, sugerencias, comentarios para el proceso </a:t>
            </a:r>
          </a:p>
          <a:p>
            <a:r>
              <a:rPr lang="es-MX" sz="1000" dirty="0"/>
              <a:t>de la revisión del Plan Escolar, Pactos, Plan de Participación de Padres y Familias y el programa de </a:t>
            </a:r>
          </a:p>
          <a:p>
            <a:r>
              <a:rPr lang="es-MX" sz="1000" dirty="0"/>
              <a:t>Involucramiento de Familia.</a:t>
            </a:r>
          </a:p>
          <a:p>
            <a:pPr>
              <a:lnSpc>
                <a:spcPct val="50000"/>
              </a:lnSpc>
            </a:pPr>
            <a:endParaRPr lang="es-MX" sz="1000" dirty="0"/>
          </a:p>
          <a:p>
            <a:r>
              <a:rPr lang="es-MX" sz="1000" dirty="0"/>
              <a:t> </a:t>
            </a:r>
            <a:r>
              <a:rPr lang="es-MX" sz="1000" b="1" i="1" dirty="0"/>
              <a:t>Noche Internacional – 12 de mayo  2027</a:t>
            </a:r>
            <a:endParaRPr lang="es-MX" sz="1000" dirty="0"/>
          </a:p>
          <a:p>
            <a:r>
              <a:rPr lang="es-MX" sz="1000" dirty="0"/>
              <a:t>Una noche para celebrar todas las culturas representadas en nuestra escuela.</a:t>
            </a:r>
          </a:p>
          <a:p>
            <a:pPr>
              <a:lnSpc>
                <a:spcPct val="50000"/>
              </a:lnSpc>
            </a:pPr>
            <a:r>
              <a:rPr lang="es-MX" sz="1000" dirty="0"/>
              <a:t> </a:t>
            </a:r>
          </a:p>
          <a:p>
            <a:r>
              <a:rPr lang="es-MX" sz="1000" b="1" i="1" dirty="0"/>
              <a:t>Información sobre Transición al Kínder  –  20 de abril 2027</a:t>
            </a:r>
            <a:endParaRPr lang="es-MX" sz="1000" dirty="0"/>
          </a:p>
          <a:p>
            <a:r>
              <a:rPr lang="es-MX" sz="1000" dirty="0"/>
              <a:t>Todo lo que necesita saber para la transición de su niño(a) del Pre-Kínder al  Kínder o si es nuevo en </a:t>
            </a:r>
          </a:p>
          <a:p>
            <a:r>
              <a:rPr lang="es-MX" sz="1000" dirty="0"/>
              <a:t>High Point.</a:t>
            </a:r>
          </a:p>
          <a:p>
            <a:pPr>
              <a:lnSpc>
                <a:spcPct val="50000"/>
              </a:lnSpc>
            </a:pPr>
            <a:endParaRPr lang="es-MX" sz="1000" dirty="0"/>
          </a:p>
          <a:p>
            <a:r>
              <a:rPr lang="es-MX" sz="1000" b="1" i="1" dirty="0"/>
              <a:t>Noche de Bingo – 26 de febrero 2027</a:t>
            </a:r>
          </a:p>
          <a:p>
            <a:r>
              <a:rPr lang="es-MX" sz="1000" dirty="0"/>
              <a:t>Noche de diversión para la familia</a:t>
            </a:r>
            <a:endParaRPr lang="es-MX" sz="1000" b="1" i="1" dirty="0"/>
          </a:p>
          <a:p>
            <a:pPr>
              <a:lnSpc>
                <a:spcPct val="50000"/>
              </a:lnSpc>
            </a:pPr>
            <a:r>
              <a:rPr lang="es-MX" sz="1000" dirty="0"/>
              <a:t> </a:t>
            </a:r>
          </a:p>
          <a:p>
            <a:r>
              <a:rPr lang="es-MX" sz="1000" b="1" i="1" dirty="0"/>
              <a:t>Transición al Programa de la Escuela Intermedia – mayo 2027</a:t>
            </a:r>
            <a:endParaRPr lang="es-MX" sz="1000" dirty="0"/>
          </a:p>
          <a:p>
            <a:r>
              <a:rPr lang="es-MX" sz="1000" dirty="0"/>
              <a:t>Coordinado con la escuela Intermedia </a:t>
            </a:r>
            <a:r>
              <a:rPr lang="es-MX" sz="1000" dirty="0" err="1"/>
              <a:t>Ridgeview</a:t>
            </a:r>
            <a:r>
              <a:rPr lang="es-MX" sz="1000" dirty="0"/>
              <a:t> y poder preparar a nuestros alumnos de 5º grado </a:t>
            </a:r>
          </a:p>
          <a:p>
            <a:r>
              <a:rPr lang="es-MX" sz="1000" dirty="0"/>
              <a:t>para esta gran transición</a:t>
            </a:r>
            <a:r>
              <a:rPr lang="en-US" sz="1000" dirty="0"/>
              <a:t>.</a:t>
            </a:r>
          </a:p>
          <a:p>
            <a:endParaRPr lang="en-US" sz="1000" dirty="0"/>
          </a:p>
          <a:p>
            <a:endParaRPr lang="en-US" sz="1000" dirty="0"/>
          </a:p>
        </p:txBody>
      </p:sp>
      <p:sp>
        <p:nvSpPr>
          <p:cNvPr id="10" name="Text Box 12"/>
          <p:cNvSpPr txBox="1"/>
          <p:nvPr/>
        </p:nvSpPr>
        <p:spPr>
          <a:xfrm>
            <a:off x="96045" y="3313585"/>
            <a:ext cx="3087117" cy="3431573"/>
          </a:xfrm>
          <a:prstGeom prst="rect">
            <a:avLst/>
          </a:prstGeom>
          <a:noFill/>
          <a:ln w="38100">
            <a:solidFill>
              <a:schemeClr val="accent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cap="small" dirty="0" err="1">
                <a:solidFill>
                  <a:srgbClr val="598343"/>
                </a:solidFill>
                <a:latin typeface="Times New Roman" panose="02020603050405020304" pitchFamily="18" charset="0"/>
                <a:ea typeface="Calibri" panose="020F0502020204030204" pitchFamily="34" charset="0"/>
                <a:cs typeface="MinionPro-Regular"/>
              </a:rPr>
              <a:t>Pacto</a:t>
            </a:r>
            <a:r>
              <a:rPr lang="en-US" sz="1600" b="1" cap="small" dirty="0">
                <a:solidFill>
                  <a:srgbClr val="598343"/>
                </a:solidFill>
                <a:latin typeface="Times New Roman" panose="02020603050405020304" pitchFamily="18" charset="0"/>
                <a:ea typeface="Calibri" panose="020F0502020204030204" pitchFamily="34" charset="0"/>
                <a:cs typeface="MinionPro-Regular"/>
              </a:rPr>
              <a:t> entre </a:t>
            </a:r>
            <a:r>
              <a:rPr lang="en-US" sz="1600" b="1" cap="small" dirty="0" err="1">
                <a:solidFill>
                  <a:srgbClr val="598343"/>
                </a:solidFill>
                <a:latin typeface="Times New Roman" panose="02020603050405020304" pitchFamily="18" charset="0"/>
                <a:ea typeface="Calibri" panose="020F0502020204030204" pitchFamily="34" charset="0"/>
                <a:cs typeface="MinionPro-Regular"/>
              </a:rPr>
              <a:t>escuela</a:t>
            </a:r>
            <a:r>
              <a:rPr lang="en-US" sz="1600" b="1" cap="small" dirty="0">
                <a:solidFill>
                  <a:srgbClr val="598343"/>
                </a:solidFill>
                <a:latin typeface="Times New Roman" panose="02020603050405020304" pitchFamily="18" charset="0"/>
                <a:ea typeface="Calibri" panose="020F0502020204030204" pitchFamily="34" charset="0"/>
                <a:cs typeface="MinionPro-Regular"/>
              </a:rPr>
              <a:t> y FAMILIA</a:t>
            </a:r>
            <a:endParaRPr lang="en-US" sz="1600" b="1" i="0" cap="small" dirty="0">
              <a:solidFill>
                <a:srgbClr val="598343"/>
              </a:solidFill>
              <a:effectLst/>
              <a:latin typeface="Times New Roman" panose="02020603050405020304" pitchFamily="18" charset="0"/>
              <a:ea typeface="Calibri" panose="020F0502020204030204" pitchFamily="34" charset="0"/>
              <a:cs typeface="MinionPro-Regular"/>
            </a:endParaRPr>
          </a:p>
          <a:p>
            <a:pPr marL="0" marR="0">
              <a:spcBef>
                <a:spcPts val="0"/>
              </a:spcBef>
              <a:spcAft>
                <a:spcPts val="0"/>
              </a:spcAft>
            </a:pPr>
            <a:r>
              <a:rPr lang="es-ES" sz="1100" dirty="0">
                <a:solidFill>
                  <a:srgbClr val="000000"/>
                </a:solidFill>
                <a:effectLst/>
                <a:latin typeface="Times New Roman" panose="02020603050405020304" pitchFamily="18" charset="0"/>
                <a:ea typeface="Calibri" panose="020F0502020204030204" pitchFamily="34" charset="0"/>
                <a:cs typeface="MinionPro-Regular"/>
              </a:rPr>
              <a:t>Como parte de este plan, </a:t>
            </a:r>
            <a:r>
              <a:rPr lang="es-ES" sz="1100" dirty="0">
                <a:solidFill>
                  <a:srgbClr val="000000"/>
                </a:solidFill>
                <a:latin typeface="Times New Roman" panose="02020603050405020304" pitchFamily="18" charset="0"/>
                <a:ea typeface="Calibri" panose="020F0502020204030204" pitchFamily="34" charset="0"/>
                <a:cs typeface="MinionPro-Regular"/>
              </a:rPr>
              <a:t>High Point</a:t>
            </a:r>
            <a:r>
              <a:rPr lang="es-ES" sz="1100" dirty="0">
                <a:solidFill>
                  <a:srgbClr val="000000"/>
                </a:solidFill>
                <a:effectLst/>
                <a:latin typeface="Times New Roman" panose="02020603050405020304" pitchFamily="18" charset="0"/>
                <a:ea typeface="Calibri" panose="020F0502020204030204" pitchFamily="34" charset="0"/>
                <a:cs typeface="MinionPro-Regular"/>
              </a:rPr>
              <a:t> y nuestras familias crean un pacto escolar,  el cual es un acuerdo que padres, maestros y estudiantes desarrollan explicando cómo padres y maestros colaboran para garantizar a todos nuestros estudiantes alcanzar estándares de nivel de grado. Los pactos escolares son revisados y actualizados anualmente en base a los comentarios de los padres, profesores y estudiantes.</a:t>
            </a:r>
          </a:p>
          <a:p>
            <a:pPr lvl="3"/>
            <a:r>
              <a:rPr lang="es-ES" sz="1100" dirty="0">
                <a:solidFill>
                  <a:srgbClr val="000000"/>
                </a:solidFill>
                <a:effectLst/>
                <a:latin typeface="Times New Roman" panose="02020603050405020304" pitchFamily="18" charset="0"/>
                <a:ea typeface="Calibri" panose="020F0502020204030204" pitchFamily="34" charset="0"/>
                <a:cs typeface="MinionPro-Regular"/>
              </a:rPr>
              <a:t>  Los pactos escolares son enviados a casa para </a:t>
            </a:r>
            <a:r>
              <a:rPr lang="es-ES" sz="1100" dirty="0">
                <a:solidFill>
                  <a:srgbClr val="000000"/>
                </a:solidFill>
                <a:latin typeface="Times New Roman" panose="02020603050405020304" pitchFamily="18" charset="0"/>
                <a:ea typeface="Calibri" panose="020F0502020204030204" pitchFamily="34" charset="0"/>
                <a:cs typeface="MinionPro-Regular"/>
              </a:rPr>
              <a:t>que los </a:t>
            </a:r>
            <a:r>
              <a:rPr lang="es-ES" sz="1100" dirty="0">
                <a:solidFill>
                  <a:srgbClr val="000000"/>
                </a:solidFill>
                <a:effectLst/>
                <a:latin typeface="Times New Roman" panose="02020603050405020304" pitchFamily="18" charset="0"/>
                <a:ea typeface="Calibri" panose="020F0502020204030204" pitchFamily="34" charset="0"/>
                <a:cs typeface="MinionPro-Regular"/>
              </a:rPr>
              <a:t>padres los tengan como referencia durante el año y lo discutan en las conferencias.</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ea typeface="Calibri" panose="020F0502020204030204" pitchFamily="34" charset="0"/>
              <a:cs typeface="Times New Roman" panose="02020603050405020304" pitchFamily="18"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60730">
            <a:off x="61884" y="5412762"/>
            <a:ext cx="1485206" cy="1315499"/>
          </a:xfrm>
          <a:prstGeom prst="ellipse">
            <a:avLst/>
          </a:prstGeom>
          <a:ln w="285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TextBox 12"/>
          <p:cNvSpPr txBox="1"/>
          <p:nvPr/>
        </p:nvSpPr>
        <p:spPr>
          <a:xfrm>
            <a:off x="96045" y="112842"/>
            <a:ext cx="3126026" cy="3285515"/>
          </a:xfrm>
          <a:prstGeom prst="rect">
            <a:avLst/>
          </a:prstGeom>
          <a:noFill/>
          <a:ln w="57150">
            <a:solidFill>
              <a:srgbClr val="0070C0"/>
            </a:solidFill>
          </a:ln>
        </p:spPr>
        <p:txBody>
          <a:bodyPr wrap="square" rtlCol="0">
            <a:spAutoFit/>
          </a:bodyPr>
          <a:lstStyle/>
          <a:p>
            <a:r>
              <a:rPr lang="es-MX" sz="1300" b="1" i="1" dirty="0">
                <a:solidFill>
                  <a:srgbClr val="00B0F0"/>
                </a:solidFill>
                <a:effectLst>
                  <a:outerShdw blurRad="38100" dist="38100" dir="2700000" algn="tl">
                    <a:srgbClr val="000000">
                      <a:alpha val="43137"/>
                    </a:srgbClr>
                  </a:outerShdw>
                </a:effectLst>
              </a:rPr>
              <a:t>PARTICIPACION DE PADRES Y LA FAMILIA</a:t>
            </a:r>
          </a:p>
          <a:p>
            <a:pPr algn="just"/>
            <a:r>
              <a:rPr lang="es-MX" sz="1100" dirty="0">
                <a:latin typeface="Times New Roman" panose="02020603050405020304" pitchFamily="18" charset="0"/>
                <a:cs typeface="Times New Roman" panose="02020603050405020304" pitchFamily="18" charset="0"/>
              </a:rPr>
              <a:t>High Point cree en que el  padre y la familia significa la participación de los padres en una interacción regular de dos vías y una comunicación significativa que implica el aprendizaje académico del estudiante y otras actividades de la escuela, incluyendo y asegurando:</a:t>
            </a:r>
          </a:p>
          <a:p>
            <a:pPr algn="just">
              <a:lnSpc>
                <a:spcPct val="50000"/>
              </a:lnSpc>
            </a:pPr>
            <a:r>
              <a:rPr lang="es-MX" sz="1100" dirty="0">
                <a:latin typeface="Times New Roman" panose="02020603050405020304" pitchFamily="18" charset="0"/>
                <a:cs typeface="Times New Roman" panose="02020603050405020304" pitchFamily="18" charset="0"/>
              </a:rPr>
              <a:t> </a:t>
            </a:r>
          </a:p>
          <a:p>
            <a:pPr marL="171450" lvl="0" indent="-171450" algn="just">
              <a:buFont typeface="Wingdings" panose="05000000000000000000" pitchFamily="2" charset="2"/>
              <a:buChar char="ü"/>
            </a:pPr>
            <a:r>
              <a:rPr lang="es-MX" sz="1100" dirty="0">
                <a:latin typeface="Times New Roman" panose="02020603050405020304" pitchFamily="18" charset="0"/>
                <a:cs typeface="Times New Roman" panose="02020603050405020304" pitchFamily="18" charset="0"/>
              </a:rPr>
              <a:t>Que los padres juegan un papel integral en la ayuda con el aprendizaje de sus hijos.</a:t>
            </a:r>
          </a:p>
          <a:p>
            <a:pPr marL="171450" lvl="0" indent="-171450" algn="just">
              <a:lnSpc>
                <a:spcPct val="50000"/>
              </a:lnSpc>
              <a:buFont typeface="Wingdings" panose="05000000000000000000" pitchFamily="2" charset="2"/>
              <a:buChar char="ü"/>
            </a:pPr>
            <a:endParaRPr lang="es-MX" sz="1100" dirty="0">
              <a:latin typeface="Times New Roman" panose="02020603050405020304" pitchFamily="18" charset="0"/>
              <a:cs typeface="Times New Roman" panose="02020603050405020304" pitchFamily="18" charset="0"/>
            </a:endParaRPr>
          </a:p>
          <a:p>
            <a:pPr marL="171450" lvl="0" indent="-171450" algn="just">
              <a:buFont typeface="Wingdings" panose="05000000000000000000" pitchFamily="2" charset="2"/>
              <a:buChar char="ü"/>
            </a:pPr>
            <a:r>
              <a:rPr lang="es-MX" sz="1100" dirty="0">
                <a:latin typeface="Times New Roman" panose="02020603050405020304" pitchFamily="18" charset="0"/>
                <a:cs typeface="Times New Roman" panose="02020603050405020304" pitchFamily="18" charset="0"/>
              </a:rPr>
              <a:t>Que los padres son animados a participar activamente en la educación de sus hijos en la escuela.</a:t>
            </a:r>
          </a:p>
          <a:p>
            <a:pPr algn="just">
              <a:lnSpc>
                <a:spcPct val="50000"/>
              </a:lnSpc>
            </a:pPr>
            <a:r>
              <a:rPr lang="es-MX" sz="1100" dirty="0">
                <a:latin typeface="Times New Roman" panose="02020603050405020304" pitchFamily="18" charset="0"/>
                <a:cs typeface="Times New Roman" panose="02020603050405020304" pitchFamily="18" charset="0"/>
              </a:rPr>
              <a:t> </a:t>
            </a:r>
          </a:p>
          <a:p>
            <a:pPr marL="171450" lvl="0" indent="-171450" algn="just">
              <a:buFont typeface="Wingdings" panose="05000000000000000000" pitchFamily="2" charset="2"/>
              <a:buChar char="ü"/>
            </a:pPr>
            <a:r>
              <a:rPr lang="es-MX" sz="1100" dirty="0">
                <a:latin typeface="Times New Roman" panose="02020603050405020304" pitchFamily="18" charset="0"/>
                <a:cs typeface="Times New Roman" panose="02020603050405020304" pitchFamily="18" charset="0"/>
              </a:rPr>
              <a:t>Que los padres son socios en la educación de sus hijos y están incluidos, según sea apropiado, en la toma de decisiones y en comités para ayudar en la educación de sus hijos.</a:t>
            </a: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11349">
            <a:off x="9481566" y="4599909"/>
            <a:ext cx="2206696" cy="16550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654636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41386"/>
            <a:ext cx="8093798" cy="6878806"/>
          </a:xfrm>
          <a:prstGeom prst="rect">
            <a:avLst/>
          </a:prstGeom>
          <a:noFill/>
          <a:ln w="38100">
            <a:solidFill>
              <a:srgbClr val="0070C0"/>
            </a:solidFill>
          </a:ln>
        </p:spPr>
        <p:txBody>
          <a:bodyPr wrap="square" rtlCol="0">
            <a:spAutoFit/>
          </a:bodyPr>
          <a:lstStyle/>
          <a:p>
            <a:r>
              <a:rPr lang="es-MX" sz="1400" b="1" dirty="0">
                <a:solidFill>
                  <a:srgbClr val="0070C0"/>
                </a:solidFill>
                <a:effectLst>
                  <a:outerShdw blurRad="38100" dist="38100" dir="2700000" algn="tl">
                    <a:srgbClr val="000000">
                      <a:alpha val="43137"/>
                    </a:srgbClr>
                  </a:outerShdw>
                </a:effectLst>
                <a:latin typeface="Bodoni MT" panose="02070603080606020203" pitchFamily="18" charset="0"/>
              </a:rPr>
              <a:t>¡</a:t>
            </a:r>
            <a:r>
              <a:rPr lang="es-MX" sz="1400" b="1" dirty="0">
                <a:solidFill>
                  <a:srgbClr val="0070C0"/>
                </a:solidFill>
                <a:effectLst>
                  <a:outerShdw blurRad="38100" dist="38100" dir="2700000" algn="tl">
                    <a:srgbClr val="000000">
                      <a:alpha val="43137"/>
                    </a:srgbClr>
                  </a:outerShdw>
                </a:effectLst>
              </a:rPr>
              <a:t>La comunicación es la clave para una relación continua!</a:t>
            </a:r>
            <a:endParaRPr lang="es-MX" sz="1400" dirty="0">
              <a:solidFill>
                <a:srgbClr val="0070C0"/>
              </a:solidFill>
              <a:effectLst>
                <a:outerShdw blurRad="38100" dist="38100" dir="2700000" algn="tl">
                  <a:srgbClr val="000000">
                    <a:alpha val="43137"/>
                  </a:srgbClr>
                </a:outerShdw>
              </a:effectLst>
            </a:endParaRPr>
          </a:p>
          <a:p>
            <a:pPr>
              <a:lnSpc>
                <a:spcPct val="50000"/>
              </a:lnSpc>
            </a:pPr>
            <a:r>
              <a:rPr lang="es-MX" sz="1100" dirty="0"/>
              <a:t> </a:t>
            </a:r>
          </a:p>
          <a:p>
            <a:r>
              <a:rPr lang="es-MX" sz="1100" dirty="0"/>
              <a:t>High Point tomará las siguientes medidas para promover y apoyar a los padres como un fundamento importante de la escuela con el fin de fortalecer y alcanzar los objetivos de la escuela.  High Point:</a:t>
            </a:r>
          </a:p>
          <a:p>
            <a:pPr>
              <a:lnSpc>
                <a:spcPct val="50000"/>
              </a:lnSpc>
            </a:pPr>
            <a:r>
              <a:rPr lang="es-MX" sz="1100" dirty="0"/>
              <a:t> </a:t>
            </a:r>
          </a:p>
          <a:p>
            <a:pPr marL="171450" lvl="0" indent="-171450">
              <a:buFont typeface="Wingdings" panose="05000000000000000000" pitchFamily="2" charset="2"/>
              <a:buChar char="v"/>
            </a:pPr>
            <a:r>
              <a:rPr lang="es-MX" sz="1100" dirty="0"/>
              <a:t>Asegura que toda información relacionada con la escuela y los programas para padres, reuniones y otras actividades sea publicada en inglés y en español, publicada en el sitio Web de la escuela, e incluida en el boletín mensual de la escuela para todos los padres. </a:t>
            </a:r>
          </a:p>
          <a:p>
            <a:pPr>
              <a:lnSpc>
                <a:spcPct val="50000"/>
              </a:lnSpc>
            </a:pPr>
            <a:r>
              <a:rPr lang="es-MX" sz="1100" dirty="0"/>
              <a:t> </a:t>
            </a:r>
          </a:p>
          <a:p>
            <a:pPr marL="171450" lvl="0" indent="-171450">
              <a:buFont typeface="Wingdings" panose="05000000000000000000" pitchFamily="2" charset="2"/>
              <a:buChar char="v"/>
            </a:pPr>
            <a:r>
              <a:rPr lang="es-MX" sz="1100" dirty="0"/>
              <a:t>Capacitar el personal de la escuela ofreciendo entrenamiento sobre el valor y la utilidad de las contribuciones de los padres, usar estrategias en como alcanzar y mejorar la comunicación con los padres, y cómo todo el personal puede trabajar juntos para aumentar la participación de las familias. El personal discutirá estas ideas y las mejores prácticas durante las reuniones de la facultad. Los padres pueden ofrecer sugerencias para las actividades de Participación de Padres y Familias. </a:t>
            </a:r>
          </a:p>
          <a:p>
            <a:pPr>
              <a:lnSpc>
                <a:spcPct val="50000"/>
              </a:lnSpc>
            </a:pPr>
            <a:endParaRPr lang="es-MX" sz="1100" dirty="0"/>
          </a:p>
          <a:p>
            <a:pPr marL="171450" lvl="0" indent="-171450">
              <a:buFont typeface="Wingdings" panose="05000000000000000000" pitchFamily="2" charset="2"/>
              <a:buChar char="v"/>
            </a:pPr>
            <a:r>
              <a:rPr lang="es-MX" sz="1100" dirty="0"/>
              <a:t>Se asociará con programas de educación </a:t>
            </a:r>
            <a:r>
              <a:rPr lang="es-MX" sz="1100" dirty="0" err="1"/>
              <a:t>pre-escolar</a:t>
            </a:r>
            <a:r>
              <a:rPr lang="es-MX" sz="1100" dirty="0"/>
              <a:t> en otras escuelas del Sistema Escolar de Fulton llevando a cabo reuniones de personal para los padres y enviando información de la escuela sobre actividades de participación de los padres, y ayudar a los padres  con la transición de su niño(a) al kínder y 6to grado. </a:t>
            </a:r>
          </a:p>
          <a:p>
            <a:pPr lvl="0">
              <a:lnSpc>
                <a:spcPct val="50000"/>
              </a:lnSpc>
            </a:pPr>
            <a:endParaRPr lang="es-MX" sz="1100" dirty="0"/>
          </a:p>
          <a:p>
            <a:pPr marL="171450" lvl="0" indent="-171450">
              <a:buFont typeface="Wingdings" panose="05000000000000000000" pitchFamily="2" charset="2"/>
              <a:buChar char="v"/>
            </a:pPr>
            <a:r>
              <a:rPr lang="es-MX" sz="1100" dirty="0"/>
              <a:t>Compartirá información, en inglés y español, que ayudará a los padres a comprender los estándares académicos de la escuela y evaluaciones, así como ayudar a los padres a poder supervisar el progreso de sus hijos y trabajar con los profesores.  </a:t>
            </a:r>
          </a:p>
          <a:p>
            <a:pPr>
              <a:lnSpc>
                <a:spcPct val="50000"/>
              </a:lnSpc>
            </a:pPr>
            <a:r>
              <a:rPr lang="es-MX" sz="1100" dirty="0"/>
              <a:t> </a:t>
            </a:r>
          </a:p>
          <a:p>
            <a:pPr marL="171450" lvl="0" indent="-171450">
              <a:buFont typeface="Wingdings" panose="05000000000000000000" pitchFamily="2" charset="2"/>
              <a:buChar char="v"/>
            </a:pPr>
            <a:r>
              <a:rPr lang="es-MX" sz="1100" dirty="0"/>
              <a:t>Comunicarse con todas las familias y la comunidad en forma regular sobre actividades y eventos de la escuela, a través de boletines, folletos y medios de comunicación social.</a:t>
            </a:r>
          </a:p>
          <a:p>
            <a:pPr>
              <a:lnSpc>
                <a:spcPct val="50000"/>
              </a:lnSpc>
            </a:pPr>
            <a:endParaRPr lang="es-MX" sz="1100" dirty="0"/>
          </a:p>
          <a:p>
            <a:pPr marL="171450" lvl="0" indent="-171450">
              <a:buFont typeface="Wingdings" panose="05000000000000000000" pitchFamily="2" charset="2"/>
              <a:buChar char="v"/>
            </a:pPr>
            <a:r>
              <a:rPr lang="es-MX" sz="1100" dirty="0"/>
              <a:t>Trabajará con nuestros Padres para desarrollar capacitaciones pertinentes y útiles presentaciones para educar a nuestro personal sobre la importancia de la participación de las familias. </a:t>
            </a:r>
          </a:p>
          <a:p>
            <a:pPr lvl="0">
              <a:lnSpc>
                <a:spcPct val="50000"/>
              </a:lnSpc>
            </a:pPr>
            <a:endParaRPr lang="es-MX" sz="1100" dirty="0"/>
          </a:p>
          <a:p>
            <a:pPr marL="171450" indent="-171450">
              <a:buFont typeface="Wingdings" panose="05000000000000000000" pitchFamily="2" charset="2"/>
              <a:buChar char="v"/>
            </a:pPr>
            <a:r>
              <a:rPr lang="es-MX" sz="1100" dirty="0"/>
              <a:t>Los padres pueden solicitar asistencia para cuidado de niños o transporte para asistir a las reuniones o eventos llamando a la escuela.</a:t>
            </a:r>
          </a:p>
          <a:p>
            <a:pPr>
              <a:lnSpc>
                <a:spcPct val="50000"/>
              </a:lnSpc>
            </a:pPr>
            <a:endParaRPr lang="es-MX" sz="1100" dirty="0"/>
          </a:p>
          <a:p>
            <a:pPr marL="171450" lvl="0" indent="-171450">
              <a:buFont typeface="Wingdings" panose="05000000000000000000" pitchFamily="2" charset="2"/>
              <a:buChar char="v"/>
            </a:pPr>
            <a:r>
              <a:rPr lang="es-MX" sz="1100" dirty="0"/>
              <a:t>Proporciona materiales necesarios y folletos para los padres en conferencias, reuniones y actividades para ayudarles a trabajar con sus hijos y mejorar el rendimiento académico. </a:t>
            </a:r>
          </a:p>
          <a:p>
            <a:pPr>
              <a:lnSpc>
                <a:spcPct val="50000"/>
              </a:lnSpc>
            </a:pPr>
            <a:endParaRPr lang="es-MX" sz="1100" dirty="0"/>
          </a:p>
          <a:p>
            <a:pPr marL="171450" lvl="0" indent="-171450">
              <a:buFont typeface="Wingdings" panose="05000000000000000000" pitchFamily="2" charset="2"/>
              <a:buChar char="v"/>
            </a:pPr>
            <a:r>
              <a:rPr lang="es-MX" sz="1100" dirty="0"/>
              <a:t>Utiliza a nuestros socios en educación y al equipo de la comunidad escolar para mejorar el conocimiento </a:t>
            </a:r>
          </a:p>
          <a:p>
            <a:r>
              <a:rPr lang="es-MX" sz="1100" dirty="0"/>
              <a:t>     de las actividades y eventos mencionados en el Plan de Participación de Padres y Familia de la escuela.</a:t>
            </a:r>
          </a:p>
          <a:p>
            <a:pPr>
              <a:lnSpc>
                <a:spcPct val="50000"/>
              </a:lnSpc>
            </a:pPr>
            <a:endParaRPr lang="es-MX" sz="1100" dirty="0"/>
          </a:p>
          <a:p>
            <a:pPr marL="171450" lvl="0" indent="-171450">
              <a:buFont typeface="Wingdings" panose="05000000000000000000" pitchFamily="2" charset="2"/>
              <a:buChar char="v"/>
            </a:pPr>
            <a:r>
              <a:rPr lang="es-MX" sz="1100" dirty="0"/>
              <a:t>Ofrece programa de Rosetta Stone para que los padres puedan incrementar sus conocimientos</a:t>
            </a:r>
          </a:p>
          <a:p>
            <a:pPr lvl="0"/>
            <a:r>
              <a:rPr lang="es-MX" sz="1100" dirty="0"/>
              <a:t>     de idioma y alfabetización.</a:t>
            </a:r>
          </a:p>
          <a:p>
            <a:pPr>
              <a:lnSpc>
                <a:spcPct val="50000"/>
              </a:lnSpc>
            </a:pPr>
            <a:endParaRPr lang="es-MX" sz="1100" dirty="0"/>
          </a:p>
          <a:p>
            <a:pPr marL="171450" indent="-171450">
              <a:buFont typeface="Wingdings" panose="05000000000000000000" pitchFamily="2" charset="2"/>
              <a:buChar char="v"/>
            </a:pPr>
            <a:r>
              <a:rPr lang="es-MX" sz="1100" dirty="0"/>
              <a:t>Ofrece reuniones en momentos flexibles a petición de los padres y otros formatos para asegurar la participación de los padres.</a:t>
            </a:r>
          </a:p>
          <a:p>
            <a:pPr marL="171450" indent="-171450">
              <a:lnSpc>
                <a:spcPct val="50000"/>
              </a:lnSpc>
              <a:buFont typeface="Wingdings" panose="05000000000000000000" pitchFamily="2" charset="2"/>
              <a:buChar char="v"/>
            </a:pPr>
            <a:endParaRPr lang="es-MX" sz="1100" dirty="0"/>
          </a:p>
          <a:p>
            <a:pPr marL="171450" lvl="0" indent="-171450">
              <a:buFont typeface="Wingdings" panose="05000000000000000000" pitchFamily="2" charset="2"/>
              <a:buChar char="v"/>
            </a:pPr>
            <a:r>
              <a:rPr lang="es-MX" sz="1100" dirty="0"/>
              <a:t>Recopila comentarios de los padres en todos los eventos y publica el formulario de comentarios en la Página Web de la escuela para así recolectar y responder a los comentarios y solicitudes para apoyo en las</a:t>
            </a:r>
          </a:p>
          <a:p>
            <a:pPr lvl="0"/>
            <a:r>
              <a:rPr lang="es-MX" sz="1100" dirty="0"/>
              <a:t>      actividades de las familias.</a:t>
            </a:r>
          </a:p>
          <a:p>
            <a:pPr marL="171450" lvl="0" indent="-171450">
              <a:lnSpc>
                <a:spcPct val="50000"/>
              </a:lnSpc>
              <a:buFont typeface="Wingdings" panose="05000000000000000000" pitchFamily="2" charset="2"/>
              <a:buChar char="v"/>
            </a:pPr>
            <a:endParaRPr lang="es-MX" sz="1100" dirty="0"/>
          </a:p>
          <a:p>
            <a:pPr marL="171450" lvl="0" indent="-171450">
              <a:lnSpc>
                <a:spcPct val="50000"/>
              </a:lnSpc>
              <a:buFont typeface="Wingdings" panose="05000000000000000000" pitchFamily="2" charset="2"/>
              <a:buChar char="v"/>
            </a:pPr>
            <a:r>
              <a:rPr lang="es-ES" sz="1100" dirty="0">
                <a:solidFill>
                  <a:srgbClr val="323130"/>
                </a:solidFill>
                <a:latin typeface="Calibri" panose="020F0502020204030204" pitchFamily="34" charset="0"/>
                <a:ea typeface="Times New Roman" panose="02020603050405020304" pitchFamily="18" charset="0"/>
              </a:rPr>
              <a:t>Las instalaciones residenciales para estudiantes en el área de asistencia en la escuela primaria de </a:t>
            </a:r>
          </a:p>
          <a:p>
            <a:pPr lvl="0">
              <a:lnSpc>
                <a:spcPct val="50000"/>
              </a:lnSpc>
            </a:pPr>
            <a:r>
              <a:rPr lang="es-ES" sz="1100" dirty="0">
                <a:solidFill>
                  <a:srgbClr val="323130"/>
                </a:solidFill>
                <a:latin typeface="Calibri" panose="020F0502020204030204" pitchFamily="34" charset="0"/>
                <a:ea typeface="Times New Roman" panose="02020603050405020304" pitchFamily="18" charset="0"/>
              </a:rPr>
              <a:t>     High Point se incluyen en la correspondencia de compromiso familiar y actividades</a:t>
            </a:r>
            <a:r>
              <a:rPr lang="en-US" b="1" dirty="0">
                <a:solidFill>
                  <a:srgbClr val="323130"/>
                </a:solidFill>
                <a:effectLst/>
                <a:latin typeface="Calibri" panose="020F0502020204030204" pitchFamily="34" charset="0"/>
                <a:ea typeface="Times New Roman" panose="02020603050405020304" pitchFamily="18" charset="0"/>
              </a:rPr>
              <a:t>.</a:t>
            </a:r>
          </a:p>
        </p:txBody>
      </p:sp>
      <p:pic>
        <p:nvPicPr>
          <p:cNvPr id="11" name="Picture 10" descr="Cooperative Learning e Peer-tutoring per Insegnanti 2.0 | Insegnanti 2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613" y="6078466"/>
            <a:ext cx="2013609" cy="7032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Les théories de la communication - Love Communication : Cours BT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9317" y="5611748"/>
            <a:ext cx="1003591" cy="1021466"/>
          </a:xfrm>
          <a:prstGeom prst="rect">
            <a:avLst/>
          </a:prstGeom>
        </p:spPr>
      </p:pic>
      <p:sp>
        <p:nvSpPr>
          <p:cNvPr id="7" name="Text Box 2"/>
          <p:cNvSpPr txBox="1">
            <a:spLocks noChangeArrowheads="1"/>
          </p:cNvSpPr>
          <p:nvPr/>
        </p:nvSpPr>
        <p:spPr bwMode="auto">
          <a:xfrm>
            <a:off x="8191500" y="17814"/>
            <a:ext cx="4000500" cy="6763880"/>
          </a:xfrm>
          <a:prstGeom prst="rect">
            <a:avLst/>
          </a:prstGeom>
          <a:noFill/>
          <a:ln w="38100">
            <a:solidFill>
              <a:schemeClr val="accent1">
                <a:lumMod val="75000"/>
              </a:schemeClr>
            </a:solid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1200"/>
              </a:spcAft>
            </a:pPr>
            <a:r>
              <a:rPr lang="es-MX" sz="1200" u="sng" dirty="0">
                <a:solidFill>
                  <a:srgbClr val="00B0F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HERRAMIENTAS DE COMUNICACION PARA LA ESCUELA Y EL HOGAR</a:t>
            </a:r>
            <a:endParaRPr lang="es-MX" sz="1200" dirty="0">
              <a:solidFill>
                <a:srgbClr val="00B0F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buFont typeface="Wingdings" panose="05000000000000000000" pitchFamily="2" charset="2"/>
              <a:buChar char="T"/>
            </a:pPr>
            <a:r>
              <a:rPr lang="es-MX" sz="1100" b="1" dirty="0">
                <a:effectLst/>
                <a:latin typeface="Arial Narrow" panose="020B0606020202030204" pitchFamily="34" charset="0"/>
                <a:ea typeface="Calibri" panose="020F0502020204030204" pitchFamily="34" charset="0"/>
                <a:cs typeface="Times New Roman" panose="02020603050405020304" pitchFamily="18" charset="0"/>
              </a:rPr>
              <a:t>Conferencias de Padres y Maestros - </a:t>
            </a:r>
            <a:r>
              <a:rPr lang="es-MX" sz="1100" dirty="0">
                <a:effectLst/>
                <a:latin typeface="Arial Narrow" panose="020B0606020202030204" pitchFamily="34" charset="0"/>
                <a:ea typeface="Calibri" panose="020F0502020204030204" pitchFamily="34" charset="0"/>
                <a:cs typeface="Times New Roman" panose="02020603050405020304" pitchFamily="18" charset="0"/>
              </a:rPr>
              <a:t> </a:t>
            </a:r>
            <a:r>
              <a:rPr lang="es-MX" sz="1100" dirty="0">
                <a:latin typeface="Arial Narrow" panose="020B0606020202030204" pitchFamily="34" charset="0"/>
                <a:ea typeface="Calibri" panose="020F0502020204030204" pitchFamily="34" charset="0"/>
                <a:cs typeface="Times New Roman" panose="02020603050405020304" pitchFamily="18" charset="0"/>
              </a:rPr>
              <a:t>Llevado a cabo dos veces al año o según sea necesario.</a:t>
            </a:r>
          </a:p>
          <a:p>
            <a:pPr marL="171450" marR="0" indent="-171450">
              <a:spcBef>
                <a:spcPts val="0"/>
              </a:spcBef>
              <a:spcAft>
                <a:spcPts val="600"/>
              </a:spcAft>
              <a:buFont typeface="Wingdings" panose="05000000000000000000" pitchFamily="2" charset="2"/>
              <a:buChar char="T"/>
            </a:pPr>
            <a:r>
              <a:rPr lang="es-MX" sz="1100" b="1" dirty="0">
                <a:latin typeface="Arial Narrow" panose="020B0606020202030204" pitchFamily="34" charset="0"/>
                <a:ea typeface="Calibri" panose="020F0502020204030204" pitchFamily="34" charset="0"/>
                <a:cs typeface="Times New Roman" panose="02020603050405020304" pitchFamily="18" charset="0"/>
              </a:rPr>
              <a:t>Noticiero Escolar</a:t>
            </a:r>
            <a:r>
              <a:rPr lang="es-MX" sz="1100" b="1" dirty="0">
                <a:effectLst/>
                <a:latin typeface="Arial Narrow" panose="020B0606020202030204" pitchFamily="34" charset="0"/>
                <a:ea typeface="Calibri" panose="020F0502020204030204" pitchFamily="34" charset="0"/>
                <a:cs typeface="Times New Roman" panose="02020603050405020304" pitchFamily="18" charset="0"/>
              </a:rPr>
              <a:t> -</a:t>
            </a:r>
            <a:r>
              <a:rPr lang="es-MX" sz="1100" dirty="0">
                <a:effectLst/>
                <a:latin typeface="Arial Narrow" panose="020B0606020202030204" pitchFamily="34" charset="0"/>
                <a:ea typeface="Calibri" panose="020F0502020204030204" pitchFamily="34" charset="0"/>
                <a:cs typeface="Times New Roman" panose="02020603050405020304" pitchFamily="18" charset="0"/>
              </a:rPr>
              <a:t>  </a:t>
            </a:r>
            <a:r>
              <a:rPr lang="es-MX" sz="1100" dirty="0">
                <a:latin typeface="Arial Narrow" panose="020B0606020202030204" pitchFamily="34" charset="0"/>
                <a:ea typeface="Calibri" panose="020F0502020204030204" pitchFamily="34" charset="0"/>
                <a:cs typeface="Times New Roman" panose="02020603050405020304" pitchFamily="18" charset="0"/>
              </a:rPr>
              <a:t>Se envía</a:t>
            </a:r>
            <a:r>
              <a:rPr lang="es-MX" sz="1100" dirty="0">
                <a:effectLst/>
                <a:latin typeface="Arial Narrow" panose="020B0606020202030204" pitchFamily="34" charset="0"/>
                <a:ea typeface="Calibri" panose="020F0502020204030204" pitchFamily="34" charset="0"/>
                <a:cs typeface="Times New Roman" panose="02020603050405020304" pitchFamily="18" charset="0"/>
              </a:rPr>
              <a:t> </a:t>
            </a:r>
            <a:r>
              <a:rPr lang="es-MX" sz="1100" dirty="0">
                <a:latin typeface="Arial Narrow" panose="020B0606020202030204" pitchFamily="34" charset="0"/>
                <a:ea typeface="Calibri" panose="020F0502020204030204" pitchFamily="34" charset="0"/>
                <a:cs typeface="Times New Roman" panose="02020603050405020304" pitchFamily="18" charset="0"/>
              </a:rPr>
              <a:t>dos </a:t>
            </a:r>
            <a:r>
              <a:rPr lang="es-MX" sz="1100" dirty="0">
                <a:effectLst/>
                <a:latin typeface="Arial Narrow" panose="020B0606020202030204" pitchFamily="34" charset="0"/>
                <a:ea typeface="Calibri" panose="020F0502020204030204" pitchFamily="34" charset="0"/>
                <a:cs typeface="Times New Roman" panose="02020603050405020304" pitchFamily="18" charset="0"/>
              </a:rPr>
              <a:t>veces al mes electrónicamente.</a:t>
            </a:r>
          </a:p>
          <a:p>
            <a:pPr marL="171450" marR="0" indent="-171450">
              <a:spcBef>
                <a:spcPts val="0"/>
              </a:spcBef>
              <a:spcAft>
                <a:spcPts val="600"/>
              </a:spcAft>
              <a:buFont typeface="Wingdings" panose="05000000000000000000" pitchFamily="2" charset="2"/>
              <a:buChar char="T"/>
            </a:pPr>
            <a:r>
              <a:rPr lang="es-MX" sz="1100" b="1" dirty="0">
                <a:latin typeface="Arial Narrow" panose="020B0606020202030204" pitchFamily="34" charset="0"/>
                <a:ea typeface="Calibri" panose="020F0502020204030204" pitchFamily="34" charset="0"/>
                <a:cs typeface="Times New Roman" panose="02020603050405020304" pitchFamily="18" charset="0"/>
              </a:rPr>
              <a:t>Hoja Informativa</a:t>
            </a:r>
            <a:r>
              <a:rPr lang="es-MX" sz="1100" b="1" dirty="0">
                <a:effectLst/>
                <a:latin typeface="Arial Narrow" panose="020B0606020202030204" pitchFamily="34" charset="0"/>
                <a:ea typeface="Calibri" panose="020F0502020204030204" pitchFamily="34" charset="0"/>
                <a:cs typeface="Times New Roman" panose="02020603050405020304" pitchFamily="18" charset="0"/>
              </a:rPr>
              <a:t> Mensual a Nivel de Grado  – </a:t>
            </a:r>
            <a:r>
              <a:rPr lang="es-MX" sz="1100" dirty="0">
                <a:effectLst/>
                <a:latin typeface="Arial Narrow" panose="020B0606020202030204" pitchFamily="34" charset="0"/>
                <a:ea typeface="Calibri" panose="020F0502020204030204" pitchFamily="34" charset="0"/>
                <a:cs typeface="Times New Roman" panose="02020603050405020304" pitchFamily="18" charset="0"/>
              </a:rPr>
              <a:t>A principios del mes, profesores envían boletines a nivel de grado con cada materia del currículo actualizada, demás información relacionada con el estudiante y un calendario de eventos</a:t>
            </a:r>
            <a:r>
              <a:rPr lang="es-MX" sz="1100" i="1" dirty="0">
                <a:effectLst/>
                <a:latin typeface="Arial Narrow" panose="020B0606020202030204" pitchFamily="34" charset="0"/>
                <a:ea typeface="Calibri" panose="020F0502020204030204" pitchFamily="34" charset="0"/>
                <a:cs typeface="Times New Roman" panose="02020603050405020304" pitchFamily="18" charset="0"/>
              </a:rPr>
              <a:t>.</a:t>
            </a:r>
            <a:endParaRPr lang="es-MX" sz="1100" dirty="0">
              <a:effectLst/>
              <a:latin typeface="Arial Narrow" panose="020B0606020202030204" pitchFamily="34" charset="0"/>
              <a:ea typeface="Calibri" panose="020F0502020204030204" pitchFamily="34" charset="0"/>
              <a:cs typeface="Times New Roman" panose="02020603050405020304" pitchFamily="18" charset="0"/>
            </a:endParaRPr>
          </a:p>
          <a:p>
            <a:pPr marL="228600" marR="0" indent="-228600">
              <a:spcBef>
                <a:spcPts val="0"/>
              </a:spcBef>
              <a:spcAft>
                <a:spcPts val="0"/>
              </a:spcAft>
              <a:buFont typeface="Wingdings" panose="05000000000000000000" pitchFamily="2" charset="2"/>
              <a:buChar char="T"/>
            </a:pPr>
            <a:r>
              <a:rPr lang="es-MX" sz="1100" b="1" dirty="0">
                <a:latin typeface="Arial Narrow" panose="020B0606020202030204" pitchFamily="34" charset="0"/>
                <a:ea typeface="Calibri" panose="020F0502020204030204" pitchFamily="34" charset="0"/>
                <a:cs typeface="Times New Roman" panose="02020603050405020304" pitchFamily="18" charset="0"/>
              </a:rPr>
              <a:t>Sitio Web de la Escuela</a:t>
            </a:r>
            <a:r>
              <a:rPr lang="es-MX" sz="1100" b="1" dirty="0">
                <a:effectLst/>
                <a:latin typeface="Arial Narrow" panose="020B0606020202030204" pitchFamily="34" charset="0"/>
                <a:ea typeface="Calibri" panose="020F0502020204030204" pitchFamily="34" charset="0"/>
                <a:cs typeface="Times New Roman" panose="02020603050405020304" pitchFamily="18" charset="0"/>
              </a:rPr>
              <a:t> </a:t>
            </a:r>
            <a:r>
              <a:rPr lang="es-MX" sz="1100" dirty="0">
                <a:effectLst/>
                <a:latin typeface="Arial Narrow" panose="020B0606020202030204" pitchFamily="34" charset="0"/>
                <a:ea typeface="Calibri" panose="020F0502020204030204" pitchFamily="34" charset="0"/>
                <a:cs typeface="Times New Roman" panose="02020603050405020304" pitchFamily="18" charset="0"/>
              </a:rPr>
              <a:t>- Los padres pueden obtener información sobre el programa de Título I, las actividades escolares, calendario de eventos, voluntariado, enlaces educativos y más.</a:t>
            </a:r>
          </a:p>
          <a:p>
            <a:pPr marR="0">
              <a:lnSpc>
                <a:spcPct val="50000"/>
              </a:lnSpc>
              <a:spcBef>
                <a:spcPts val="0"/>
              </a:spcBef>
              <a:spcAft>
                <a:spcPts val="0"/>
              </a:spcAft>
            </a:pPr>
            <a:endParaRPr lang="es-MX" sz="1100" dirty="0">
              <a:effectLst/>
              <a:latin typeface="Arial Narrow" panose="020B0606020202030204" pitchFamily="34" charset="0"/>
              <a:ea typeface="Calibri" panose="020F0502020204030204" pitchFamily="34" charset="0"/>
              <a:cs typeface="Times New Roman" panose="02020603050405020304" pitchFamily="18" charset="0"/>
            </a:endParaRPr>
          </a:p>
          <a:p>
            <a:pPr marL="228600" marR="0" indent="-228600">
              <a:spcBef>
                <a:spcPts val="0"/>
              </a:spcBef>
              <a:spcAft>
                <a:spcPts val="0"/>
              </a:spcAft>
              <a:buFont typeface="Wingdings" panose="05000000000000000000" pitchFamily="2" charset="2"/>
              <a:buChar char="T"/>
            </a:pPr>
            <a:r>
              <a:rPr lang="es-MX" sz="1100" b="1" dirty="0">
                <a:latin typeface="Arial Narrow" panose="020B0606020202030204" pitchFamily="34" charset="0"/>
                <a:ea typeface="Calibri" panose="020F0502020204030204" pitchFamily="34" charset="0"/>
                <a:cs typeface="Times New Roman" panose="02020603050405020304" pitchFamily="18" charset="0"/>
              </a:rPr>
              <a:t>Correo Electrónico</a:t>
            </a:r>
            <a:r>
              <a:rPr lang="es-MX" sz="1100" dirty="0">
                <a:latin typeface="Arial Narrow" panose="020B0606020202030204" pitchFamily="34" charset="0"/>
                <a:ea typeface="Calibri" panose="020F0502020204030204" pitchFamily="34" charset="0"/>
                <a:cs typeface="Times New Roman" panose="02020603050405020304" pitchFamily="18" charset="0"/>
              </a:rPr>
              <a:t> – Complementa el b</a:t>
            </a:r>
            <a:r>
              <a:rPr lang="es-MX" sz="1100" dirty="0">
                <a:effectLst/>
                <a:latin typeface="Arial Narrow" panose="020B0606020202030204" pitchFamily="34" charset="0"/>
                <a:ea typeface="Calibri" panose="020F0502020204030204" pitchFamily="34" charset="0"/>
                <a:cs typeface="Times New Roman" panose="02020603050405020304" pitchFamily="18" charset="0"/>
              </a:rPr>
              <a:t>oletín de la escuela con actualizaciones semanales</a:t>
            </a:r>
          </a:p>
          <a:p>
            <a:pPr marR="0">
              <a:lnSpc>
                <a:spcPct val="50000"/>
              </a:lnSpc>
              <a:spcBef>
                <a:spcPts val="0"/>
              </a:spcBef>
              <a:spcAft>
                <a:spcPts val="0"/>
              </a:spcAft>
            </a:pPr>
            <a:r>
              <a:rPr lang="es-MX" sz="1100" dirty="0">
                <a:effectLst/>
                <a:latin typeface="Arial Narrow" panose="020B0606020202030204" pitchFamily="34" charset="0"/>
                <a:ea typeface="Calibri" panose="020F0502020204030204" pitchFamily="34" charset="0"/>
                <a:cs typeface="Times New Roman" panose="02020603050405020304" pitchFamily="18" charset="0"/>
              </a:rPr>
              <a:t> </a:t>
            </a:r>
          </a:p>
          <a:p>
            <a:pPr marL="171450" marR="0" indent="-171450">
              <a:spcBef>
                <a:spcPts val="0"/>
              </a:spcBef>
              <a:buFont typeface="Wingdings" panose="05000000000000000000" pitchFamily="2" charset="2"/>
              <a:buChar char="T"/>
            </a:pPr>
            <a:r>
              <a:rPr lang="es-MX" sz="1100"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es-MX" sz="1100" b="1" kern="14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Reporte de Calificación</a:t>
            </a:r>
            <a:r>
              <a:rPr lang="es-MX" sz="1100" b="1"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es-MX" sz="1100" kern="14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 Enviado a casa cuatro veces durante el año escolar para que los padres revisen el progreso académico de sus hijos</a:t>
            </a:r>
            <a:r>
              <a:rPr lang="es-MX" sz="1100"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p>
          <a:p>
            <a:pPr marR="0">
              <a:lnSpc>
                <a:spcPct val="50000"/>
              </a:lnSpc>
              <a:spcBef>
                <a:spcPts val="0"/>
              </a:spcBef>
            </a:pPr>
            <a:endParaRPr lang="es-MX" sz="1100" dirty="0">
              <a:effectLst/>
              <a:latin typeface="Arial Narrow" panose="020B0606020202030204" pitchFamily="34" charset="0"/>
              <a:ea typeface="Calibri" panose="020F0502020204030204" pitchFamily="34" charset="0"/>
              <a:cs typeface="Times New Roman" panose="02020603050405020304" pitchFamily="18" charset="0"/>
            </a:endParaRPr>
          </a:p>
          <a:p>
            <a:pPr marL="228600" marR="0" indent="-228600">
              <a:spcBef>
                <a:spcPts val="0"/>
              </a:spcBef>
              <a:spcAft>
                <a:spcPts val="0"/>
              </a:spcAft>
              <a:buFont typeface="Wingdings" panose="05000000000000000000" pitchFamily="2" charset="2"/>
              <a:buChar char="T"/>
            </a:pPr>
            <a:r>
              <a:rPr lang="es-MX" sz="1100" b="1" kern="14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Listas de Verificación sobre las Habilidades de Progreso </a:t>
            </a:r>
            <a:r>
              <a:rPr lang="es-MX" sz="1100" kern="14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a:t>
            </a:r>
            <a:r>
              <a:rPr lang="es-MX" sz="1100"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Para los grados K-1</a:t>
            </a:r>
            <a:r>
              <a:rPr lang="es-MX" sz="1100" kern="1400" baseline="300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ro</a:t>
            </a:r>
            <a:r>
              <a:rPr lang="es-MX" sz="1100"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dos veces al año</a:t>
            </a:r>
          </a:p>
          <a:p>
            <a:pPr marR="0">
              <a:lnSpc>
                <a:spcPct val="50000"/>
              </a:lnSpc>
              <a:spcBef>
                <a:spcPts val="0"/>
              </a:spcBef>
              <a:spcAft>
                <a:spcPts val="0"/>
              </a:spcAft>
            </a:pPr>
            <a:endParaRPr lang="es-MX" sz="1100"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marL="228600" marR="0" indent="-228600">
              <a:spcBef>
                <a:spcPts val="0"/>
              </a:spcBef>
              <a:spcAft>
                <a:spcPts val="0"/>
              </a:spcAft>
              <a:buFont typeface="Wingdings" panose="05000000000000000000" pitchFamily="2" charset="2"/>
              <a:buChar char="T"/>
            </a:pPr>
            <a:r>
              <a:rPr lang="es-MX" sz="1100" b="1"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Folders de los jueves </a:t>
            </a:r>
            <a:r>
              <a:rPr lang="es-MX" sz="1100" kern="14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a:t>
            </a:r>
            <a:r>
              <a:rPr lang="es-MX" sz="1100"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Herramienta de los maestros para el envío de informes semanales reportes/paquetes, tales como , exámenes calificados, trabajo del aula, tarea para los padres firmar.</a:t>
            </a:r>
          </a:p>
          <a:p>
            <a:pPr marR="0">
              <a:lnSpc>
                <a:spcPct val="50000"/>
              </a:lnSpc>
              <a:spcBef>
                <a:spcPts val="0"/>
              </a:spcBef>
              <a:spcAft>
                <a:spcPts val="0"/>
              </a:spcAft>
            </a:pPr>
            <a:endParaRPr lang="es-MX" sz="1100"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marL="171450" marR="0" indent="-171450">
              <a:spcBef>
                <a:spcPts val="0"/>
              </a:spcBef>
              <a:spcAft>
                <a:spcPts val="0"/>
              </a:spcAft>
              <a:buFont typeface="Wingdings" panose="05000000000000000000" pitchFamily="2" charset="2"/>
              <a:buChar char="T"/>
            </a:pPr>
            <a:r>
              <a:rPr lang="es-MX" sz="1100" b="1" kern="14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Infinity Campus</a:t>
            </a:r>
            <a:r>
              <a:rPr lang="es-MX" sz="1100" b="1"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es-MX" sz="1100" kern="14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a:t>
            </a:r>
            <a:r>
              <a:rPr lang="es-MX" sz="1100"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Recursos electrónicos para que los padres se actualicen con las calificaciones y el </a:t>
            </a:r>
            <a:r>
              <a:rPr lang="es-MX" sz="1100" kern="1400" dirty="0">
                <a:solidFill>
                  <a:srgbClr val="000000"/>
                </a:solidFill>
                <a:latin typeface="Arial Narrow" panose="020B0606020202030204" pitchFamily="34" charset="0"/>
                <a:ea typeface="Times New Roman" panose="02020603050405020304" pitchFamily="18" charset="0"/>
                <a:cs typeface="Times New Roman" panose="02020603050405020304" pitchFamily="18" charset="0"/>
              </a:rPr>
              <a:t>progreso académico de los estudiantes, </a:t>
            </a:r>
            <a:r>
              <a:rPr lang="es-MX" sz="1100" kern="14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así como una herramienta de comunicación con los profesores.</a:t>
            </a:r>
          </a:p>
          <a:p>
            <a:pPr marR="0">
              <a:lnSpc>
                <a:spcPct val="50000"/>
              </a:lnSpc>
              <a:spcBef>
                <a:spcPts val="0"/>
              </a:spcBef>
              <a:spcAft>
                <a:spcPts val="0"/>
              </a:spcAft>
            </a:pPr>
            <a:endParaRPr lang="es-MX" sz="1100" dirty="0">
              <a:effectLst/>
              <a:latin typeface="Arial Narrow" panose="020B0606020202030204" pitchFamily="34" charset="0"/>
              <a:ea typeface="Calibri" panose="020F0502020204030204" pitchFamily="34" charset="0"/>
              <a:cs typeface="Times New Roman" panose="02020603050405020304" pitchFamily="18" charset="0"/>
            </a:endParaRPr>
          </a:p>
          <a:p>
            <a:pPr marL="228600" marR="0" indent="-228600">
              <a:spcBef>
                <a:spcPts val="0"/>
              </a:spcBef>
              <a:spcAft>
                <a:spcPts val="0"/>
              </a:spcAft>
              <a:buFont typeface="Wingdings" panose="05000000000000000000" pitchFamily="2" charset="2"/>
              <a:buChar char="T"/>
            </a:pPr>
            <a:r>
              <a:rPr lang="es-MX" sz="1100" b="1" kern="1400" dirty="0" err="1">
                <a:solidFill>
                  <a:srgbClr val="000000"/>
                </a:solidFill>
                <a:latin typeface="Arial Narrow" panose="020B0606020202030204" pitchFamily="34" charset="0"/>
                <a:ea typeface="Calibri" panose="020F0502020204030204" pitchFamily="34" charset="0"/>
                <a:cs typeface="Times New Roman" panose="02020603050405020304" pitchFamily="18" charset="0"/>
              </a:rPr>
              <a:t>ClassDojo</a:t>
            </a:r>
            <a:r>
              <a:rPr lang="es-MX" sz="1100" b="1" kern="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a:t>
            </a:r>
            <a:r>
              <a:rPr lang="es-MX" sz="1100" kern="14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Profesores y personal escolar usan estas herramientas para enviar a los padres información/recordatorios vía mensajes de texto.</a:t>
            </a:r>
          </a:p>
          <a:p>
            <a:pPr marR="0">
              <a:lnSpc>
                <a:spcPct val="50000"/>
              </a:lnSpc>
              <a:spcBef>
                <a:spcPts val="0"/>
              </a:spcBef>
              <a:spcAft>
                <a:spcPts val="0"/>
              </a:spcAft>
            </a:pPr>
            <a:endParaRPr lang="es-MX" sz="1100" b="1" kern="1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L="228600" marR="0" indent="-228600">
              <a:spcBef>
                <a:spcPts val="0"/>
              </a:spcBef>
              <a:spcAft>
                <a:spcPts val="0"/>
              </a:spcAft>
              <a:buFont typeface="Wingdings" panose="05000000000000000000" pitchFamily="2" charset="2"/>
              <a:buChar char="T"/>
            </a:pPr>
            <a:r>
              <a:rPr lang="es-MX" sz="1100" b="1" dirty="0">
                <a:latin typeface="Arial Narrow" panose="020B0606020202030204" pitchFamily="34" charset="0"/>
                <a:ea typeface="Calibri" panose="020F0502020204030204" pitchFamily="34" charset="0"/>
                <a:cs typeface="Times New Roman" panose="02020603050405020304" pitchFamily="18" charset="0"/>
              </a:rPr>
              <a:t>Letrero de la Escuela</a:t>
            </a:r>
            <a:r>
              <a:rPr lang="es-MX" sz="1100" b="1" dirty="0">
                <a:effectLst/>
                <a:latin typeface="Arial Narrow" panose="020B0606020202030204" pitchFamily="34" charset="0"/>
                <a:ea typeface="Calibri" panose="020F0502020204030204" pitchFamily="34" charset="0"/>
                <a:cs typeface="Times New Roman" panose="02020603050405020304" pitchFamily="18" charset="0"/>
              </a:rPr>
              <a:t> –</a:t>
            </a:r>
            <a:r>
              <a:rPr lang="es-MX" sz="1100" dirty="0">
                <a:effectLst/>
                <a:latin typeface="Arial Narrow" panose="020B0606020202030204" pitchFamily="34" charset="0"/>
                <a:ea typeface="Calibri" panose="020F0502020204030204" pitchFamily="34" charset="0"/>
                <a:cs typeface="Times New Roman" panose="02020603050405020304" pitchFamily="18" charset="0"/>
              </a:rPr>
              <a:t> En frente de la escuela</a:t>
            </a:r>
          </a:p>
          <a:p>
            <a:pPr marR="0">
              <a:spcBef>
                <a:spcPts val="0"/>
              </a:spcBef>
              <a:spcAft>
                <a:spcPts val="0"/>
              </a:spcAft>
            </a:pPr>
            <a:r>
              <a:rPr lang="es-MX" sz="1100" dirty="0">
                <a:effectLst/>
                <a:latin typeface="Arial Narrow" panose="020B0606020202030204" pitchFamily="34" charset="0"/>
                <a:ea typeface="Calibri" panose="020F0502020204030204" pitchFamily="34" charset="0"/>
                <a:cs typeface="Times New Roman" panose="02020603050405020304" pitchFamily="18" charset="0"/>
              </a:rPr>
              <a:t>        para anunciar las actividades semanales.</a:t>
            </a:r>
          </a:p>
        </p:txBody>
      </p:sp>
    </p:spTree>
    <p:extLst>
      <p:ext uri="{BB962C8B-B14F-4D97-AF65-F5344CB8AC3E}">
        <p14:creationId xmlns:p14="http://schemas.microsoft.com/office/powerpoint/2010/main" val="4119547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70069" y="82531"/>
            <a:ext cx="12081825" cy="554705"/>
          </a:xfrm>
          <a:prstGeom prst="rect">
            <a:avLst/>
          </a:prstGeom>
          <a:solidFill>
            <a:schemeClr val="accent1">
              <a:lumMod val="20000"/>
              <a:lumOff val="80000"/>
            </a:schemeClr>
          </a:solidFill>
          <a:ln w="38100" algn="in">
            <a:solidFill>
              <a:srgbClr val="FF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50000"/>
              </a:lnSpc>
              <a:spcBef>
                <a:spcPct val="0"/>
              </a:spcBef>
              <a:spcAft>
                <a:spcPct val="0"/>
              </a:spcAft>
              <a:buClrTx/>
              <a:buSzTx/>
              <a:buFontTx/>
              <a:buNone/>
              <a:tabLst/>
            </a:pPr>
            <a:r>
              <a:rPr kumimoji="0" lang="en-US" altLang="en-US" sz="2400" b="1" i="0" u="none" strike="noStrike" cap="none" normalizeH="0" baseline="0" dirty="0">
                <a:ln>
                  <a:noFill/>
                </a:ln>
                <a:solidFill>
                  <a:srgbClr val="228BB5"/>
                </a:solidFill>
                <a:effectLst/>
                <a:latin typeface="Arial" panose="020B0604020202020204" pitchFamily="34" charset="0"/>
              </a:rPr>
              <a:t>    </a:t>
            </a:r>
            <a:r>
              <a:rPr kumimoji="0" lang="es-ES" altLang="en-US" sz="2200" b="1" i="0" u="none" strike="noStrike" cap="none" normalizeH="0" baseline="0" dirty="0">
                <a:ln>
                  <a:noFill/>
                </a:ln>
                <a:solidFill>
                  <a:srgbClr val="228BB5"/>
                </a:solidFill>
                <a:effectLst>
                  <a:outerShdw blurRad="38100" dist="38100" dir="2700000" algn="tl">
                    <a:srgbClr val="000000">
                      <a:alpha val="43137"/>
                    </a:srgbClr>
                  </a:outerShdw>
                </a:effectLst>
                <a:latin typeface="Arial" panose="020B0604020202020204" pitchFamily="34" charset="0"/>
              </a:rPr>
              <a:t>Trabajando junto con los </a:t>
            </a:r>
            <a:r>
              <a:rPr lang="es-ES" altLang="en-US" sz="2200" b="1" dirty="0">
                <a:solidFill>
                  <a:srgbClr val="228BB5"/>
                </a:solidFill>
                <a:effectLst>
                  <a:outerShdw blurRad="38100" dist="38100" dir="2700000" algn="tl">
                    <a:srgbClr val="000000">
                      <a:alpha val="43137"/>
                    </a:srgbClr>
                  </a:outerShdw>
                </a:effectLst>
                <a:latin typeface="Arial" panose="020B0604020202020204" pitchFamily="34" charset="0"/>
              </a:rPr>
              <a:t>P</a:t>
            </a:r>
            <a:r>
              <a:rPr kumimoji="0" lang="es-ES" altLang="en-US" sz="2200" b="1" i="0" u="none" strike="noStrike" cap="none" normalizeH="0" baseline="0" dirty="0">
                <a:ln>
                  <a:noFill/>
                </a:ln>
                <a:solidFill>
                  <a:srgbClr val="228BB5"/>
                </a:solidFill>
                <a:effectLst>
                  <a:outerShdw blurRad="38100" dist="38100" dir="2700000" algn="tl">
                    <a:srgbClr val="000000">
                      <a:alpha val="43137"/>
                    </a:srgbClr>
                  </a:outerShdw>
                </a:effectLst>
                <a:latin typeface="Arial" panose="020B0604020202020204" pitchFamily="34" charset="0"/>
              </a:rPr>
              <a:t>adres para ayudar a los estudiantes alcanzar sus metas…</a:t>
            </a:r>
            <a:endParaRPr kumimoji="0" lang="en-US" altLang="en-US" sz="18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sp>
        <p:nvSpPr>
          <p:cNvPr id="3" name="Text Box 3"/>
          <p:cNvSpPr txBox="1">
            <a:spLocks noChangeArrowheads="1"/>
          </p:cNvSpPr>
          <p:nvPr/>
        </p:nvSpPr>
        <p:spPr bwMode="auto">
          <a:xfrm>
            <a:off x="9393969" y="729715"/>
            <a:ext cx="2757925" cy="6056095"/>
          </a:xfrm>
          <a:prstGeom prst="rect">
            <a:avLst/>
          </a:prstGeom>
          <a:noFill/>
          <a:ln w="38100" algn="in">
            <a:solidFill>
              <a:srgbClr val="0070C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FFC000"/>
                  </a:outerShdw>
                </a:effectLst>
              </a14:hiddenEffects>
            </a:ext>
          </a:extLst>
        </p:spPr>
        <p:txBody>
          <a:bodyPr vert="horz" wrap="square" lIns="36576" tIns="36576" rIns="36576" bIns="36576" numCol="1" anchor="t" anchorCtr="0" compatLnSpc="1">
            <a:prstTxWarp prst="textNoShape">
              <a:avLst/>
            </a:prstTxWarp>
          </a:bodyPr>
          <a:lstStyle/>
          <a:p>
            <a:pPr algn="just" eaLnBrk="0" fontAlgn="base" hangingPunct="0">
              <a:spcBef>
                <a:spcPct val="0"/>
              </a:spcBef>
              <a:spcAft>
                <a:spcPct val="0"/>
              </a:spcAft>
            </a:pPr>
            <a:r>
              <a:rPr kumimoji="0" lang="es-MX" altLang="en-US" sz="1300" b="0" i="0" u="none" strike="noStrike" cap="none" normalizeH="0" baseline="0" dirty="0">
                <a:ln>
                  <a:noFill/>
                </a:ln>
                <a:solidFill>
                  <a:srgbClr val="000000"/>
                </a:solidFill>
                <a:effectLst/>
                <a:latin typeface="Calibri" panose="020F0502020204030204" pitchFamily="34" charset="0"/>
              </a:rPr>
              <a:t>        </a:t>
            </a:r>
            <a:r>
              <a:rPr lang="es-MX" sz="1600" b="1" u="sng" dirty="0">
                <a:solidFill>
                  <a:srgbClr val="0070C0"/>
                </a:solidFill>
                <a:effectLst>
                  <a:outerShdw blurRad="38100" dist="38100" dir="2700000" algn="tl">
                    <a:srgbClr val="000000">
                      <a:alpha val="43137"/>
                    </a:srgbClr>
                  </a:outerShdw>
                </a:effectLst>
              </a:rPr>
              <a:t>Evaluaciones</a:t>
            </a:r>
            <a:endParaRPr lang="es-MX" sz="1600" u="sng" dirty="0">
              <a:solidFill>
                <a:srgbClr val="0070C0"/>
              </a:solidFill>
              <a:effectLst>
                <a:outerShdw blurRad="38100" dist="38100" dir="2700000" algn="tl">
                  <a:srgbClr val="000000">
                    <a:alpha val="43137"/>
                  </a:srgbClr>
                </a:outerShdw>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s-MX" altLang="en-US" sz="1300" b="0" i="0" u="none" strike="noStrike" cap="none" normalizeH="0" baseline="0" dirty="0">
                <a:ln>
                  <a:noFill/>
                </a:ln>
                <a:solidFill>
                  <a:srgbClr val="000000"/>
                </a:solidFill>
                <a:effectLst/>
                <a:latin typeface="Calibri" panose="020F0502020204030204" pitchFamily="34" charset="0"/>
              </a:rPr>
              <a:t>Las siguientes evaluaciones se utilizan para abordar todas las áreas académicas:</a:t>
            </a:r>
          </a:p>
          <a:p>
            <a:pPr marL="0" marR="0" lvl="0" indent="0" defTabSz="914400" rtl="0" eaLnBrk="0" fontAlgn="base" latinLnBrk="0" hangingPunct="0">
              <a:lnSpc>
                <a:spcPct val="50000"/>
              </a:lnSpc>
              <a:spcBef>
                <a:spcPct val="0"/>
              </a:spcBef>
              <a:spcAft>
                <a:spcPct val="0"/>
              </a:spcAft>
              <a:buClrTx/>
              <a:buSzTx/>
              <a:buFontTx/>
              <a:buNone/>
              <a:tabLst/>
            </a:pPr>
            <a:endParaRPr kumimoji="0" lang="es-MX" altLang="en-US" sz="1300" b="0" i="0" u="none" strike="noStrike" cap="none" normalizeH="0" baseline="0" dirty="0">
              <a:ln>
                <a:noFill/>
              </a:ln>
              <a:solidFill>
                <a:srgbClr val="000000"/>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s-MX" altLang="en-US" sz="1300" b="0" i="0" u="none" strike="noStrike" cap="none" normalizeH="0" baseline="0" dirty="0">
                <a:ln>
                  <a:noFill/>
                </a:ln>
                <a:solidFill>
                  <a:srgbClr val="000000"/>
                </a:solidFill>
                <a:effectLst/>
                <a:latin typeface="Calibri" panose="020F0502020204030204" pitchFamily="34" charset="0"/>
              </a:rPr>
              <a:t>  Georgia Milestones en los grados 3</a:t>
            </a:r>
            <a:r>
              <a:rPr kumimoji="0" lang="es-MX" altLang="en-US" sz="1300" b="0" i="0" u="none" strike="noStrike" cap="none" normalizeH="0" baseline="30000" dirty="0">
                <a:ln>
                  <a:noFill/>
                </a:ln>
                <a:solidFill>
                  <a:srgbClr val="000000"/>
                </a:solidFill>
                <a:effectLst/>
                <a:latin typeface="Calibri" panose="020F0502020204030204" pitchFamily="34" charset="0"/>
              </a:rPr>
              <a:t>ro</a:t>
            </a:r>
            <a:r>
              <a:rPr kumimoji="0" lang="es-MX" altLang="en-US" sz="1300" b="0" i="0" u="none" strike="noStrike" cap="none" normalizeH="0" baseline="0" dirty="0">
                <a:ln>
                  <a:noFill/>
                </a:ln>
                <a:solidFill>
                  <a:srgbClr val="000000"/>
                </a:solidFill>
                <a:effectLst/>
                <a:latin typeface="Calibri" panose="020F0502020204030204" pitchFamily="34" charset="0"/>
              </a:rPr>
              <a:t>, 4</a:t>
            </a:r>
            <a:r>
              <a:rPr kumimoji="0" lang="es-MX" altLang="en-US" sz="1300" b="0" i="0" u="none" strike="noStrike" cap="none" normalizeH="0" baseline="30000" dirty="0">
                <a:ln>
                  <a:noFill/>
                </a:ln>
                <a:solidFill>
                  <a:srgbClr val="000000"/>
                </a:solidFill>
                <a:effectLst/>
                <a:latin typeface="Calibri" panose="020F0502020204030204" pitchFamily="34" charset="0"/>
              </a:rPr>
              <a:t>to</a:t>
            </a:r>
            <a:r>
              <a:rPr kumimoji="0" lang="es-MX" altLang="en-US" sz="1300" b="0" i="0" u="none" strike="noStrike" cap="none" normalizeH="0" baseline="0" dirty="0">
                <a:ln>
                  <a:noFill/>
                </a:ln>
                <a:solidFill>
                  <a:srgbClr val="000000"/>
                </a:solidFill>
                <a:effectLst/>
                <a:latin typeface="Calibri" panose="020F0502020204030204" pitchFamily="34" charset="0"/>
              </a:rPr>
              <a:t>, </a:t>
            </a:r>
            <a:r>
              <a:rPr lang="es-MX" altLang="en-US" sz="1300" dirty="0">
                <a:solidFill>
                  <a:srgbClr val="000000"/>
                </a:solidFill>
                <a:latin typeface="Calibri" panose="020F0502020204030204" pitchFamily="34" charset="0"/>
              </a:rPr>
              <a:t>y</a:t>
            </a:r>
            <a:r>
              <a:rPr kumimoji="0" lang="es-MX" altLang="en-US" sz="1300" b="0" i="0" u="none" strike="noStrike" cap="none" normalizeH="0" baseline="0" dirty="0">
                <a:ln>
                  <a:noFill/>
                </a:ln>
                <a:solidFill>
                  <a:srgbClr val="000000"/>
                </a:solidFill>
                <a:effectLst/>
                <a:latin typeface="Calibri" panose="020F0502020204030204" pitchFamily="34" charset="0"/>
              </a:rPr>
              <a:t> 5</a:t>
            </a:r>
            <a:r>
              <a:rPr kumimoji="0" lang="es-MX" altLang="en-US" sz="1300" b="0" i="0" u="none" strike="noStrike" cap="none" normalizeH="0" baseline="30000" dirty="0">
                <a:ln>
                  <a:noFill/>
                </a:ln>
                <a:solidFill>
                  <a:srgbClr val="000000"/>
                </a:solidFill>
                <a:effectLst/>
                <a:latin typeface="Calibri" panose="020F0502020204030204" pitchFamily="34" charset="0"/>
              </a:rPr>
              <a:t>to</a:t>
            </a:r>
            <a:r>
              <a:rPr kumimoji="0" lang="es-MX" altLang="en-US" sz="1300" b="0" i="0" u="none" strike="noStrike" cap="none" normalizeH="0" baseline="0" dirty="0">
                <a:ln>
                  <a:noFill/>
                </a:ln>
                <a:solidFill>
                  <a:srgbClr val="000000"/>
                </a:solidFill>
                <a:effectLst/>
                <a:latin typeface="Calibri" panose="020F0502020204030204" pitchFamily="34" charset="0"/>
              </a:rPr>
              <a:t>.</a:t>
            </a: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lang="es-MX" altLang="en-US" sz="1300" dirty="0">
              <a:solidFill>
                <a:srgbClr val="000000"/>
              </a:solidFill>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s-MX" altLang="en-US" sz="1300" b="0" i="0" u="none" strike="noStrike" cap="none" normalizeH="0" baseline="0" dirty="0">
                <a:ln>
                  <a:noFill/>
                </a:ln>
                <a:solidFill>
                  <a:srgbClr val="000000"/>
                </a:solidFill>
                <a:effectLst/>
                <a:latin typeface="Calibri" panose="020F0502020204030204" pitchFamily="34" charset="0"/>
              </a:rPr>
              <a:t> </a:t>
            </a:r>
            <a:r>
              <a:rPr lang="es-MX" altLang="en-US" sz="1300" dirty="0" err="1">
                <a:solidFill>
                  <a:srgbClr val="000000"/>
                </a:solidFill>
                <a:latin typeface="Calibri" panose="020F0502020204030204" pitchFamily="34" charset="0"/>
              </a:rPr>
              <a:t>i</a:t>
            </a:r>
            <a:r>
              <a:rPr kumimoji="0" lang="es-MX" altLang="en-US" sz="1300" b="0" i="0" u="none" strike="noStrike" cap="none" normalizeH="0" baseline="0" dirty="0" err="1">
                <a:ln>
                  <a:noFill/>
                </a:ln>
                <a:solidFill>
                  <a:srgbClr val="000000"/>
                </a:solidFill>
                <a:effectLst/>
                <a:latin typeface="Calibri" panose="020F0502020204030204" pitchFamily="34" charset="0"/>
              </a:rPr>
              <a:t>Ready</a:t>
            </a:r>
            <a:r>
              <a:rPr kumimoji="0" lang="es-MX" altLang="en-US" sz="1300" b="0" i="0" u="none" strike="noStrike" cap="none" normalizeH="0" baseline="0" dirty="0">
                <a:ln>
                  <a:noFill/>
                </a:ln>
                <a:solidFill>
                  <a:srgbClr val="000000"/>
                </a:solidFill>
                <a:effectLst/>
                <a:latin typeface="Calibri" panose="020F0502020204030204" pitchFamily="34" charset="0"/>
              </a:rPr>
              <a:t> de Lectura y Matemáticas</a:t>
            </a: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lang="es-MX" altLang="en-US" sz="1300" dirty="0">
              <a:solidFill>
                <a:srgbClr val="000000"/>
              </a:solidFill>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s-MX" altLang="en-US" sz="1300" b="0" i="0" u="none" strike="noStrike" cap="none" normalizeH="0" baseline="0" dirty="0" err="1">
                <a:ln>
                  <a:noFill/>
                </a:ln>
                <a:solidFill>
                  <a:srgbClr val="000000"/>
                </a:solidFill>
                <a:effectLst/>
                <a:latin typeface="Calibri" panose="020F0502020204030204" pitchFamily="34" charset="0"/>
              </a:rPr>
              <a:t>WriteScore</a:t>
            </a:r>
            <a:r>
              <a:rPr kumimoji="0" lang="es-MX" altLang="en-US" sz="1300" b="0" i="0" u="none" strike="noStrike" cap="none" normalizeH="0" baseline="0" dirty="0">
                <a:ln>
                  <a:noFill/>
                </a:ln>
                <a:solidFill>
                  <a:srgbClr val="000000"/>
                </a:solidFill>
                <a:effectLst/>
                <a:latin typeface="Calibri" panose="020F0502020204030204" pitchFamily="34" charset="0"/>
              </a:rPr>
              <a:t> –Examen de Escritura</a:t>
            </a: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kumimoji="0" lang="es-MX" altLang="en-US" sz="1300" b="0" i="0" u="none" strike="noStrike" cap="none" normalizeH="0" baseline="0" dirty="0">
              <a:ln>
                <a:noFill/>
              </a:ln>
              <a:solidFill>
                <a:srgbClr val="000000"/>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s-MX" altLang="en-US" sz="1300" b="0" i="0" u="none" strike="noStrike" cap="none" normalizeH="0" baseline="0" dirty="0">
                <a:ln>
                  <a:noFill/>
                </a:ln>
                <a:solidFill>
                  <a:srgbClr val="000000"/>
                </a:solidFill>
                <a:effectLst/>
                <a:latin typeface="Calibri" panose="020F0502020204030204" pitchFamily="34" charset="0"/>
              </a:rPr>
              <a:t> </a:t>
            </a:r>
            <a:r>
              <a:rPr lang="es-MX" altLang="en-US" sz="1300" dirty="0">
                <a:solidFill>
                  <a:srgbClr val="000000"/>
                </a:solidFill>
                <a:latin typeface="Calibri" panose="020F0502020204030204" pitchFamily="34" charset="0"/>
              </a:rPr>
              <a:t>Evaluaciones/Ex</a:t>
            </a:r>
            <a:r>
              <a:rPr lang="en-US" altLang="en-US" sz="1300" dirty="0">
                <a:solidFill>
                  <a:srgbClr val="000000"/>
                </a:solidFill>
                <a:latin typeface="Calibri" panose="020F0502020204030204" pitchFamily="34" charset="0"/>
              </a:rPr>
              <a:t>á</a:t>
            </a:r>
            <a:r>
              <a:rPr lang="es-MX" altLang="en-US" sz="1300" dirty="0">
                <a:solidFill>
                  <a:srgbClr val="000000"/>
                </a:solidFill>
                <a:latin typeface="Calibri" panose="020F0502020204030204" pitchFamily="34" charset="0"/>
              </a:rPr>
              <a:t>menes de Unidades</a:t>
            </a:r>
            <a:endParaRPr kumimoji="0" lang="es-MX" altLang="en-US" sz="1300" b="0" i="0" u="none" strike="noStrike" cap="none" normalizeH="0" baseline="0" dirty="0">
              <a:ln>
                <a:noFill/>
              </a:ln>
              <a:solidFill>
                <a:srgbClr val="000000"/>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Pts val="1000"/>
              <a:tabLst/>
            </a:pPr>
            <a:endParaRPr kumimoji="0" lang="es-MX" altLang="en-US" sz="1300" b="0" i="0" u="none" strike="noStrike" cap="none" normalizeH="0" baseline="0" dirty="0">
              <a:ln>
                <a:noFill/>
              </a:ln>
              <a:solidFill>
                <a:srgbClr val="000000"/>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s-MX" altLang="en-US" sz="1300" b="0" i="0" u="none" strike="noStrike" cap="none" normalizeH="0" baseline="0" dirty="0">
                <a:ln>
                  <a:noFill/>
                </a:ln>
                <a:solidFill>
                  <a:srgbClr val="000000"/>
                </a:solidFill>
                <a:effectLst/>
                <a:latin typeface="Calibri" panose="020F0502020204030204" pitchFamily="34" charset="0"/>
              </a:rPr>
              <a:t>  GKIDS para monitorear el progreso de los estudiantes.</a:t>
            </a: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kumimoji="0" lang="es-MX" altLang="en-US" sz="1300" b="0" i="0" u="none" strike="noStrike" cap="none" normalizeH="0" baseline="0" dirty="0">
              <a:ln>
                <a:noFill/>
              </a:ln>
              <a:solidFill>
                <a:srgbClr val="000000"/>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s-MX" altLang="en-US" sz="1300" b="0" i="0" u="none" strike="noStrike" cap="none" normalizeH="0" baseline="0" dirty="0">
                <a:ln>
                  <a:noFill/>
                </a:ln>
                <a:solidFill>
                  <a:srgbClr val="000000"/>
                </a:solidFill>
                <a:effectLst/>
                <a:latin typeface="Calibri" panose="020F0502020204030204" pitchFamily="34" charset="0"/>
              </a:rPr>
              <a:t>  Examen de Fin de Unidad de Matemáticas</a:t>
            </a:r>
          </a:p>
          <a:p>
            <a:pPr marL="0" marR="0" lvl="0" indent="0"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kumimoji="0" lang="es-MX"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s-MX" altLang="en-US" sz="1300" b="0" i="0" u="none" strike="noStrike" cap="none" normalizeH="0" baseline="0" dirty="0">
                <a:ln>
                  <a:noFill/>
                </a:ln>
                <a:solidFill>
                  <a:srgbClr val="000000"/>
                </a:solidFill>
                <a:effectLst/>
                <a:latin typeface="Calibri" panose="020F0502020204030204" pitchFamily="34" charset="0"/>
              </a:rPr>
              <a:t>  </a:t>
            </a:r>
            <a:r>
              <a:rPr kumimoji="0" lang="en-US" altLang="en-US" sz="1300" b="0" i="0" u="none" strike="noStrike" cap="none" normalizeH="0" baseline="0" dirty="0">
                <a:ln>
                  <a:noFill/>
                </a:ln>
                <a:solidFill>
                  <a:srgbClr val="000000"/>
                </a:solidFill>
                <a:effectLst/>
                <a:latin typeface="Calibri" panose="020F0502020204030204" pitchFamily="34" charset="0"/>
              </a:rPr>
              <a:t>Imagine Learning</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lang="en-US" altLang="en-US" sz="130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Numeracy Math</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lang="en-US" altLang="en-US" sz="130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The PAST Screening</a:t>
            </a:r>
          </a:p>
          <a:p>
            <a:pPr marL="0" marR="0" lvl="0" indent="0" algn="l" defTabSz="914400" rtl="0" eaLnBrk="0" fontAlgn="base" latinLnBrk="0" hangingPunct="0">
              <a:lnSpc>
                <a:spcPct val="50000"/>
              </a:lnSpc>
              <a:spcBef>
                <a:spcPct val="0"/>
              </a:spcBef>
              <a:spcAft>
                <a:spcPct val="0"/>
              </a:spcAft>
              <a:buClrTx/>
              <a:buSzPts val="1000"/>
              <a:buFont typeface="Symbol" panose="05050102010706020507" pitchFamily="18" charset="2"/>
              <a:buChar char="Þ"/>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lang="en-US" altLang="en-US" sz="1300" dirty="0">
                <a:solidFill>
                  <a:srgbClr val="000000"/>
                </a:solidFill>
                <a:latin typeface="Calibri" panose="020F0502020204030204" pitchFamily="34" charset="0"/>
              </a:rPr>
              <a:t>ACCESS for ELLs</a:t>
            </a: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50000"/>
              </a:lnSpc>
              <a:spcBef>
                <a:spcPct val="0"/>
              </a:spcBef>
              <a:spcAft>
                <a:spcPct val="0"/>
              </a:spcAft>
              <a:buClrTx/>
              <a:buSzPts val="1000"/>
              <a:buFont typeface="Symbol" panose="05050102010706020507" pitchFamily="18" charset="2"/>
              <a:buChar char="Þ"/>
              <a:tabLst/>
            </a:pPr>
            <a:endParaRPr lang="en-US" altLang="en-US" sz="1300" dirty="0">
              <a:solidFill>
                <a:srgbClr val="000000"/>
              </a:solidFill>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kumimoji="0" lang="en-US" altLang="en-US" sz="1300" b="0" i="0" u="none" strike="noStrike" cap="none" normalizeH="0" baseline="0" dirty="0">
                <a:ln>
                  <a:noFill/>
                </a:ln>
                <a:solidFill>
                  <a:srgbClr val="000000"/>
                </a:solidFill>
                <a:effectLst/>
                <a:latin typeface="Calibri" panose="020F0502020204030204" pitchFamily="34" charset="0"/>
              </a:rPr>
              <a:t>  Sight Word Data</a:t>
            </a: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Þ"/>
              <a:tabLst/>
            </a:pPr>
            <a:r>
              <a:rPr lang="en-US" altLang="en-US" sz="1300" dirty="0">
                <a:solidFill>
                  <a:srgbClr val="000000"/>
                </a:solidFill>
                <a:latin typeface="Calibri" panose="020F0502020204030204" pitchFamily="34" charset="0"/>
              </a:rPr>
              <a:t>WIDAW-APT</a:t>
            </a:r>
            <a:endParaRPr kumimoji="0" lang="en-US" altLang="en-US" sz="13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Pts val="1000"/>
              <a:tabLst/>
            </a:pPr>
            <a:endParaRPr kumimoji="0" lang="en-US" altLang="en-US" sz="1300" b="0" i="0" u="none" strike="noStrike" cap="none" normalizeH="0" baseline="0" dirty="0">
              <a:ln>
                <a:noFill/>
              </a:ln>
              <a:solidFill>
                <a:srgbClr val="000000"/>
              </a:solidFill>
              <a:effectLst/>
              <a:latin typeface="Calibri" panose="020F0502020204030204" pitchFamily="34" charset="0"/>
            </a:endParaRPr>
          </a:p>
        </p:txBody>
      </p:sp>
      <p:sp>
        <p:nvSpPr>
          <p:cNvPr id="4" name="Text Box 4"/>
          <p:cNvSpPr txBox="1">
            <a:spLocks noChangeArrowheads="1"/>
          </p:cNvSpPr>
          <p:nvPr/>
        </p:nvSpPr>
        <p:spPr bwMode="auto">
          <a:xfrm>
            <a:off x="5796758" y="729715"/>
            <a:ext cx="3517617" cy="6033838"/>
          </a:xfrm>
          <a:prstGeom prst="rect">
            <a:avLst/>
          </a:prstGeom>
          <a:solidFill>
            <a:srgbClr val="FFFFFF"/>
          </a:solidFill>
          <a:ln w="38100" algn="in">
            <a:solidFill>
              <a:schemeClr val="accent1">
                <a:lumMod val="50000"/>
              </a:schemeClr>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lvl="0" algn="just" eaLnBrk="0" fontAlgn="base" hangingPunct="0">
              <a:spcBef>
                <a:spcPct val="0"/>
              </a:spcBef>
            </a:pPr>
            <a:r>
              <a:rPr kumimoji="0" lang="es-MX" altLang="en-US" sz="1600" b="0" i="0" u="none" strike="noStrike" cap="none" normalizeH="0" baseline="0" dirty="0">
                <a:ln>
                  <a:noFill/>
                </a:ln>
                <a:solidFill>
                  <a:srgbClr val="000000"/>
                </a:solidFill>
                <a:effectLst/>
                <a:latin typeface="Calibri" panose="020F0502020204030204" pitchFamily="34" charset="0"/>
              </a:rPr>
              <a:t>   </a:t>
            </a:r>
            <a:r>
              <a:rPr lang="es-MX" altLang="en-US" sz="1600" dirty="0">
                <a:solidFill>
                  <a:srgbClr val="000000"/>
                </a:solidFill>
                <a:latin typeface="Calibri" panose="020F0502020204030204" pitchFamily="34" charset="0"/>
              </a:rPr>
              <a:t> </a:t>
            </a:r>
            <a:r>
              <a:rPr lang="es-MX" altLang="en-US" sz="1600" b="1" u="sng" dirty="0">
                <a:solidFill>
                  <a:srgbClr val="0070C0"/>
                </a:solidFill>
                <a:effectLst>
                  <a:outerShdw blurRad="38100" dist="38100" dir="2700000" algn="tl">
                    <a:srgbClr val="000000">
                      <a:alpha val="43137"/>
                    </a:srgbClr>
                  </a:outerShdw>
                </a:effectLst>
              </a:rPr>
              <a:t>Estrategias</a:t>
            </a:r>
            <a:endParaRPr lang="es-MX" sz="1600" b="1" u="sng" dirty="0">
              <a:solidFill>
                <a:srgbClr val="0070C0"/>
              </a:solidFill>
              <a:effectLst>
                <a:outerShdw blurRad="38100" dist="38100" dir="2700000" algn="tl">
                  <a:srgbClr val="000000">
                    <a:alpha val="43137"/>
                  </a:srgbClr>
                </a:outerShdw>
              </a:effectLst>
            </a:endParaRPr>
          </a:p>
          <a:p>
            <a:pPr marL="0" marR="0" lvl="0" indent="0" algn="just" defTabSz="914400" rtl="0" eaLnBrk="0" fontAlgn="base" latinLnBrk="0" hangingPunct="0">
              <a:spcBef>
                <a:spcPct val="0"/>
              </a:spcBef>
              <a:buClrTx/>
              <a:buSzTx/>
              <a:buFontTx/>
              <a:buNone/>
              <a:tabLst/>
            </a:pPr>
            <a:r>
              <a:rPr lang="es-MX" altLang="en-US" sz="1300" dirty="0">
                <a:solidFill>
                  <a:srgbClr val="000000"/>
                </a:solidFill>
                <a:latin typeface="Calibri" panose="020F0502020204030204" pitchFamily="34" charset="0"/>
              </a:rPr>
              <a:t>High Point</a:t>
            </a:r>
            <a:r>
              <a:rPr kumimoji="0" lang="es-MX" altLang="en-US" sz="1300" b="0" i="0" u="none" strike="noStrike" cap="none" normalizeH="0" baseline="0" dirty="0">
                <a:ln>
                  <a:noFill/>
                </a:ln>
                <a:solidFill>
                  <a:srgbClr val="000000"/>
                </a:solidFill>
                <a:effectLst/>
                <a:latin typeface="Calibri" panose="020F0502020204030204" pitchFamily="34" charset="0"/>
              </a:rPr>
              <a:t> utiliza las siguientes estrategias para </a:t>
            </a:r>
            <a:r>
              <a:rPr lang="es-MX" altLang="en-US" sz="1300" dirty="0">
                <a:solidFill>
                  <a:srgbClr val="000000"/>
                </a:solidFill>
                <a:latin typeface="Calibri" panose="020F0502020204030204" pitchFamily="34" charset="0"/>
              </a:rPr>
              <a:t>proporcionar</a:t>
            </a:r>
            <a:r>
              <a:rPr kumimoji="0" lang="es-MX" altLang="en-US" sz="1300" b="0" i="0" u="none" strike="noStrike" cap="none" normalizeH="0" baseline="0" dirty="0">
                <a:ln>
                  <a:noFill/>
                </a:ln>
                <a:solidFill>
                  <a:srgbClr val="000000"/>
                </a:solidFill>
                <a:effectLst/>
                <a:latin typeface="Calibri" panose="020F0502020204030204" pitchFamily="34" charset="0"/>
              </a:rPr>
              <a:t> oportunidades a nuestros estudiantes para que alcancen o superen los niveles competentes y avanzados del rendimiento estudiantil:</a:t>
            </a:r>
          </a:p>
          <a:p>
            <a:pPr marL="0" marR="0" lvl="0" indent="0" algn="just" defTabSz="914400" rtl="0" eaLnBrk="0" fontAlgn="base" latinLnBrk="0" hangingPunct="0">
              <a:lnSpc>
                <a:spcPct val="50000"/>
              </a:lnSpc>
              <a:spcBef>
                <a:spcPct val="0"/>
              </a:spcBef>
              <a:buClrTx/>
              <a:buSzTx/>
              <a:buFontTx/>
              <a:buNone/>
              <a:tabLst/>
            </a:pPr>
            <a:endParaRPr kumimoji="0" lang="es-MX" altLang="en-US" sz="1200" b="0" i="0" u="none" strike="noStrike" cap="none" normalizeH="0" baseline="0" dirty="0">
              <a:ln>
                <a:noFill/>
              </a:ln>
              <a:solidFill>
                <a:srgbClr val="000000"/>
              </a:solidFill>
              <a:effectLst/>
              <a:latin typeface="Calibri" panose="020F0502020204030204" pitchFamily="34" charset="0"/>
            </a:endParaRPr>
          </a:p>
          <a:p>
            <a:pPr algn="just" eaLnBrk="0" fontAlgn="base" hangingPunct="0">
              <a:spcBef>
                <a:spcPct val="0"/>
              </a:spcBef>
              <a:buSzPts val="1000"/>
              <a:buFont typeface="Symbol" panose="05050102010706020507" pitchFamily="18" charset="2"/>
              <a:buChar char="¨"/>
            </a:pPr>
            <a:r>
              <a:rPr lang="es-ES" altLang="en-US" sz="1200" i="1" dirty="0">
                <a:solidFill>
                  <a:srgbClr val="000000"/>
                </a:solidFill>
                <a:latin typeface="Calibri" panose="020F0502020204030204" pitchFamily="34" charset="0"/>
              </a:rPr>
              <a:t>Instrucción de nivel I respaldada para TODOS</a:t>
            </a:r>
          </a:p>
          <a:p>
            <a:pPr algn="just" eaLnBrk="0" fontAlgn="base" hangingPunct="0">
              <a:lnSpc>
                <a:spcPct val="50000"/>
              </a:lnSpc>
              <a:spcBef>
                <a:spcPct val="0"/>
              </a:spcBef>
              <a:buSzPts val="1000"/>
              <a:buFont typeface="Symbol" panose="05050102010706020507" pitchFamily="18" charset="2"/>
              <a:buChar char="¨"/>
            </a:pPr>
            <a:endParaRPr kumimoji="0" lang="es-MX"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spcBef>
                <a:spcPct val="0"/>
              </a:spcBef>
              <a:buClrTx/>
              <a:buSzPts val="1000"/>
              <a:buFont typeface="Symbol" panose="05050102010706020507" pitchFamily="18" charset="2"/>
              <a:buChar char="¨"/>
              <a:tabLst/>
            </a:pPr>
            <a:r>
              <a:rPr kumimoji="0" lang="es-MX" altLang="en-US" sz="1200" b="0" i="0" u="none" strike="noStrike" cap="none" normalizeH="0" baseline="0" dirty="0">
                <a:ln>
                  <a:noFill/>
                </a:ln>
                <a:solidFill>
                  <a:srgbClr val="000000"/>
                </a:solidFill>
                <a:effectLst/>
                <a:latin typeface="Calibri" panose="020F0502020204030204" pitchFamily="34" charset="0"/>
              </a:rPr>
              <a:t>Segmentos de RTI de lectura y matemáticas a nivel escolar para todos los estudiantes.</a:t>
            </a:r>
          </a:p>
          <a:p>
            <a:pPr marL="0" marR="0" lvl="0" indent="0" algn="just" defTabSz="914400" rtl="0" eaLnBrk="0" fontAlgn="base" latinLnBrk="0" hangingPunct="0">
              <a:lnSpc>
                <a:spcPct val="50000"/>
              </a:lnSpc>
              <a:spcBef>
                <a:spcPct val="0"/>
              </a:spcBef>
              <a:buClrTx/>
              <a:buSzPts val="1000"/>
              <a:tabLst/>
            </a:pPr>
            <a:endParaRPr kumimoji="0" lang="es-MX"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spcBef>
                <a:spcPct val="0"/>
              </a:spcBef>
              <a:buClrTx/>
              <a:buSzPts val="1000"/>
              <a:buFont typeface="Symbol" panose="05050102010706020507" pitchFamily="18" charset="2"/>
              <a:buChar char="¨"/>
              <a:tabLst/>
            </a:pPr>
            <a:r>
              <a:rPr kumimoji="0" lang="es-MX" altLang="en-US" sz="1200" b="0" i="0" u="none" strike="noStrike" cap="none" normalizeH="0" baseline="0" dirty="0">
                <a:ln>
                  <a:noFill/>
                </a:ln>
                <a:solidFill>
                  <a:srgbClr val="000000"/>
                </a:solidFill>
                <a:effectLst/>
                <a:latin typeface="Calibri" panose="020F0502020204030204" pitchFamily="34" charset="0"/>
              </a:rPr>
              <a:t>Entrenador de Matemáticas y Alfabetización para ayudar a profesores y estudiantes.</a:t>
            </a:r>
          </a:p>
          <a:p>
            <a:pPr marL="0" marR="0" lvl="0" indent="0" algn="just" defTabSz="914400" rtl="0" eaLnBrk="0" fontAlgn="base" latinLnBrk="0" hangingPunct="0">
              <a:lnSpc>
                <a:spcPct val="50000"/>
              </a:lnSpc>
              <a:spcBef>
                <a:spcPct val="0"/>
              </a:spcBef>
              <a:buClrTx/>
              <a:buSzPts val="1000"/>
              <a:tabLst/>
            </a:pPr>
            <a:endParaRPr kumimoji="0" lang="es-MX"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spcBef>
                <a:spcPct val="0"/>
              </a:spcBef>
              <a:buClrTx/>
              <a:buSzPts val="1000"/>
              <a:buFont typeface="Symbol" panose="05050102010706020507" pitchFamily="18" charset="2"/>
              <a:buChar char="¨"/>
              <a:tabLst/>
            </a:pPr>
            <a:r>
              <a:rPr lang="es-MX" altLang="en-US" sz="1200" dirty="0">
                <a:solidFill>
                  <a:srgbClr val="000000"/>
                </a:solidFill>
                <a:latin typeface="Calibri" panose="020F0502020204030204" pitchFamily="34" charset="0"/>
              </a:rPr>
              <a:t>Programas de lectura </a:t>
            </a:r>
            <a:r>
              <a:rPr lang="es-MX" altLang="en-US" sz="1200" i="1" dirty="0" err="1">
                <a:solidFill>
                  <a:srgbClr val="000000"/>
                </a:solidFill>
                <a:latin typeface="Calibri" panose="020F0502020204030204" pitchFamily="34" charset="0"/>
              </a:rPr>
              <a:t>iRead</a:t>
            </a:r>
            <a:r>
              <a:rPr lang="es-MX" altLang="en-US" sz="1200" i="1" dirty="0">
                <a:solidFill>
                  <a:srgbClr val="000000"/>
                </a:solidFill>
                <a:latin typeface="Calibri" panose="020F0502020204030204" pitchFamily="34" charset="0"/>
              </a:rPr>
              <a:t> </a:t>
            </a:r>
            <a:r>
              <a:rPr lang="es-MX" altLang="en-US" sz="1200" dirty="0">
                <a:solidFill>
                  <a:srgbClr val="000000"/>
                </a:solidFill>
                <a:latin typeface="Calibri" panose="020F0502020204030204" pitchFamily="34" charset="0"/>
              </a:rPr>
              <a:t>utilizado en los grados K-5</a:t>
            </a:r>
            <a:endParaRPr lang="es-MX" altLang="en-US" sz="1200" baseline="30000" dirty="0">
              <a:solidFill>
                <a:srgbClr val="000000"/>
              </a:solidFill>
              <a:latin typeface="Calibri" panose="020F0502020204030204" pitchFamily="34" charset="0"/>
            </a:endParaRPr>
          </a:p>
          <a:p>
            <a:pPr marL="0" marR="0" lvl="0" indent="0" algn="just" defTabSz="914400" rtl="0" eaLnBrk="0" fontAlgn="base" latinLnBrk="0" hangingPunct="0">
              <a:lnSpc>
                <a:spcPct val="50000"/>
              </a:lnSpc>
              <a:spcBef>
                <a:spcPct val="0"/>
              </a:spcBef>
              <a:buClrTx/>
              <a:buSzPts val="1000"/>
              <a:tabLst/>
            </a:pPr>
            <a:endParaRPr lang="es-MX" altLang="en-US" sz="1200" dirty="0">
              <a:solidFill>
                <a:srgbClr val="000000"/>
              </a:solidFill>
              <a:latin typeface="Calibri" panose="020F0502020204030204" pitchFamily="34" charset="0"/>
            </a:endParaRPr>
          </a:p>
          <a:p>
            <a:pPr marL="0" marR="0" lvl="0" indent="0" algn="just" defTabSz="914400" rtl="0" eaLnBrk="0" fontAlgn="base" latinLnBrk="0" hangingPunct="0">
              <a:spcBef>
                <a:spcPct val="0"/>
              </a:spcBef>
              <a:buClrTx/>
              <a:buSzPts val="1000"/>
              <a:buFont typeface="Symbol" panose="05050102010706020507" pitchFamily="18" charset="2"/>
              <a:buChar char="¨"/>
              <a:tabLst/>
            </a:pPr>
            <a:r>
              <a:rPr kumimoji="0" lang="es-MX" altLang="en-US" sz="1200" b="0" u="none" strike="noStrike" cap="none" normalizeH="0" baseline="0" dirty="0">
                <a:ln>
                  <a:noFill/>
                </a:ln>
                <a:solidFill>
                  <a:srgbClr val="000000"/>
                </a:solidFill>
                <a:effectLst/>
                <a:latin typeface="Calibri" panose="020F0502020204030204" pitchFamily="34" charset="0"/>
              </a:rPr>
              <a:t>Programas de Matemáticas </a:t>
            </a:r>
            <a:r>
              <a:rPr kumimoji="0" lang="es-MX" altLang="en-US" sz="1200" b="0" i="1" u="none" strike="noStrike" cap="none" normalizeH="0" baseline="0" dirty="0">
                <a:ln>
                  <a:noFill/>
                </a:ln>
                <a:solidFill>
                  <a:srgbClr val="000000"/>
                </a:solidFill>
                <a:effectLst/>
                <a:latin typeface="Calibri" panose="020F0502020204030204" pitchFamily="34" charset="0"/>
              </a:rPr>
              <a:t>iReady</a:t>
            </a:r>
            <a:r>
              <a:rPr kumimoji="0" lang="es-MX" altLang="en-US" sz="1200" b="0" i="0" u="none" strike="noStrike" cap="none" normalizeH="0" dirty="0">
                <a:ln>
                  <a:noFill/>
                </a:ln>
                <a:solidFill>
                  <a:srgbClr val="000000"/>
                </a:solidFill>
                <a:effectLst/>
                <a:latin typeface="Calibri" panose="020F0502020204030204" pitchFamily="34" charset="0"/>
              </a:rPr>
              <a:t> utilizado en los grados K-5</a:t>
            </a:r>
            <a:r>
              <a:rPr kumimoji="0" lang="es-MX" altLang="en-US" sz="1200" b="0" i="0" u="none" strike="noStrike" cap="none" normalizeH="0" baseline="30000" dirty="0">
                <a:ln>
                  <a:noFill/>
                </a:ln>
                <a:solidFill>
                  <a:srgbClr val="000000"/>
                </a:solidFill>
                <a:effectLst/>
                <a:latin typeface="Calibri" panose="020F0502020204030204" pitchFamily="34" charset="0"/>
              </a:rPr>
              <a:t>th</a:t>
            </a:r>
            <a:r>
              <a:rPr kumimoji="0" lang="es-MX" altLang="en-US" sz="1200" b="0" i="0" u="none" strike="noStrike" cap="none" normalizeH="0" dirty="0">
                <a:ln>
                  <a:noFill/>
                </a:ln>
                <a:solidFill>
                  <a:srgbClr val="000000"/>
                </a:solidFill>
                <a:effectLst/>
                <a:latin typeface="Calibri" panose="020F0502020204030204" pitchFamily="34" charset="0"/>
              </a:rPr>
              <a:t> </a:t>
            </a:r>
          </a:p>
          <a:p>
            <a:pPr marL="0" marR="0" lvl="0" indent="0" algn="just" defTabSz="914400" rtl="0" eaLnBrk="0" fontAlgn="base" latinLnBrk="0" hangingPunct="0">
              <a:lnSpc>
                <a:spcPct val="50000"/>
              </a:lnSpc>
              <a:spcBef>
                <a:spcPct val="0"/>
              </a:spcBef>
              <a:buClrTx/>
              <a:buSzPts val="1000"/>
              <a:tabLst/>
            </a:pPr>
            <a:endParaRPr kumimoji="0" lang="es-MX"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spcBef>
                <a:spcPct val="0"/>
              </a:spcBef>
              <a:buClrTx/>
              <a:buSzPts val="1000"/>
              <a:buFont typeface="Symbol" panose="05050102010706020507" pitchFamily="18" charset="2"/>
              <a:buChar char="¨"/>
              <a:tabLst/>
            </a:pPr>
            <a:r>
              <a:rPr kumimoji="0" lang="es-MX" altLang="en-US" sz="1200" b="0" i="0" u="none" strike="noStrike" cap="none" normalizeH="0" baseline="0" dirty="0">
                <a:ln>
                  <a:noFill/>
                </a:ln>
                <a:solidFill>
                  <a:srgbClr val="000000"/>
                </a:solidFill>
                <a:effectLst/>
                <a:latin typeface="Calibri" panose="020F0502020204030204" pitchFamily="34" charset="0"/>
              </a:rPr>
              <a:t>Conferencias de Padres y Maestros en octubre y febrero.</a:t>
            </a:r>
          </a:p>
          <a:p>
            <a:pPr marL="0" marR="0" lvl="0" indent="0" algn="just" defTabSz="914400" rtl="0" eaLnBrk="0" fontAlgn="base" latinLnBrk="0" hangingPunct="0">
              <a:lnSpc>
                <a:spcPct val="50000"/>
              </a:lnSpc>
              <a:spcBef>
                <a:spcPct val="0"/>
              </a:spcBef>
              <a:buClrTx/>
              <a:buSzPts val="1000"/>
              <a:tabLst/>
            </a:pPr>
            <a:endParaRPr kumimoji="0" lang="es-MX"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spcBef>
                <a:spcPct val="0"/>
              </a:spcBef>
              <a:buClrTx/>
              <a:buSzPts val="1000"/>
              <a:buFont typeface="Symbol" panose="05050102010706020507" pitchFamily="18" charset="2"/>
              <a:buChar char="¨"/>
              <a:tabLst/>
            </a:pPr>
            <a:r>
              <a:rPr lang="es-MX" altLang="en-US" sz="1200" i="1" dirty="0">
                <a:solidFill>
                  <a:srgbClr val="000000"/>
                </a:solidFill>
                <a:latin typeface="Calibri" panose="020F0502020204030204" pitchFamily="34" charset="0"/>
              </a:rPr>
              <a:t>Imagine </a:t>
            </a:r>
            <a:r>
              <a:rPr lang="es-MX" altLang="en-US" sz="1200" i="1" dirty="0" err="1">
                <a:solidFill>
                  <a:srgbClr val="000000"/>
                </a:solidFill>
                <a:latin typeface="Calibri" panose="020F0502020204030204" pitchFamily="34" charset="0"/>
              </a:rPr>
              <a:t>Learning</a:t>
            </a:r>
            <a:r>
              <a:rPr lang="es-MX" altLang="en-US" sz="1200" i="1" dirty="0">
                <a:solidFill>
                  <a:srgbClr val="000000"/>
                </a:solidFill>
                <a:latin typeface="Calibri" panose="020F0502020204030204" pitchFamily="34" charset="0"/>
              </a:rPr>
              <a:t> -</a:t>
            </a:r>
            <a:r>
              <a:rPr lang="es-MX" altLang="en-US" sz="1200" dirty="0">
                <a:solidFill>
                  <a:srgbClr val="000000"/>
                </a:solidFill>
                <a:latin typeface="Calibri" panose="020F0502020204030204" pitchFamily="34" charset="0"/>
              </a:rPr>
              <a:t>Herramienta de práctica para los estudiantes del programa </a:t>
            </a:r>
            <a:r>
              <a:rPr kumimoji="0" lang="es-MX" altLang="en-US" sz="1200" b="0" i="0" u="none" strike="noStrike" cap="none" normalizeH="0" baseline="0" dirty="0">
                <a:ln>
                  <a:noFill/>
                </a:ln>
                <a:solidFill>
                  <a:srgbClr val="000000"/>
                </a:solidFill>
                <a:effectLst/>
                <a:latin typeface="Calibri" panose="020F0502020204030204" pitchFamily="34" charset="0"/>
              </a:rPr>
              <a:t>ELL.</a:t>
            </a:r>
          </a:p>
          <a:p>
            <a:pPr marL="0" marR="0" lvl="0" indent="0" algn="just" defTabSz="914400" rtl="0" eaLnBrk="0" fontAlgn="base" latinLnBrk="0" hangingPunct="0">
              <a:lnSpc>
                <a:spcPct val="50000"/>
              </a:lnSpc>
              <a:spcBef>
                <a:spcPct val="0"/>
              </a:spcBef>
              <a:buClrTx/>
              <a:buSzPts val="1000"/>
              <a:tabLst/>
            </a:pPr>
            <a:endParaRPr kumimoji="0" lang="es-MX"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spcBef>
                <a:spcPct val="0"/>
              </a:spcBef>
              <a:buClrTx/>
              <a:buSzPts val="1000"/>
              <a:buFont typeface="Symbol" panose="05050102010706020507" pitchFamily="18" charset="2"/>
              <a:buChar char="¨"/>
              <a:tabLst/>
            </a:pPr>
            <a:r>
              <a:rPr kumimoji="0" lang="es-MX" altLang="en-US" sz="1200" b="0" i="0" u="none" strike="noStrike" cap="none" normalizeH="0" baseline="0" dirty="0">
                <a:ln>
                  <a:noFill/>
                </a:ln>
                <a:solidFill>
                  <a:srgbClr val="000000"/>
                </a:solidFill>
                <a:effectLst/>
                <a:latin typeface="Calibri" panose="020F0502020204030204" pitchFamily="34" charset="0"/>
              </a:rPr>
              <a:t>Los profesores de ESOL, EIP, SPED y de educación general usan instrucción diferenciada para satisfacer las necesidades académicas específicas de los estudiantes.</a:t>
            </a:r>
          </a:p>
          <a:p>
            <a:pPr marL="0" marR="0" lvl="0" indent="0" algn="just" defTabSz="914400" rtl="0" eaLnBrk="0" fontAlgn="base" latinLnBrk="0" hangingPunct="0">
              <a:lnSpc>
                <a:spcPct val="50000"/>
              </a:lnSpc>
              <a:spcBef>
                <a:spcPct val="0"/>
              </a:spcBef>
              <a:buClrTx/>
              <a:buSzPts val="1000"/>
              <a:tabLst/>
            </a:pPr>
            <a:endParaRPr kumimoji="0" lang="es-MX" altLang="en-US" sz="1200" b="0" i="0" u="none" strike="noStrike" cap="none" normalizeH="0" baseline="0" dirty="0">
              <a:ln>
                <a:noFill/>
              </a:ln>
              <a:solidFill>
                <a:srgbClr val="000000"/>
              </a:solidFill>
              <a:effectLst/>
              <a:latin typeface="Calibri" panose="020F0502020204030204" pitchFamily="34" charset="0"/>
            </a:endParaRPr>
          </a:p>
          <a:p>
            <a:pPr marL="0" marR="0" lvl="0" indent="0" algn="just" defTabSz="914400" rtl="0" eaLnBrk="0" fontAlgn="base" latinLnBrk="0" hangingPunct="0">
              <a:spcBef>
                <a:spcPct val="0"/>
              </a:spcBef>
              <a:buClrTx/>
              <a:buSzPts val="1000"/>
              <a:buFont typeface="Symbol" panose="05050102010706020507" pitchFamily="18" charset="2"/>
              <a:buChar char="¨"/>
              <a:tabLst/>
            </a:pPr>
            <a:r>
              <a:rPr lang="es-MX" altLang="en-US" sz="1200" dirty="0">
                <a:solidFill>
                  <a:srgbClr val="000000"/>
                </a:solidFill>
                <a:latin typeface="Calibri" panose="020F0502020204030204" pitchFamily="34" charset="0"/>
              </a:rPr>
              <a:t>Énfasis en el conocimiento de la fonética, la fonémica y el vocabulario.</a:t>
            </a:r>
          </a:p>
          <a:p>
            <a:pPr marL="0" marR="0" lvl="0" indent="0" algn="just" defTabSz="914400" rtl="0" eaLnBrk="0" fontAlgn="base" latinLnBrk="0" hangingPunct="0">
              <a:spcBef>
                <a:spcPct val="0"/>
              </a:spcBef>
              <a:buClrTx/>
              <a:buSzPts val="1000"/>
              <a:buFont typeface="Symbol" panose="05050102010706020507" pitchFamily="18" charset="2"/>
              <a:buChar char="¨"/>
              <a:tabLst/>
            </a:pPr>
            <a:endParaRPr lang="es-MX" altLang="en-US" sz="1200" dirty="0">
              <a:solidFill>
                <a:srgbClr val="000000"/>
              </a:solidFill>
              <a:latin typeface="Calibri" panose="020F0502020204030204" pitchFamily="34" charset="0"/>
            </a:endParaRPr>
          </a:p>
          <a:p>
            <a:pPr marL="0" marR="0" lvl="0" indent="0" algn="just" defTabSz="914400" rtl="0" eaLnBrk="0" fontAlgn="base" latinLnBrk="0" hangingPunct="0">
              <a:spcBef>
                <a:spcPct val="0"/>
              </a:spcBef>
              <a:buClrTx/>
              <a:buSzPts val="1000"/>
              <a:buFont typeface="Symbol" panose="05050102010706020507" pitchFamily="18" charset="2"/>
              <a:buChar char="¨"/>
              <a:tabLst/>
            </a:pPr>
            <a:r>
              <a:rPr kumimoji="0" lang="es-MX" altLang="en-US" sz="1200" b="0" i="0" u="none" strike="noStrike" cap="none" normalizeH="0" baseline="0" dirty="0">
                <a:ln>
                  <a:noFill/>
                </a:ln>
                <a:solidFill>
                  <a:srgbClr val="000000"/>
                </a:solidFill>
                <a:effectLst/>
                <a:latin typeface="Calibri" panose="020F0502020204030204" pitchFamily="34" charset="0"/>
              </a:rPr>
              <a:t>Profesores de Intervención Temprana para lec</a:t>
            </a:r>
            <a:r>
              <a:rPr lang="es-MX" altLang="en-US" sz="1200" dirty="0">
                <a:solidFill>
                  <a:srgbClr val="000000"/>
                </a:solidFill>
                <a:latin typeface="Calibri" panose="020F0502020204030204" pitchFamily="34" charset="0"/>
              </a:rPr>
              <a:t>tura y matemáticas</a:t>
            </a:r>
          </a:p>
          <a:p>
            <a:pPr marL="0" marR="0" lvl="0" indent="0" algn="just" defTabSz="914400" rtl="0" eaLnBrk="0" fontAlgn="base" latinLnBrk="0" hangingPunct="0">
              <a:spcBef>
                <a:spcPct val="0"/>
              </a:spcBef>
              <a:buClrTx/>
              <a:buSzPts val="1000"/>
              <a:buFont typeface="Symbol" panose="05050102010706020507" pitchFamily="18" charset="2"/>
              <a:buChar char="¨"/>
              <a:tabLst/>
            </a:pPr>
            <a:endParaRPr kumimoji="0" lang="es-MX" altLang="en-US" sz="1200" b="0" i="0" u="none" strike="noStrike" cap="none" normalizeH="0" baseline="0" dirty="0">
              <a:ln>
                <a:noFill/>
              </a:ln>
              <a:solidFill>
                <a:srgbClr val="000000"/>
              </a:solidFill>
              <a:effectLst/>
              <a:latin typeface="Calibri" panose="020F0502020204030204" pitchFamily="34" charset="0"/>
            </a:endParaRPr>
          </a:p>
        </p:txBody>
      </p:sp>
      <p:sp>
        <p:nvSpPr>
          <p:cNvPr id="10" name="Rectangle 9"/>
          <p:cNvSpPr/>
          <p:nvPr/>
        </p:nvSpPr>
        <p:spPr>
          <a:xfrm>
            <a:off x="108284" y="729715"/>
            <a:ext cx="5650259" cy="5360378"/>
          </a:xfrm>
          <a:prstGeom prst="rect">
            <a:avLst/>
          </a:prstGeom>
          <a:ln w="38100">
            <a:solidFill>
              <a:srgbClr val="FFC000"/>
            </a:solidFill>
          </a:ln>
        </p:spPr>
        <p:txBody>
          <a:bodyPr wrap="square">
            <a:spAutoFit/>
          </a:bodyPr>
          <a:lstStyle/>
          <a:p>
            <a:pPr>
              <a:lnSpc>
                <a:spcPct val="115000"/>
              </a:lnSpc>
              <a:tabLst>
                <a:tab pos="1143000" algn="l"/>
                <a:tab pos="457200" algn="l"/>
              </a:tabLst>
            </a:pPr>
            <a:r>
              <a:rPr lang="es-MX" sz="1400" b="1" dirty="0">
                <a:solidFill>
                  <a:srgbClr val="00B0F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rPr>
              <a:t>FOMENTAR EL PODER DE LOS PADRES</a:t>
            </a:r>
            <a:endParaRPr lang="es-MX" sz="1000" dirty="0">
              <a:solidFill>
                <a:srgbClr val="00B0F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a:p>
            <a:pPr algn="just">
              <a:lnSpc>
                <a:spcPct val="115000"/>
              </a:lnSpc>
              <a:tabLst>
                <a:tab pos="1143000" algn="l"/>
                <a:tab pos="457200" algn="l"/>
              </a:tabLst>
            </a:pPr>
            <a:r>
              <a:rPr lang="es-MX" sz="1200" b="1" dirty="0">
                <a:latin typeface="Arial" panose="020B0604020202020204" pitchFamily="34" charset="0"/>
                <a:ea typeface="Times New Roman" panose="02020603050405020304" pitchFamily="18" charset="0"/>
              </a:rPr>
              <a:t>La Escuela Primaria High Point </a:t>
            </a:r>
            <a:r>
              <a:rPr lang="es-MX" sz="1200" dirty="0">
                <a:latin typeface="Arial" panose="020B0604020202020204" pitchFamily="34" charset="0"/>
                <a:ea typeface="Times New Roman" panose="02020603050405020304" pitchFamily="18" charset="0"/>
              </a:rPr>
              <a:t>desarrollará la capacidad de los Padres para una fuerte participación de los padres y la familia, apoyará una asociación entre la escuela y la comunidad, y mejorará el rendimiento académico de los estudiantes haciendo lo siguiente:</a:t>
            </a:r>
          </a:p>
          <a:p>
            <a:pPr algn="just">
              <a:lnSpc>
                <a:spcPct val="50000"/>
              </a:lnSpc>
              <a:tabLst>
                <a:tab pos="1143000" algn="l"/>
                <a:tab pos="457200" algn="l"/>
              </a:tabLst>
            </a:pPr>
            <a:endParaRPr lang="es-MX" sz="1000" dirty="0">
              <a:latin typeface="Times New Roman" panose="02020603050405020304" pitchFamily="18" charset="0"/>
              <a:ea typeface="Times New Roman" panose="02020603050405020304" pitchFamily="18" charset="0"/>
            </a:endParaRPr>
          </a:p>
          <a:p>
            <a:pPr marL="171450" marR="0" lvl="0" indent="-171450" algn="just">
              <a:lnSpc>
                <a:spcPct val="115000"/>
              </a:lnSpc>
              <a:spcBef>
                <a:spcPts val="0"/>
              </a:spcBef>
              <a:spcAft>
                <a:spcPts val="0"/>
              </a:spcAft>
              <a:buFont typeface="Wingdings" panose="05000000000000000000" pitchFamily="2" charset="2"/>
              <a:buChar char="ü"/>
              <a:tabLst>
                <a:tab pos="114300" algn="l"/>
                <a:tab pos="1143000" algn="l"/>
              </a:tabLst>
            </a:pPr>
            <a:r>
              <a:rPr lang="es-MX" sz="1200" dirty="0">
                <a:latin typeface="Arial" panose="020B0604020202020204" pitchFamily="34" charset="0"/>
                <a:ea typeface="Times New Roman" panose="02020603050405020304" pitchFamily="18" charset="0"/>
              </a:rPr>
              <a:t>Proporcionando a los padres una descripción y explicación del currículo de uso en la escuela, las formas de evaluación académica utilizadas para medir el progreso de los estudiantes, y los niveles de competencia que se espera que los estudiantes alcancen.</a:t>
            </a:r>
            <a:endParaRPr lang="es-MX" sz="1000" dirty="0">
              <a:latin typeface="Times New Roman" panose="02020603050405020304" pitchFamily="18" charset="0"/>
              <a:ea typeface="Times New Roman" panose="02020603050405020304" pitchFamily="18" charset="0"/>
            </a:endParaRPr>
          </a:p>
          <a:p>
            <a:pPr marL="171450" marR="0" lvl="0" indent="-171450" algn="just">
              <a:lnSpc>
                <a:spcPct val="115000"/>
              </a:lnSpc>
              <a:spcBef>
                <a:spcPts val="0"/>
              </a:spcBef>
              <a:spcAft>
                <a:spcPts val="0"/>
              </a:spcAft>
              <a:buFont typeface="Wingdings" panose="05000000000000000000" pitchFamily="2" charset="2"/>
              <a:buChar char="ü"/>
              <a:tabLst>
                <a:tab pos="1143000" algn="l"/>
                <a:tab pos="457200" algn="l"/>
              </a:tabLst>
            </a:pPr>
            <a:r>
              <a:rPr lang="es-MX" sz="1200" dirty="0">
                <a:latin typeface="Arial" panose="020B0604020202020204" pitchFamily="34" charset="0"/>
                <a:ea typeface="Times New Roman" panose="02020603050405020304" pitchFamily="18" charset="0"/>
              </a:rPr>
              <a:t>Proporcionando materiales y capacitación para fomentar la participación de los padres y preparar a los Padres para trabajar con sus hijos con el fin de mejorar el aprovechamiento académico en áreas como alfabetización y tecnología (incluyendo la educación sobre la piratería de los derechos del autor)</a:t>
            </a:r>
            <a:endParaRPr lang="es-MX" sz="1200" dirty="0">
              <a:latin typeface="Times New Roman" panose="02020603050405020304" pitchFamily="18" charset="0"/>
              <a:ea typeface="Times New Roman" panose="02020603050405020304" pitchFamily="18" charset="0"/>
            </a:endParaRPr>
          </a:p>
          <a:p>
            <a:pPr marL="171450" marR="0" lvl="0" indent="-171450" algn="just">
              <a:lnSpc>
                <a:spcPct val="115000"/>
              </a:lnSpc>
              <a:spcBef>
                <a:spcPts val="0"/>
              </a:spcBef>
              <a:spcAft>
                <a:spcPts val="0"/>
              </a:spcAft>
              <a:buFont typeface="Wingdings" panose="05000000000000000000" pitchFamily="2" charset="2"/>
              <a:buChar char="ü"/>
              <a:tabLst>
                <a:tab pos="1143000" algn="l"/>
                <a:tab pos="457200" algn="l"/>
              </a:tabLst>
            </a:pPr>
            <a:r>
              <a:rPr lang="es-MX" sz="1200" dirty="0">
                <a:latin typeface="Arial" panose="020B0604020202020204" pitchFamily="34" charset="0"/>
                <a:ea typeface="Times New Roman" panose="02020603050405020304" pitchFamily="18" charset="0"/>
              </a:rPr>
              <a:t>Brindando asistencia a los padres de los niños participantes, según el caso, en temas de entendimiento tales como:</a:t>
            </a:r>
          </a:p>
          <a:p>
            <a:pPr marR="0" lvl="0" algn="just">
              <a:lnSpc>
                <a:spcPct val="50000"/>
              </a:lnSpc>
              <a:spcBef>
                <a:spcPts val="0"/>
              </a:spcBef>
              <a:spcAft>
                <a:spcPts val="0"/>
              </a:spcAft>
              <a:tabLst>
                <a:tab pos="1143000" algn="l"/>
                <a:tab pos="457200" algn="l"/>
              </a:tabLst>
            </a:pPr>
            <a:endParaRPr lang="es-MX" sz="1000" dirty="0">
              <a:latin typeface="Times New Roman" panose="02020603050405020304" pitchFamily="18" charset="0"/>
              <a:ea typeface="Times New Roman" panose="02020603050405020304" pitchFamily="18" charset="0"/>
            </a:endParaRPr>
          </a:p>
          <a:p>
            <a:pPr marL="742950" lvl="1" indent="-285750" algn="just">
              <a:lnSpc>
                <a:spcPct val="115000"/>
              </a:lnSpc>
              <a:buFont typeface="Symbol" panose="05050102010706020507" pitchFamily="18" charset="2"/>
              <a:buChar char=""/>
              <a:tabLst>
                <a:tab pos="1143000" algn="l"/>
                <a:tab pos="457200" algn="l"/>
              </a:tabLst>
            </a:pPr>
            <a:r>
              <a:rPr lang="es-MX" sz="1200" dirty="0">
                <a:latin typeface="Arial" panose="020B0604020202020204" pitchFamily="34" charset="0"/>
                <a:ea typeface="Times New Roman" panose="02020603050405020304" pitchFamily="18" charset="0"/>
              </a:rPr>
              <a:t>Estándares de contenido académicos del estado.</a:t>
            </a:r>
            <a:endParaRPr lang="es-MX" sz="1000" dirty="0">
              <a:latin typeface="Times New Roman" panose="02020603050405020304" pitchFamily="18" charset="0"/>
              <a:ea typeface="Times New Roman" panose="02020603050405020304" pitchFamily="18" charset="0"/>
            </a:endParaRPr>
          </a:p>
          <a:p>
            <a:pPr marL="742950" lvl="1" indent="-285750" algn="just">
              <a:lnSpc>
                <a:spcPct val="115000"/>
              </a:lnSpc>
              <a:buFont typeface="Symbol" panose="05050102010706020507" pitchFamily="18" charset="2"/>
              <a:buChar char=""/>
              <a:tabLst>
                <a:tab pos="1143000" algn="l"/>
                <a:tab pos="457200" algn="l"/>
              </a:tabLst>
            </a:pPr>
            <a:r>
              <a:rPr lang="es-MX" sz="1200" dirty="0">
                <a:latin typeface="Arial" panose="020B0604020202020204" pitchFamily="34" charset="0"/>
                <a:ea typeface="Times New Roman" panose="02020603050405020304" pitchFamily="18" charset="0"/>
              </a:rPr>
              <a:t>Los estándares de rendimiento académico estudiantil del estado.</a:t>
            </a:r>
            <a:endParaRPr lang="es-MX" sz="1000" dirty="0">
              <a:latin typeface="Times New Roman" panose="02020603050405020304" pitchFamily="18" charset="0"/>
              <a:ea typeface="Times New Roman" panose="02020603050405020304" pitchFamily="18" charset="0"/>
            </a:endParaRPr>
          </a:p>
          <a:p>
            <a:pPr marL="742950" lvl="1" indent="-285750" algn="just">
              <a:lnSpc>
                <a:spcPct val="115000"/>
              </a:lnSpc>
              <a:buFont typeface="Symbol" panose="05050102010706020507" pitchFamily="18" charset="2"/>
              <a:buChar char=""/>
              <a:tabLst>
                <a:tab pos="1143000" algn="l"/>
                <a:tab pos="457200" algn="l"/>
              </a:tabLst>
            </a:pPr>
            <a:r>
              <a:rPr lang="es-MX" sz="1200" dirty="0">
                <a:latin typeface="Arial" panose="020B0604020202020204" pitchFamily="34" charset="0"/>
                <a:ea typeface="Times New Roman" panose="02020603050405020304" pitchFamily="18" charset="0"/>
              </a:rPr>
              <a:t>Evaluaciones académicas estatales y locales, </a:t>
            </a:r>
          </a:p>
          <a:p>
            <a:pPr lvl="2" algn="just">
              <a:lnSpc>
                <a:spcPct val="115000"/>
              </a:lnSpc>
              <a:tabLst>
                <a:tab pos="1143000" algn="l"/>
                <a:tab pos="457200" algn="l"/>
              </a:tabLst>
            </a:pPr>
            <a:r>
              <a:rPr lang="es-MX" sz="1200" dirty="0">
                <a:latin typeface="Arial" panose="020B0604020202020204" pitchFamily="34" charset="0"/>
                <a:ea typeface="Times New Roman" panose="02020603050405020304" pitchFamily="18" charset="0"/>
              </a:rPr>
              <a:t>incluyendo  evaluaciones alternativas.</a:t>
            </a:r>
            <a:endParaRPr lang="es-MX" sz="1000" dirty="0">
              <a:latin typeface="Times New Roman" panose="02020603050405020304" pitchFamily="18" charset="0"/>
              <a:ea typeface="Times New Roman" panose="02020603050405020304" pitchFamily="18" charset="0"/>
            </a:endParaRPr>
          </a:p>
          <a:p>
            <a:pPr marL="742950" lvl="1" indent="-285750" algn="just">
              <a:lnSpc>
                <a:spcPct val="115000"/>
              </a:lnSpc>
              <a:buFont typeface="Symbol" panose="05050102010706020507" pitchFamily="18" charset="2"/>
              <a:buChar char=""/>
              <a:tabLst>
                <a:tab pos="1143000" algn="l"/>
                <a:tab pos="457200" algn="l"/>
              </a:tabLst>
            </a:pPr>
            <a:r>
              <a:rPr lang="es-MX" sz="1200" dirty="0">
                <a:latin typeface="Arial" panose="020B0604020202020204" pitchFamily="34" charset="0"/>
                <a:ea typeface="Times New Roman" panose="02020603050405020304" pitchFamily="18" charset="0"/>
              </a:rPr>
              <a:t>Los requisitos del Programa Titulo I, Parte A.</a:t>
            </a:r>
            <a:endParaRPr lang="es-MX" sz="1000" dirty="0">
              <a:latin typeface="Times New Roman" panose="02020603050405020304" pitchFamily="18" charset="0"/>
              <a:ea typeface="Times New Roman" panose="02020603050405020304" pitchFamily="18" charset="0"/>
            </a:endParaRPr>
          </a:p>
          <a:p>
            <a:pPr marL="742950" lvl="1" indent="-285750" algn="just">
              <a:lnSpc>
                <a:spcPct val="115000"/>
              </a:lnSpc>
              <a:buFont typeface="Symbol" panose="05050102010706020507" pitchFamily="18" charset="2"/>
              <a:buChar char=""/>
              <a:tabLst>
                <a:tab pos="1143000" algn="l"/>
                <a:tab pos="457200" algn="l"/>
              </a:tabLst>
            </a:pPr>
            <a:r>
              <a:rPr lang="es-MX" sz="1200" dirty="0">
                <a:latin typeface="Arial" panose="020B0604020202020204" pitchFamily="34" charset="0"/>
                <a:ea typeface="Times New Roman" panose="02020603050405020304" pitchFamily="18" charset="0"/>
              </a:rPr>
              <a:t>Cómo supervisar el progreso de sus hijos. </a:t>
            </a:r>
            <a:endParaRPr lang="es-MX" sz="1000" dirty="0">
              <a:latin typeface="Times New Roman" panose="02020603050405020304" pitchFamily="18" charset="0"/>
              <a:ea typeface="Times New Roman" panose="02020603050405020304" pitchFamily="18" charset="0"/>
            </a:endParaRPr>
          </a:p>
          <a:p>
            <a:pPr marL="742950" lvl="1" indent="-285750" algn="just">
              <a:lnSpc>
                <a:spcPct val="115000"/>
              </a:lnSpc>
              <a:buFont typeface="Symbol" panose="05050102010706020507" pitchFamily="18" charset="2"/>
              <a:buChar char=""/>
              <a:tabLst>
                <a:tab pos="1143000" algn="l"/>
                <a:tab pos="457200" algn="l"/>
              </a:tabLst>
            </a:pPr>
            <a:r>
              <a:rPr lang="es-MX" sz="1200" dirty="0">
                <a:latin typeface="Arial" panose="020B0604020202020204" pitchFamily="34" charset="0"/>
                <a:ea typeface="Times New Roman" panose="02020603050405020304" pitchFamily="18" charset="0"/>
              </a:rPr>
              <a:t>Cómo trabajar con los educadores.</a:t>
            </a:r>
          </a:p>
          <a:p>
            <a:pPr marL="742950" lvl="1" indent="-285750" algn="just">
              <a:lnSpc>
                <a:spcPct val="50000"/>
              </a:lnSpc>
              <a:buFont typeface="Symbol" panose="05050102010706020507" pitchFamily="18" charset="2"/>
              <a:buChar char=""/>
              <a:tabLst>
                <a:tab pos="1143000" algn="l"/>
                <a:tab pos="457200" algn="l"/>
              </a:tabLst>
            </a:pPr>
            <a:endParaRPr lang="es-MX" sz="1200" dirty="0">
              <a:latin typeface="Arial" panose="020B0604020202020204" pitchFamily="34" charset="0"/>
              <a:ea typeface="Times New Roman" panose="02020603050405020304" pitchFamily="18" charset="0"/>
            </a:endParaRPr>
          </a:p>
        </p:txBody>
      </p:sp>
      <p:sp>
        <p:nvSpPr>
          <p:cNvPr id="6" name="Text Box 2"/>
          <p:cNvSpPr txBox="1">
            <a:spLocks noChangeArrowheads="1"/>
          </p:cNvSpPr>
          <p:nvPr/>
        </p:nvSpPr>
        <p:spPr bwMode="auto">
          <a:xfrm>
            <a:off x="70069" y="6112042"/>
            <a:ext cx="5647095" cy="651511"/>
          </a:xfrm>
          <a:prstGeom prst="rect">
            <a:avLst/>
          </a:prstGeom>
          <a:solidFill>
            <a:schemeClr val="accent1">
              <a:lumMod val="20000"/>
              <a:lumOff val="80000"/>
            </a:schemeClr>
          </a:solidFill>
          <a:ln w="38100" algn="in">
            <a:solidFill>
              <a:srgbClr val="FF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defTabSz="914400" rtl="0" eaLnBrk="0" fontAlgn="base" latinLnBrk="0" hangingPunct="0">
              <a:lnSpc>
                <a:spcPct val="150000"/>
              </a:lnSpc>
              <a:spcBef>
                <a:spcPct val="0"/>
              </a:spcBef>
              <a:spcAft>
                <a:spcPct val="0"/>
              </a:spcAft>
              <a:buClrTx/>
              <a:buSzTx/>
              <a:buFontTx/>
              <a:buNone/>
              <a:tabLst/>
            </a:pPr>
            <a:r>
              <a:rPr lang="en-US" altLang="en-US" sz="2400" b="1" dirty="0">
                <a:solidFill>
                  <a:srgbClr val="228BB5"/>
                </a:solidFill>
                <a:latin typeface="Arial" panose="020B0604020202020204" pitchFamily="34" charset="0"/>
              </a:rPr>
              <a:t>  …</a:t>
            </a:r>
            <a:r>
              <a:rPr lang="en-US" altLang="en-US" sz="2200" b="1" dirty="0">
                <a:solidFill>
                  <a:srgbClr val="228BB5"/>
                </a:solidFill>
                <a:effectLst>
                  <a:outerShdw blurRad="38100" dist="38100" dir="2700000" algn="tl">
                    <a:srgbClr val="000000">
                      <a:alpha val="43137"/>
                    </a:srgbClr>
                  </a:outerShdw>
                </a:effectLst>
                <a:latin typeface="Arial" panose="020B0604020202020204" pitchFamily="34" charset="0"/>
              </a:rPr>
              <a:t>Es </a:t>
            </a:r>
            <a:r>
              <a:rPr lang="en-US" altLang="en-US" sz="2200" b="1" dirty="0" err="1">
                <a:solidFill>
                  <a:srgbClr val="228BB5"/>
                </a:solidFill>
                <a:effectLst>
                  <a:outerShdw blurRad="38100" dist="38100" dir="2700000" algn="tl">
                    <a:srgbClr val="000000">
                      <a:alpha val="43137"/>
                    </a:srgbClr>
                  </a:outerShdw>
                </a:effectLst>
                <a:latin typeface="Arial" panose="020B0604020202020204" pitchFamily="34" charset="0"/>
              </a:rPr>
              <a:t>nuestra</a:t>
            </a:r>
            <a:r>
              <a:rPr lang="en-US" altLang="en-US" sz="2200" b="1" dirty="0">
                <a:solidFill>
                  <a:srgbClr val="228BB5"/>
                </a:solidFill>
                <a:effectLst>
                  <a:outerShdw blurRad="38100" dist="38100" dir="2700000" algn="tl">
                    <a:srgbClr val="000000">
                      <a:alpha val="43137"/>
                    </a:srgbClr>
                  </a:outerShdw>
                </a:effectLst>
                <a:latin typeface="Arial" panose="020B0604020202020204" pitchFamily="34" charset="0"/>
              </a:rPr>
              <a:t> meta </a:t>
            </a:r>
            <a:r>
              <a:rPr lang="en-US" altLang="en-US" sz="2200" b="1" dirty="0" err="1">
                <a:solidFill>
                  <a:srgbClr val="228BB5"/>
                </a:solidFill>
                <a:effectLst>
                  <a:outerShdw blurRad="38100" dist="38100" dir="2700000" algn="tl">
                    <a:srgbClr val="000000">
                      <a:alpha val="43137"/>
                    </a:srgbClr>
                  </a:outerShdw>
                </a:effectLst>
                <a:latin typeface="Arial" panose="020B0604020202020204" pitchFamily="34" charset="0"/>
              </a:rPr>
              <a:t>numero</a:t>
            </a:r>
            <a:r>
              <a:rPr lang="en-US" altLang="en-US" sz="2200" b="1" dirty="0">
                <a:solidFill>
                  <a:srgbClr val="228BB5"/>
                </a:solidFill>
                <a:effectLst>
                  <a:outerShdw blurRad="38100" dist="38100" dir="2700000" algn="tl">
                    <a:srgbClr val="000000">
                      <a:alpha val="43137"/>
                    </a:srgbClr>
                  </a:outerShdw>
                </a:effectLst>
                <a:latin typeface="Arial" panose="020B0604020202020204" pitchFamily="34" charset="0"/>
              </a:rPr>
              <a:t> uno!!</a:t>
            </a:r>
            <a:endParaRPr kumimoji="0" lang="en-US" altLang="en-US" sz="2200" b="0" i="0" u="none" strike="noStrike" cap="none" normalizeH="0" baseline="0" dirty="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pic>
        <p:nvPicPr>
          <p:cNvPr id="5" name="Picture 4" descr="school_clipart_boy_writting_1156372780.gi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33053" y="5754519"/>
            <a:ext cx="1150663" cy="920530"/>
          </a:xfrm>
          <a:prstGeom prst="rect">
            <a:avLst/>
          </a:prstGeom>
        </p:spPr>
      </p:pic>
      <p:pic>
        <p:nvPicPr>
          <p:cNvPr id="7" name="Picture 6" descr="source: creative commo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2610" y="4713514"/>
            <a:ext cx="1409807" cy="1376579"/>
          </a:xfrm>
          <a:prstGeom prst="rect">
            <a:avLst/>
          </a:prstGeom>
        </p:spPr>
      </p:pic>
    </p:spTree>
    <p:extLst>
      <p:ext uri="{BB962C8B-B14F-4D97-AF65-F5344CB8AC3E}">
        <p14:creationId xmlns:p14="http://schemas.microsoft.com/office/powerpoint/2010/main" val="1795546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603171" y="3113267"/>
            <a:ext cx="3186927" cy="3447098"/>
          </a:xfrm>
          <a:prstGeom prst="rect">
            <a:avLst/>
          </a:prstGeom>
          <a:noFill/>
          <a:ln w="38100">
            <a:solidFill>
              <a:schemeClr val="accent2">
                <a:lumMod val="75000"/>
              </a:schemeClr>
            </a:solidFill>
          </a:ln>
        </p:spPr>
        <p:txBody>
          <a:bodyPr wrap="square" rtlCol="0">
            <a:spAutoFit/>
          </a:bodyPr>
          <a:lstStyle/>
          <a:p>
            <a:r>
              <a:rPr lang="en-US" sz="1400" b="1" i="1" cap="small" dirty="0" err="1">
                <a:solidFill>
                  <a:srgbClr val="0070C0"/>
                </a:solidFill>
                <a:effectLst>
                  <a:outerShdw blurRad="38100" dist="38100" dir="2700000" algn="tl">
                    <a:srgbClr val="000000">
                      <a:alpha val="43137"/>
                    </a:srgbClr>
                  </a:outerShdw>
                </a:effectLst>
              </a:rPr>
              <a:t>equipo</a:t>
            </a:r>
            <a:r>
              <a:rPr lang="en-US" sz="1400" b="1" i="1" cap="small" dirty="0">
                <a:solidFill>
                  <a:srgbClr val="0070C0"/>
                </a:solidFill>
                <a:effectLst>
                  <a:outerShdw blurRad="38100" dist="38100" dir="2700000" algn="tl">
                    <a:srgbClr val="000000">
                      <a:alpha val="43137"/>
                    </a:srgbClr>
                  </a:outerShdw>
                </a:effectLst>
              </a:rPr>
              <a:t>  de la </a:t>
            </a:r>
            <a:r>
              <a:rPr lang="en-US" sz="1400" b="1" i="1" cap="small" dirty="0" err="1">
                <a:solidFill>
                  <a:srgbClr val="0070C0"/>
                </a:solidFill>
                <a:effectLst>
                  <a:outerShdw blurRad="38100" dist="38100" dir="2700000" algn="tl">
                    <a:srgbClr val="000000">
                      <a:alpha val="43137"/>
                    </a:srgbClr>
                  </a:outerShdw>
                </a:effectLst>
              </a:rPr>
              <a:t>comunidad</a:t>
            </a:r>
            <a:r>
              <a:rPr lang="en-US" sz="1400" b="1" i="1" cap="small" dirty="0">
                <a:solidFill>
                  <a:srgbClr val="0070C0"/>
                </a:solidFill>
                <a:effectLst>
                  <a:outerShdw blurRad="38100" dist="38100" dir="2700000" algn="tl">
                    <a:srgbClr val="000000">
                      <a:alpha val="43137"/>
                    </a:srgbClr>
                  </a:outerShdw>
                </a:effectLst>
              </a:rPr>
              <a:t> escolar</a:t>
            </a:r>
          </a:p>
          <a:p>
            <a:endParaRPr lang="en-US" sz="1200" dirty="0">
              <a:solidFill>
                <a:srgbClr val="0070C0"/>
              </a:solidFill>
              <a:effectLst>
                <a:outerShdw blurRad="38100" dist="38100" dir="2700000" algn="tl">
                  <a:srgbClr val="000000">
                    <a:alpha val="43137"/>
                  </a:srgbClr>
                </a:outerShdw>
              </a:effectLst>
            </a:endParaRPr>
          </a:p>
          <a:p>
            <a:pPr algn="just"/>
            <a:r>
              <a:rPr lang="es-ES" sz="1200" dirty="0"/>
              <a:t>La Escuela Primaria High Point invita a todos los padres a participar en el </a:t>
            </a:r>
            <a:r>
              <a:rPr lang="es-ES" sz="1200" b="1" i="1" dirty="0"/>
              <a:t>Equipo de Comunidad de la Escuela </a:t>
            </a:r>
            <a:r>
              <a:rPr lang="es-ES" sz="1200" dirty="0"/>
              <a:t>para compartir ideas y maneras de involucrar a otros padres y crear alianzas con la escuela, las familias y la comunidad. El equipo se reúne dos veces durante el año escolar. Los padres también pueden enviar sus ideas o sugerencias en las actividades escolares y reuniones, así como a través de encuestas y el sitio Web. Si desea saber más sobre </a:t>
            </a:r>
            <a:r>
              <a:rPr lang="es-ES" sz="1200" b="1" i="1" dirty="0"/>
              <a:t>Equipo de Comunidad Escolar</a:t>
            </a:r>
            <a:r>
              <a:rPr lang="es-ES" sz="1200" dirty="0"/>
              <a:t>, por favor póngase en contacto con nuestra comunicadora de padres, Sra. Mariana Mendoza, en (470) 254-9491 o complete el formulario de interés adjunto y dejarlo en la oficina principal</a:t>
            </a:r>
            <a:r>
              <a:rPr lang="en-US" sz="1200" dirty="0"/>
              <a:t>.</a:t>
            </a:r>
          </a:p>
        </p:txBody>
      </p:sp>
      <p:sp>
        <p:nvSpPr>
          <p:cNvPr id="9" name="Text Box 20"/>
          <p:cNvSpPr txBox="1"/>
          <p:nvPr/>
        </p:nvSpPr>
        <p:spPr>
          <a:xfrm>
            <a:off x="7043737" y="255588"/>
            <a:ext cx="4972050" cy="3582669"/>
          </a:xfrm>
          <a:prstGeom prst="rect">
            <a:avLst/>
          </a:prstGeom>
          <a:noFill/>
          <a:ln>
            <a:solidFill>
              <a:schemeClr val="tx1"/>
            </a:solidFill>
            <a:prstDash val="lgDashDot"/>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20000"/>
              </a:lnSpc>
              <a:spcBef>
                <a:spcPts val="0"/>
              </a:spcBef>
              <a:spcAft>
                <a:spcPts val="0"/>
              </a:spcAft>
            </a:pPr>
            <a:r>
              <a:rPr lang="es-ES" sz="1600" b="1" dirty="0">
                <a:solidFill>
                  <a:srgbClr val="D12229"/>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SchoolBookNew"/>
              </a:rPr>
              <a:t>  Participe en el PAC o en el Equipo de la Comunidad Escolar </a:t>
            </a:r>
            <a:endParaRPr lang="es-ES" sz="1600" b="1" dirty="0">
              <a:solidFill>
                <a:srgbClr val="000000"/>
              </a:solidFill>
              <a:effectLst>
                <a:outerShdw blurRad="38100" dist="38100" dir="2700000" algn="tl">
                  <a:srgbClr val="000000">
                    <a:alpha val="43137"/>
                  </a:srgbClr>
                </a:outerShdw>
              </a:effectLst>
              <a:latin typeface="MinionPro-Regular"/>
              <a:ea typeface="Calibri" panose="020F0502020204030204" pitchFamily="34" charset="0"/>
              <a:cs typeface="MinionPro-Regular"/>
            </a:endParaRPr>
          </a:p>
          <a:p>
            <a:pPr algn="ctr">
              <a:lnSpc>
                <a:spcPct val="50000"/>
              </a:lnSpc>
            </a:pPr>
            <a:endParaRPr lang="es-ES" sz="1200" dirty="0">
              <a:solidFill>
                <a:srgbClr val="000000"/>
              </a:solidFill>
              <a:latin typeface="Times New Roman" panose="02020603050405020304" pitchFamily="18" charset="0"/>
              <a:ea typeface="Calibri" panose="020F0502020204030204" pitchFamily="34" charset="0"/>
              <a:cs typeface="MinionPro-Regular"/>
            </a:endParaRPr>
          </a:p>
          <a:p>
            <a:pPr>
              <a:spcAft>
                <a:spcPts val="600"/>
              </a:spcAft>
            </a:pPr>
            <a:r>
              <a:rPr lang="es-ES" sz="1200" dirty="0">
                <a:solidFill>
                  <a:srgbClr val="000000"/>
                </a:solidFill>
                <a:latin typeface="Calibri" panose="020F0502020204030204" pitchFamily="34" charset="0"/>
                <a:ea typeface="Calibri" panose="020F0502020204030204" pitchFamily="34" charset="0"/>
                <a:cs typeface="MinionPro-Regular"/>
              </a:rPr>
              <a:t>Si, Yo estoy interesada(o) y me gustaría participar:</a:t>
            </a:r>
          </a:p>
          <a:p>
            <a:pPr marL="342900" marR="0" lvl="0" indent="-342900">
              <a:lnSpc>
                <a:spcPct val="120000"/>
              </a:lnSpc>
              <a:spcBef>
                <a:spcPts val="0"/>
              </a:spcBef>
              <a:spcAft>
                <a:spcPts val="0"/>
              </a:spcAft>
              <a:buSzPts val="1400"/>
              <a:buFont typeface="Wingdings" panose="05000000000000000000" pitchFamily="2" charset="2"/>
              <a:buChar char=""/>
            </a:pPr>
            <a:r>
              <a:rPr lang="es-ES" sz="1200" dirty="0">
                <a:solidFill>
                  <a:srgbClr val="000000"/>
                </a:solidFill>
                <a:latin typeface="Calibri" panose="020F0502020204030204" pitchFamily="34" charset="0"/>
                <a:ea typeface="Calibri" panose="020F0502020204030204" pitchFamily="34" charset="0"/>
                <a:cs typeface="MinionPro-Regular"/>
              </a:rPr>
              <a:t>El Equipo de la Comunidad Escolar</a:t>
            </a:r>
            <a:endParaRPr lang="es-ES" sz="1200" dirty="0">
              <a:solidFill>
                <a:srgbClr val="000000"/>
              </a:solidFill>
              <a:effectLst/>
              <a:latin typeface="Calibri" panose="020F0502020204030204" pitchFamily="34" charset="0"/>
              <a:ea typeface="Calibri" panose="020F0502020204030204" pitchFamily="34" charset="0"/>
              <a:cs typeface="MinionPro-Regular"/>
            </a:endParaRPr>
          </a:p>
          <a:p>
            <a:pPr marL="342900" marR="0" lvl="0" indent="-342900">
              <a:lnSpc>
                <a:spcPct val="120000"/>
              </a:lnSpc>
              <a:spcBef>
                <a:spcPts val="0"/>
              </a:spcBef>
              <a:spcAft>
                <a:spcPts val="0"/>
              </a:spcAft>
              <a:buSzPts val="1400"/>
              <a:buFont typeface="Wingdings" panose="05000000000000000000" pitchFamily="2" charset="2"/>
              <a:buChar char=""/>
            </a:pPr>
            <a:r>
              <a:rPr lang="es-ES" sz="1200" dirty="0">
                <a:solidFill>
                  <a:srgbClr val="000000"/>
                </a:solidFill>
                <a:latin typeface="Calibri" panose="020F0502020204030204" pitchFamily="34" charset="0"/>
                <a:ea typeface="Calibri" panose="020F0502020204030204" pitchFamily="34" charset="0"/>
                <a:cs typeface="MinionPro-Regular"/>
              </a:rPr>
              <a:t>El Consejo Asesor de Padres</a:t>
            </a:r>
            <a:endParaRPr lang="es-ES" sz="1200" dirty="0">
              <a:solidFill>
                <a:srgbClr val="000000"/>
              </a:solidFill>
              <a:effectLst/>
              <a:latin typeface="Calibri" panose="020F0502020204030204" pitchFamily="34" charset="0"/>
              <a:ea typeface="Calibri" panose="020F0502020204030204" pitchFamily="34" charset="0"/>
              <a:cs typeface="MinionPro-Regular"/>
            </a:endParaRPr>
          </a:p>
          <a:p>
            <a:pPr marL="342900" marR="0" lvl="0" indent="-342900">
              <a:lnSpc>
                <a:spcPct val="50000"/>
              </a:lnSpc>
              <a:spcBef>
                <a:spcPts val="0"/>
              </a:spcBef>
              <a:spcAft>
                <a:spcPts val="0"/>
              </a:spcAft>
              <a:buSzPts val="1400"/>
              <a:buFont typeface="Wingdings" panose="05000000000000000000" pitchFamily="2" charset="2"/>
              <a:buChar char=""/>
            </a:pPr>
            <a:endParaRPr lang="es-ES" sz="1200" dirty="0">
              <a:solidFill>
                <a:srgbClr val="000000"/>
              </a:solidFill>
              <a:effectLst/>
              <a:latin typeface="Calibri" panose="020F0502020204030204" pitchFamily="34" charset="0"/>
              <a:ea typeface="Calibri" panose="020F0502020204030204" pitchFamily="34" charset="0"/>
              <a:cs typeface="MinionPro-Regular"/>
            </a:endParaRPr>
          </a:p>
          <a:p>
            <a:pPr marR="0" lvl="0">
              <a:spcBef>
                <a:spcPts val="0"/>
              </a:spcBef>
              <a:spcAft>
                <a:spcPts val="0"/>
              </a:spcAft>
              <a:buSzPts val="1400"/>
            </a:pPr>
            <a:r>
              <a:rPr lang="es-ES" sz="1200" dirty="0">
                <a:solidFill>
                  <a:srgbClr val="000000"/>
                </a:solidFill>
                <a:effectLst/>
                <a:latin typeface="Calibri" panose="020F0502020204030204" pitchFamily="34" charset="0"/>
                <a:ea typeface="Calibri" panose="020F0502020204030204" pitchFamily="34" charset="0"/>
                <a:cs typeface="MinionPro-Regular"/>
              </a:rPr>
              <a:t>Por favor contácteme para saber más sobre como participar y sobre otras oportunidades de voluntariado: </a:t>
            </a:r>
          </a:p>
          <a:p>
            <a:pPr marL="0" marR="0">
              <a:spcBef>
                <a:spcPts val="0"/>
              </a:spcBef>
              <a:spcAft>
                <a:spcPts val="0"/>
              </a:spcAft>
              <a:tabLst>
                <a:tab pos="4514850" algn="r"/>
              </a:tabLst>
            </a:pPr>
            <a:endParaRPr lang="es-ES" sz="1200" dirty="0">
              <a:solidFill>
                <a:srgbClr val="000000"/>
              </a:solidFill>
              <a:effectLst/>
              <a:latin typeface="Calibri" panose="020F0502020204030204" pitchFamily="34" charset="0"/>
              <a:ea typeface="Calibri" panose="020F0502020204030204" pitchFamily="34" charset="0"/>
              <a:cs typeface="MinionPro-Regular"/>
            </a:endParaRPr>
          </a:p>
          <a:p>
            <a:pPr marL="0" marR="0">
              <a:spcBef>
                <a:spcPts val="0"/>
              </a:spcBef>
              <a:spcAft>
                <a:spcPts val="0"/>
              </a:spcAft>
              <a:tabLst>
                <a:tab pos="4514850" algn="r"/>
              </a:tabLst>
            </a:pPr>
            <a:r>
              <a:rPr lang="es-ES" sz="1200" dirty="0">
                <a:solidFill>
                  <a:srgbClr val="000000"/>
                </a:solidFill>
                <a:effectLst/>
                <a:latin typeface="Calibri" panose="020F0502020204030204" pitchFamily="34" charset="0"/>
                <a:ea typeface="Calibri" panose="020F0502020204030204" pitchFamily="34" charset="0"/>
                <a:cs typeface="MinionPro-Regular"/>
              </a:rPr>
              <a:t>Nombre:	</a:t>
            </a:r>
          </a:p>
          <a:p>
            <a:pPr marL="0" marR="0">
              <a:spcBef>
                <a:spcPts val="0"/>
              </a:spcBef>
              <a:spcAft>
                <a:spcPts val="0"/>
              </a:spcAft>
              <a:tabLst>
                <a:tab pos="4514850" algn="r"/>
              </a:tabLst>
            </a:pPr>
            <a:r>
              <a:rPr lang="es-ES" sz="1200" dirty="0">
                <a:solidFill>
                  <a:srgbClr val="000000"/>
                </a:solidFill>
                <a:effectLst/>
                <a:latin typeface="Calibri" panose="020F0502020204030204" pitchFamily="34" charset="0"/>
                <a:ea typeface="Calibri" panose="020F0502020204030204" pitchFamily="34" charset="0"/>
                <a:cs typeface="MinionPro-Regular"/>
              </a:rPr>
              <a:t> </a:t>
            </a:r>
          </a:p>
          <a:p>
            <a:pPr marL="0" marR="0">
              <a:spcBef>
                <a:spcPts val="0"/>
              </a:spcBef>
              <a:spcAft>
                <a:spcPts val="0"/>
              </a:spcAft>
              <a:tabLst>
                <a:tab pos="4514850" algn="r"/>
              </a:tabLst>
            </a:pPr>
            <a:r>
              <a:rPr lang="es-ES" sz="1200" dirty="0">
                <a:solidFill>
                  <a:srgbClr val="000000"/>
                </a:solidFill>
                <a:effectLst/>
                <a:latin typeface="Calibri" panose="020F0502020204030204" pitchFamily="34" charset="0"/>
                <a:ea typeface="Calibri" panose="020F0502020204030204" pitchFamily="34" charset="0"/>
                <a:cs typeface="MinionPro-Regular"/>
              </a:rPr>
              <a:t>Nombre de su niño(a) y Profesora:	</a:t>
            </a:r>
          </a:p>
          <a:p>
            <a:pPr marL="0" marR="0">
              <a:spcBef>
                <a:spcPts val="0"/>
              </a:spcBef>
              <a:spcAft>
                <a:spcPts val="0"/>
              </a:spcAft>
              <a:tabLst>
                <a:tab pos="4514850" algn="r"/>
              </a:tabLst>
            </a:pPr>
            <a:r>
              <a:rPr lang="es-ES" sz="1200" dirty="0">
                <a:solidFill>
                  <a:srgbClr val="000000"/>
                </a:solidFill>
                <a:effectLst/>
                <a:latin typeface="Calibri" panose="020F0502020204030204" pitchFamily="34" charset="0"/>
                <a:ea typeface="Calibri" panose="020F0502020204030204" pitchFamily="34" charset="0"/>
                <a:cs typeface="MinionPro-Regular"/>
              </a:rPr>
              <a:t> </a:t>
            </a:r>
          </a:p>
          <a:p>
            <a:pPr marL="0" marR="0">
              <a:spcBef>
                <a:spcPts val="0"/>
              </a:spcBef>
              <a:spcAft>
                <a:spcPts val="0"/>
              </a:spcAft>
              <a:tabLst>
                <a:tab pos="4514850" algn="r"/>
              </a:tabLst>
            </a:pPr>
            <a:r>
              <a:rPr lang="es-ES" sz="1200" dirty="0">
                <a:solidFill>
                  <a:srgbClr val="000000"/>
                </a:solidFill>
                <a:effectLst/>
                <a:latin typeface="Calibri" panose="020F0502020204030204" pitchFamily="34" charset="0"/>
                <a:ea typeface="Calibri" panose="020F0502020204030204" pitchFamily="34" charset="0"/>
                <a:cs typeface="MinionPro-Regular"/>
              </a:rPr>
              <a:t>Numero de Teléfono:	</a:t>
            </a:r>
          </a:p>
          <a:p>
            <a:pPr marL="0" marR="0">
              <a:spcBef>
                <a:spcPts val="0"/>
              </a:spcBef>
              <a:spcAft>
                <a:spcPts val="0"/>
              </a:spcAft>
              <a:tabLst>
                <a:tab pos="4514850" algn="r"/>
              </a:tabLst>
            </a:pPr>
            <a:r>
              <a:rPr lang="es-E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0"/>
              </a:spcAft>
              <a:tabLst>
                <a:tab pos="4514850" algn="r"/>
              </a:tabLst>
            </a:pPr>
            <a:r>
              <a:rPr lang="es-ES" sz="1200" dirty="0">
                <a:latin typeface="Calibri" panose="020F0502020204030204" pitchFamily="34" charset="0"/>
                <a:ea typeface="Calibri" panose="020F0502020204030204" pitchFamily="34" charset="0"/>
                <a:cs typeface="Times New Roman" panose="02020603050405020304" pitchFamily="18" charset="0"/>
              </a:rPr>
              <a:t>Dirección de correo electrónico</a:t>
            </a:r>
            <a:r>
              <a:rPr lang="es-ES" sz="1200" dirty="0">
                <a:effectLst/>
                <a:latin typeface="Calibri" panose="020F0502020204030204" pitchFamily="34" charset="0"/>
                <a:ea typeface="Calibri" panose="020F0502020204030204" pitchFamily="34" charset="0"/>
                <a:cs typeface="Times New Roman" panose="02020603050405020304" pitchFamily="18" charset="0"/>
              </a:rPr>
              <a:t>:</a:t>
            </a:r>
            <a:r>
              <a:rPr lang="es-E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s-ES" sz="1200" dirty="0">
              <a:effectLst/>
              <a:ea typeface="Calibri" panose="020F0502020204030204" pitchFamily="34" charset="0"/>
              <a:cs typeface="Times New Roman" panose="02020603050405020304" pitchFamily="18" charset="0"/>
            </a:endParaRPr>
          </a:p>
        </p:txBody>
      </p:sp>
      <p:sp>
        <p:nvSpPr>
          <p:cNvPr id="10" name="Text Box 21"/>
          <p:cNvSpPr txBox="1"/>
          <p:nvPr/>
        </p:nvSpPr>
        <p:spPr>
          <a:xfrm>
            <a:off x="7043737" y="4075916"/>
            <a:ext cx="4972050" cy="2610410"/>
          </a:xfrm>
          <a:prstGeom prst="rect">
            <a:avLst/>
          </a:prstGeom>
          <a:noFill/>
          <a:ln>
            <a:solidFill>
              <a:schemeClr val="tx1"/>
            </a:solidFill>
            <a:prstDash val="lgDashDot"/>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20000"/>
              </a:lnSpc>
              <a:spcBef>
                <a:spcPts val="0"/>
              </a:spcBef>
              <a:spcAft>
                <a:spcPts val="0"/>
              </a:spcAft>
            </a:pPr>
            <a:r>
              <a:rPr lang="es-MX" b="1" dirty="0">
                <a:solidFill>
                  <a:srgbClr val="C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SchoolBookNew"/>
              </a:rPr>
              <a:t>Comparta sus Ideas</a:t>
            </a:r>
          </a:p>
          <a:p>
            <a:pPr marL="0" marR="0" algn="ctr">
              <a:spcBef>
                <a:spcPts val="0"/>
              </a:spcBef>
              <a:spcAft>
                <a:spcPts val="0"/>
              </a:spcAft>
            </a:pPr>
            <a:endParaRPr lang="es-MX" sz="1200" dirty="0">
              <a:solidFill>
                <a:srgbClr val="000000"/>
              </a:solidFill>
              <a:effectLst/>
              <a:latin typeface="MinionPro-Regular"/>
              <a:ea typeface="Calibri" panose="020F0502020204030204" pitchFamily="34" charset="0"/>
              <a:cs typeface="MinionPro-Regular"/>
            </a:endParaRPr>
          </a:p>
          <a:p>
            <a:pPr marL="0" marR="0" algn="just">
              <a:spcBef>
                <a:spcPts val="0"/>
              </a:spcBef>
              <a:spcAft>
                <a:spcPts val="0"/>
              </a:spcAft>
            </a:pPr>
            <a:r>
              <a:rPr lang="es-MX" sz="1200" dirty="0">
                <a:solidFill>
                  <a:srgbClr val="000000"/>
                </a:solidFill>
                <a:effectLst/>
                <a:ea typeface="Calibri" panose="020F0502020204030204" pitchFamily="34" charset="0"/>
                <a:cs typeface="MinionPro-Regular"/>
              </a:rPr>
              <a:t>Queremos escucharles. Si usted tiene alguna sugerencia o si hay alguna parte de este plan que usted siente no es satisfactorio con los objetivos para los estudiantes y la escuela </a:t>
            </a:r>
            <a:r>
              <a:rPr lang="es-MX" sz="1200" dirty="0">
                <a:solidFill>
                  <a:srgbClr val="000000"/>
                </a:solidFill>
                <a:ea typeface="Calibri" panose="020F0502020204030204" pitchFamily="34" charset="0"/>
                <a:cs typeface="MinionPro-Regular"/>
              </a:rPr>
              <a:t>en</a:t>
            </a:r>
            <a:r>
              <a:rPr lang="es-MX" sz="1200" dirty="0">
                <a:solidFill>
                  <a:srgbClr val="000000"/>
                </a:solidFill>
                <a:effectLst/>
                <a:ea typeface="Calibri" panose="020F0502020204030204" pitchFamily="34" charset="0"/>
                <a:cs typeface="MinionPro-Regular"/>
              </a:rPr>
              <a:t> el logro académico, por favor escriba sus comentarios en la parte posterior de esta página y </a:t>
            </a:r>
            <a:r>
              <a:rPr lang="es-MX" sz="1200" dirty="0">
                <a:solidFill>
                  <a:srgbClr val="000000"/>
                </a:solidFill>
                <a:ea typeface="Calibri" panose="020F0502020204030204" pitchFamily="34" charset="0"/>
                <a:cs typeface="MinionPro-Regular"/>
              </a:rPr>
              <a:t>entréguelo</a:t>
            </a:r>
            <a:r>
              <a:rPr lang="es-MX" sz="1200" dirty="0">
                <a:solidFill>
                  <a:srgbClr val="000000"/>
                </a:solidFill>
                <a:effectLst/>
                <a:ea typeface="Calibri" panose="020F0502020204030204" pitchFamily="34" charset="0"/>
                <a:cs typeface="MinionPro-Regular"/>
              </a:rPr>
              <a:t> en la recepción </a:t>
            </a:r>
            <a:r>
              <a:rPr lang="es-MX" sz="1200" dirty="0">
                <a:solidFill>
                  <a:srgbClr val="000000"/>
                </a:solidFill>
                <a:ea typeface="Calibri" panose="020F0502020204030204" pitchFamily="34" charset="0"/>
                <a:cs typeface="MinionPro-Regular"/>
              </a:rPr>
              <a:t>a</a:t>
            </a:r>
            <a:r>
              <a:rPr lang="es-MX" sz="1200" dirty="0">
                <a:solidFill>
                  <a:srgbClr val="000000"/>
                </a:solidFill>
                <a:effectLst/>
                <a:ea typeface="Calibri" panose="020F0502020204030204" pitchFamily="34" charset="0"/>
                <a:cs typeface="MinionPro-Regular"/>
              </a:rPr>
              <a:t> la atención de la Sra. Mariana Mendoza, Titulo I:</a:t>
            </a:r>
          </a:p>
          <a:p>
            <a:pPr marL="0" marR="0" algn="just">
              <a:lnSpc>
                <a:spcPct val="120000"/>
              </a:lnSpc>
              <a:spcBef>
                <a:spcPts val="0"/>
              </a:spcBef>
              <a:spcAft>
                <a:spcPts val="0"/>
              </a:spcAft>
            </a:pPr>
            <a:r>
              <a:rPr lang="es-MX" sz="1200" dirty="0">
                <a:solidFill>
                  <a:srgbClr val="000000"/>
                </a:solidFill>
                <a:effectLst/>
                <a:ea typeface="Calibri" panose="020F0502020204030204" pitchFamily="34" charset="0"/>
                <a:cs typeface="MinionPro-Regular"/>
              </a:rPr>
              <a:t> </a:t>
            </a:r>
          </a:p>
          <a:p>
            <a:pPr marL="0" marR="0" algn="just">
              <a:lnSpc>
                <a:spcPct val="120000"/>
              </a:lnSpc>
              <a:spcBef>
                <a:spcPts val="0"/>
              </a:spcBef>
              <a:spcAft>
                <a:spcPts val="0"/>
              </a:spcAft>
              <a:tabLst>
                <a:tab pos="4457700" algn="r"/>
              </a:tabLst>
            </a:pPr>
            <a:r>
              <a:rPr lang="es-MX" sz="1200" dirty="0">
                <a:solidFill>
                  <a:srgbClr val="000000"/>
                </a:solidFill>
                <a:effectLst/>
                <a:ea typeface="Calibri" panose="020F0502020204030204" pitchFamily="34" charset="0"/>
                <a:cs typeface="MinionPro-Regular"/>
              </a:rPr>
              <a:t>Nombre: (opcional)	</a:t>
            </a:r>
          </a:p>
          <a:p>
            <a:pPr marL="0" marR="0" algn="just">
              <a:lnSpc>
                <a:spcPct val="120000"/>
              </a:lnSpc>
              <a:spcBef>
                <a:spcPts val="0"/>
              </a:spcBef>
              <a:spcAft>
                <a:spcPts val="0"/>
              </a:spcAft>
              <a:tabLst>
                <a:tab pos="4457700" algn="r"/>
              </a:tabLst>
            </a:pPr>
            <a:r>
              <a:rPr lang="es-MX" sz="1200" dirty="0">
                <a:solidFill>
                  <a:srgbClr val="000000"/>
                </a:solidFill>
                <a:effectLst/>
                <a:ea typeface="Calibri" panose="020F0502020204030204" pitchFamily="34" charset="0"/>
                <a:cs typeface="MinionPro-Regular"/>
              </a:rPr>
              <a:t> </a:t>
            </a:r>
          </a:p>
          <a:p>
            <a:pPr marL="0" marR="0" algn="just">
              <a:lnSpc>
                <a:spcPct val="120000"/>
              </a:lnSpc>
              <a:spcBef>
                <a:spcPts val="0"/>
              </a:spcBef>
              <a:spcAft>
                <a:spcPts val="0"/>
              </a:spcAft>
              <a:tabLst>
                <a:tab pos="4457700" algn="r"/>
              </a:tabLst>
            </a:pPr>
            <a:r>
              <a:rPr lang="es-MX" sz="1200" dirty="0">
                <a:solidFill>
                  <a:srgbClr val="000000"/>
                </a:solidFill>
                <a:effectLst/>
                <a:ea typeface="Calibri" panose="020F0502020204030204" pitchFamily="34" charset="0"/>
                <a:cs typeface="MinionPro-Regular"/>
              </a:rPr>
              <a:t>Numero de teléfono: (opcional) </a:t>
            </a:r>
          </a:p>
        </p:txBody>
      </p:sp>
      <p:sp>
        <p:nvSpPr>
          <p:cNvPr id="12" name="TextBox 11"/>
          <p:cNvSpPr txBox="1"/>
          <p:nvPr/>
        </p:nvSpPr>
        <p:spPr>
          <a:xfrm>
            <a:off x="109239" y="154338"/>
            <a:ext cx="3421611" cy="3077766"/>
          </a:xfrm>
          <a:prstGeom prst="rect">
            <a:avLst/>
          </a:prstGeom>
          <a:noFill/>
          <a:ln w="38100">
            <a:solidFill>
              <a:srgbClr val="00B0F0"/>
            </a:solidFill>
          </a:ln>
        </p:spPr>
        <p:txBody>
          <a:bodyPr wrap="square" rtlCol="0">
            <a:spAutoFit/>
          </a:bodyPr>
          <a:lstStyle/>
          <a:p>
            <a:r>
              <a:rPr lang="en-US" sz="1400" b="1" dirty="0">
                <a:solidFill>
                  <a:srgbClr val="00B0F0"/>
                </a:solidFill>
                <a:effectLst>
                  <a:outerShdw blurRad="38100" dist="38100" dir="2700000" algn="tl">
                    <a:srgbClr val="000000">
                      <a:alpha val="43137"/>
                    </a:srgbClr>
                  </a:outerShdw>
                </a:effectLst>
              </a:rPr>
              <a:t>RESERVA DE FONDOS</a:t>
            </a:r>
            <a:endParaRPr lang="en-US" sz="1400" dirty="0">
              <a:solidFill>
                <a:srgbClr val="00B0F0"/>
              </a:solidFill>
              <a:effectLst>
                <a:outerShdw blurRad="38100" dist="38100" dir="2700000" algn="tl">
                  <a:srgbClr val="000000">
                    <a:alpha val="43137"/>
                  </a:srgbClr>
                </a:outerShdw>
              </a:effectLst>
            </a:endParaRPr>
          </a:p>
          <a:p>
            <a:r>
              <a:rPr lang="en-US" sz="1200" b="1" dirty="0"/>
              <a:t> La Escuela Primaria High Point </a:t>
            </a:r>
            <a:r>
              <a:rPr lang="es-ES" sz="1200" dirty="0"/>
              <a:t>tomará las siguientes medidas para involucrar a los padres de niños que asisten a las escuelas de Título I Parte A sobre tomar decisiones y como  debe ser usado el 1 por ciento de los fondos reservados de Título I Parte A  para la participación de los padres y familias </a:t>
            </a:r>
            <a:r>
              <a:rPr lang="en-US" sz="1200" dirty="0"/>
              <a:t>:</a:t>
            </a:r>
          </a:p>
          <a:p>
            <a:endParaRPr lang="en-US" sz="1200" dirty="0"/>
          </a:p>
          <a:p>
            <a:pPr marL="171450" indent="-171450" algn="just">
              <a:buFont typeface="Arial" panose="020B0604020202020204" pitchFamily="34" charset="0"/>
              <a:buChar char="•"/>
            </a:pPr>
            <a:r>
              <a:rPr lang="es-ES" sz="1200" dirty="0"/>
              <a:t>Recolectando sugerencias/comentarios en el Foro de Comentarios de los padres en la primavera y en las encuestas de padres</a:t>
            </a:r>
            <a:r>
              <a:rPr lang="en-US" sz="1200" dirty="0"/>
              <a:t>.  </a:t>
            </a:r>
          </a:p>
          <a:p>
            <a:pPr algn="just"/>
            <a:endParaRPr lang="en-US" sz="1200" dirty="0"/>
          </a:p>
          <a:p>
            <a:pPr marL="171450" lvl="0" indent="-171450" algn="just">
              <a:buFont typeface="Arial" panose="020B0604020202020204" pitchFamily="34" charset="0"/>
              <a:buChar char="•"/>
            </a:pPr>
            <a:r>
              <a:rPr lang="es-ES" sz="1200" dirty="0"/>
              <a:t>Compartiendo la información del presupuesto de Titulo I  para la participación de los padres  en la Reunión Anual de Titulo I para Padres</a:t>
            </a:r>
            <a:r>
              <a:rPr lang="en-US" sz="1200" dirty="0"/>
              <a:t>. </a:t>
            </a:r>
          </a:p>
        </p:txBody>
      </p:sp>
      <p:sp>
        <p:nvSpPr>
          <p:cNvPr id="14" name="Rectangle 13"/>
          <p:cNvSpPr/>
          <p:nvPr/>
        </p:nvSpPr>
        <p:spPr>
          <a:xfrm>
            <a:off x="156592" y="5104394"/>
            <a:ext cx="3319760" cy="1569660"/>
          </a:xfrm>
          <a:prstGeom prst="rect">
            <a:avLst/>
          </a:prstGeom>
        </p:spPr>
        <p:txBody>
          <a:bodyPr wrap="square">
            <a:spAutoFit/>
          </a:bodyPr>
          <a:lstStyle/>
          <a:p>
            <a:pPr algn="just"/>
            <a:r>
              <a:rPr lang="es-MX" sz="1200" noProof="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High Point está comprometida ha ayudar a nuestros padres para que asistan a sus hijos a lograr el éxito académico. Para cualquier pregunta o preocupación, póngase en contacto con nuestra Comunicadora de </a:t>
            </a:r>
            <a:r>
              <a:rPr lang="es-MX" sz="1200" b="1" i="1" noProof="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Título I, Ms. Mariana Mendoza </a:t>
            </a:r>
            <a:r>
              <a:rPr lang="es-MX" sz="1200" noProof="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al (470) 254-9491 o </a:t>
            </a:r>
          </a:p>
          <a:p>
            <a:pPr algn="just"/>
            <a:r>
              <a:rPr lang="es-MX" sz="1200" noProof="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correo electrónico</a:t>
            </a:r>
          </a:p>
          <a:p>
            <a:pPr algn="just"/>
            <a:r>
              <a:rPr lang="en-US" sz="1200" u="heavy" dirty="0">
                <a:solidFill>
                  <a:srgbClr val="0000FF"/>
                </a:solidFill>
                <a:uFill>
                  <a:solidFill>
                    <a:srgbClr val="0000FF"/>
                  </a:solidFill>
                </a:uFill>
                <a:latin typeface="Times New Roman" panose="02020603050405020304" pitchFamily="18" charset="0"/>
                <a:ea typeface="Calibri" panose="020F0502020204030204" pitchFamily="34" charset="0"/>
                <a:cs typeface="Times New Roman" panose="02020603050405020304" pitchFamily="18" charset="0"/>
              </a:rPr>
              <a:t>mendoza@fultonschools.org</a:t>
            </a:r>
            <a:endParaRPr lang="en-US" sz="10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5" name="Picture 14" descr="cid:59434910-38ef-4f69-af6b-04fb41c6020e"/>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2298088" y="6042725"/>
            <a:ext cx="1178263" cy="544576"/>
          </a:xfrm>
          <a:prstGeom prst="rect">
            <a:avLst/>
          </a:prstGeom>
          <a:noFill/>
          <a:ln>
            <a:noFill/>
          </a:ln>
        </p:spPr>
      </p:pic>
      <p:sp>
        <p:nvSpPr>
          <p:cNvPr id="18" name="TextBox 17"/>
          <p:cNvSpPr txBox="1"/>
          <p:nvPr/>
        </p:nvSpPr>
        <p:spPr>
          <a:xfrm>
            <a:off x="3682639" y="154338"/>
            <a:ext cx="3107459" cy="2877711"/>
          </a:xfrm>
          <a:prstGeom prst="rect">
            <a:avLst/>
          </a:prstGeom>
          <a:noFill/>
          <a:ln w="38100">
            <a:solidFill>
              <a:schemeClr val="accent2">
                <a:lumMod val="75000"/>
              </a:schemeClr>
            </a:solidFill>
          </a:ln>
        </p:spPr>
        <p:txBody>
          <a:bodyPr wrap="square" rtlCol="0">
            <a:spAutoFit/>
          </a:bodyPr>
          <a:lstStyle/>
          <a:p>
            <a:pPr algn="just">
              <a:spcAft>
                <a:spcPts val="600"/>
              </a:spcAft>
            </a:pPr>
            <a:r>
              <a:rPr lang="en-US" sz="1400" b="1" dirty="0" err="1">
                <a:solidFill>
                  <a:srgbClr val="00B0F0"/>
                </a:solidFill>
                <a:effectLst>
                  <a:outerShdw blurRad="38100" dist="38100" dir="2700000" algn="tl">
                    <a:srgbClr val="000000">
                      <a:alpha val="43137"/>
                    </a:srgbClr>
                  </a:outerShdw>
                </a:effectLst>
              </a:rPr>
              <a:t>Consejo</a:t>
            </a:r>
            <a:r>
              <a:rPr lang="en-US" sz="1400" b="1" dirty="0">
                <a:solidFill>
                  <a:srgbClr val="00B0F0"/>
                </a:solidFill>
                <a:effectLst>
                  <a:outerShdw blurRad="38100" dist="38100" dir="2700000" algn="tl">
                    <a:srgbClr val="000000">
                      <a:alpha val="43137"/>
                    </a:srgbClr>
                  </a:outerShdw>
                </a:effectLst>
              </a:rPr>
              <a:t> </a:t>
            </a:r>
            <a:r>
              <a:rPr lang="en-US" sz="1400" b="1" dirty="0" err="1">
                <a:solidFill>
                  <a:srgbClr val="00B0F0"/>
                </a:solidFill>
                <a:effectLst>
                  <a:outerShdw blurRad="38100" dist="38100" dir="2700000" algn="tl">
                    <a:srgbClr val="000000">
                      <a:alpha val="43137"/>
                    </a:srgbClr>
                  </a:outerShdw>
                </a:effectLst>
              </a:rPr>
              <a:t>Consultivo</a:t>
            </a:r>
            <a:r>
              <a:rPr lang="en-US" sz="1400" b="1" dirty="0">
                <a:solidFill>
                  <a:srgbClr val="00B0F0"/>
                </a:solidFill>
                <a:effectLst>
                  <a:outerShdw blurRad="38100" dist="38100" dir="2700000" algn="tl">
                    <a:srgbClr val="000000">
                      <a:alpha val="43137"/>
                    </a:srgbClr>
                  </a:outerShdw>
                </a:effectLst>
              </a:rPr>
              <a:t>  de Padres</a:t>
            </a:r>
            <a:endParaRPr lang="en-US" sz="1200" dirty="0">
              <a:solidFill>
                <a:srgbClr val="00B0F0"/>
              </a:solidFill>
              <a:effectLst>
                <a:outerShdw blurRad="38100" dist="38100" dir="2700000" algn="tl">
                  <a:srgbClr val="000000">
                    <a:alpha val="43137"/>
                  </a:srgbClr>
                </a:outerShdw>
              </a:effectLst>
            </a:endParaRPr>
          </a:p>
          <a:p>
            <a:pPr algn="just"/>
            <a:r>
              <a:rPr lang="es-ES" sz="1200" dirty="0"/>
              <a:t>El Comité Asesor de Padres de High Point Título I (PAC) se compone de tres padres, dos miembros del Consejo de gubernamental de la escuela, nuestra comunicadora de Título I, dos miembros del staff y dos administradores. Invitamos a los padres a unirse y participar en el comité PAC durante el año escolar</a:t>
            </a:r>
            <a:r>
              <a:rPr lang="en-US" sz="1200" dirty="0"/>
              <a:t>.</a:t>
            </a:r>
          </a:p>
          <a:p>
            <a:r>
              <a:rPr lang="en-US" dirty="0"/>
              <a:t> </a:t>
            </a:r>
          </a:p>
          <a:p>
            <a:pPr algn="just"/>
            <a:endParaRPr lang="en-US" sz="1200" dirty="0"/>
          </a:p>
          <a:p>
            <a:pPr algn="just"/>
            <a:endParaRPr lang="en-US" sz="1200" dirty="0"/>
          </a:p>
          <a:p>
            <a:pPr algn="just"/>
            <a:endParaRPr lang="en-US" sz="1200" dirty="0"/>
          </a:p>
          <a:p>
            <a:pPr algn="just"/>
            <a:endParaRPr lang="en-US" sz="1200" dirty="0"/>
          </a:p>
        </p:txBody>
      </p:sp>
      <p:pic>
        <p:nvPicPr>
          <p:cNvPr id="19" name="Picture 18" descr="MC900334268[1]"/>
          <p:cNvPicPr/>
          <p:nvPr/>
        </p:nvPicPr>
        <p:blipFill>
          <a:blip r:embed="rId4" cstate="print">
            <a:extLst>
              <a:ext uri="{28A0092B-C50C-407E-A947-70E740481C1C}">
                <a14:useLocalDpi xmlns:a14="http://schemas.microsoft.com/office/drawing/2010/main" val="0"/>
              </a:ext>
            </a:extLst>
          </a:blip>
          <a:srcRect l="8788" r="8788"/>
          <a:stretch>
            <a:fillRect/>
          </a:stretch>
        </p:blipFill>
        <p:spPr bwMode="auto">
          <a:xfrm>
            <a:off x="4841865" y="1927179"/>
            <a:ext cx="776288" cy="1000516"/>
          </a:xfrm>
          <a:prstGeom prst="rect">
            <a:avLst/>
          </a:prstGeom>
          <a:noFill/>
          <a:ln>
            <a:noFill/>
          </a:ln>
          <a:effectLst/>
        </p:spPr>
      </p:pic>
      <p:sp>
        <p:nvSpPr>
          <p:cNvPr id="20" name="TextBox 19"/>
          <p:cNvSpPr txBox="1"/>
          <p:nvPr/>
        </p:nvSpPr>
        <p:spPr>
          <a:xfrm>
            <a:off x="112316" y="3368030"/>
            <a:ext cx="3418534" cy="1600438"/>
          </a:xfrm>
          <a:prstGeom prst="rect">
            <a:avLst/>
          </a:prstGeom>
          <a:noFill/>
          <a:ln w="57150">
            <a:solidFill>
              <a:schemeClr val="accent1">
                <a:lumMod val="75000"/>
              </a:schemeClr>
            </a:solidFill>
          </a:ln>
        </p:spPr>
        <p:txBody>
          <a:bodyPr wrap="square" rtlCol="0">
            <a:spAutoFit/>
          </a:bodyPr>
          <a:lstStyle/>
          <a:p>
            <a:r>
              <a:rPr lang="en-US" sz="1400" b="1" dirty="0">
                <a:solidFill>
                  <a:srgbClr val="0070C0"/>
                </a:solidFill>
                <a:effectLst>
                  <a:outerShdw blurRad="38100" dist="38100" dir="2700000" algn="tl">
                    <a:srgbClr val="000000">
                      <a:alpha val="43137"/>
                    </a:srgbClr>
                  </a:outerShdw>
                </a:effectLst>
              </a:rPr>
              <a:t>Centro de </a:t>
            </a:r>
            <a:r>
              <a:rPr lang="en-US" sz="1400" b="1" dirty="0" err="1">
                <a:solidFill>
                  <a:srgbClr val="0070C0"/>
                </a:solidFill>
                <a:effectLst>
                  <a:outerShdw blurRad="38100" dist="38100" dir="2700000" algn="tl">
                    <a:srgbClr val="000000">
                      <a:alpha val="43137"/>
                    </a:srgbClr>
                  </a:outerShdw>
                </a:effectLst>
              </a:rPr>
              <a:t>Recursos</a:t>
            </a:r>
            <a:r>
              <a:rPr lang="en-US" sz="1400" b="1" dirty="0">
                <a:solidFill>
                  <a:srgbClr val="0070C0"/>
                </a:solidFill>
                <a:effectLst>
                  <a:outerShdw blurRad="38100" dist="38100" dir="2700000" algn="tl">
                    <a:srgbClr val="000000">
                      <a:alpha val="43137"/>
                    </a:srgbClr>
                  </a:outerShdw>
                </a:effectLst>
              </a:rPr>
              <a:t> para Padres</a:t>
            </a:r>
            <a:endParaRPr lang="en-US" sz="1400" dirty="0">
              <a:solidFill>
                <a:srgbClr val="0070C0"/>
              </a:solidFill>
              <a:effectLst>
                <a:outerShdw blurRad="38100" dist="38100" dir="2700000" algn="tl">
                  <a:srgbClr val="000000">
                    <a:alpha val="43137"/>
                  </a:srgbClr>
                </a:outerShdw>
              </a:effectLst>
            </a:endParaRPr>
          </a:p>
          <a:p>
            <a:pPr algn="just"/>
            <a:r>
              <a:rPr lang="es-ES" sz="1200" dirty="0"/>
              <a:t>El Centro de Recursos para Padres está disponible para sacar libros, materiales y actividades para usar en casa con los estudiantes. Computadoras están disponibles para que los padres exploren en el Portal para Padres y recursos educativos</a:t>
            </a:r>
            <a:r>
              <a:rPr lang="en-US" sz="1200" dirty="0"/>
              <a:t>. </a:t>
            </a:r>
          </a:p>
          <a:p>
            <a:pPr algn="just"/>
            <a:r>
              <a:rPr lang="en-US" sz="1200" dirty="0"/>
              <a:t>  *Abierto de lunes a </a:t>
            </a:r>
            <a:r>
              <a:rPr lang="en-US" sz="1200" dirty="0" err="1"/>
              <a:t>viernes</a:t>
            </a:r>
            <a:r>
              <a:rPr lang="en-US" sz="1200" dirty="0"/>
              <a:t>  8:00 am – 3:00 pm</a:t>
            </a:r>
          </a:p>
        </p:txBody>
      </p:sp>
      <p:sp>
        <p:nvSpPr>
          <p:cNvPr id="17" name="TextBox 16"/>
          <p:cNvSpPr txBox="1"/>
          <p:nvPr/>
        </p:nvSpPr>
        <p:spPr>
          <a:xfrm flipH="1" flipV="1">
            <a:off x="7075756" y="312785"/>
            <a:ext cx="184731" cy="369332"/>
          </a:xfrm>
          <a:prstGeom prst="rect">
            <a:avLst/>
          </a:prstGeom>
          <a:noFill/>
          <a:ln w="38100">
            <a:solidFill>
              <a:schemeClr val="accent2">
                <a:lumMod val="75000"/>
              </a:schemeClr>
            </a:solidFill>
          </a:ln>
        </p:spPr>
        <p:txBody>
          <a:bodyPr wrap="square" rtlCol="0">
            <a:spAutoFit/>
          </a:bodyPr>
          <a:lstStyle/>
          <a:p>
            <a:endParaRPr lang="en-US" dirty="0"/>
          </a:p>
        </p:txBody>
      </p:sp>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44988" y="5987852"/>
            <a:ext cx="767969" cy="599449"/>
          </a:xfrm>
          <a:prstGeom prst="rect">
            <a:avLst/>
          </a:prstGeom>
        </p:spPr>
      </p:pic>
    </p:spTree>
    <p:extLst>
      <p:ext uri="{BB962C8B-B14F-4D97-AF65-F5344CB8AC3E}">
        <p14:creationId xmlns:p14="http://schemas.microsoft.com/office/powerpoint/2010/main" val="2506090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364" y="536921"/>
            <a:ext cx="2602805" cy="217008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5"/>
          <p:cNvSpPr txBox="1"/>
          <p:nvPr/>
        </p:nvSpPr>
        <p:spPr>
          <a:xfrm flipH="1">
            <a:off x="3838908" y="296883"/>
            <a:ext cx="6812924" cy="646331"/>
          </a:xfrm>
          <a:prstGeom prst="rect">
            <a:avLst/>
          </a:prstGeom>
          <a:noFill/>
        </p:spPr>
        <p:txBody>
          <a:bodyPr wrap="square" rtlCol="0">
            <a:spAutoFit/>
          </a:bodyPr>
          <a:lstStyle/>
          <a:p>
            <a:pPr algn="ctr"/>
            <a:r>
              <a:rPr lang="es-ES" b="1" u="sng" dirty="0">
                <a:solidFill>
                  <a:srgbClr val="0070C0"/>
                </a:solidFill>
                <a:effectLst>
                  <a:outerShdw blurRad="38100" dist="38100" dir="2700000" algn="tl">
                    <a:srgbClr val="000000">
                      <a:alpha val="43137"/>
                    </a:srgbClr>
                  </a:outerShdw>
                </a:effectLst>
              </a:rPr>
              <a:t>¡LE ESTAMOS ESCUCHANDO!    </a:t>
            </a:r>
          </a:p>
          <a:p>
            <a:pPr algn="ctr"/>
            <a:r>
              <a:rPr lang="es-ES" b="1" u="sng" dirty="0">
                <a:solidFill>
                  <a:srgbClr val="0070C0"/>
                </a:solidFill>
                <a:effectLst>
                  <a:outerShdw blurRad="38100" dist="38100" dir="2700000" algn="tl">
                    <a:srgbClr val="000000">
                      <a:alpha val="43137"/>
                    </a:srgbClr>
                  </a:outerShdw>
                </a:effectLst>
              </a:rPr>
              <a:t>COMPARTA SU OPINIÓN SOBRE EL CONTENIDO EN ESTE PLAN (</a:t>
            </a:r>
            <a:r>
              <a:rPr lang="en-US" b="1" u="sng" dirty="0">
                <a:solidFill>
                  <a:srgbClr val="0070C0"/>
                </a:solidFill>
                <a:effectLst>
                  <a:outerShdw blurRad="38100" dist="38100" dir="2700000" algn="tl">
                    <a:srgbClr val="000000">
                      <a:alpha val="43137"/>
                    </a:srgbClr>
                  </a:outerShdw>
                </a:effectLst>
              </a:rPr>
              <a:t>PFEP)</a:t>
            </a:r>
          </a:p>
        </p:txBody>
      </p:sp>
      <p:sp>
        <p:nvSpPr>
          <p:cNvPr id="8" name="TextBox 7"/>
          <p:cNvSpPr txBox="1"/>
          <p:nvPr/>
        </p:nvSpPr>
        <p:spPr>
          <a:xfrm>
            <a:off x="2957888" y="1149983"/>
            <a:ext cx="8939748" cy="5450851"/>
          </a:xfrm>
          <a:prstGeom prst="rect">
            <a:avLst/>
          </a:prstGeom>
          <a:noFill/>
        </p:spPr>
        <p:txBody>
          <a:bodyPr wrap="square" rtlCol="0">
            <a:spAutoFit/>
          </a:bodyPr>
          <a:lstStyle/>
          <a:p>
            <a:pPr>
              <a:lnSpc>
                <a:spcPct val="150000"/>
              </a:lnSpc>
            </a:pPr>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9" name="TextBox 8"/>
          <p:cNvSpPr txBox="1"/>
          <p:nvPr/>
        </p:nvSpPr>
        <p:spPr>
          <a:xfrm>
            <a:off x="206106" y="2948855"/>
            <a:ext cx="2602804" cy="1754326"/>
          </a:xfrm>
          <a:prstGeom prst="rect">
            <a:avLst/>
          </a:prstGeom>
          <a:noFill/>
        </p:spPr>
        <p:txBody>
          <a:bodyPr wrap="square" rtlCol="0">
            <a:spAutoFit/>
          </a:bodyPr>
          <a:lstStyle/>
          <a:p>
            <a:pPr algn="just"/>
            <a:r>
              <a:rPr lang="es-ES" b="1" dirty="0"/>
              <a:t>¡Gracias por su aporte! Por favor escriba sus comentarios y</a:t>
            </a:r>
          </a:p>
          <a:p>
            <a:pPr algn="just"/>
            <a:r>
              <a:rPr lang="es-ES" b="1" dirty="0"/>
              <a:t>Entréguelo en la</a:t>
            </a:r>
          </a:p>
          <a:p>
            <a:pPr algn="just"/>
            <a:r>
              <a:rPr lang="es-ES" b="1" dirty="0"/>
              <a:t>oficina</a:t>
            </a:r>
            <a:r>
              <a:rPr lang="en-US" b="1" dirty="0"/>
              <a:t>.</a:t>
            </a:r>
          </a:p>
          <a:p>
            <a:pPr algn="just"/>
            <a:r>
              <a:rPr lang="en-US" b="1" dirty="0"/>
              <a:t>                    ¡Gracias!</a:t>
            </a:r>
          </a:p>
        </p:txBody>
      </p:sp>
      <p:sp>
        <p:nvSpPr>
          <p:cNvPr id="3" name="TextBox 2" hidden="1"/>
          <p:cNvSpPr txBox="1"/>
          <p:nvPr/>
        </p:nvSpPr>
        <p:spPr>
          <a:xfrm>
            <a:off x="0" y="243444"/>
            <a:ext cx="12192000" cy="6614556"/>
          </a:xfrm>
          <a:prstGeom prst="rect">
            <a:avLst/>
          </a:prstGeom>
          <a:noFill/>
          <a:ln w="28575">
            <a:solidFill>
              <a:srgbClr val="C00000"/>
            </a:solidFill>
          </a:ln>
        </p:spPr>
        <p:txBody>
          <a:bodyPr wrap="square" rtlCol="0">
            <a:spAutoFit/>
          </a:bodyPr>
          <a:lstStyle/>
          <a:p>
            <a:endParaRPr lang="en-US" dirty="0"/>
          </a:p>
        </p:txBody>
      </p:sp>
      <p:sp>
        <p:nvSpPr>
          <p:cNvPr id="4" name="TextBox 3">
            <a:extLst>
              <a:ext uri="{FF2B5EF4-FFF2-40B4-BE49-F238E27FC236}">
                <a16:creationId xmlns:a16="http://schemas.microsoft.com/office/drawing/2014/main" id="{544D5D1A-745B-458C-8F6C-F42CE5E76CBE}"/>
              </a:ext>
            </a:extLst>
          </p:cNvPr>
          <p:cNvSpPr txBox="1"/>
          <p:nvPr/>
        </p:nvSpPr>
        <p:spPr>
          <a:xfrm>
            <a:off x="250235" y="4826675"/>
            <a:ext cx="2338030" cy="2031325"/>
          </a:xfrm>
          <a:prstGeom prst="rect">
            <a:avLst/>
          </a:prstGeom>
          <a:noFill/>
        </p:spPr>
        <p:txBody>
          <a:bodyPr wrap="square" rtlCol="0">
            <a:spAutoFit/>
          </a:bodyPr>
          <a:lstStyle/>
          <a:p>
            <a:r>
              <a:rPr lang="es-MX" i="1" noProof="0" dirty="0"/>
              <a:t>(Los comentarios aplicables serán  enviados a la oficina de Título I del Distrito si alg</a:t>
            </a:r>
            <a:r>
              <a:rPr lang="es-MX" i="1" noProof="0" dirty="0">
                <a:latin typeface="Century Gothic" panose="020B0502020202020204" pitchFamily="34" charset="0"/>
              </a:rPr>
              <a:t>ú</a:t>
            </a:r>
            <a:r>
              <a:rPr lang="es-MX" i="1" noProof="0" dirty="0"/>
              <a:t>n padre siente que el plan escolar no es </a:t>
            </a:r>
            <a:r>
              <a:rPr lang="es-MX" i="1" noProof="0" dirty="0" err="1"/>
              <a:t>sastifactorio</a:t>
            </a:r>
            <a:r>
              <a:rPr lang="es-MX" i="1" noProof="0" dirty="0"/>
              <a:t>)</a:t>
            </a:r>
          </a:p>
        </p:txBody>
      </p:sp>
    </p:spTree>
    <p:extLst>
      <p:ext uri="{BB962C8B-B14F-4D97-AF65-F5344CB8AC3E}">
        <p14:creationId xmlns:p14="http://schemas.microsoft.com/office/powerpoint/2010/main" val="3664208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6948DA78232054583464A84CBFB02E3" ma:contentTypeVersion="34" ma:contentTypeDescription="Create a new document." ma:contentTypeScope="" ma:versionID="20faecf21452447a0ca7946e0a476ddf">
  <xsd:schema xmlns:xsd="http://www.w3.org/2001/XMLSchema" xmlns:xs="http://www.w3.org/2001/XMLSchema" xmlns:p="http://schemas.microsoft.com/office/2006/metadata/properties" xmlns:ns3="d066c165-0492-46fe-8422-b14e4873771a" xmlns:ns4="bd384229-0c04-4c4f-94de-a010d2f4a152" targetNamespace="http://schemas.microsoft.com/office/2006/metadata/properties" ma:root="true" ma:fieldsID="7b4a5e41505d4124979ba1587978198c" ns3:_="" ns4:_="">
    <xsd:import namespace="d066c165-0492-46fe-8422-b14e4873771a"/>
    <xsd:import namespace="bd384229-0c04-4c4f-94de-a010d2f4a152"/>
    <xsd:element name="properties">
      <xsd:complexType>
        <xsd:sequence>
          <xsd:element name="documentManagement">
            <xsd:complexType>
              <xsd:all>
                <xsd:element ref="ns3:NotebookType" minOccurs="0"/>
                <xsd:element ref="ns3:FolderType" minOccurs="0"/>
                <xsd:element ref="ns3:Owner"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4:SharedWithUsers" minOccurs="0"/>
                <xsd:element ref="ns4:SharedWithDetails" minOccurs="0"/>
                <xsd:element ref="ns4:SharingHintHash" minOccurs="0"/>
                <xsd:element ref="ns3:DefaultSectionNames" minOccurs="0"/>
                <xsd:element ref="ns3:Templates" minOccurs="0"/>
                <xsd:element ref="ns3:Self_Registration_Enabled0" minOccurs="0"/>
                <xsd:element ref="ns3:Is_Collaboration_Space_Locked"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66c165-0492-46fe-8422-b14e4873771a"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ultureName" ma:index="11" nillable="true" ma:displayName="Culture Name" ma:internalName="CultureName">
      <xsd:simpleType>
        <xsd:restriction base="dms:Text"/>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Has_Teacher_Only_SectionGroup" ma:index="19" nillable="true" ma:displayName="Has Teacher Only SectionGroup" ma:internalName="Has_Teacher_Only_SectionGroup">
      <xsd:simpleType>
        <xsd:restriction base="dms:Boolean"/>
      </xsd:simpleType>
    </xsd:element>
    <xsd:element name="DefaultSectionNames" ma:index="23" nillable="true" ma:displayName="Default Section Names" ma:internalName="DefaultSectionNames">
      <xsd:simpleType>
        <xsd:restriction base="dms:Note">
          <xsd:maxLength value="255"/>
        </xsd:restriction>
      </xsd:simpleType>
    </xsd:element>
    <xsd:element name="Templates" ma:index="24" nillable="true" ma:displayName="Templates" ma:internalName="Templates">
      <xsd:simpleType>
        <xsd:restriction base="dms:Note">
          <xsd:maxLength value="255"/>
        </xsd:restriction>
      </xsd:simpleType>
    </xsd:element>
    <xsd:element name="Self_Registration_Enabled0" ma:index="25" nillable="true" ma:displayName="Self Registration Enabled" ma:internalName="Self_Registration_Enabled0">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MediaServiceMetadata" ma:index="27" nillable="true" ma:displayName="MediaServiceMetadata" ma:hidden="true" ma:internalName="MediaServiceMetadata" ma:readOnly="true">
      <xsd:simpleType>
        <xsd:restriction base="dms:Note"/>
      </xsd:simpleType>
    </xsd:element>
    <xsd:element name="MediaServiceFastMetadata" ma:index="28" nillable="true" ma:displayName="MediaServiceFastMetadata" ma:hidden="true" ma:internalName="MediaServiceFastMetadata" ma:readOnly="true">
      <xsd:simpleType>
        <xsd:restriction base="dms:Note"/>
      </xsd:simpleType>
    </xsd:element>
    <xsd:element name="MediaServiceAutoKeyPoints" ma:index="29" nillable="true" ma:displayName="MediaServiceAutoKeyPoints" ma:hidden="true" ma:internalName="MediaServiceAutoKeyPoints" ma:readOnly="true">
      <xsd:simpleType>
        <xsd:restriction base="dms:Note"/>
      </xsd:simpleType>
    </xsd:element>
    <xsd:element name="MediaServiceKeyPoints" ma:index="30" nillable="true" ma:displayName="KeyPoints" ma:internalName="MediaServiceKeyPoints" ma:readOnly="true">
      <xsd:simpleType>
        <xsd:restriction base="dms:Note">
          <xsd:maxLength value="255"/>
        </xsd:restriction>
      </xsd:simpleType>
    </xsd:element>
    <xsd:element name="MediaServiceAutoTags" ma:index="31" nillable="true" ma:displayName="Tags" ma:internalName="MediaServiceAutoTags" ma:readOnly="true">
      <xsd:simpleType>
        <xsd:restriction base="dms:Text"/>
      </xsd:simpleType>
    </xsd:element>
    <xsd:element name="MediaServiceOCR" ma:index="32" nillable="true" ma:displayName="Extracted Text"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element name="MediaServiceDateTaken" ma:index="35" nillable="true" ma:displayName="MediaServiceDateTaken" ma:hidden="true" ma:internalName="MediaServiceDateTaken" ma:readOnly="true">
      <xsd:simpleType>
        <xsd:restriction base="dms:Text"/>
      </xsd:simpleType>
    </xsd:element>
    <xsd:element name="MediaServiceLocation" ma:index="36" nillable="true" ma:displayName="Location" ma:internalName="MediaServiceLocation" ma:readOnly="true">
      <xsd:simpleType>
        <xsd:restriction base="dms:Text"/>
      </xsd:simpleType>
    </xsd:element>
    <xsd:element name="MigrationWizId" ma:index="37" nillable="true" ma:displayName="MigrationWizId" ma:internalName="MigrationWizId">
      <xsd:simpleType>
        <xsd:restriction base="dms:Text"/>
      </xsd:simpleType>
    </xsd:element>
    <xsd:element name="MigrationWizIdPermissions" ma:index="38" nillable="true" ma:displayName="MigrationWizIdPermissions" ma:internalName="MigrationWizIdPermissions">
      <xsd:simpleType>
        <xsd:restriction base="dms:Text"/>
      </xsd:simpleType>
    </xsd:element>
    <xsd:element name="MigrationWizIdPermissionLevels" ma:index="39" nillable="true" ma:displayName="MigrationWizIdPermissionLevels" ma:internalName="MigrationWizIdPermissionLevels">
      <xsd:simpleType>
        <xsd:restriction base="dms:Text"/>
      </xsd:simpleType>
    </xsd:element>
    <xsd:element name="MigrationWizIdDocumentLibraryPermissions" ma:index="40" nillable="true" ma:displayName="MigrationWizIdDocumentLibraryPermissions" ma:internalName="MigrationWizIdDocumentLibraryPermissions">
      <xsd:simpleType>
        <xsd:restriction base="dms:Text"/>
      </xsd:simpleType>
    </xsd:element>
    <xsd:element name="MigrationWizIdSecurityGroups" ma:index="41" nillable="true" ma:displayName="MigrationWizIdSecurityGroups" ma:internalName="MigrationWizIdSecurityGroup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384229-0c04-4c4f-94de-a010d2f4a152" elementFormDefault="qualified">
    <xsd:import namespace="http://schemas.microsoft.com/office/2006/documentManagement/types"/>
    <xsd:import namespace="http://schemas.microsoft.com/office/infopath/2007/PartnerControls"/>
    <xsd:element name="SharedWithUsers" ma:index="2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description="" ma:internalName="SharedWithDetails" ma:readOnly="true">
      <xsd:simpleType>
        <xsd:restriction base="dms:Note">
          <xsd:maxLength value="255"/>
        </xsd:restriction>
      </xsd:simpleType>
    </xsd:element>
    <xsd:element name="SharingHintHash" ma:index="2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eachers xmlns="d066c165-0492-46fe-8422-b14e4873771a">
      <UserInfo>
        <DisplayName/>
        <AccountId xsi:nil="true"/>
        <AccountType/>
      </UserInfo>
    </Teachers>
    <Has_Teacher_Only_SectionGroup xmlns="d066c165-0492-46fe-8422-b14e4873771a" xsi:nil="true"/>
    <Self_Registration_Enabled0 xmlns="d066c165-0492-46fe-8422-b14e4873771a" xsi:nil="true"/>
    <Invited_Teachers xmlns="d066c165-0492-46fe-8422-b14e4873771a" xsi:nil="true"/>
    <MigrationWizIdPermissions xmlns="d066c165-0492-46fe-8422-b14e4873771a" xsi:nil="true"/>
    <Owner xmlns="d066c165-0492-46fe-8422-b14e4873771a">
      <UserInfo>
        <DisplayName/>
        <AccountId xsi:nil="true"/>
        <AccountType/>
      </UserInfo>
    </Owner>
    <CultureName xmlns="d066c165-0492-46fe-8422-b14e4873771a" xsi:nil="true"/>
    <MigrationWizIdDocumentLibraryPermissions xmlns="d066c165-0492-46fe-8422-b14e4873771a" xsi:nil="true"/>
    <MigrationWizIdSecurityGroups xmlns="d066c165-0492-46fe-8422-b14e4873771a" xsi:nil="true"/>
    <MigrationWizIdPermissionLevels xmlns="d066c165-0492-46fe-8422-b14e4873771a" xsi:nil="true"/>
    <MigrationWizId xmlns="d066c165-0492-46fe-8422-b14e4873771a" xsi:nil="true"/>
    <NotebookType xmlns="d066c165-0492-46fe-8422-b14e4873771a" xsi:nil="true"/>
    <Templates xmlns="d066c165-0492-46fe-8422-b14e4873771a" xsi:nil="true"/>
    <Is_Collaboration_Space_Locked xmlns="d066c165-0492-46fe-8422-b14e4873771a" xsi:nil="true"/>
    <FolderType xmlns="d066c165-0492-46fe-8422-b14e4873771a" xsi:nil="true"/>
    <Students xmlns="d066c165-0492-46fe-8422-b14e4873771a">
      <UserInfo>
        <DisplayName/>
        <AccountId xsi:nil="true"/>
        <AccountType/>
      </UserInfo>
    </Students>
    <Student_Groups xmlns="d066c165-0492-46fe-8422-b14e4873771a">
      <UserInfo>
        <DisplayName/>
        <AccountId xsi:nil="true"/>
        <AccountType/>
      </UserInfo>
    </Student_Groups>
    <DefaultSectionNames xmlns="d066c165-0492-46fe-8422-b14e4873771a" xsi:nil="true"/>
    <AppVersion xmlns="d066c165-0492-46fe-8422-b14e4873771a" xsi:nil="true"/>
    <Self_Registration_Enabled xmlns="d066c165-0492-46fe-8422-b14e4873771a" xsi:nil="true"/>
    <Invited_Students xmlns="d066c165-0492-46fe-8422-b14e4873771a" xsi:nil="true"/>
  </documentManagement>
</p:properties>
</file>

<file path=customXml/itemProps1.xml><?xml version="1.0" encoding="utf-8"?>
<ds:datastoreItem xmlns:ds="http://schemas.openxmlformats.org/officeDocument/2006/customXml" ds:itemID="{2548D014-9D10-4520-A0BC-1C6743D3C35A}">
  <ds:schemaRefs>
    <ds:schemaRef ds:uri="http://schemas.microsoft.com/sharepoint/v3/contenttype/forms"/>
  </ds:schemaRefs>
</ds:datastoreItem>
</file>

<file path=customXml/itemProps2.xml><?xml version="1.0" encoding="utf-8"?>
<ds:datastoreItem xmlns:ds="http://schemas.openxmlformats.org/officeDocument/2006/customXml" ds:itemID="{E089E8C6-97AA-4EFF-ADA9-2DF70825AB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66c165-0492-46fe-8422-b14e4873771a"/>
    <ds:schemaRef ds:uri="bd384229-0c04-4c4f-94de-a010d2f4a1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A689FDB-4948-439C-A8B4-965F42CBF910}">
  <ds:schemaRefs>
    <ds:schemaRef ds:uri="http://schemas.microsoft.com/office/infopath/2007/PartnerControls"/>
    <ds:schemaRef ds:uri="http://schemas.microsoft.com/office/2006/metadata/properties"/>
    <ds:schemaRef ds:uri="http://purl.org/dc/terms/"/>
    <ds:schemaRef ds:uri="http://schemas.openxmlformats.org/package/2006/metadata/core-properties"/>
    <ds:schemaRef ds:uri="http://www.w3.org/XML/1998/namespace"/>
    <ds:schemaRef ds:uri="http://schemas.microsoft.com/office/2006/documentManagement/types"/>
    <ds:schemaRef ds:uri="http://purl.org/dc/elements/1.1/"/>
    <ds:schemaRef ds:uri="bd384229-0c04-4c4f-94de-a010d2f4a152"/>
    <ds:schemaRef ds:uri="d066c165-0492-46fe-8422-b14e4873771a"/>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10158</TotalTime>
  <Words>6023</Words>
  <Application>Microsoft Office PowerPoint</Application>
  <PresentationFormat>Widescreen</PresentationFormat>
  <Paragraphs>559</Paragraphs>
  <Slides>12</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vt:i4>
      </vt:variant>
    </vt:vector>
  </HeadingPairs>
  <TitlesOfParts>
    <vt:vector size="26" baseType="lpstr">
      <vt:lpstr>Arial</vt:lpstr>
      <vt:lpstr>Arial Narrow</vt:lpstr>
      <vt:lpstr>Bodoni MT</vt:lpstr>
      <vt:lpstr>Bradley Hand ITC</vt:lpstr>
      <vt:lpstr>Calibri</vt:lpstr>
      <vt:lpstr>Calibri Light</vt:lpstr>
      <vt:lpstr>Century Gothic</vt:lpstr>
      <vt:lpstr>Garamond</vt:lpstr>
      <vt:lpstr>MinionPro-Regular</vt:lpstr>
      <vt:lpstr>Palatino Linotype</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Bass, Vilma</dc:creator>
  <cp:lastModifiedBy>Mendoza, Mariana</cp:lastModifiedBy>
  <cp:revision>208</cp:revision>
  <cp:lastPrinted>2026-04-14T11:56:56Z</cp:lastPrinted>
  <dcterms:created xsi:type="dcterms:W3CDTF">2016-11-07T14:38:00Z</dcterms:created>
  <dcterms:modified xsi:type="dcterms:W3CDTF">2026-07-23T16:18:02Z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0x01010066948DA78232054583464A84CBFB02E3</vt:lpwstr>
  </property>
  <property fmtid="{D5CDD505-2E9C-101B-9397-08002B2CF9AE}" pid="3" name="MSIP_Label_0ee3c538-ec52-435f-ae58-017644bd9513_Enabled">
    <vt:lpwstr>true</vt:lpwstr>
  </property>
  <property fmtid="{D5CDD505-2E9C-101B-9397-08002B2CF9AE}" pid="4" name="MSIP_Label_0ee3c538-ec52-435f-ae58-017644bd9513_SetDate">
    <vt:lpwstr>2021-08-08T16:48:13Z</vt:lpwstr>
  </property>
  <property fmtid="{D5CDD505-2E9C-101B-9397-08002B2CF9AE}" pid="5" name="MSIP_Label_0ee3c538-ec52-435f-ae58-017644bd9513_Method">
    <vt:lpwstr>Standard</vt:lpwstr>
  </property>
  <property fmtid="{D5CDD505-2E9C-101B-9397-08002B2CF9AE}" pid="6" name="MSIP_Label_0ee3c538-ec52-435f-ae58-017644bd9513_Name">
    <vt:lpwstr>0ee3c538-ec52-435f-ae58-017644bd9513</vt:lpwstr>
  </property>
  <property fmtid="{D5CDD505-2E9C-101B-9397-08002B2CF9AE}" pid="7" name="MSIP_Label_0ee3c538-ec52-435f-ae58-017644bd9513_SiteId">
    <vt:lpwstr>0cdcb198-8169-4b70-ba9f-da7e3ba700c2</vt:lpwstr>
  </property>
  <property fmtid="{D5CDD505-2E9C-101B-9397-08002B2CF9AE}" pid="8" name="MSIP_Label_0ee3c538-ec52-435f-ae58-017644bd9513_ContentBits">
    <vt:lpwstr>0</vt:lpwstr>
  </property>
</Properties>
</file>