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9"/>
  </p:notesMasterIdLst>
  <p:sldIdLst>
    <p:sldId id="276" r:id="rId5"/>
    <p:sldId id="275" r:id="rId6"/>
    <p:sldId id="259" r:id="rId7"/>
    <p:sldId id="274" r:id="rId8"/>
  </p:sldIdLst>
  <p:sldSz cx="18288000" cy="10287000"/>
  <p:notesSz cx="6858000" cy="9144000"/>
  <p:embeddedFontLst>
    <p:embeddedFont>
      <p:font typeface="Barlow Condensed Bold" panose="020B0604020202020204" charset="0"/>
      <p:regular r:id="rId10"/>
      <p:bold r:id="rId11"/>
    </p:embeddedFont>
    <p:embeddedFont>
      <p:font typeface="Canva Sans" panose="020B0604020202020204" charset="0"/>
      <p:regular r:id="rId12"/>
    </p:embeddedFont>
    <p:embeddedFont>
      <p:font typeface="Canva Sans Bold" panose="020B0604020202020204" charset="0"/>
      <p:regular r:id="rId13"/>
    </p:embeddedFont>
    <p:embeddedFont>
      <p:font typeface="Century Gothic" panose="020B0502020202020204" pitchFamily="34" charset="0"/>
      <p:regular r:id="rId14"/>
      <p:bold r:id="rId15"/>
      <p:italic r:id="rId16"/>
      <p:boldItalic r:id="rId17"/>
    </p:embeddedFont>
    <p:embeddedFont>
      <p:font typeface="Feeling Passionate" panose="020B0604020202020204" charset="0"/>
      <p:regular r:id="rId18"/>
    </p:embeddedFont>
    <p:embeddedFont>
      <p:font typeface="League Spartan" panose="020B0604020202020204" charset="0"/>
      <p:regular r:id="rId19"/>
    </p:embeddedFont>
    <p:embeddedFont>
      <p:font typeface="Playfair Display Heavy" panose="020B0604020202020204" charset="0"/>
      <p:regular r:id="rId20"/>
    </p:embeddedFont>
    <p:embeddedFont>
      <p:font typeface="TAN Nimbus" charset="0"/>
      <p:regular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C64"/>
    <a:srgbClr val="B3A2C7"/>
    <a:srgbClr val="000000"/>
    <a:srgbClr val="39B54A"/>
    <a:srgbClr val="FFB531"/>
    <a:srgbClr val="A0036C"/>
    <a:srgbClr val="DDB666"/>
    <a:srgbClr val="38B6FF"/>
    <a:srgbClr val="F1E0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564" autoAdjust="0"/>
    <p:restoredTop sz="94660"/>
  </p:normalViewPr>
  <p:slideViewPr>
    <p:cSldViewPr snapToGrid="0">
      <p:cViewPr varScale="1">
        <p:scale>
          <a:sx n="53" d="100"/>
          <a:sy n="53" d="100"/>
        </p:scale>
        <p:origin x="115" y="32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4.fntdata"/><Relationship Id="rId18" Type="http://schemas.openxmlformats.org/officeDocument/2006/relationships/font" Target="fonts/font9.fntdata"/><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font" Target="fonts/font6.fntdata"/><Relationship Id="rId23" Type="http://schemas.openxmlformats.org/officeDocument/2006/relationships/viewProps" Target="viewProp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er Robinson" userId="af7da2d9-5d76-4e63-9336-b40f59cb6758" providerId="ADAL" clId="{4806B599-9E83-4018-A48A-7B6DD50C13EE}"/>
    <pc:docChg chg="modSld">
      <pc:chgData name="Heather Robinson" userId="af7da2d9-5d76-4e63-9336-b40f59cb6758" providerId="ADAL" clId="{4806B599-9E83-4018-A48A-7B6DD50C13EE}" dt="2026-10-17T21:34:53.518" v="55" actId="207"/>
      <pc:docMkLst>
        <pc:docMk/>
      </pc:docMkLst>
      <pc:sldChg chg="addSp modSp mod">
        <pc:chgData name="Heather Robinson" userId="af7da2d9-5d76-4e63-9336-b40f59cb6758" providerId="ADAL" clId="{4806B599-9E83-4018-A48A-7B6DD50C13EE}" dt="2026-10-17T21:34:41.508" v="54" actId="207"/>
        <pc:sldMkLst>
          <pc:docMk/>
          <pc:sldMk cId="1679103276" sldId="259"/>
        </pc:sldMkLst>
        <pc:spChg chg="add mod">
          <ac:chgData name="Heather Robinson" userId="af7da2d9-5d76-4e63-9336-b40f59cb6758" providerId="ADAL" clId="{4806B599-9E83-4018-A48A-7B6DD50C13EE}" dt="2026-10-17T21:34:41.508" v="54" actId="207"/>
          <ac:spMkLst>
            <pc:docMk/>
            <pc:sldMk cId="1679103276" sldId="259"/>
            <ac:spMk id="8" creationId="{28157B54-6B30-AA43-BE35-C25D332681C1}"/>
          </ac:spMkLst>
        </pc:spChg>
        <pc:graphicFrameChg chg="modGraphic">
          <ac:chgData name="Heather Robinson" userId="af7da2d9-5d76-4e63-9336-b40f59cb6758" providerId="ADAL" clId="{4806B599-9E83-4018-A48A-7B6DD50C13EE}" dt="2026-10-15T10:48:40.162" v="38" actId="20577"/>
          <ac:graphicFrameMkLst>
            <pc:docMk/>
            <pc:sldMk cId="1679103276" sldId="259"/>
            <ac:graphicFrameMk id="110" creationId="{576BAC64-35CA-AD65-B5A2-2D7A47298D6C}"/>
          </ac:graphicFrameMkLst>
        </pc:graphicFrameChg>
      </pc:sldChg>
      <pc:sldChg chg="addSp modSp mod">
        <pc:chgData name="Heather Robinson" userId="af7da2d9-5d76-4e63-9336-b40f59cb6758" providerId="ADAL" clId="{4806B599-9E83-4018-A48A-7B6DD50C13EE}" dt="2026-10-17T21:34:53.518" v="55" actId="207"/>
        <pc:sldMkLst>
          <pc:docMk/>
          <pc:sldMk cId="1516179378" sldId="274"/>
        </pc:sldMkLst>
        <pc:spChg chg="add mod">
          <ac:chgData name="Heather Robinson" userId="af7da2d9-5d76-4e63-9336-b40f59cb6758" providerId="ADAL" clId="{4806B599-9E83-4018-A48A-7B6DD50C13EE}" dt="2026-10-17T21:34:53.518" v="55" actId="207"/>
          <ac:spMkLst>
            <pc:docMk/>
            <pc:sldMk cId="1516179378" sldId="274"/>
            <ac:spMk id="3" creationId="{69790CEB-8A36-EA8B-6D10-3D5C8519EBD7}"/>
          </ac:spMkLst>
        </pc:spChg>
      </pc:sldChg>
      <pc:sldChg chg="addSp modSp mod">
        <pc:chgData name="Heather Robinson" userId="af7da2d9-5d76-4e63-9336-b40f59cb6758" providerId="ADAL" clId="{4806B599-9E83-4018-A48A-7B6DD50C13EE}" dt="2026-10-17T21:34:24.513" v="53" actId="207"/>
        <pc:sldMkLst>
          <pc:docMk/>
          <pc:sldMk cId="3735915953" sldId="275"/>
        </pc:sldMkLst>
        <pc:spChg chg="add mod">
          <ac:chgData name="Heather Robinson" userId="af7da2d9-5d76-4e63-9336-b40f59cb6758" providerId="ADAL" clId="{4806B599-9E83-4018-A48A-7B6DD50C13EE}" dt="2026-10-17T21:34:24.513" v="53" actId="207"/>
          <ac:spMkLst>
            <pc:docMk/>
            <pc:sldMk cId="3735915953" sldId="275"/>
            <ac:spMk id="13" creationId="{BB0E09EF-3AAB-47A9-EFF7-07860E4B650F}"/>
          </ac:spMkLst>
        </pc:spChg>
        <pc:graphicFrameChg chg="modGraphic">
          <ac:chgData name="Heather Robinson" userId="af7da2d9-5d76-4e63-9336-b40f59cb6758" providerId="ADAL" clId="{4806B599-9E83-4018-A48A-7B6DD50C13EE}" dt="2026-10-15T10:48:20.292" v="22" actId="20577"/>
          <ac:graphicFrameMkLst>
            <pc:docMk/>
            <pc:sldMk cId="3735915953" sldId="275"/>
            <ac:graphicFrameMk id="110" creationId="{80095990-D811-0FB9-3206-F30182C00B00}"/>
          </ac:graphicFrameMkLst>
        </pc:graphicFrameChg>
        <pc:picChg chg="mod">
          <ac:chgData name="Heather Robinson" userId="af7da2d9-5d76-4e63-9336-b40f59cb6758" providerId="ADAL" clId="{4806B599-9E83-4018-A48A-7B6DD50C13EE}" dt="2026-10-17T21:34:05.013" v="51" actId="1076"/>
          <ac:picMkLst>
            <pc:docMk/>
            <pc:sldMk cId="3735915953" sldId="275"/>
            <ac:picMk id="3" creationId="{71A2CD5E-93EC-4D9A-9409-4355B4805871}"/>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19CC1-E16D-401D-AD4D-3640D46BE401}" type="datetimeFigureOut">
              <a:rPr lang="en-GB" smtClean="0"/>
              <a:t>20/10/2026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E17481-0502-49D8-B2D4-2F4CF5A25681}" type="slidenum">
              <a:rPr lang="en-GB" smtClean="0"/>
              <a:t>‹#›</a:t>
            </a:fld>
            <a:endParaRPr lang="en-GB"/>
          </a:p>
        </p:txBody>
      </p:sp>
    </p:spTree>
    <p:extLst>
      <p:ext uri="{BB962C8B-B14F-4D97-AF65-F5344CB8AC3E}">
        <p14:creationId xmlns:p14="http://schemas.microsoft.com/office/powerpoint/2010/main" val="5895489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E17481-0502-49D8-B2D4-2F4CF5A2568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5538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E17481-0502-49D8-B2D4-2F4CF5A25681}" type="slidenum">
              <a:rPr lang="en-GB" smtClean="0"/>
              <a:t>2</a:t>
            </a:fld>
            <a:endParaRPr lang="en-GB"/>
          </a:p>
        </p:txBody>
      </p:sp>
    </p:spTree>
    <p:extLst>
      <p:ext uri="{BB962C8B-B14F-4D97-AF65-F5344CB8AC3E}">
        <p14:creationId xmlns:p14="http://schemas.microsoft.com/office/powerpoint/2010/main" val="11749780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E17481-0502-49D8-B2D4-2F4CF5A25681}" type="slidenum">
              <a:rPr lang="en-GB" smtClean="0"/>
              <a:t>3</a:t>
            </a:fld>
            <a:endParaRPr lang="en-GB"/>
          </a:p>
        </p:txBody>
      </p:sp>
    </p:spTree>
    <p:extLst>
      <p:ext uri="{BB962C8B-B14F-4D97-AF65-F5344CB8AC3E}">
        <p14:creationId xmlns:p14="http://schemas.microsoft.com/office/powerpoint/2010/main" val="28410010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AE17481-0502-49D8-B2D4-2F4CF5A25681}" type="slidenum">
              <a:rPr lang="en-GB" smtClean="0"/>
              <a:t>4</a:t>
            </a:fld>
            <a:endParaRPr lang="en-GB"/>
          </a:p>
        </p:txBody>
      </p:sp>
    </p:spTree>
    <p:extLst>
      <p:ext uri="{BB962C8B-B14F-4D97-AF65-F5344CB8AC3E}">
        <p14:creationId xmlns:p14="http://schemas.microsoft.com/office/powerpoint/2010/main" val="3352669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svg"/><Relationship Id="rId13" Type="http://schemas.openxmlformats.org/officeDocument/2006/relationships/hyperlink" Target="https://www.schoolfoodplan.com/" TargetMode="External"/><Relationship Id="rId3" Type="http://schemas.openxmlformats.org/officeDocument/2006/relationships/image" Target="../media/image1.png"/><Relationship Id="rId7" Type="http://schemas.openxmlformats.org/officeDocument/2006/relationships/image" Target="../media/image4.svg"/><Relationship Id="rId12" Type="http://schemas.openxmlformats.org/officeDocument/2006/relationships/image" Target="../media/image9.png"/><Relationship Id="rId17" Type="http://schemas.openxmlformats.org/officeDocument/2006/relationships/image" Target="../media/image13.png"/><Relationship Id="rId2" Type="http://schemas.openxmlformats.org/officeDocument/2006/relationships/notesSlide" Target="../notesSlides/notesSlide1.xml"/><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8.svg"/><Relationship Id="rId5" Type="http://schemas.openxmlformats.org/officeDocument/2006/relationships/image" Target="../media/image2.svg"/><Relationship Id="rId15" Type="http://schemas.openxmlformats.org/officeDocument/2006/relationships/image" Target="../media/image11.jpeg"/><Relationship Id="rId10" Type="http://schemas.openxmlformats.org/officeDocument/2006/relationships/image" Target="../media/image7.svg"/><Relationship Id="rId4" Type="http://schemas.openxmlformats.org/officeDocument/2006/relationships/hyperlink" Target="https://www.foodforlife.org.uk/catering/food-for-life-served-here" TargetMode="External"/><Relationship Id="rId9" Type="http://schemas.openxmlformats.org/officeDocument/2006/relationships/image" Target="../media/image6.sv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8.svg"/><Relationship Id="rId12"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0.jpeg"/><Relationship Id="rId5" Type="http://schemas.openxmlformats.org/officeDocument/2006/relationships/image" Target="../media/image5.svg"/><Relationship Id="rId10" Type="http://schemas.openxmlformats.org/officeDocument/2006/relationships/image" Target="../media/image14.jpeg"/><Relationship Id="rId4" Type="http://schemas.openxmlformats.org/officeDocument/2006/relationships/image" Target="../media/image3.svg"/><Relationship Id="rId9" Type="http://schemas.openxmlformats.org/officeDocument/2006/relationships/image" Target="../media/image2.sv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6.png"/><Relationship Id="rId3" Type="http://schemas.openxmlformats.org/officeDocument/2006/relationships/image" Target="../media/image17.png"/><Relationship Id="rId7" Type="http://schemas.openxmlformats.org/officeDocument/2006/relationships/image" Target="../media/image2.svg"/><Relationship Id="rId12"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jpeg"/><Relationship Id="rId5" Type="http://schemas.openxmlformats.org/officeDocument/2006/relationships/image" Target="../media/image4.svg"/><Relationship Id="rId10" Type="http://schemas.openxmlformats.org/officeDocument/2006/relationships/image" Target="../media/image8.svg"/><Relationship Id="rId4" Type="http://schemas.openxmlformats.org/officeDocument/2006/relationships/image" Target="../media/image3.svg"/><Relationship Id="rId9" Type="http://schemas.openxmlformats.org/officeDocument/2006/relationships/image" Target="../media/image7.svg"/></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6.svg"/><Relationship Id="rId3" Type="http://schemas.openxmlformats.org/officeDocument/2006/relationships/image" Target="../media/image18.png"/><Relationship Id="rId7" Type="http://schemas.openxmlformats.org/officeDocument/2006/relationships/image" Target="../media/image5.svg"/><Relationship Id="rId12" Type="http://schemas.openxmlformats.org/officeDocument/2006/relationships/image" Target="../media/image1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5.jpeg"/><Relationship Id="rId5" Type="http://schemas.openxmlformats.org/officeDocument/2006/relationships/image" Target="../media/image3.svg"/><Relationship Id="rId10" Type="http://schemas.openxmlformats.org/officeDocument/2006/relationships/image" Target="../media/image10.jpeg"/><Relationship Id="rId4" Type="http://schemas.openxmlformats.org/officeDocument/2006/relationships/image" Target="../media/image2.svg"/><Relationship Id="rId9" Type="http://schemas.openxmlformats.org/officeDocument/2006/relationships/image" Target="../media/image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een screen with white birds&#10;&#10;AI-generated content may be incorrect.">
            <a:extLst>
              <a:ext uri="{FF2B5EF4-FFF2-40B4-BE49-F238E27FC236}">
                <a16:creationId xmlns:a16="http://schemas.microsoft.com/office/drawing/2014/main" id="{215E5F6B-19EB-EB34-265F-407DDED508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8" y="-43218"/>
            <a:ext cx="18300368" cy="10325100"/>
          </a:xfrm>
          <a:prstGeom prst="rect">
            <a:avLst/>
          </a:prstGeom>
        </p:spPr>
      </p:pic>
      <p:sp>
        <p:nvSpPr>
          <p:cNvPr id="7" name="Rectangle 6">
            <a:extLst>
              <a:ext uri="{FF2B5EF4-FFF2-40B4-BE49-F238E27FC236}">
                <a16:creationId xmlns:a16="http://schemas.microsoft.com/office/drawing/2014/main" id="{7D202EDC-9A86-F3FC-5F2B-795E0D2DDA32}"/>
              </a:ext>
            </a:extLst>
          </p:cNvPr>
          <p:cNvSpPr/>
          <p:nvPr/>
        </p:nvSpPr>
        <p:spPr>
          <a:xfrm>
            <a:off x="868054" y="2328520"/>
            <a:ext cx="10400762" cy="1914391"/>
          </a:xfrm>
          <a:custGeom>
            <a:avLst/>
            <a:gdLst>
              <a:gd name="csX0" fmla="*/ 0 w 10400762"/>
              <a:gd name="csY0" fmla="*/ 0 h 1914391"/>
              <a:gd name="csX1" fmla="*/ 10400762 w 10400762"/>
              <a:gd name="csY1" fmla="*/ 0 h 1914391"/>
              <a:gd name="csX2" fmla="*/ 10400762 w 10400762"/>
              <a:gd name="csY2" fmla="*/ 1914391 h 1914391"/>
              <a:gd name="csX3" fmla="*/ 0 w 10400762"/>
              <a:gd name="csY3" fmla="*/ 1914391 h 1914391"/>
              <a:gd name="csX4" fmla="*/ 0 w 10400762"/>
              <a:gd name="csY4" fmla="*/ 0 h 1914391"/>
            </a:gdLst>
            <a:ahLst/>
            <a:cxnLst>
              <a:cxn ang="0">
                <a:pos x="csX0" y="csY0"/>
              </a:cxn>
              <a:cxn ang="0">
                <a:pos x="csX1" y="csY1"/>
              </a:cxn>
              <a:cxn ang="0">
                <a:pos x="csX2" y="csY2"/>
              </a:cxn>
              <a:cxn ang="0">
                <a:pos x="csX3" y="csY3"/>
              </a:cxn>
              <a:cxn ang="0">
                <a:pos x="csX4" y="csY4"/>
              </a:cxn>
            </a:cxnLst>
            <a:rect l="l" t="t" r="r" b="b"/>
            <a:pathLst>
              <a:path w="10400762" h="1914391" fill="none" extrusionOk="0">
                <a:moveTo>
                  <a:pt x="0" y="0"/>
                </a:moveTo>
                <a:cubicBezTo>
                  <a:pt x="3396734" y="-149972"/>
                  <a:pt x="9358414" y="85198"/>
                  <a:pt x="10400762" y="0"/>
                </a:cubicBezTo>
                <a:cubicBezTo>
                  <a:pt x="10570173" y="217793"/>
                  <a:pt x="10486316" y="1115705"/>
                  <a:pt x="10400762" y="1914391"/>
                </a:cubicBezTo>
                <a:cubicBezTo>
                  <a:pt x="6992289" y="2005767"/>
                  <a:pt x="3838135" y="1908334"/>
                  <a:pt x="0" y="1914391"/>
                </a:cubicBezTo>
                <a:cubicBezTo>
                  <a:pt x="-92943" y="1528604"/>
                  <a:pt x="-168235" y="351939"/>
                  <a:pt x="0" y="0"/>
                </a:cubicBezTo>
                <a:close/>
              </a:path>
              <a:path w="10400762" h="1914391" stroke="0" extrusionOk="0">
                <a:moveTo>
                  <a:pt x="0" y="0"/>
                </a:moveTo>
                <a:cubicBezTo>
                  <a:pt x="4719550" y="-113254"/>
                  <a:pt x="7574205" y="102601"/>
                  <a:pt x="10400762" y="0"/>
                </a:cubicBezTo>
                <a:cubicBezTo>
                  <a:pt x="10347937" y="468980"/>
                  <a:pt x="10523936" y="1095664"/>
                  <a:pt x="10400762" y="1914391"/>
                </a:cubicBezTo>
                <a:cubicBezTo>
                  <a:pt x="8995639" y="1970201"/>
                  <a:pt x="4931716" y="2083349"/>
                  <a:pt x="0" y="1914391"/>
                </a:cubicBezTo>
                <a:cubicBezTo>
                  <a:pt x="-144930" y="1299938"/>
                  <a:pt x="-18259" y="467960"/>
                  <a:pt x="0" y="0"/>
                </a:cubicBezTo>
                <a:close/>
              </a:path>
            </a:pathLst>
          </a:custGeom>
          <a:solidFill>
            <a:srgbClr val="0070C0"/>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anva Sans"/>
                <a:ea typeface="Calibri"/>
                <a:cs typeface="Calibri"/>
              </a:rPr>
              <a:t>Food for Life Served here (FFLSH) is an independent accreditation which we have been awarded year-on-year since 2009, and our Silver award shows our food is fresh, local, sustainable and ethical. To gain accreditation you must get points from the FFLSH standards, meaning local meat is Red Tractor assured, eggs are free range, and we only serve sustainably sourced fish, such as MSC. The standards also demonstrate our menus use less ultra-processed foods and no unwanted additives or sweeteners, focusing more on fresh and homemade dishes that our customers will enjoy. Read more about the FFLS award here - </a:t>
            </a:r>
            <a:r>
              <a:rPr kumimoji="0" lang="en-GB" sz="1600" b="0" i="0" u="none" strike="noStrike" kern="1200" cap="none" spc="0" normalizeH="0" baseline="0" noProof="0" dirty="0">
                <a:ln>
                  <a:noFill/>
                </a:ln>
                <a:solidFill>
                  <a:prstClr val="white"/>
                </a:solidFill>
                <a:effectLst/>
                <a:uLnTx/>
                <a:uFillTx/>
                <a:latin typeface="Canva Sans"/>
                <a:ea typeface="Calibri"/>
                <a:cs typeface="Calibri"/>
                <a:hlinkClick r:id="rId4">
                  <a:extLst>
                    <a:ext uri="{A12FA001-AC4F-418D-AE19-62706E023703}">
                      <ahyp:hlinkClr xmlns:ahyp="http://schemas.microsoft.com/office/drawing/2018/hyperlinkcolor" val="tx"/>
                    </a:ext>
                  </a:extLst>
                </a:hlinkClick>
              </a:rPr>
              <a:t>Food for Life Served Here - Food for Life</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58" name="Table 57">
            <a:extLst>
              <a:ext uri="{FF2B5EF4-FFF2-40B4-BE49-F238E27FC236}">
                <a16:creationId xmlns:a16="http://schemas.microsoft.com/office/drawing/2014/main" id="{895B37CF-5EB6-9253-3BF1-6E028654AE92}"/>
              </a:ext>
            </a:extLst>
          </p:cNvPr>
          <p:cNvGraphicFramePr>
            <a:graphicFrameLocks noGrp="1"/>
          </p:cNvGraphicFramePr>
          <p:nvPr/>
        </p:nvGraphicFramePr>
        <p:xfrm>
          <a:off x="11833270" y="2031236"/>
          <a:ext cx="5904000" cy="6682712"/>
        </p:xfrm>
        <a:graphic>
          <a:graphicData uri="http://schemas.openxmlformats.org/drawingml/2006/table">
            <a:tbl>
              <a:tblPr firstRow="1" bandRow="1">
                <a:tableStyleId>{5940675A-B579-460E-94D1-54222C63F5DA}</a:tableStyleId>
              </a:tblPr>
              <a:tblGrid>
                <a:gridCol w="1476000">
                  <a:extLst>
                    <a:ext uri="{9D8B030D-6E8A-4147-A177-3AD203B41FA5}">
                      <a16:colId xmlns:a16="http://schemas.microsoft.com/office/drawing/2014/main" val="2767272427"/>
                    </a:ext>
                  </a:extLst>
                </a:gridCol>
                <a:gridCol w="1476000">
                  <a:extLst>
                    <a:ext uri="{9D8B030D-6E8A-4147-A177-3AD203B41FA5}">
                      <a16:colId xmlns:a16="http://schemas.microsoft.com/office/drawing/2014/main" val="3906064175"/>
                    </a:ext>
                  </a:extLst>
                </a:gridCol>
                <a:gridCol w="1476000">
                  <a:extLst>
                    <a:ext uri="{9D8B030D-6E8A-4147-A177-3AD203B41FA5}">
                      <a16:colId xmlns:a16="http://schemas.microsoft.com/office/drawing/2014/main" val="1480130788"/>
                    </a:ext>
                  </a:extLst>
                </a:gridCol>
                <a:gridCol w="1476000">
                  <a:extLst>
                    <a:ext uri="{9D8B030D-6E8A-4147-A177-3AD203B41FA5}">
                      <a16:colId xmlns:a16="http://schemas.microsoft.com/office/drawing/2014/main" val="58237784"/>
                    </a:ext>
                  </a:extLst>
                </a:gridCol>
              </a:tblGrid>
              <a:tr h="493761">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bg1"/>
                          </a:solidFill>
                          <a:latin typeface="Barlow Condensed Bold" panose="020B0604020202020204" charset="0"/>
                        </a:rPr>
                        <a:t>Menu Key</a:t>
                      </a:r>
                    </a:p>
                  </a:txBody>
                  <a:tcPr/>
                </a:tc>
                <a:tc hMerge="1">
                  <a:txBody>
                    <a:bodyPr/>
                    <a:lstStyle/>
                    <a:p>
                      <a:endParaRPr lang="en-GB"/>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9F1F9"/>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dirty="0">
                        <a:solidFill>
                          <a:srgbClr val="000000"/>
                        </a:solidFill>
                        <a:latin typeface="Barlow Condensed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C"/>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dirty="0">
                        <a:solidFill>
                          <a:srgbClr val="000000"/>
                        </a:solidFill>
                        <a:latin typeface="Barlow Condensed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C"/>
                    </a:solidFill>
                  </a:tcPr>
                </a:tc>
                <a:extLst>
                  <a:ext uri="{0D108BD9-81ED-4DB2-BD59-A6C34878D82A}">
                    <a16:rowId xmlns:a16="http://schemas.microsoft.com/office/drawing/2014/main" val="1162197202"/>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Freshly made on site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latin typeface="Canva Sans" panose="020B0604020202020204" charset="0"/>
                      </a:endParaRP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At least 50% of the dessert is fruit</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4163530976"/>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Seasonal</a:t>
                      </a:r>
                    </a:p>
                    <a:p>
                      <a:pPr marL="0" marR="0" lvl="0" indent="0" algn="r">
                        <a:lnSpc>
                          <a:spcPct val="100000"/>
                        </a:lnSpc>
                        <a:spcBef>
                          <a:spcPts val="0"/>
                        </a:spcBef>
                        <a:spcAft>
                          <a:spcPts val="0"/>
                        </a:spcAft>
                        <a:buClrTx/>
                        <a:buSzTx/>
                        <a:buFontTx/>
                        <a:buNone/>
                      </a:pPr>
                      <a:endParaRPr lang="en-US" sz="1400" b="0" dirty="0">
                        <a:solidFill>
                          <a:schemeClr val="tx1"/>
                        </a:solidFill>
                        <a:latin typeface="Canva Sans" panose="020B0604020202020204" charset="0"/>
                      </a:endParaRPr>
                    </a:p>
                    <a:p>
                      <a:pPr marL="0" marR="0" lvl="0" indent="0" algn="r">
                        <a:lnSpc>
                          <a:spcPct val="100000"/>
                        </a:lnSpc>
                        <a:spcBef>
                          <a:spcPts val="0"/>
                        </a:spcBef>
                        <a:spcAft>
                          <a:spcPts val="0"/>
                        </a:spcAft>
                        <a:buClrTx/>
                        <a:buSzTx/>
                        <a:buFontTx/>
                        <a:buNone/>
                      </a:pPr>
                      <a:endParaRPr lang="en-US" sz="1400" b="0" dirty="0">
                        <a:solidFill>
                          <a:schemeClr val="tx1"/>
                        </a:solidFill>
                        <a:latin typeface="Canva Sans" panose="020B0604020202020204" charset="0"/>
                      </a:endParaRP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algn="r"/>
                      <a:r>
                        <a:rPr lang="en-US" sz="1400" dirty="0">
                          <a:solidFill>
                            <a:schemeClr val="tx1"/>
                          </a:solidFill>
                          <a:latin typeface="Canva Sans" panose="020B0604020202020204" charset="0"/>
                        </a:rPr>
                        <a:t>Red Tractor Assured British Meat</a:t>
                      </a:r>
                    </a:p>
                    <a:p>
                      <a:pPr algn="r"/>
                      <a:endParaRPr lang="en-US" sz="1400" dirty="0">
                        <a:solidFill>
                          <a:schemeClr val="tx1"/>
                        </a:solidFill>
                        <a:latin typeface="Canva Sans" panose="020B0604020202020204" charset="0"/>
                      </a:endParaRPr>
                    </a:p>
                  </a:txBody>
                  <a:tcPr anchor="ctr">
                    <a:solidFill>
                      <a:schemeClr val="bg1"/>
                    </a:solidFill>
                  </a:tcPr>
                </a:tc>
                <a:tc>
                  <a:txBody>
                    <a:bodyPr/>
                    <a:lstStyle/>
                    <a:p>
                      <a:pPr algn="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1867446762"/>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Added Plant Protein (50% of the protein comes from plant sources)</a:t>
                      </a: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MSC Certified Sustainable Seafood</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2110381991"/>
                  </a:ext>
                </a:extLst>
              </a:tr>
              <a:tr h="1080000">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b="0" dirty="0">
                          <a:solidFill>
                            <a:schemeClr val="tx1"/>
                          </a:solidFill>
                          <a:latin typeface="Canva Sans" panose="020B0604020202020204" charset="0"/>
                        </a:rPr>
                        <a:t>Vegan dish</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latin typeface="Canva Sans" panose="020B060402020202020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b="0" dirty="0">
                        <a:solidFill>
                          <a:schemeClr val="tx1"/>
                        </a:solidFill>
                        <a:latin typeface="Canva Sans" panose="020B0604020202020204" charset="0"/>
                      </a:endParaRPr>
                    </a:p>
                  </a:txBody>
                  <a:tcPr anchor="ctr">
                    <a:solidFill>
                      <a:schemeClr val="bg1"/>
                    </a:solidFill>
                  </a:tcPr>
                </a:tc>
                <a:tc>
                  <a:txBody>
                    <a:bodyPr/>
                    <a:lstStyle/>
                    <a:p>
                      <a:pPr algn="r"/>
                      <a:endParaRPr lang="en-GB" sz="1400" dirty="0">
                        <a:solidFill>
                          <a:schemeClr val="tx1"/>
                        </a:solidFill>
                        <a:latin typeface="Canva Sans" panose="020B0604020202020204" charset="0"/>
                      </a:endParaRP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A source of wholemeal carbohydrates</a:t>
                      </a:r>
                    </a:p>
                  </a:txBody>
                  <a:tcPr anchor="ctr">
                    <a:solidFill>
                      <a:schemeClr val="bg1"/>
                    </a:solidFill>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extLst>
                  <a:ext uri="{0D108BD9-81ED-4DB2-BD59-A6C34878D82A}">
                    <a16:rowId xmlns:a16="http://schemas.microsoft.com/office/drawing/2014/main" val="1079872268"/>
                  </a:ext>
                </a:extLst>
              </a:tr>
              <a:tr h="1790711">
                <a:tc gridSpan="2">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nva Sans" panose="020B0604020202020204" charset="0"/>
                        </a:rPr>
                        <a:t>Meets government sugar recommendations for a school lunch (6.5g free sugar or less)</a:t>
                      </a:r>
                    </a:p>
                  </a:txBody>
                  <a:tcPr anchor="ctr">
                    <a:solidFill>
                      <a:schemeClr val="bg1"/>
                    </a:solidFill>
                  </a:tcPr>
                </a:tc>
                <a:tc hMerge="1">
                  <a:txBody>
                    <a:bodyPr/>
                    <a:lstStyle/>
                    <a:p>
                      <a:endParaRPr lang="en-GB" sz="1400" dirty="0">
                        <a:solidFill>
                          <a:schemeClr val="bg1"/>
                        </a:solidFill>
                      </a:endParaRPr>
                    </a:p>
                  </a:txBody>
                  <a:tcPr>
                    <a:lnL w="12700" cap="flat" cmpd="sng" algn="ctr">
                      <a:solidFill>
                        <a:srgbClr val="A0036C"/>
                      </a:solidFill>
                      <a:prstDash val="solid"/>
                      <a:round/>
                      <a:headEnd type="none" w="med" len="med"/>
                      <a:tailEnd type="none" w="med" len="med"/>
                    </a:lnL>
                    <a:lnR w="12700" cap="flat" cmpd="sng" algn="ctr">
                      <a:solidFill>
                        <a:srgbClr val="A0036C"/>
                      </a:solidFill>
                      <a:prstDash val="solid"/>
                      <a:round/>
                      <a:headEnd type="none" w="med" len="med"/>
                      <a:tailEnd type="none" w="med" len="med"/>
                    </a:lnR>
                    <a:lnT w="12700" cap="flat" cmpd="sng" algn="ctr">
                      <a:solidFill>
                        <a:srgbClr val="A0036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3A2C7"/>
                    </a:solidFill>
                  </a:tcPr>
                </a:tc>
                <a:tc gridSpan="2">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nva Sans"/>
                      </a:endParaRPr>
                    </a:p>
                  </a:txBody>
                  <a:tcPr anchor="ctr">
                    <a:solidFill>
                      <a:schemeClr val="bg1"/>
                    </a:solidFill>
                  </a:tcPr>
                </a:tc>
                <a:tc hMerge="1">
                  <a:txBody>
                    <a:bodyPr/>
                    <a:lstStyle/>
                    <a:p>
                      <a:endParaRPr lang="en-GB" sz="14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0036C"/>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006C64"/>
                    </a:solidFill>
                  </a:tcPr>
                </a:tc>
                <a:extLst>
                  <a:ext uri="{0D108BD9-81ED-4DB2-BD59-A6C34878D82A}">
                    <a16:rowId xmlns:a16="http://schemas.microsoft.com/office/drawing/2014/main" val="4236239693"/>
                  </a:ext>
                </a:extLst>
              </a:tr>
            </a:tbl>
          </a:graphicData>
        </a:graphic>
      </p:graphicFrame>
      <p:grpSp>
        <p:nvGrpSpPr>
          <p:cNvPr id="40" name="Group 25">
            <a:extLst>
              <a:ext uri="{FF2B5EF4-FFF2-40B4-BE49-F238E27FC236}">
                <a16:creationId xmlns:a16="http://schemas.microsoft.com/office/drawing/2014/main" id="{A7CADAA7-7376-F151-6400-F91644098AA7}"/>
              </a:ext>
            </a:extLst>
          </p:cNvPr>
          <p:cNvGrpSpPr/>
          <p:nvPr/>
        </p:nvGrpSpPr>
        <p:grpSpPr>
          <a:xfrm>
            <a:off x="13666875" y="2707362"/>
            <a:ext cx="756541" cy="756542"/>
            <a:chOff x="0" y="0"/>
            <a:chExt cx="812800" cy="812800"/>
          </a:xfrm>
        </p:grpSpPr>
        <p:sp>
          <p:nvSpPr>
            <p:cNvPr id="44" name="Freeform 26">
              <a:extLst>
                <a:ext uri="{FF2B5EF4-FFF2-40B4-BE49-F238E27FC236}">
                  <a16:creationId xmlns:a16="http://schemas.microsoft.com/office/drawing/2014/main" id="{15F9EE71-8F4F-5751-95DB-1CFD5F10C35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5" name="TextBox 27">
              <a:extLst>
                <a:ext uri="{FF2B5EF4-FFF2-40B4-BE49-F238E27FC236}">
                  <a16:creationId xmlns:a16="http://schemas.microsoft.com/office/drawing/2014/main" id="{D466AB07-9E67-03AE-43AE-2237EDB54046}"/>
                </a:ext>
              </a:extLst>
            </p:cNvPr>
            <p:cNvSpPr txBox="1"/>
            <p:nvPr/>
          </p:nvSpPr>
          <p:spPr>
            <a:xfrm>
              <a:off x="76200" y="47625"/>
              <a:ext cx="660400" cy="688975"/>
            </a:xfrm>
            <a:prstGeom prst="rect">
              <a:avLst/>
            </a:prstGeom>
          </p:spPr>
          <p:txBody>
            <a:bodyPr lIns="10227" tIns="10227" rIns="10227" bIns="10227" rtlCol="0" anchor="ctr"/>
            <a:lstStyle/>
            <a:p>
              <a:pPr marL="0" marR="0" lvl="0" indent="0" algn="ctr" defTabSz="914400" rtl="0" eaLnBrk="1" fontAlgn="auto" latinLnBrk="0" hangingPunct="1">
                <a:lnSpc>
                  <a:spcPts val="19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1" name="Freeform 28">
            <a:extLst>
              <a:ext uri="{FF2B5EF4-FFF2-40B4-BE49-F238E27FC236}">
                <a16:creationId xmlns:a16="http://schemas.microsoft.com/office/drawing/2014/main" id="{B21B244B-1E9B-EE8D-7F94-AA8097E3A3D0}"/>
              </a:ext>
            </a:extLst>
          </p:cNvPr>
          <p:cNvSpPr/>
          <p:nvPr/>
        </p:nvSpPr>
        <p:spPr>
          <a:xfrm rot="1025364">
            <a:off x="14018521" y="2774192"/>
            <a:ext cx="351919" cy="280895"/>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TextBox 29">
            <a:extLst>
              <a:ext uri="{FF2B5EF4-FFF2-40B4-BE49-F238E27FC236}">
                <a16:creationId xmlns:a16="http://schemas.microsoft.com/office/drawing/2014/main" id="{CF0B2A50-2BA9-FE21-2D03-5BF19FE1F50B}"/>
              </a:ext>
            </a:extLst>
          </p:cNvPr>
          <p:cNvSpPr txBox="1"/>
          <p:nvPr/>
        </p:nvSpPr>
        <p:spPr>
          <a:xfrm>
            <a:off x="13702479" y="2890720"/>
            <a:ext cx="823842" cy="442205"/>
          </a:xfrm>
          <a:prstGeom prst="rect">
            <a:avLst/>
          </a:prstGeom>
        </p:spPr>
        <p:txBody>
          <a:bodyPr lIns="0" tIns="0" rIns="0" bIns="0" rtlCol="0" anchor="t">
            <a:spAutoFit/>
          </a:bodyPr>
          <a:lstStyle/>
          <a:p>
            <a:pPr marL="0" marR="0" lvl="0" indent="0" algn="l" defTabSz="914400" rtl="0" eaLnBrk="1" fontAlgn="auto" latinLnBrk="0" hangingPunct="1">
              <a:lnSpc>
                <a:spcPts val="1749"/>
              </a:lnSpc>
              <a:spcBef>
                <a:spcPts val="0"/>
              </a:spcBef>
              <a:spcAft>
                <a:spcPts val="0"/>
              </a:spcAft>
              <a:buClrTx/>
              <a:buSzTx/>
              <a:buFontTx/>
              <a:buNone/>
              <a:tabLst/>
              <a:defRPr/>
            </a:pPr>
            <a:r>
              <a:rPr kumimoji="0" lang="en-US" sz="1495" b="0" i="0" u="none" strike="noStrike" kern="1200" cap="none" spc="-74" normalizeH="0" baseline="0" noProof="0" dirty="0">
                <a:ln>
                  <a:noFill/>
                </a:ln>
                <a:solidFill>
                  <a:srgbClr val="FFFFFF"/>
                </a:solidFill>
                <a:effectLst/>
                <a:uLnTx/>
                <a:uFillTx/>
                <a:latin typeface="League Spartan"/>
                <a:ea typeface="+mn-ea"/>
                <a:cs typeface="+mn-cs"/>
              </a:rPr>
              <a:t> made </a:t>
            </a:r>
          </a:p>
          <a:p>
            <a:pPr marL="0" marR="0" lvl="0" indent="0" algn="l" defTabSz="914400" rtl="0" eaLnBrk="1" fontAlgn="auto" latinLnBrk="0" hangingPunct="1">
              <a:lnSpc>
                <a:spcPts val="1749"/>
              </a:lnSpc>
              <a:spcBef>
                <a:spcPts val="0"/>
              </a:spcBef>
              <a:spcAft>
                <a:spcPts val="0"/>
              </a:spcAft>
              <a:buClrTx/>
              <a:buSzTx/>
              <a:buFontTx/>
              <a:buNone/>
              <a:tabLst/>
              <a:defRPr/>
            </a:pPr>
            <a:r>
              <a:rPr kumimoji="0" lang="en-US" sz="1495" b="0" i="0" u="none" strike="noStrike" kern="1200" cap="none" spc="-74" normalizeH="0" baseline="0" noProof="0" dirty="0">
                <a:ln>
                  <a:noFill/>
                </a:ln>
                <a:solidFill>
                  <a:srgbClr val="FFFFFF"/>
                </a:solidFill>
                <a:effectLst/>
                <a:uLnTx/>
                <a:uFillTx/>
                <a:latin typeface="League Spartan"/>
                <a:ea typeface="+mn-ea"/>
                <a:cs typeface="+mn-cs"/>
              </a:rPr>
              <a:t>       site</a:t>
            </a:r>
          </a:p>
        </p:txBody>
      </p:sp>
      <p:sp>
        <p:nvSpPr>
          <p:cNvPr id="43" name="TextBox 30">
            <a:extLst>
              <a:ext uri="{FF2B5EF4-FFF2-40B4-BE49-F238E27FC236}">
                <a16:creationId xmlns:a16="http://schemas.microsoft.com/office/drawing/2014/main" id="{3880937C-7CFC-0029-A8DC-C3E0655EBD5E}"/>
              </a:ext>
            </a:extLst>
          </p:cNvPr>
          <p:cNvSpPr txBox="1"/>
          <p:nvPr/>
        </p:nvSpPr>
        <p:spPr>
          <a:xfrm rot="21386977">
            <a:off x="13530604" y="3156051"/>
            <a:ext cx="717954" cy="155299"/>
          </a:xfrm>
          <a:prstGeom prst="rect">
            <a:avLst/>
          </a:prstGeom>
        </p:spPr>
        <p:txBody>
          <a:bodyPr wrap="square" lIns="0" tIns="0" rIns="0" bIns="0" rtlCol="0" anchor="t">
            <a:spAutoFit/>
          </a:bodyPr>
          <a:lstStyle/>
          <a:p>
            <a:pPr marL="0" marR="0" lvl="0" indent="0" algn="ctr" defTabSz="914400" rtl="0" eaLnBrk="1" fontAlgn="auto" latinLnBrk="0" hangingPunct="1">
              <a:lnSpc>
                <a:spcPts val="1058"/>
              </a:lnSpc>
              <a:spcBef>
                <a:spcPts val="0"/>
              </a:spcBef>
              <a:spcAft>
                <a:spcPts val="0"/>
              </a:spcAft>
              <a:buClrTx/>
              <a:buSzTx/>
              <a:buFontTx/>
              <a:buNone/>
              <a:tabLst/>
              <a:defRPr/>
            </a:pPr>
            <a:r>
              <a:rPr kumimoji="0" lang="en-US" sz="1357" b="0" i="0" u="none" strike="noStrike" kern="1200" cap="none" spc="0" normalizeH="0" baseline="0" noProof="0" dirty="0">
                <a:ln>
                  <a:noFill/>
                </a:ln>
                <a:solidFill>
                  <a:srgbClr val="A6D8EC"/>
                </a:solidFill>
                <a:effectLst/>
                <a:uLnTx/>
                <a:uFillTx/>
                <a:latin typeface="Feeling Passionate"/>
                <a:ea typeface="+mn-ea"/>
                <a:cs typeface="+mn-cs"/>
              </a:rPr>
              <a:t>on</a:t>
            </a:r>
          </a:p>
        </p:txBody>
      </p:sp>
      <p:grpSp>
        <p:nvGrpSpPr>
          <p:cNvPr id="47" name="Group 40">
            <a:extLst>
              <a:ext uri="{FF2B5EF4-FFF2-40B4-BE49-F238E27FC236}">
                <a16:creationId xmlns:a16="http://schemas.microsoft.com/office/drawing/2014/main" id="{A28DC771-18CB-3A4B-173A-32B8AA46E930}"/>
              </a:ext>
            </a:extLst>
          </p:cNvPr>
          <p:cNvGrpSpPr/>
          <p:nvPr/>
        </p:nvGrpSpPr>
        <p:grpSpPr>
          <a:xfrm>
            <a:off x="13622930" y="6293246"/>
            <a:ext cx="839876" cy="355832"/>
            <a:chOff x="0" y="-28575"/>
            <a:chExt cx="831609" cy="352329"/>
          </a:xfrm>
        </p:grpSpPr>
        <p:sp>
          <p:nvSpPr>
            <p:cNvPr id="50" name="Freeform 41">
              <a:extLst>
                <a:ext uri="{FF2B5EF4-FFF2-40B4-BE49-F238E27FC236}">
                  <a16:creationId xmlns:a16="http://schemas.microsoft.com/office/drawing/2014/main" id="{DA189C30-5A5B-04BD-C85A-9CED4DF8FA02}"/>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1" name="TextBox 42">
              <a:extLst>
                <a:ext uri="{FF2B5EF4-FFF2-40B4-BE49-F238E27FC236}">
                  <a16:creationId xmlns:a16="http://schemas.microsoft.com/office/drawing/2014/main" id="{44E5B2C1-1401-FB42-F7D9-FB55DB9CC970}"/>
                </a:ext>
              </a:extLst>
            </p:cNvPr>
            <p:cNvSpPr txBox="1"/>
            <p:nvPr/>
          </p:nvSpPr>
          <p:spPr>
            <a:xfrm>
              <a:off x="0" y="-28575"/>
              <a:ext cx="831609" cy="352329"/>
            </a:xfrm>
            <a:prstGeom prst="rect">
              <a:avLst/>
            </a:prstGeom>
          </p:spPr>
          <p:txBody>
            <a:bodyPr lIns="27376" tIns="27376" rIns="27376" bIns="27376" rtlCol="0" anchor="ctr"/>
            <a:lstStyle/>
            <a:p>
              <a:pPr marL="0" marR="0" lvl="0" indent="0" algn="ctr" defTabSz="914400" rtl="0" eaLnBrk="1" fontAlgn="auto" latinLnBrk="0" hangingPunct="1">
                <a:lnSpc>
                  <a:spcPts val="19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8" name="TextBox 43">
            <a:extLst>
              <a:ext uri="{FF2B5EF4-FFF2-40B4-BE49-F238E27FC236}">
                <a16:creationId xmlns:a16="http://schemas.microsoft.com/office/drawing/2014/main" id="{C57DBB5D-8C60-DA82-9E9F-19375FBDE66C}"/>
              </a:ext>
            </a:extLst>
          </p:cNvPr>
          <p:cNvSpPr txBox="1"/>
          <p:nvPr/>
        </p:nvSpPr>
        <p:spPr>
          <a:xfrm>
            <a:off x="13638964" y="6336481"/>
            <a:ext cx="797375" cy="257455"/>
          </a:xfrm>
          <a:prstGeom prst="rect">
            <a:avLst/>
          </a:prstGeom>
        </p:spPr>
        <p:txBody>
          <a:bodyPr lIns="0" tIns="0" rIns="0" bIns="0" rtlCol="0" anchor="t">
            <a:spAutoFit/>
          </a:bodyPr>
          <a:lstStyle/>
          <a:p>
            <a:pPr marL="0" marR="0" lvl="0" indent="0" algn="ctr" defTabSz="914400" rtl="0" eaLnBrk="1" fontAlgn="auto" latinLnBrk="0" hangingPunct="1">
              <a:lnSpc>
                <a:spcPts val="2170"/>
              </a:lnSpc>
              <a:spcBef>
                <a:spcPct val="0"/>
              </a:spcBef>
              <a:spcAft>
                <a:spcPts val="0"/>
              </a:spcAft>
              <a:buClrTx/>
              <a:buSzTx/>
              <a:buFontTx/>
              <a:buNone/>
              <a:tabLst/>
              <a:defRPr/>
            </a:pPr>
            <a:r>
              <a:rPr kumimoji="0" lang="en-US" sz="1550" b="0" i="0" u="none" strike="noStrike" kern="1200" cap="none" spc="0" normalizeH="0" baseline="0" noProof="0" dirty="0">
                <a:ln>
                  <a:noFill/>
                </a:ln>
                <a:solidFill>
                  <a:srgbClr val="F2FBF4"/>
                </a:solidFill>
                <a:effectLst/>
                <a:uLnTx/>
                <a:uFillTx/>
                <a:latin typeface="TAN Nimbus"/>
                <a:ea typeface="+mn-ea"/>
                <a:cs typeface="+mn-cs"/>
              </a:rPr>
              <a:t>vegan</a:t>
            </a:r>
          </a:p>
        </p:txBody>
      </p:sp>
      <p:sp>
        <p:nvSpPr>
          <p:cNvPr id="49" name="Freeform 44">
            <a:extLst>
              <a:ext uri="{FF2B5EF4-FFF2-40B4-BE49-F238E27FC236}">
                <a16:creationId xmlns:a16="http://schemas.microsoft.com/office/drawing/2014/main" id="{497A8B22-6628-44C2-6805-29E5BB11627E}"/>
              </a:ext>
            </a:extLst>
          </p:cNvPr>
          <p:cNvSpPr/>
          <p:nvPr/>
        </p:nvSpPr>
        <p:spPr>
          <a:xfrm>
            <a:off x="13753251" y="6004976"/>
            <a:ext cx="568802" cy="34341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2" name="Freeform 93">
            <a:extLst>
              <a:ext uri="{FF2B5EF4-FFF2-40B4-BE49-F238E27FC236}">
                <a16:creationId xmlns:a16="http://schemas.microsoft.com/office/drawing/2014/main" id="{F06965DE-0C13-7B37-7EC0-A55ADB5B057D}"/>
              </a:ext>
            </a:extLst>
          </p:cNvPr>
          <p:cNvSpPr/>
          <p:nvPr/>
        </p:nvSpPr>
        <p:spPr>
          <a:xfrm rot="307044">
            <a:off x="16513335" y="2623996"/>
            <a:ext cx="823625" cy="854318"/>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4" name="Freeform 95">
            <a:extLst>
              <a:ext uri="{FF2B5EF4-FFF2-40B4-BE49-F238E27FC236}">
                <a16:creationId xmlns:a16="http://schemas.microsoft.com/office/drawing/2014/main" id="{45EC01AE-6B37-F781-1AE9-4E812AAF1120}"/>
              </a:ext>
            </a:extLst>
          </p:cNvPr>
          <p:cNvSpPr/>
          <p:nvPr/>
        </p:nvSpPr>
        <p:spPr>
          <a:xfrm>
            <a:off x="15103687" y="7358030"/>
            <a:ext cx="917157" cy="888978"/>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55" name="TextBox 96">
            <a:extLst>
              <a:ext uri="{FF2B5EF4-FFF2-40B4-BE49-F238E27FC236}">
                <a16:creationId xmlns:a16="http://schemas.microsoft.com/office/drawing/2014/main" id="{C2A81F88-4C2C-16CD-6DB9-B8FAED9CE536}"/>
              </a:ext>
            </a:extLst>
          </p:cNvPr>
          <p:cNvSpPr txBox="1"/>
          <p:nvPr/>
        </p:nvSpPr>
        <p:spPr>
          <a:xfrm>
            <a:off x="15092544" y="7852838"/>
            <a:ext cx="939441" cy="370780"/>
          </a:xfrm>
          <a:prstGeom prst="rect">
            <a:avLst/>
          </a:prstGeom>
        </p:spPr>
        <p:txBody>
          <a:bodyPr lIns="0" tIns="0" rIns="0" bIns="0" rtlCol="0" anchor="t">
            <a:spAutoFit/>
          </a:bodyPr>
          <a:lstStyle/>
          <a:p>
            <a:pPr marL="0" marR="0" lvl="0" indent="0" algn="ctr" defTabSz="914400" rtl="0" eaLnBrk="1" fontAlgn="auto" latinLnBrk="0" hangingPunct="1">
              <a:lnSpc>
                <a:spcPts val="1683"/>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FFFCF5"/>
                </a:solidFill>
                <a:effectLst/>
                <a:uLnTx/>
                <a:uFillTx/>
                <a:latin typeface="Playfair Display Heavy"/>
                <a:ea typeface="+mn-ea"/>
                <a:cs typeface="+mn-cs"/>
              </a:rPr>
              <a:t>sugar</a:t>
            </a:r>
          </a:p>
        </p:txBody>
      </p:sp>
      <p:sp>
        <p:nvSpPr>
          <p:cNvPr id="56" name="TextBox 97">
            <a:extLst>
              <a:ext uri="{FF2B5EF4-FFF2-40B4-BE49-F238E27FC236}">
                <a16:creationId xmlns:a16="http://schemas.microsoft.com/office/drawing/2014/main" id="{A4548014-F3D8-EED7-639D-2BBDACC3BF40}"/>
              </a:ext>
            </a:extLst>
          </p:cNvPr>
          <p:cNvSpPr txBox="1"/>
          <p:nvPr/>
        </p:nvSpPr>
        <p:spPr>
          <a:xfrm>
            <a:off x="15081403" y="7656051"/>
            <a:ext cx="939441" cy="370780"/>
          </a:xfrm>
          <a:prstGeom prst="rect">
            <a:avLst/>
          </a:prstGeom>
        </p:spPr>
        <p:txBody>
          <a:bodyPr lIns="0" tIns="0" rIns="0" bIns="0" rtlCol="0" anchor="t">
            <a:spAutoFit/>
          </a:bodyPr>
          <a:lstStyle/>
          <a:p>
            <a:pPr marL="0" marR="0" lvl="0" indent="0" algn="ctr" defTabSz="914400" rtl="0" eaLnBrk="1" fontAlgn="auto" latinLnBrk="0" hangingPunct="1">
              <a:lnSpc>
                <a:spcPts val="1683"/>
              </a:lnSpc>
              <a:spcBef>
                <a:spcPts val="0"/>
              </a:spcBef>
              <a:spcAft>
                <a:spcPts val="0"/>
              </a:spcAft>
              <a:buClrTx/>
              <a:buSzTx/>
              <a:buFontTx/>
              <a:buNone/>
              <a:tabLst/>
              <a:defRPr/>
            </a:pPr>
            <a:r>
              <a:rPr kumimoji="0" lang="en-US" sz="1650" b="0" i="0" u="none" strike="noStrike" kern="1200" cap="none" spc="0" normalizeH="0" baseline="0" noProof="0" dirty="0">
                <a:ln>
                  <a:noFill/>
                </a:ln>
                <a:solidFill>
                  <a:srgbClr val="FFFCF5"/>
                </a:solidFill>
                <a:effectLst/>
                <a:uLnTx/>
                <a:uFillTx/>
                <a:latin typeface="Playfair Display Heavy"/>
                <a:ea typeface="+mn-ea"/>
                <a:cs typeface="+mn-cs"/>
              </a:rPr>
              <a:t>low</a:t>
            </a:r>
          </a:p>
        </p:txBody>
      </p:sp>
      <p:sp>
        <p:nvSpPr>
          <p:cNvPr id="57" name="Freeform 23">
            <a:extLst>
              <a:ext uri="{FF2B5EF4-FFF2-40B4-BE49-F238E27FC236}">
                <a16:creationId xmlns:a16="http://schemas.microsoft.com/office/drawing/2014/main" id="{EB25556A-D31D-83CE-75C6-07C11489B5C6}"/>
              </a:ext>
            </a:extLst>
          </p:cNvPr>
          <p:cNvSpPr/>
          <p:nvPr/>
        </p:nvSpPr>
        <p:spPr>
          <a:xfrm flipH="1">
            <a:off x="16763837" y="5918880"/>
            <a:ext cx="536497" cy="857775"/>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0" name="Freeform 8">
            <a:extLst>
              <a:ext uri="{FF2B5EF4-FFF2-40B4-BE49-F238E27FC236}">
                <a16:creationId xmlns:a16="http://schemas.microsoft.com/office/drawing/2014/main" id="{47FBD8D4-E86E-27CD-2DE0-8F259E995C7C}"/>
              </a:ext>
            </a:extLst>
          </p:cNvPr>
          <p:cNvSpPr/>
          <p:nvPr/>
        </p:nvSpPr>
        <p:spPr>
          <a:xfrm>
            <a:off x="13754148" y="5013504"/>
            <a:ext cx="782876" cy="702816"/>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1" name="Freeform 9">
            <a:extLst>
              <a:ext uri="{FF2B5EF4-FFF2-40B4-BE49-F238E27FC236}">
                <a16:creationId xmlns:a16="http://schemas.microsoft.com/office/drawing/2014/main" id="{D2E1F6AC-A50F-D05F-DFBB-A04234EAC062}"/>
              </a:ext>
            </a:extLst>
          </p:cNvPr>
          <p:cNvSpPr/>
          <p:nvPr/>
        </p:nvSpPr>
        <p:spPr>
          <a:xfrm rot="10078272">
            <a:off x="13751275" y="4812760"/>
            <a:ext cx="492618" cy="442241"/>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62" name="Group 10">
            <a:extLst>
              <a:ext uri="{FF2B5EF4-FFF2-40B4-BE49-F238E27FC236}">
                <a16:creationId xmlns:a16="http://schemas.microsoft.com/office/drawing/2014/main" id="{A68C5FD4-08B0-5A0B-AB03-E436387B81DE}"/>
              </a:ext>
            </a:extLst>
          </p:cNvPr>
          <p:cNvGrpSpPr/>
          <p:nvPr/>
        </p:nvGrpSpPr>
        <p:grpSpPr>
          <a:xfrm>
            <a:off x="13595902" y="5197790"/>
            <a:ext cx="213154" cy="202007"/>
            <a:chOff x="0" y="0"/>
            <a:chExt cx="812800" cy="812800"/>
          </a:xfrm>
        </p:grpSpPr>
        <p:sp>
          <p:nvSpPr>
            <p:cNvPr id="66" name="Freeform 11">
              <a:extLst>
                <a:ext uri="{FF2B5EF4-FFF2-40B4-BE49-F238E27FC236}">
                  <a16:creationId xmlns:a16="http://schemas.microsoft.com/office/drawing/2014/main" id="{928AE972-1A12-6704-68AE-BA9A1DDA2FE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7" name="TextBox 12">
              <a:extLst>
                <a:ext uri="{FF2B5EF4-FFF2-40B4-BE49-F238E27FC236}">
                  <a16:creationId xmlns:a16="http://schemas.microsoft.com/office/drawing/2014/main" id="{97E108B7-4FB7-0016-89C9-9638D5D30D7A}"/>
                </a:ext>
              </a:extLst>
            </p:cNvPr>
            <p:cNvSpPr txBox="1"/>
            <p:nvPr/>
          </p:nvSpPr>
          <p:spPr>
            <a:xfrm>
              <a:off x="76200" y="47625"/>
              <a:ext cx="660400" cy="688975"/>
            </a:xfrm>
            <a:prstGeom prst="rect">
              <a:avLst/>
            </a:prstGeom>
          </p:spPr>
          <p:txBody>
            <a:bodyPr lIns="50800" tIns="50800" rIns="50800" bIns="50800" rtlCol="0" anchor="ctr"/>
            <a:lstStyle/>
            <a:p>
              <a:pPr marL="0" marR="0" lvl="0" indent="0" algn="ctr" defTabSz="914400" rtl="0" eaLnBrk="1" fontAlgn="auto" latinLnBrk="0" hangingPunct="1">
                <a:lnSpc>
                  <a:spcPts val="19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3" name="Group 13">
            <a:extLst>
              <a:ext uri="{FF2B5EF4-FFF2-40B4-BE49-F238E27FC236}">
                <a16:creationId xmlns:a16="http://schemas.microsoft.com/office/drawing/2014/main" id="{82C8A26B-216E-699B-DE2C-5C7C51BCA03C}"/>
              </a:ext>
            </a:extLst>
          </p:cNvPr>
          <p:cNvGrpSpPr/>
          <p:nvPr/>
        </p:nvGrpSpPr>
        <p:grpSpPr>
          <a:xfrm>
            <a:off x="14238276" y="4833033"/>
            <a:ext cx="145762" cy="138140"/>
            <a:chOff x="0" y="0"/>
            <a:chExt cx="812800" cy="812800"/>
          </a:xfrm>
        </p:grpSpPr>
        <p:sp>
          <p:nvSpPr>
            <p:cNvPr id="64" name="Freeform 14">
              <a:extLst>
                <a:ext uri="{FF2B5EF4-FFF2-40B4-BE49-F238E27FC236}">
                  <a16:creationId xmlns:a16="http://schemas.microsoft.com/office/drawing/2014/main" id="{25559696-E726-F4F8-FC5E-B12B328D3F5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
          <p:nvSpPr>
            <p:cNvPr id="65" name="TextBox 15">
              <a:extLst>
                <a:ext uri="{FF2B5EF4-FFF2-40B4-BE49-F238E27FC236}">
                  <a16:creationId xmlns:a16="http://schemas.microsoft.com/office/drawing/2014/main" id="{CC7DEE34-827A-977E-530B-AA52845EC37D}"/>
                </a:ext>
              </a:extLst>
            </p:cNvPr>
            <p:cNvSpPr txBox="1"/>
            <p:nvPr/>
          </p:nvSpPr>
          <p:spPr>
            <a:xfrm>
              <a:off x="76200" y="47625"/>
              <a:ext cx="660400" cy="688975"/>
            </a:xfrm>
            <a:prstGeom prst="rect">
              <a:avLst/>
            </a:prstGeom>
          </p:spPr>
          <p:txBody>
            <a:bodyPr lIns="50800" tIns="50800" rIns="50800" bIns="50800" rtlCol="0" anchor="ctr"/>
            <a:lstStyle/>
            <a:p>
              <a:pPr marL="0" marR="0" lvl="0" indent="0" algn="ctr" defTabSz="914400" rtl="0" eaLnBrk="1" fontAlgn="auto" latinLnBrk="0" hangingPunct="1">
                <a:lnSpc>
                  <a:spcPts val="196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68" name="TextBox 79">
            <a:extLst>
              <a:ext uri="{FF2B5EF4-FFF2-40B4-BE49-F238E27FC236}">
                <a16:creationId xmlns:a16="http://schemas.microsoft.com/office/drawing/2014/main" id="{2F6A5595-0B7C-089D-10DD-7107D2A0B31C}"/>
              </a:ext>
            </a:extLst>
          </p:cNvPr>
          <p:cNvSpPr txBox="1"/>
          <p:nvPr/>
        </p:nvSpPr>
        <p:spPr>
          <a:xfrm>
            <a:off x="298616" y="352865"/>
            <a:ext cx="17678399" cy="135421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8800" b="0" i="0" u="none" strike="noStrike" kern="1200" cap="none" spc="-138" normalizeH="0" baseline="0" noProof="0" dirty="0">
                <a:ln>
                  <a:noFill/>
                </a:ln>
                <a:solidFill>
                  <a:srgbClr val="FFFFFF"/>
                </a:solidFill>
                <a:effectLst/>
                <a:uLnTx/>
                <a:uFillTx/>
                <a:latin typeface="Barlow Condensed Bold"/>
                <a:ea typeface="+mn-ea"/>
                <a:cs typeface="+mn-cs"/>
              </a:rPr>
              <a:t>Menu Information: </a:t>
            </a:r>
            <a:r>
              <a:rPr kumimoji="0" lang="en-US" sz="8800" b="0" i="0" u="none" strike="noStrike" kern="1200" cap="none" spc="-138" normalizeH="0" baseline="0" noProof="0">
                <a:ln>
                  <a:noFill/>
                </a:ln>
                <a:solidFill>
                  <a:srgbClr val="FFFFFF"/>
                </a:solidFill>
                <a:effectLst/>
                <a:uLnTx/>
                <a:uFillTx/>
                <a:latin typeface="Barlow Condensed Bold"/>
                <a:ea typeface="+mn-ea"/>
                <a:cs typeface="+mn-cs"/>
              </a:rPr>
              <a:t>Autumn Winter </a:t>
            </a:r>
            <a:r>
              <a:rPr kumimoji="0" lang="en-US" sz="8800" b="0" i="0" u="none" strike="noStrike" kern="1200" cap="none" spc="-138" normalizeH="0" baseline="0" noProof="0" dirty="0">
                <a:ln>
                  <a:noFill/>
                </a:ln>
                <a:solidFill>
                  <a:srgbClr val="FFFFFF"/>
                </a:solidFill>
                <a:effectLst/>
                <a:uLnTx/>
                <a:uFillTx/>
                <a:latin typeface="Barlow Condensed Bold"/>
                <a:ea typeface="+mn-ea"/>
                <a:cs typeface="+mn-cs"/>
              </a:rPr>
              <a:t>2026</a:t>
            </a:r>
          </a:p>
        </p:txBody>
      </p:sp>
      <p:pic>
        <p:nvPicPr>
          <p:cNvPr id="2" name="Picture 1" descr="A yellow sun with triangles&#10;&#10;Description automatically generated">
            <a:extLst>
              <a:ext uri="{FF2B5EF4-FFF2-40B4-BE49-F238E27FC236}">
                <a16:creationId xmlns:a16="http://schemas.microsoft.com/office/drawing/2014/main" id="{07767F5F-A82B-4D4B-27B4-2B70C2703C40}"/>
              </a:ext>
            </a:extLst>
          </p:cNvPr>
          <p:cNvPicPr>
            <a:picLocks noChangeAspect="1"/>
          </p:cNvPicPr>
          <p:nvPr/>
        </p:nvPicPr>
        <p:blipFill>
          <a:blip r:embed="rId12"/>
          <a:stretch>
            <a:fillRect/>
          </a:stretch>
        </p:blipFill>
        <p:spPr>
          <a:xfrm>
            <a:off x="13564745" y="3709452"/>
            <a:ext cx="972279" cy="861229"/>
          </a:xfrm>
          <a:prstGeom prst="rect">
            <a:avLst/>
          </a:prstGeom>
        </p:spPr>
      </p:pic>
      <p:sp>
        <p:nvSpPr>
          <p:cNvPr id="5" name="Rectangle 4">
            <a:extLst>
              <a:ext uri="{FF2B5EF4-FFF2-40B4-BE49-F238E27FC236}">
                <a16:creationId xmlns:a16="http://schemas.microsoft.com/office/drawing/2014/main" id="{9E538933-867D-31EE-9BD4-3BDD17AE8D85}"/>
              </a:ext>
            </a:extLst>
          </p:cNvPr>
          <p:cNvSpPr/>
          <p:nvPr/>
        </p:nvSpPr>
        <p:spPr>
          <a:xfrm>
            <a:off x="2682039" y="6803307"/>
            <a:ext cx="3054211" cy="2887402"/>
          </a:xfrm>
          <a:custGeom>
            <a:avLst/>
            <a:gdLst>
              <a:gd name="csX0" fmla="*/ 0 w 3054211"/>
              <a:gd name="csY0" fmla="*/ 0 h 2887402"/>
              <a:gd name="csX1" fmla="*/ 3054211 w 3054211"/>
              <a:gd name="csY1" fmla="*/ 0 h 2887402"/>
              <a:gd name="csX2" fmla="*/ 3054211 w 3054211"/>
              <a:gd name="csY2" fmla="*/ 2887402 h 2887402"/>
              <a:gd name="csX3" fmla="*/ 0 w 3054211"/>
              <a:gd name="csY3" fmla="*/ 2887402 h 2887402"/>
              <a:gd name="csX4" fmla="*/ 0 w 3054211"/>
              <a:gd name="csY4" fmla="*/ 0 h 2887402"/>
            </a:gdLst>
            <a:ahLst/>
            <a:cxnLst>
              <a:cxn ang="0">
                <a:pos x="csX0" y="csY0"/>
              </a:cxn>
              <a:cxn ang="0">
                <a:pos x="csX1" y="csY1"/>
              </a:cxn>
              <a:cxn ang="0">
                <a:pos x="csX2" y="csY2"/>
              </a:cxn>
              <a:cxn ang="0">
                <a:pos x="csX3" y="csY3"/>
              </a:cxn>
              <a:cxn ang="0">
                <a:pos x="csX4" y="csY4"/>
              </a:cxn>
            </a:cxnLst>
            <a:rect l="l" t="t" r="r" b="b"/>
            <a:pathLst>
              <a:path w="3054211" h="2887402" fill="none" extrusionOk="0">
                <a:moveTo>
                  <a:pt x="0" y="0"/>
                </a:moveTo>
                <a:cubicBezTo>
                  <a:pt x="970700" y="-149972"/>
                  <a:pt x="2003350" y="85198"/>
                  <a:pt x="3054211" y="0"/>
                </a:cubicBezTo>
                <a:cubicBezTo>
                  <a:pt x="3223622" y="404142"/>
                  <a:pt x="3139765" y="2512904"/>
                  <a:pt x="3054211" y="2887402"/>
                </a:cubicBezTo>
                <a:cubicBezTo>
                  <a:pt x="1904248" y="2978778"/>
                  <a:pt x="1183595" y="2881345"/>
                  <a:pt x="0" y="2887402"/>
                </a:cubicBezTo>
                <a:cubicBezTo>
                  <a:pt x="-92943" y="1694860"/>
                  <a:pt x="-168235" y="586527"/>
                  <a:pt x="0" y="0"/>
                </a:cubicBezTo>
                <a:close/>
              </a:path>
              <a:path w="3054211" h="2887402" stroke="0" extrusionOk="0">
                <a:moveTo>
                  <a:pt x="0" y="0"/>
                </a:moveTo>
                <a:cubicBezTo>
                  <a:pt x="1194974" y="-113254"/>
                  <a:pt x="2107782" y="102601"/>
                  <a:pt x="3054211" y="0"/>
                </a:cubicBezTo>
                <a:cubicBezTo>
                  <a:pt x="3001386" y="1192874"/>
                  <a:pt x="3177385" y="2515457"/>
                  <a:pt x="3054211" y="2887402"/>
                </a:cubicBezTo>
                <a:cubicBezTo>
                  <a:pt x="1982484" y="2943212"/>
                  <a:pt x="1329424" y="3056360"/>
                  <a:pt x="0" y="2887402"/>
                </a:cubicBezTo>
                <a:cubicBezTo>
                  <a:pt x="-144930" y="1969748"/>
                  <a:pt x="-18259" y="1370985"/>
                  <a:pt x="0" y="0"/>
                </a:cubicBezTo>
                <a:close/>
              </a:path>
            </a:pathLst>
          </a:custGeom>
          <a:solidFill>
            <a:schemeClr val="accent4">
              <a:lumMod val="60000"/>
              <a:lumOff val="40000"/>
            </a:schemeClr>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A0036C"/>
                </a:solidFill>
                <a:effectLst/>
                <a:uLnTx/>
                <a:uFillTx/>
                <a:latin typeface="Canva Sans"/>
                <a:ea typeface="+mn-ea"/>
                <a:cs typeface="+mn-cs"/>
              </a:rPr>
              <a:t>All of our menus meet the School Food Standards, meaning our menus are balanced, nutritious and contain lots of healthy foods!</a:t>
            </a:r>
            <a:endParaRPr kumimoji="0" lang="en-US" sz="1600" b="0" i="0" u="none" strike="noStrike" kern="1200" cap="none" spc="0" normalizeH="0" baseline="0" noProof="0" dirty="0">
              <a:ln>
                <a:noFill/>
              </a:ln>
              <a:solidFill>
                <a:srgbClr val="A0036C"/>
              </a:solidFill>
              <a:effectLst/>
              <a:uLnTx/>
              <a:uFillTx/>
              <a:latin typeface="Canva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A0036C"/>
                </a:solidFill>
                <a:effectLst/>
                <a:uLnTx/>
                <a:uFillTx/>
                <a:latin typeface="Canva Sans"/>
                <a:ea typeface="+mn-ea"/>
                <a:cs typeface="+mn-cs"/>
              </a:rPr>
              <a:t>Read more about the School Food Standards here - </a:t>
            </a:r>
            <a:endParaRPr kumimoji="0" lang="en-US" sz="1600" b="0" i="0" u="none" strike="noStrike" kern="1200" cap="none" spc="0" normalizeH="0" baseline="0" noProof="0" dirty="0">
              <a:ln>
                <a:noFill/>
              </a:ln>
              <a:solidFill>
                <a:srgbClr val="A0036C"/>
              </a:solidFill>
              <a:effectLst/>
              <a:uLnTx/>
              <a:uFillTx/>
              <a:latin typeface="Canva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A0036C"/>
                </a:solidFill>
                <a:effectLst/>
                <a:uLnTx/>
                <a:uFillTx/>
                <a:latin typeface="Canva Sans"/>
                <a:ea typeface="+mn-ea"/>
                <a:cs typeface="+mn-cs"/>
                <a:hlinkClick r:id="rId13">
                  <a:extLst>
                    <a:ext uri="{A12FA001-AC4F-418D-AE19-62706E023703}">
                      <ahyp:hlinkClr xmlns:ahyp="http://schemas.microsoft.com/office/drawing/2018/hyperlinkcolor" val="tx"/>
                    </a:ext>
                  </a:extLst>
                </a:hlinkClick>
              </a:rPr>
              <a:t>Homepage - School Food Plan</a:t>
            </a:r>
            <a:endParaRPr kumimoji="0" lang="en-GB" sz="1600" b="0" i="0" u="none" strike="noStrike" kern="1200" cap="none" spc="0" normalizeH="0" baseline="0" noProof="0" dirty="0">
              <a:ln>
                <a:noFill/>
              </a:ln>
              <a:solidFill>
                <a:srgbClr val="A0036C"/>
              </a:solidFill>
              <a:effectLst/>
              <a:uLnTx/>
              <a:uFillTx/>
              <a:latin typeface="Calibri"/>
              <a:ea typeface="+mn-ea"/>
              <a:cs typeface="+mn-cs"/>
              <a:hlinkClick r:id="rId13">
                <a:extLst>
                  <a:ext uri="{A12FA001-AC4F-418D-AE19-62706E023703}">
                    <ahyp:hlinkClr xmlns:ahyp="http://schemas.microsoft.com/office/drawing/2018/hyperlinkcolor" val="tx"/>
                  </a:ext>
                </a:extLst>
              </a:hlinkClick>
            </a:endParaRPr>
          </a:p>
        </p:txBody>
      </p:sp>
      <p:sp>
        <p:nvSpPr>
          <p:cNvPr id="6" name="Rectangle 5">
            <a:extLst>
              <a:ext uri="{FF2B5EF4-FFF2-40B4-BE49-F238E27FC236}">
                <a16:creationId xmlns:a16="http://schemas.microsoft.com/office/drawing/2014/main" id="{620C28FC-A471-CF10-E9D8-7EF607135A0B}"/>
              </a:ext>
            </a:extLst>
          </p:cNvPr>
          <p:cNvSpPr/>
          <p:nvPr/>
        </p:nvSpPr>
        <p:spPr>
          <a:xfrm>
            <a:off x="8287525" y="5082439"/>
            <a:ext cx="3194037" cy="2179957"/>
          </a:xfrm>
          <a:custGeom>
            <a:avLst/>
            <a:gdLst>
              <a:gd name="csX0" fmla="*/ 0 w 3194037"/>
              <a:gd name="csY0" fmla="*/ 0 h 2179957"/>
              <a:gd name="csX1" fmla="*/ 3194037 w 3194037"/>
              <a:gd name="csY1" fmla="*/ 0 h 2179957"/>
              <a:gd name="csX2" fmla="*/ 3194037 w 3194037"/>
              <a:gd name="csY2" fmla="*/ 2179957 h 2179957"/>
              <a:gd name="csX3" fmla="*/ 0 w 3194037"/>
              <a:gd name="csY3" fmla="*/ 2179957 h 2179957"/>
              <a:gd name="csX4" fmla="*/ 0 w 3194037"/>
              <a:gd name="csY4" fmla="*/ 0 h 2179957"/>
            </a:gdLst>
            <a:ahLst/>
            <a:cxnLst>
              <a:cxn ang="0">
                <a:pos x="csX0" y="csY0"/>
              </a:cxn>
              <a:cxn ang="0">
                <a:pos x="csX1" y="csY1"/>
              </a:cxn>
              <a:cxn ang="0">
                <a:pos x="csX2" y="csY2"/>
              </a:cxn>
              <a:cxn ang="0">
                <a:pos x="csX3" y="csY3"/>
              </a:cxn>
              <a:cxn ang="0">
                <a:pos x="csX4" y="csY4"/>
              </a:cxn>
            </a:cxnLst>
            <a:rect l="l" t="t" r="r" b="b"/>
            <a:pathLst>
              <a:path w="3194037" h="2179957" fill="none" extrusionOk="0">
                <a:moveTo>
                  <a:pt x="0" y="0"/>
                </a:moveTo>
                <a:cubicBezTo>
                  <a:pt x="642130" y="-149972"/>
                  <a:pt x="2857591" y="85198"/>
                  <a:pt x="3194037" y="0"/>
                </a:cubicBezTo>
                <a:cubicBezTo>
                  <a:pt x="3363448" y="267353"/>
                  <a:pt x="3279591" y="1463377"/>
                  <a:pt x="3194037" y="2179957"/>
                </a:cubicBezTo>
                <a:cubicBezTo>
                  <a:pt x="2594043" y="2271333"/>
                  <a:pt x="828392" y="2173900"/>
                  <a:pt x="0" y="2179957"/>
                </a:cubicBezTo>
                <a:cubicBezTo>
                  <a:pt x="-92943" y="1416838"/>
                  <a:pt x="-168235" y="798529"/>
                  <a:pt x="0" y="0"/>
                </a:cubicBezTo>
                <a:close/>
              </a:path>
              <a:path w="3194037" h="2179957" stroke="0" extrusionOk="0">
                <a:moveTo>
                  <a:pt x="0" y="0"/>
                </a:moveTo>
                <a:cubicBezTo>
                  <a:pt x="677305" y="-113254"/>
                  <a:pt x="2710138" y="102601"/>
                  <a:pt x="3194037" y="0"/>
                </a:cubicBezTo>
                <a:cubicBezTo>
                  <a:pt x="3141212" y="371775"/>
                  <a:pt x="3317211" y="1377469"/>
                  <a:pt x="3194037" y="2179957"/>
                </a:cubicBezTo>
                <a:cubicBezTo>
                  <a:pt x="2840184" y="2235767"/>
                  <a:pt x="1515845" y="2348915"/>
                  <a:pt x="0" y="2179957"/>
                </a:cubicBezTo>
                <a:cubicBezTo>
                  <a:pt x="-144930" y="1954759"/>
                  <a:pt x="-18259" y="708934"/>
                  <a:pt x="0" y="0"/>
                </a:cubicBezTo>
                <a:close/>
              </a:path>
            </a:pathLst>
          </a:custGeom>
          <a:solidFill>
            <a:srgbClr val="A0036C"/>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anva Sans"/>
                <a:ea typeface="+mn-ea"/>
                <a:cs typeface="+mn-cs"/>
              </a:rPr>
              <a:t>As per the School Food Standards we do not add salt to any of our meals. We also work with suppliers to ensure we are working together to meet the government’s salt reduction targets.</a:t>
            </a:r>
          </a:p>
        </p:txBody>
      </p:sp>
      <p:sp>
        <p:nvSpPr>
          <p:cNvPr id="8" name="Flowchart: Terminator 7">
            <a:extLst>
              <a:ext uri="{FF2B5EF4-FFF2-40B4-BE49-F238E27FC236}">
                <a16:creationId xmlns:a16="http://schemas.microsoft.com/office/drawing/2014/main" id="{718C1E2C-91C6-08C7-8774-D0DA17F6A40A}"/>
              </a:ext>
            </a:extLst>
          </p:cNvPr>
          <p:cNvSpPr/>
          <p:nvPr/>
        </p:nvSpPr>
        <p:spPr>
          <a:xfrm>
            <a:off x="6087958" y="7540369"/>
            <a:ext cx="4804856" cy="1821345"/>
          </a:xfrm>
          <a:custGeom>
            <a:avLst/>
            <a:gdLst>
              <a:gd name="csX0" fmla="*/ 773003 w 4804856"/>
              <a:gd name="csY0" fmla="*/ 0 h 1821345"/>
              <a:gd name="csX1" fmla="*/ 4031852 w 4804856"/>
              <a:gd name="csY1" fmla="*/ 0 h 1821345"/>
              <a:gd name="csX2" fmla="*/ 4804856 w 4804856"/>
              <a:gd name="csY2" fmla="*/ 910672 h 1821345"/>
              <a:gd name="csX3" fmla="*/ 4031852 w 4804856"/>
              <a:gd name="csY3" fmla="*/ 1821345 h 1821345"/>
              <a:gd name="csX4" fmla="*/ 773003 w 4804856"/>
              <a:gd name="csY4" fmla="*/ 1821345 h 1821345"/>
              <a:gd name="csX5" fmla="*/ 0 w 4804856"/>
              <a:gd name="csY5" fmla="*/ 910672 h 1821345"/>
              <a:gd name="csX6" fmla="*/ 773003 w 4804856"/>
              <a:gd name="csY6" fmla="*/ 0 h 182134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4804856" h="1821345" fill="none" extrusionOk="0">
                <a:moveTo>
                  <a:pt x="773003" y="0"/>
                </a:moveTo>
                <a:cubicBezTo>
                  <a:pt x="2037431" y="-91376"/>
                  <a:pt x="2419827" y="6057"/>
                  <a:pt x="4031852" y="0"/>
                </a:cubicBezTo>
                <a:cubicBezTo>
                  <a:pt x="4509833" y="4491"/>
                  <a:pt x="4803220" y="418935"/>
                  <a:pt x="4804856" y="910672"/>
                </a:cubicBezTo>
                <a:cubicBezTo>
                  <a:pt x="4757209" y="1399817"/>
                  <a:pt x="4530959" y="1854974"/>
                  <a:pt x="4031852" y="1821345"/>
                </a:cubicBezTo>
                <a:cubicBezTo>
                  <a:pt x="2796356" y="1850852"/>
                  <a:pt x="2171635" y="1764817"/>
                  <a:pt x="773003" y="1821345"/>
                </a:cubicBezTo>
                <a:cubicBezTo>
                  <a:pt x="348403" y="1863407"/>
                  <a:pt x="-50052" y="1459983"/>
                  <a:pt x="0" y="910672"/>
                </a:cubicBezTo>
                <a:cubicBezTo>
                  <a:pt x="-2878" y="460304"/>
                  <a:pt x="343736" y="55708"/>
                  <a:pt x="773003" y="0"/>
                </a:cubicBezTo>
                <a:close/>
              </a:path>
              <a:path w="4804856" h="1821345" stroke="0" extrusionOk="0">
                <a:moveTo>
                  <a:pt x="773003" y="0"/>
                </a:moveTo>
                <a:cubicBezTo>
                  <a:pt x="2045310" y="-113254"/>
                  <a:pt x="3164965" y="102601"/>
                  <a:pt x="4031852" y="0"/>
                </a:cubicBezTo>
                <a:cubicBezTo>
                  <a:pt x="4440403" y="25529"/>
                  <a:pt x="4736189" y="335516"/>
                  <a:pt x="4804856" y="910672"/>
                </a:cubicBezTo>
                <a:cubicBezTo>
                  <a:pt x="4833091" y="1461379"/>
                  <a:pt x="4483473" y="1828014"/>
                  <a:pt x="4031852" y="1821345"/>
                </a:cubicBezTo>
                <a:cubicBezTo>
                  <a:pt x="3428440" y="1966275"/>
                  <a:pt x="1368124" y="1839604"/>
                  <a:pt x="773003" y="1821345"/>
                </a:cubicBezTo>
                <a:cubicBezTo>
                  <a:pt x="290494" y="1749842"/>
                  <a:pt x="-50866" y="1368089"/>
                  <a:pt x="0" y="910672"/>
                </a:cubicBezTo>
                <a:cubicBezTo>
                  <a:pt x="25787" y="378273"/>
                  <a:pt x="387731" y="45989"/>
                  <a:pt x="773003" y="0"/>
                </a:cubicBezTo>
                <a:close/>
              </a:path>
            </a:pathLst>
          </a:custGeom>
          <a:solidFill>
            <a:schemeClr val="accent3">
              <a:lumMod val="40000"/>
              <a:lumOff val="60000"/>
            </a:schemeClr>
          </a:solidFill>
          <a:ln w="57150">
            <a:solidFill>
              <a:srgbClr val="FFFFFF"/>
            </a:solidFill>
            <a:extLst>
              <a:ext uri="{C807C97D-BFC1-408E-A445-0C87EB9F89A2}">
                <ask:lineSketchStyleProps xmlns:ask="http://schemas.microsoft.com/office/drawing/2018/sketchyshapes" sd="3499211612">
                  <a:prstGeom prst="flowChartTerminator">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06C64"/>
                </a:solidFill>
                <a:effectLst/>
                <a:uLnTx/>
                <a:uFillTx/>
                <a:latin typeface="Canva Sans"/>
                <a:ea typeface="Calibri"/>
                <a:cs typeface="Calibri"/>
              </a:rPr>
              <a:t>We do not serve any chocolate or confectionary within our school meals, as per the School Food Standards. Our ‘chocolate’ desserts contain only cocoa powder.</a:t>
            </a:r>
            <a:endParaRPr kumimoji="0" lang="en-US" sz="1600" b="0" i="0" u="none" strike="noStrike" kern="1200" cap="none" spc="0" normalizeH="0" baseline="0" noProof="0" dirty="0">
              <a:ln>
                <a:noFill/>
              </a:ln>
              <a:solidFill>
                <a:srgbClr val="006C64"/>
              </a:solidFill>
              <a:effectLst/>
              <a:uLnTx/>
              <a:uFillTx/>
              <a:latin typeface="Calibri"/>
              <a:ea typeface="Calibri"/>
              <a:cs typeface="Calibri"/>
            </a:endParaRPr>
          </a:p>
        </p:txBody>
      </p:sp>
      <p:sp>
        <p:nvSpPr>
          <p:cNvPr id="79" name="Rectangle 78">
            <a:extLst>
              <a:ext uri="{FF2B5EF4-FFF2-40B4-BE49-F238E27FC236}">
                <a16:creationId xmlns:a16="http://schemas.microsoft.com/office/drawing/2014/main" id="{B8FE5F1B-FEFF-95D3-0531-3C7892FF0F7B}"/>
              </a:ext>
            </a:extLst>
          </p:cNvPr>
          <p:cNvSpPr/>
          <p:nvPr/>
        </p:nvSpPr>
        <p:spPr>
          <a:xfrm>
            <a:off x="535776" y="4472580"/>
            <a:ext cx="4821808" cy="2066657"/>
          </a:xfrm>
          <a:custGeom>
            <a:avLst/>
            <a:gdLst>
              <a:gd name="csX0" fmla="*/ 0 w 4821808"/>
              <a:gd name="csY0" fmla="*/ 0 h 2066657"/>
              <a:gd name="csX1" fmla="*/ 4821808 w 4821808"/>
              <a:gd name="csY1" fmla="*/ 0 h 2066657"/>
              <a:gd name="csX2" fmla="*/ 4821808 w 4821808"/>
              <a:gd name="csY2" fmla="*/ 2066657 h 2066657"/>
              <a:gd name="csX3" fmla="*/ 0 w 4821808"/>
              <a:gd name="csY3" fmla="*/ 2066657 h 2066657"/>
              <a:gd name="csX4" fmla="*/ 0 w 4821808"/>
              <a:gd name="csY4" fmla="*/ 0 h 2066657"/>
            </a:gdLst>
            <a:ahLst/>
            <a:cxnLst>
              <a:cxn ang="0">
                <a:pos x="csX0" y="csY0"/>
              </a:cxn>
              <a:cxn ang="0">
                <a:pos x="csX1" y="csY1"/>
              </a:cxn>
              <a:cxn ang="0">
                <a:pos x="csX2" y="csY2"/>
              </a:cxn>
              <a:cxn ang="0">
                <a:pos x="csX3" y="csY3"/>
              </a:cxn>
              <a:cxn ang="0">
                <a:pos x="csX4" y="csY4"/>
              </a:cxn>
            </a:cxnLst>
            <a:rect l="l" t="t" r="r" b="b"/>
            <a:pathLst>
              <a:path w="4821808" h="2066657" fill="none" extrusionOk="0">
                <a:moveTo>
                  <a:pt x="0" y="0"/>
                </a:moveTo>
                <a:cubicBezTo>
                  <a:pt x="1483918" y="-149972"/>
                  <a:pt x="2631719" y="85198"/>
                  <a:pt x="4821808" y="0"/>
                </a:cubicBezTo>
                <a:cubicBezTo>
                  <a:pt x="4991219" y="487417"/>
                  <a:pt x="4907362" y="1660604"/>
                  <a:pt x="4821808" y="2066657"/>
                </a:cubicBezTo>
                <a:cubicBezTo>
                  <a:pt x="4298473" y="2158033"/>
                  <a:pt x="1909529" y="2060600"/>
                  <a:pt x="0" y="2066657"/>
                </a:cubicBezTo>
                <a:cubicBezTo>
                  <a:pt x="-92943" y="1749280"/>
                  <a:pt x="-168235" y="743549"/>
                  <a:pt x="0" y="0"/>
                </a:cubicBezTo>
                <a:close/>
              </a:path>
              <a:path w="4821808" h="2066657" stroke="0" extrusionOk="0">
                <a:moveTo>
                  <a:pt x="0" y="0"/>
                </a:moveTo>
                <a:cubicBezTo>
                  <a:pt x="2073463" y="-113254"/>
                  <a:pt x="3573255" y="102601"/>
                  <a:pt x="4821808" y="0"/>
                </a:cubicBezTo>
                <a:cubicBezTo>
                  <a:pt x="4768983" y="893381"/>
                  <a:pt x="4944982" y="1704226"/>
                  <a:pt x="4821808" y="2066657"/>
                </a:cubicBezTo>
                <a:cubicBezTo>
                  <a:pt x="3098005" y="2122467"/>
                  <a:pt x="1217747" y="2235615"/>
                  <a:pt x="0" y="2066657"/>
                </a:cubicBezTo>
                <a:cubicBezTo>
                  <a:pt x="-144930" y="1374692"/>
                  <a:pt x="-18259" y="356462"/>
                  <a:pt x="0" y="0"/>
                </a:cubicBezTo>
                <a:close/>
              </a:path>
            </a:pathLst>
          </a:custGeom>
          <a:solidFill>
            <a:srgbClr val="38B6FF"/>
          </a:solidFill>
          <a:ln w="57150">
            <a:solidFill>
              <a:srgbClr val="FFFFFF"/>
            </a:solidFill>
            <a:extLst>
              <a:ext uri="{C807C97D-BFC1-408E-A445-0C87EB9F89A2}">
                <ask:lineSketchStyleProps xmlns:ask="http://schemas.microsoft.com/office/drawing/2018/sketchyshapes" sd="3499211612">
                  <a:prstGeom prst="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anva Sans"/>
                <a:ea typeface="+mn-ea"/>
                <a:cs typeface="+mn-cs"/>
              </a:rPr>
              <a:t>Our recipes all meet the School Food Standard portion sizes, meaning pupils are getting the right requirements for their age. We provide visual portion size training resources for our kitchen teams. We also offer unlimited vegetables, salads and bread for any pupils who may need a bit extra food that day!</a:t>
            </a:r>
            <a:endParaRPr kumimoji="0" lang="en-US" sz="1600" b="0" i="0" u="none" strike="noStrike" kern="1200" cap="none" spc="0" normalizeH="0" baseline="0" noProof="0" dirty="0">
              <a:ln>
                <a:noFill/>
              </a:ln>
              <a:solidFill>
                <a:prstClr val="white"/>
              </a:solidFill>
              <a:effectLst/>
              <a:uLnTx/>
              <a:uFillTx/>
              <a:latin typeface="Calibri"/>
              <a:ea typeface="Calibri"/>
              <a:cs typeface="Calibri"/>
            </a:endParaRPr>
          </a:p>
        </p:txBody>
      </p:sp>
      <p:sp>
        <p:nvSpPr>
          <p:cNvPr id="9" name="Rectangle 1">
            <a:extLst>
              <a:ext uri="{FF2B5EF4-FFF2-40B4-BE49-F238E27FC236}">
                <a16:creationId xmlns:a16="http://schemas.microsoft.com/office/drawing/2014/main" id="{1139631B-3127-9609-D4E3-0DDCC955D838}"/>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0827829F-487B-5BC0-F26C-851A492CD5DD}"/>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16583813" y="3590754"/>
            <a:ext cx="740178" cy="1033458"/>
          </a:xfrm>
          <a:prstGeom prst="rect">
            <a:avLst/>
          </a:prstGeom>
        </p:spPr>
      </p:pic>
      <p:pic>
        <p:nvPicPr>
          <p:cNvPr id="12" name="Picture 11">
            <a:extLst>
              <a:ext uri="{FF2B5EF4-FFF2-40B4-BE49-F238E27FC236}">
                <a16:creationId xmlns:a16="http://schemas.microsoft.com/office/drawing/2014/main" id="{FF1DC01F-8F24-A056-2754-C99DAE67ADC6}"/>
              </a:ext>
            </a:extLst>
          </p:cNvPr>
          <p:cNvPicPr>
            <a:picLocks noChangeAspect="1"/>
          </p:cNvPicPr>
          <p:nvPr/>
        </p:nvPicPr>
        <p:blipFill>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38326" t="23867" r="38888" b="21518"/>
          <a:stretch>
            <a:fillRect/>
          </a:stretch>
        </p:blipFill>
        <p:spPr>
          <a:xfrm>
            <a:off x="16540729" y="4674147"/>
            <a:ext cx="865837" cy="1167323"/>
          </a:xfrm>
          <a:prstGeom prst="rect">
            <a:avLst/>
          </a:prstGeom>
        </p:spPr>
      </p:pic>
      <p:pic>
        <p:nvPicPr>
          <p:cNvPr id="77" name="Picture 76" descr="A picture containing application&#10;&#10;Description automatically generated">
            <a:extLst>
              <a:ext uri="{FF2B5EF4-FFF2-40B4-BE49-F238E27FC236}">
                <a16:creationId xmlns:a16="http://schemas.microsoft.com/office/drawing/2014/main" id="{345E3C5A-FCE9-D90E-CF6A-6F584838B73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672792">
            <a:off x="446791" y="6522983"/>
            <a:ext cx="1902566" cy="1023680"/>
          </a:xfrm>
          <a:prstGeom prst="rect">
            <a:avLst/>
          </a:prstGeom>
        </p:spPr>
      </p:pic>
      <p:sp>
        <p:nvSpPr>
          <p:cNvPr id="69" name="Flowchart: Connector 68">
            <a:extLst>
              <a:ext uri="{FF2B5EF4-FFF2-40B4-BE49-F238E27FC236}">
                <a16:creationId xmlns:a16="http://schemas.microsoft.com/office/drawing/2014/main" id="{D27D9B40-9BCD-6DC6-91A4-60494FF5605D}"/>
              </a:ext>
            </a:extLst>
          </p:cNvPr>
          <p:cNvSpPr/>
          <p:nvPr/>
        </p:nvSpPr>
        <p:spPr>
          <a:xfrm>
            <a:off x="5233315" y="4624212"/>
            <a:ext cx="3054210" cy="2941157"/>
          </a:xfrm>
          <a:custGeom>
            <a:avLst/>
            <a:gdLst>
              <a:gd name="csX0" fmla="*/ 0 w 3054210"/>
              <a:gd name="csY0" fmla="*/ 1470579 h 2941157"/>
              <a:gd name="csX1" fmla="*/ 1527105 w 3054210"/>
              <a:gd name="csY1" fmla="*/ 0 h 2941157"/>
              <a:gd name="csX2" fmla="*/ 3054210 w 3054210"/>
              <a:gd name="csY2" fmla="*/ 1470579 h 2941157"/>
              <a:gd name="csX3" fmla="*/ 1527105 w 3054210"/>
              <a:gd name="csY3" fmla="*/ 2941158 h 2941157"/>
              <a:gd name="csX4" fmla="*/ 0 w 3054210"/>
              <a:gd name="csY4" fmla="*/ 1470579 h 2941157"/>
            </a:gdLst>
            <a:ahLst/>
            <a:cxnLst>
              <a:cxn ang="0">
                <a:pos x="csX0" y="csY0"/>
              </a:cxn>
              <a:cxn ang="0">
                <a:pos x="csX1" y="csY1"/>
              </a:cxn>
              <a:cxn ang="0">
                <a:pos x="csX2" y="csY2"/>
              </a:cxn>
              <a:cxn ang="0">
                <a:pos x="csX3" y="csY3"/>
              </a:cxn>
              <a:cxn ang="0">
                <a:pos x="csX4" y="csY4"/>
              </a:cxn>
            </a:cxnLst>
            <a:rect l="l" t="t" r="r" b="b"/>
            <a:pathLst>
              <a:path w="3054210" h="2941157" fill="none" extrusionOk="0">
                <a:moveTo>
                  <a:pt x="0" y="1470579"/>
                </a:moveTo>
                <a:cubicBezTo>
                  <a:pt x="63136" y="560412"/>
                  <a:pt x="554843" y="-71025"/>
                  <a:pt x="1527105" y="0"/>
                </a:cubicBezTo>
                <a:cubicBezTo>
                  <a:pt x="2309546" y="80739"/>
                  <a:pt x="3007542" y="685290"/>
                  <a:pt x="3054210" y="1470579"/>
                </a:cubicBezTo>
                <a:cubicBezTo>
                  <a:pt x="2985570" y="2249102"/>
                  <a:pt x="2382632" y="2903107"/>
                  <a:pt x="1527105" y="2941158"/>
                </a:cubicBezTo>
                <a:cubicBezTo>
                  <a:pt x="578541" y="2837696"/>
                  <a:pt x="82870" y="2232736"/>
                  <a:pt x="0" y="1470579"/>
                </a:cubicBezTo>
                <a:close/>
              </a:path>
              <a:path w="3054210" h="2941157" stroke="0" extrusionOk="0">
                <a:moveTo>
                  <a:pt x="0" y="1470579"/>
                </a:moveTo>
                <a:cubicBezTo>
                  <a:pt x="-4203" y="670135"/>
                  <a:pt x="686732" y="48258"/>
                  <a:pt x="1527105" y="0"/>
                </a:cubicBezTo>
                <a:cubicBezTo>
                  <a:pt x="2483491" y="-17253"/>
                  <a:pt x="3096119" y="651961"/>
                  <a:pt x="3054210" y="1470579"/>
                </a:cubicBezTo>
                <a:cubicBezTo>
                  <a:pt x="3024575" y="2326797"/>
                  <a:pt x="2386478" y="2917011"/>
                  <a:pt x="1527105" y="2941158"/>
                </a:cubicBezTo>
                <a:cubicBezTo>
                  <a:pt x="567527" y="2972000"/>
                  <a:pt x="-10351" y="2143836"/>
                  <a:pt x="0" y="1470579"/>
                </a:cubicBezTo>
                <a:close/>
              </a:path>
            </a:pathLst>
          </a:custGeom>
          <a:solidFill>
            <a:srgbClr val="FFB531"/>
          </a:solidFill>
          <a:ln w="57150">
            <a:solidFill>
              <a:schemeClr val="bg1"/>
            </a:solidFill>
            <a:extLst>
              <a:ext uri="{C807C97D-BFC1-408E-A445-0C87EB9F89A2}">
                <ask:lineSketchStyleProps xmlns:ask="http://schemas.microsoft.com/office/drawing/2018/sketchyshapes" sd="283741067">
                  <a:prstGeom prst="flowChartConnector">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white"/>
                </a:solidFill>
                <a:effectLst/>
                <a:uLnTx/>
                <a:uFillTx/>
                <a:latin typeface="Canva Sans"/>
                <a:ea typeface="+mn-ea"/>
                <a:cs typeface="+mn-cs"/>
              </a:rPr>
              <a:t>The average daily free sugar content of this menu is 3.2g, well under the government recommendation of 6.5g!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nva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white"/>
              </a:solidFill>
              <a:effectLst/>
              <a:uLnTx/>
              <a:uFillTx/>
              <a:latin typeface="Canva Sans"/>
              <a:ea typeface="+mn-ea"/>
              <a:cs typeface="+mn-cs"/>
            </a:endParaRPr>
          </a:p>
        </p:txBody>
      </p:sp>
      <p:pic>
        <p:nvPicPr>
          <p:cNvPr id="32" name="Picture 31">
            <a:extLst>
              <a:ext uri="{FF2B5EF4-FFF2-40B4-BE49-F238E27FC236}">
                <a16:creationId xmlns:a16="http://schemas.microsoft.com/office/drawing/2014/main" id="{D5C1A463-8012-6ED2-5519-7D5716F20578}"/>
              </a:ext>
            </a:extLst>
          </p:cNvPr>
          <p:cNvPicPr>
            <a:picLocks noChangeAspect="1"/>
          </p:cNvPicPr>
          <p:nvPr/>
        </p:nvPicPr>
        <p:blipFill>
          <a:blip r:embed="rId17" cstate="print">
            <a:extLst>
              <a:ext uri="{28A0092B-C50C-407E-A947-70E740481C1C}">
                <a14:useLocalDpi xmlns:a14="http://schemas.microsoft.com/office/drawing/2010/main" val="0"/>
              </a:ext>
            </a:extLst>
          </a:blip>
          <a:srcRect l="4655" t="29537" r="61989" b="26996"/>
          <a:stretch>
            <a:fillRect/>
          </a:stretch>
        </p:blipFill>
        <p:spPr>
          <a:xfrm rot="20904991">
            <a:off x="8820757" y="3905805"/>
            <a:ext cx="1711642" cy="1230158"/>
          </a:xfrm>
          <a:prstGeom prst="ellipse">
            <a:avLst/>
          </a:prstGeom>
        </p:spPr>
      </p:pic>
      <p:sp>
        <p:nvSpPr>
          <p:cNvPr id="33" name="Freeform 95">
            <a:extLst>
              <a:ext uri="{FF2B5EF4-FFF2-40B4-BE49-F238E27FC236}">
                <a16:creationId xmlns:a16="http://schemas.microsoft.com/office/drawing/2014/main" id="{22A01470-721C-3DF6-B1BF-536B4285DAEF}"/>
              </a:ext>
            </a:extLst>
          </p:cNvPr>
          <p:cNvSpPr/>
          <p:nvPr/>
        </p:nvSpPr>
        <p:spPr>
          <a:xfrm>
            <a:off x="6467050" y="6803307"/>
            <a:ext cx="586740" cy="643451"/>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B35DF-9131-DFAD-DE19-C5BCCB49BC55}"/>
            </a:ext>
          </a:extLst>
        </p:cNvPr>
        <p:cNvGrpSpPr/>
        <p:nvPr/>
      </p:nvGrpSpPr>
      <p:grpSpPr>
        <a:xfrm>
          <a:off x="0" y="0"/>
          <a:ext cx="0" cy="0"/>
          <a:chOff x="0" y="0"/>
          <a:chExt cx="0" cy="0"/>
        </a:xfrm>
      </p:grpSpPr>
      <p:pic>
        <p:nvPicPr>
          <p:cNvPr id="3" name="Picture 2" descr="A green screen with white birds&#10;&#10;AI-generated content may be incorrect.">
            <a:extLst>
              <a:ext uri="{FF2B5EF4-FFF2-40B4-BE49-F238E27FC236}">
                <a16:creationId xmlns:a16="http://schemas.microsoft.com/office/drawing/2014/main" id="{71A2CD5E-93EC-4D9A-9409-4355B4805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1183"/>
            <a:ext cx="18300368" cy="10325100"/>
          </a:xfrm>
          <a:prstGeom prst="rect">
            <a:avLst/>
          </a:prstGeom>
        </p:spPr>
      </p:pic>
      <p:graphicFrame>
        <p:nvGraphicFramePr>
          <p:cNvPr id="110" name="Table 109">
            <a:extLst>
              <a:ext uri="{FF2B5EF4-FFF2-40B4-BE49-F238E27FC236}">
                <a16:creationId xmlns:a16="http://schemas.microsoft.com/office/drawing/2014/main" id="{80095990-D811-0FB9-3206-F30182C00B00}"/>
              </a:ext>
            </a:extLst>
          </p:cNvPr>
          <p:cNvGraphicFramePr>
            <a:graphicFrameLocks noGrp="1"/>
          </p:cNvGraphicFramePr>
          <p:nvPr>
            <p:extLst>
              <p:ext uri="{D42A27DB-BD31-4B8C-83A1-F6EECF244321}">
                <p14:modId xmlns:p14="http://schemas.microsoft.com/office/powerpoint/2010/main" val="685478259"/>
              </p:ext>
            </p:extLst>
          </p:nvPr>
        </p:nvGraphicFramePr>
        <p:xfrm>
          <a:off x="1244139" y="1604846"/>
          <a:ext cx="15726335" cy="8120101"/>
        </p:xfrm>
        <a:graphic>
          <a:graphicData uri="http://schemas.openxmlformats.org/drawingml/2006/table">
            <a:tbl>
              <a:tblPr firstRow="1" bandRow="1">
                <a:tableStyleId>{5C22544A-7EE6-4342-B048-85BDC9FD1C3A}</a:tableStyleId>
              </a:tblPr>
              <a:tblGrid>
                <a:gridCol w="3145267">
                  <a:extLst>
                    <a:ext uri="{9D8B030D-6E8A-4147-A177-3AD203B41FA5}">
                      <a16:colId xmlns:a16="http://schemas.microsoft.com/office/drawing/2014/main" val="1257960483"/>
                    </a:ext>
                  </a:extLst>
                </a:gridCol>
                <a:gridCol w="3145267">
                  <a:extLst>
                    <a:ext uri="{9D8B030D-6E8A-4147-A177-3AD203B41FA5}">
                      <a16:colId xmlns:a16="http://schemas.microsoft.com/office/drawing/2014/main" val="3704868386"/>
                    </a:ext>
                  </a:extLst>
                </a:gridCol>
                <a:gridCol w="3145267">
                  <a:extLst>
                    <a:ext uri="{9D8B030D-6E8A-4147-A177-3AD203B41FA5}">
                      <a16:colId xmlns:a16="http://schemas.microsoft.com/office/drawing/2014/main" val="4092775209"/>
                    </a:ext>
                  </a:extLst>
                </a:gridCol>
                <a:gridCol w="3145267">
                  <a:extLst>
                    <a:ext uri="{9D8B030D-6E8A-4147-A177-3AD203B41FA5}">
                      <a16:colId xmlns:a16="http://schemas.microsoft.com/office/drawing/2014/main" val="2833176240"/>
                    </a:ext>
                  </a:extLst>
                </a:gridCol>
                <a:gridCol w="3145267">
                  <a:extLst>
                    <a:ext uri="{9D8B030D-6E8A-4147-A177-3AD203B41FA5}">
                      <a16:colId xmlns:a16="http://schemas.microsoft.com/office/drawing/2014/main" val="2375869498"/>
                    </a:ext>
                  </a:extLst>
                </a:gridCol>
              </a:tblGrid>
              <a:tr h="0">
                <a:tc>
                  <a:txBody>
                    <a:bodyPr/>
                    <a:lstStyle/>
                    <a:p>
                      <a:pPr algn="ctr"/>
                      <a:r>
                        <a:rPr lang="en-GB" sz="2800" b="0">
                          <a:solidFill>
                            <a:schemeClr val="bg1"/>
                          </a:solidFill>
                          <a:latin typeface="Barlow Condensed Bold"/>
                        </a:rPr>
                        <a:t>MONDAY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TUESDAY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WEDNESDAY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THURSDAY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GB" sz="2800" b="0">
                          <a:solidFill>
                            <a:schemeClr val="bg1"/>
                          </a:solidFill>
                          <a:latin typeface="Barlow Condensed Bold"/>
                        </a:rPr>
                        <a:t>FRIDAY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1604415"/>
                  </a:ext>
                </a:extLst>
              </a:tr>
              <a:tr h="2651023">
                <a:tc>
                  <a:txBody>
                    <a:bodyPr/>
                    <a:lstStyle/>
                    <a:p>
                      <a:pPr marL="0" marR="0" lvl="0" indent="0" algn="l" defTabSz="914400" rtl="0" eaLnBrk="1" fontAlgn="auto" latinLnBrk="0" hangingPunct="1">
                        <a:lnSpc>
                          <a:spcPts val="1960"/>
                        </a:lnSpc>
                        <a:spcBef>
                          <a:spcPts val="0"/>
                        </a:spcBef>
                        <a:spcAft>
                          <a:spcPts val="0"/>
                        </a:spcAft>
                        <a:buClrTx/>
                        <a:buSzTx/>
                        <a:buFontTx/>
                        <a:buNone/>
                        <a:tabLst/>
                        <a:defRPr/>
                      </a:pPr>
                      <a:r>
                        <a:rPr lang="en-US" sz="1400" dirty="0">
                          <a:solidFill>
                            <a:schemeClr val="tx1"/>
                          </a:solidFill>
                          <a:highlight>
                            <a:srgbClr val="FFFFFF"/>
                          </a:highlight>
                          <a:latin typeface="Canva Sans Bold"/>
                        </a:rPr>
                        <a:t>Beetroot and Lentil Burger with Potato Wedges</a:t>
                      </a:r>
                      <a:br>
                        <a:rPr lang="en-US" sz="1400" dirty="0">
                          <a:solidFill>
                            <a:schemeClr val="tx1"/>
                          </a:solidFill>
                          <a:highlight>
                            <a:srgbClr val="FFFFFF"/>
                          </a:highlight>
                          <a:latin typeface="Canva Sans Bold"/>
                        </a:rPr>
                      </a:br>
                      <a:r>
                        <a:rPr lang="en-US" sz="1400" kern="1200" dirty="0">
                          <a:solidFill>
                            <a:schemeClr val="tx1"/>
                          </a:solidFill>
                          <a:highlight>
                            <a:srgbClr val="FFFFFF"/>
                          </a:highlight>
                          <a:latin typeface="Canva Sans"/>
                          <a:ea typeface="+mn-ea"/>
                          <a:cs typeface="+mn-cs"/>
                        </a:rPr>
                        <a:t>Homemade Beetroot, Red Lentil Burger and Sweet Potato Burger in a Bun with Homemade Potato Wedges</a:t>
                      </a:r>
                    </a:p>
                    <a:p>
                      <a:pPr algn="l">
                        <a:lnSpc>
                          <a:spcPts val="1960"/>
                        </a:lnSpc>
                      </a:pPr>
                      <a:endParaRPr lang="en-US" sz="1400" kern="1200" dirty="0">
                        <a:solidFill>
                          <a:schemeClr val="tx1"/>
                        </a:solidFill>
                        <a:highlight>
                          <a:srgbClr val="FFFFFF"/>
                        </a:highlight>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chemeClr val="tx1"/>
                          </a:solidFill>
                          <a:highlight>
                            <a:srgbClr val="FFFFFF"/>
                          </a:highlight>
                          <a:latin typeface="Canva Sans Bold"/>
                        </a:rPr>
                        <a:t>Beef Lasagna with Garlic Bread</a:t>
                      </a:r>
                      <a:endParaRPr lang="en-US" dirty="0">
                        <a:highlight>
                          <a:srgbClr val="FFFFFF"/>
                        </a:highlight>
                      </a:endParaRPr>
                    </a:p>
                    <a:p>
                      <a:pPr algn="l">
                        <a:lnSpc>
                          <a:spcPts val="1960"/>
                        </a:lnSpc>
                      </a:pPr>
                      <a:r>
                        <a:rPr lang="en-US" sz="1400" b="0" dirty="0">
                          <a:solidFill>
                            <a:srgbClr val="000000"/>
                          </a:solidFill>
                          <a:highlight>
                            <a:srgbClr val="FFFFFF"/>
                          </a:highlight>
                          <a:latin typeface="Canva Sans" panose="020B0604020202020204" charset="0"/>
                        </a:rPr>
                        <a:t>A Layered Lasagna Made </a:t>
                      </a:r>
                    </a:p>
                    <a:p>
                      <a:pPr algn="l">
                        <a:lnSpc>
                          <a:spcPts val="1960"/>
                        </a:lnSpc>
                      </a:pPr>
                      <a:r>
                        <a:rPr lang="en-US" sz="1400" b="0" dirty="0">
                          <a:solidFill>
                            <a:srgbClr val="000000"/>
                          </a:solidFill>
                          <a:highlight>
                            <a:srgbClr val="FFFFFF"/>
                          </a:highlight>
                          <a:latin typeface="Canva Sans" panose="020B0604020202020204" charset="0"/>
                        </a:rPr>
                        <a:t>With Red Tractor Accredited</a:t>
                      </a:r>
                    </a:p>
                    <a:p>
                      <a:pPr algn="l">
                        <a:lnSpc>
                          <a:spcPts val="1960"/>
                        </a:lnSpc>
                      </a:pPr>
                      <a:r>
                        <a:rPr lang="en-US" sz="1400" b="0" dirty="0">
                          <a:solidFill>
                            <a:srgbClr val="000000"/>
                          </a:solidFill>
                          <a:highlight>
                            <a:srgbClr val="FFFFFF"/>
                          </a:highlight>
                          <a:latin typeface="Canva Sans" panose="020B0604020202020204" charset="0"/>
                        </a:rPr>
                        <a:t>Beef Mince and Lentils</a:t>
                      </a:r>
                    </a:p>
                    <a:p>
                      <a:pPr algn="l">
                        <a:lnSpc>
                          <a:spcPts val="1960"/>
                        </a:lnSpc>
                      </a:pPr>
                      <a:r>
                        <a:rPr lang="en-US" sz="1400" b="0" dirty="0">
                          <a:solidFill>
                            <a:srgbClr val="000000"/>
                          </a:solidFill>
                          <a:highlight>
                            <a:srgbClr val="FFFFFF"/>
                          </a:highlight>
                          <a:latin typeface="Canva Sans" panose="020B0604020202020204" charset="0"/>
                        </a:rPr>
                        <a:t>in a Tomato Sauce, </a:t>
                      </a:r>
                      <a:r>
                        <a:rPr lang="en-GB" sz="1400" dirty="0">
                          <a:highlight>
                            <a:srgbClr val="FFFFFF"/>
                          </a:highlight>
                          <a:latin typeface="Canva Sans" panose="020B0604020202020204" charset="0"/>
                        </a:rPr>
                        <a:t>Topped</a:t>
                      </a:r>
                      <a:br>
                        <a:rPr lang="en-GB" sz="1400" dirty="0">
                          <a:highlight>
                            <a:srgbClr val="FFFFFF"/>
                          </a:highlight>
                          <a:latin typeface="Canva Sans" panose="020B0604020202020204" charset="0"/>
                        </a:rPr>
                      </a:br>
                      <a:r>
                        <a:rPr lang="en-GB" sz="1400" dirty="0">
                          <a:highlight>
                            <a:srgbClr val="FFFFFF"/>
                          </a:highlight>
                          <a:latin typeface="Canva Sans" panose="020B0604020202020204" charset="0"/>
                        </a:rPr>
                        <a:t> with Cheese Sauce and </a:t>
                      </a:r>
                      <a:br>
                        <a:rPr lang="en-GB" sz="1400" dirty="0">
                          <a:highlight>
                            <a:srgbClr val="FFFFFF"/>
                          </a:highlight>
                          <a:latin typeface="Canva Sans" panose="020B0604020202020204" charset="0"/>
                        </a:rPr>
                      </a:br>
                      <a:r>
                        <a:rPr lang="en-GB" sz="1400" dirty="0">
                          <a:highlight>
                            <a:srgbClr val="FFFFFF"/>
                          </a:highlight>
                          <a:latin typeface="Canva Sans" panose="020B0604020202020204" charset="0"/>
                        </a:rPr>
                        <a:t>served with Homemade Garlic Bread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chemeClr val="tx1"/>
                          </a:solidFill>
                          <a:highlight>
                            <a:srgbClr val="FFFFFF"/>
                          </a:highlight>
                          <a:latin typeface="Canva Sans Bold"/>
                        </a:rPr>
                        <a:t>Roast Chicken, Stuffing,</a:t>
                      </a:r>
                    </a:p>
                    <a:p>
                      <a:pPr algn="l">
                        <a:lnSpc>
                          <a:spcPts val="1960"/>
                        </a:lnSpc>
                      </a:pPr>
                      <a:r>
                        <a:rPr lang="en-US" sz="1400" dirty="0">
                          <a:solidFill>
                            <a:schemeClr val="tx1"/>
                          </a:solidFill>
                          <a:highlight>
                            <a:srgbClr val="FFFFFF"/>
                          </a:highlight>
                          <a:latin typeface="Canva Sans Bold"/>
                        </a:rPr>
                        <a:t>Roast Potatoes and Gravy</a:t>
                      </a:r>
                    </a:p>
                    <a:p>
                      <a:pPr marL="0" lvl="0" indent="0" algn="l">
                        <a:lnSpc>
                          <a:spcPts val="1960"/>
                        </a:lnSpc>
                        <a:spcBef>
                          <a:spcPct val="0"/>
                        </a:spcBef>
                      </a:pPr>
                      <a:r>
                        <a:rPr lang="en-US" sz="1400" dirty="0">
                          <a:solidFill>
                            <a:schemeClr val="tx1"/>
                          </a:solidFill>
                          <a:highlight>
                            <a:srgbClr val="FFFFFF"/>
                          </a:highlight>
                          <a:latin typeface="Canva Sans"/>
                        </a:rPr>
                        <a:t>Red Tractor Accredited </a:t>
                      </a:r>
                    </a:p>
                    <a:p>
                      <a:pPr marL="0" lvl="0" indent="0" algn="l">
                        <a:lnSpc>
                          <a:spcPts val="1960"/>
                        </a:lnSpc>
                        <a:spcBef>
                          <a:spcPct val="0"/>
                        </a:spcBef>
                      </a:pPr>
                      <a:r>
                        <a:rPr lang="en-US" sz="1400" dirty="0">
                          <a:solidFill>
                            <a:schemeClr val="tx1"/>
                          </a:solidFill>
                          <a:highlight>
                            <a:srgbClr val="FFFFFF"/>
                          </a:highlight>
                          <a:latin typeface="Canva Sans"/>
                        </a:rPr>
                        <a:t>Chicken served with Sage </a:t>
                      </a:r>
                      <a:br>
                        <a:rPr lang="en-US" sz="1400" dirty="0">
                          <a:solidFill>
                            <a:schemeClr val="tx1"/>
                          </a:solidFill>
                          <a:highlight>
                            <a:srgbClr val="FFFFFF"/>
                          </a:highlight>
                          <a:latin typeface="Canva Sans"/>
                        </a:rPr>
                      </a:br>
                      <a:r>
                        <a:rPr lang="en-US" sz="1400" dirty="0">
                          <a:solidFill>
                            <a:schemeClr val="tx1"/>
                          </a:solidFill>
                          <a:highlight>
                            <a:srgbClr val="FFFFFF"/>
                          </a:highlight>
                          <a:latin typeface="Canva Sans"/>
                        </a:rPr>
                        <a:t>and Onion Stuffing, Homemade Roasted Potatoes</a:t>
                      </a:r>
                      <a:br>
                        <a:rPr lang="en-US" sz="1400" dirty="0">
                          <a:solidFill>
                            <a:schemeClr val="tx1"/>
                          </a:solidFill>
                          <a:highlight>
                            <a:srgbClr val="FFFFFF"/>
                          </a:highlight>
                          <a:latin typeface="Canva Sans"/>
                        </a:rPr>
                      </a:br>
                      <a:r>
                        <a:rPr lang="en-US" sz="1400" dirty="0">
                          <a:solidFill>
                            <a:schemeClr val="tx1"/>
                          </a:solidFill>
                          <a:highlight>
                            <a:srgbClr val="FFFFFF"/>
                          </a:highlight>
                          <a:latin typeface="Canva Sans"/>
                        </a:rPr>
                        <a:t>and 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chemeClr val="tx1"/>
                          </a:solidFill>
                          <a:highlight>
                            <a:srgbClr val="FFFFFF"/>
                          </a:highlight>
                          <a:latin typeface="Canva Sans Bold"/>
                        </a:rPr>
                        <a:t>Chicken Tikka Masala with </a:t>
                      </a:r>
                      <a:br>
                        <a:rPr lang="en-US" sz="1400" dirty="0">
                          <a:solidFill>
                            <a:schemeClr val="tx1"/>
                          </a:solidFill>
                          <a:highlight>
                            <a:srgbClr val="FFFFFF"/>
                          </a:highlight>
                          <a:latin typeface="Canva Sans Bold"/>
                        </a:rPr>
                      </a:br>
                      <a:r>
                        <a:rPr lang="en-US" sz="1400" dirty="0">
                          <a:solidFill>
                            <a:schemeClr val="tx1"/>
                          </a:solidFill>
                          <a:highlight>
                            <a:srgbClr val="FFFFFF"/>
                          </a:highlight>
                          <a:latin typeface="Canva Sans Bold"/>
                        </a:rPr>
                        <a:t>Rice</a:t>
                      </a:r>
                    </a:p>
                    <a:p>
                      <a:pPr marL="0" lvl="0" indent="0" algn="l" defTabSz="914400" rtl="0" eaLnBrk="1" latinLnBrk="0" hangingPunct="1">
                        <a:lnSpc>
                          <a:spcPts val="1960"/>
                        </a:lnSpc>
                        <a:spcBef>
                          <a:spcPct val="0"/>
                        </a:spcBef>
                      </a:pPr>
                      <a:r>
                        <a:rPr lang="en-US" sz="1400" kern="1200" dirty="0">
                          <a:solidFill>
                            <a:schemeClr val="tx1"/>
                          </a:solidFill>
                          <a:highlight>
                            <a:srgbClr val="FFFFFF"/>
                          </a:highlight>
                          <a:latin typeface="Canva Sans"/>
                          <a:ea typeface="+mn-ea"/>
                          <a:cs typeface="+mn-cs"/>
                        </a:rPr>
                        <a:t>Red Tractor Accredited</a:t>
                      </a:r>
                      <a:br>
                        <a:rPr lang="en-US" sz="1400" kern="1200" dirty="0">
                          <a:solidFill>
                            <a:schemeClr val="tx1"/>
                          </a:solidFill>
                          <a:highlight>
                            <a:srgbClr val="FFFFFF"/>
                          </a:highlight>
                          <a:latin typeface="Canva Sans"/>
                          <a:ea typeface="+mn-ea"/>
                          <a:cs typeface="+mn-cs"/>
                        </a:rPr>
                      </a:br>
                      <a:r>
                        <a:rPr lang="en-US" sz="1400" kern="1200" dirty="0">
                          <a:solidFill>
                            <a:schemeClr val="tx1"/>
                          </a:solidFill>
                          <a:highlight>
                            <a:srgbClr val="FFFFFF"/>
                          </a:highlight>
                          <a:latin typeface="Canva Sans"/>
                          <a:ea typeface="+mn-ea"/>
                          <a:cs typeface="+mn-cs"/>
                        </a:rPr>
                        <a:t>Chicken and Brown Lentils </a:t>
                      </a:r>
                      <a:br>
                        <a:rPr lang="en-US" sz="1400" kern="1200" dirty="0">
                          <a:solidFill>
                            <a:schemeClr val="tx1"/>
                          </a:solidFill>
                          <a:highlight>
                            <a:srgbClr val="FFFFFF"/>
                          </a:highlight>
                          <a:latin typeface="Canva Sans"/>
                          <a:ea typeface="+mn-ea"/>
                          <a:cs typeface="+mn-cs"/>
                        </a:rPr>
                      </a:br>
                      <a:r>
                        <a:rPr lang="en-US" sz="1400" kern="1200" dirty="0">
                          <a:solidFill>
                            <a:schemeClr val="tx1"/>
                          </a:solidFill>
                          <a:highlight>
                            <a:srgbClr val="FFFFFF"/>
                          </a:highlight>
                          <a:latin typeface="Canva Sans"/>
                          <a:ea typeface="+mn-ea"/>
                          <a:cs typeface="+mn-cs"/>
                        </a:rPr>
                        <a:t>in a Homemade Spiced Sauce with 50/50 </a:t>
                      </a:r>
                      <a:r>
                        <a:rPr lang="en-US" sz="1400" kern="1200" dirty="0" err="1">
                          <a:solidFill>
                            <a:schemeClr val="tx1"/>
                          </a:solidFill>
                          <a:highlight>
                            <a:srgbClr val="FFFFFF"/>
                          </a:highlight>
                          <a:latin typeface="Canva Sans"/>
                          <a:ea typeface="+mn-ea"/>
                          <a:cs typeface="+mn-cs"/>
                        </a:rPr>
                        <a:t>Wholemeal</a:t>
                      </a:r>
                      <a:br>
                        <a:rPr lang="en-US" sz="1400" kern="1200" dirty="0">
                          <a:solidFill>
                            <a:schemeClr val="tx1"/>
                          </a:solidFill>
                          <a:highlight>
                            <a:srgbClr val="FFFFFF"/>
                          </a:highlight>
                          <a:latin typeface="Canva Sans"/>
                          <a:ea typeface="+mn-ea"/>
                          <a:cs typeface="+mn-cs"/>
                        </a:rPr>
                      </a:br>
                      <a:r>
                        <a:rPr lang="en-US" sz="1400" kern="1200" dirty="0">
                          <a:solidFill>
                            <a:schemeClr val="tx1"/>
                          </a:solidFill>
                          <a:highlight>
                            <a:srgbClr val="FFFFFF"/>
                          </a:highlight>
                          <a:latin typeface="Canva Sans"/>
                          <a:ea typeface="+mn-ea"/>
                          <a:cs typeface="+mn-cs"/>
                        </a:rPr>
                        <a:t>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endParaRPr lang="en-US" sz="1400" dirty="0">
                        <a:solidFill>
                          <a:schemeClr val="tx1"/>
                        </a:solidFill>
                        <a:highlight>
                          <a:srgbClr val="FFFFFF"/>
                        </a:highlight>
                        <a:latin typeface="Canva Sans Bold"/>
                      </a:endParaRPr>
                    </a:p>
                    <a:p>
                      <a:pPr algn="l">
                        <a:lnSpc>
                          <a:spcPts val="1960"/>
                        </a:lnSpc>
                      </a:pPr>
                      <a:r>
                        <a:rPr lang="en-US" sz="1400" dirty="0">
                          <a:solidFill>
                            <a:schemeClr val="tx1"/>
                          </a:solidFill>
                          <a:highlight>
                            <a:srgbClr val="FFFFFF"/>
                          </a:highlight>
                          <a:latin typeface="Canva Sans Bold"/>
                        </a:rPr>
                        <a:t>Fish Fingers, Chips and </a:t>
                      </a:r>
                    </a:p>
                    <a:p>
                      <a:pPr algn="l">
                        <a:lnSpc>
                          <a:spcPts val="1960"/>
                        </a:lnSpc>
                      </a:pPr>
                      <a:r>
                        <a:rPr lang="en-US" sz="1400" dirty="0">
                          <a:solidFill>
                            <a:schemeClr val="tx1"/>
                          </a:solidFill>
                          <a:highlight>
                            <a:srgbClr val="FFFFFF"/>
                          </a:highlight>
                          <a:latin typeface="Canva Sans Bold"/>
                        </a:rPr>
                        <a:t>Tomato Sauce</a:t>
                      </a:r>
                    </a:p>
                    <a:p>
                      <a:pPr marL="0" lvl="0" indent="0" algn="l">
                        <a:lnSpc>
                          <a:spcPts val="1960"/>
                        </a:lnSpc>
                        <a:spcBef>
                          <a:spcPct val="0"/>
                        </a:spcBef>
                      </a:pPr>
                      <a:r>
                        <a:rPr lang="en-US" sz="1400" dirty="0">
                          <a:solidFill>
                            <a:schemeClr val="tx1"/>
                          </a:solidFill>
                          <a:highlight>
                            <a:srgbClr val="FFFFFF"/>
                          </a:highlight>
                          <a:latin typeface="Canva Sans"/>
                        </a:rPr>
                        <a:t>Oven Baked Youngs MSC Accredited </a:t>
                      </a:r>
                      <a:r>
                        <a:rPr lang="en-US" sz="1400" kern="1200" dirty="0">
                          <a:solidFill>
                            <a:schemeClr val="tx1"/>
                          </a:solidFill>
                          <a:highlight>
                            <a:srgbClr val="FFFFFF"/>
                          </a:highlight>
                          <a:latin typeface="Canva Sans"/>
                          <a:ea typeface="+mn-ea"/>
                          <a:cs typeface="+mn-cs"/>
                        </a:rPr>
                        <a:t>Pollock</a:t>
                      </a:r>
                      <a:r>
                        <a:rPr lang="en-US" sz="1400" dirty="0">
                          <a:solidFill>
                            <a:schemeClr val="tx1"/>
                          </a:solidFill>
                          <a:highlight>
                            <a:srgbClr val="FFFFFF"/>
                          </a:highlight>
                          <a:latin typeface="Canva Sans"/>
                        </a:rPr>
                        <a:t> </a:t>
                      </a:r>
                    </a:p>
                    <a:p>
                      <a:pPr marL="0" lvl="0" indent="0" algn="l">
                        <a:lnSpc>
                          <a:spcPts val="1960"/>
                        </a:lnSpc>
                        <a:spcBef>
                          <a:spcPct val="0"/>
                        </a:spcBef>
                      </a:pPr>
                      <a:r>
                        <a:rPr lang="en-US" sz="1400" dirty="0">
                          <a:solidFill>
                            <a:schemeClr val="tx1"/>
                          </a:solidFill>
                          <a:highlight>
                            <a:srgbClr val="FFFFFF"/>
                          </a:highlight>
                          <a:latin typeface="Canva Sans"/>
                        </a:rPr>
                        <a:t>Fishfingers with Oven Baked Chips &amp; Tomato Ketchup </a:t>
                      </a:r>
                    </a:p>
                    <a:p>
                      <a:endParaRPr lang="en-GB" sz="1400" dirty="0">
                        <a:solidFill>
                          <a:schemeClr val="tx1"/>
                        </a:solidFill>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89949154"/>
                  </a:ext>
                </a:extLst>
              </a:tr>
              <a:tr h="1360256">
                <a:tc>
                  <a:txBody>
                    <a:bodyPr/>
                    <a:lstStyle/>
                    <a:p>
                      <a:pPr algn="l">
                        <a:lnSpc>
                          <a:spcPts val="1960"/>
                        </a:lnSpc>
                      </a:pPr>
                      <a:r>
                        <a:rPr lang="en-US" sz="1400" dirty="0">
                          <a:solidFill>
                            <a:schemeClr val="tx1"/>
                          </a:solidFill>
                          <a:latin typeface="Canva Sans Bold"/>
                        </a:rPr>
                        <a:t>Soya Mince Lasagna</a:t>
                      </a:r>
                      <a:br>
                        <a:rPr lang="en-US" sz="1400" dirty="0">
                          <a:solidFill>
                            <a:schemeClr val="tx1"/>
                          </a:solidFill>
                          <a:latin typeface="Canva Sans Bold"/>
                        </a:rPr>
                      </a:br>
                      <a:r>
                        <a:rPr lang="en-US" sz="1400" kern="1200" dirty="0">
                          <a:solidFill>
                            <a:srgbClr val="000000"/>
                          </a:solidFill>
                          <a:latin typeface="Canva Sans" panose="020B0604020202020204" charset="0"/>
                          <a:ea typeface="+mn-ea"/>
                          <a:cs typeface="+mn-cs"/>
                        </a:rPr>
                        <a:t>A Layered Lasagna Make with 96% Soya Mince and Lentils in a Tomato Sauce, Topped with Cheese Sauce and Served with Homemade Garlic Bread</a:t>
                      </a:r>
                      <a:endParaRPr lang="en-GB" sz="1400" kern="1200" dirty="0">
                        <a:solidFill>
                          <a:srgbClr val="000000"/>
                        </a:solidFill>
                        <a:latin typeface="Canva Sans" panose="020B060402020202020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chemeClr val="tx1"/>
                          </a:solidFill>
                          <a:highlight>
                            <a:srgbClr val="FFFFFF"/>
                          </a:highlight>
                          <a:latin typeface="Canva Sans Bold"/>
                        </a:rPr>
                        <a:t>Plant Balls in Tomato Sauce with Rice</a:t>
                      </a:r>
                    </a:p>
                    <a:p>
                      <a:pPr marL="0" algn="l" defTabSz="914400" rtl="0" eaLnBrk="1" latinLnBrk="0" hangingPunct="1">
                        <a:lnSpc>
                          <a:spcPts val="1960"/>
                        </a:lnSpc>
                      </a:pPr>
                      <a:r>
                        <a:rPr lang="en-US" sz="1400" kern="1200" dirty="0">
                          <a:solidFill>
                            <a:schemeClr val="tx1"/>
                          </a:solidFill>
                          <a:highlight>
                            <a:srgbClr val="FFFFFF"/>
                          </a:highlight>
                          <a:latin typeface="Canva Sans"/>
                          <a:ea typeface="+mn-ea"/>
                          <a:cs typeface="+mn-cs"/>
                        </a:rPr>
                        <a:t>‘Meatless Farm’ Vegan Plant Balls in a Herby Homemade Tomato Sauce with 50/50 </a:t>
                      </a:r>
                      <a:r>
                        <a:rPr lang="en-US" sz="1400" kern="1200" dirty="0" err="1">
                          <a:solidFill>
                            <a:schemeClr val="tx1"/>
                          </a:solidFill>
                          <a:highlight>
                            <a:srgbClr val="FFFFFF"/>
                          </a:highlight>
                          <a:latin typeface="Canva Sans"/>
                          <a:ea typeface="+mn-ea"/>
                          <a:cs typeface="+mn-cs"/>
                        </a:rPr>
                        <a:t>Wholemeal</a:t>
                      </a:r>
                      <a:r>
                        <a:rPr lang="en-US" sz="1400" kern="1200" dirty="0">
                          <a:solidFill>
                            <a:schemeClr val="tx1"/>
                          </a:solidFill>
                          <a:highlight>
                            <a:srgbClr val="FFFFFF"/>
                          </a:highlight>
                          <a:latin typeface="Canva Sans"/>
                          <a:ea typeface="+mn-ea"/>
                          <a:cs typeface="+mn-cs"/>
                        </a:rPr>
                        <a:t> Rice</a:t>
                      </a:r>
                    </a:p>
                    <a:p>
                      <a:pPr algn="l">
                        <a:lnSpc>
                          <a:spcPts val="1960"/>
                        </a:lnSpc>
                      </a:pPr>
                      <a:endParaRPr lang="en-US" sz="1400" dirty="0">
                        <a:solidFill>
                          <a:schemeClr val="tx1"/>
                        </a:solidFill>
                        <a:highlight>
                          <a:srgbClr val="FFFFFF"/>
                        </a:highlight>
                        <a:latin typeface="Canva Sans"/>
                      </a:endParaRPr>
                    </a:p>
                    <a:p>
                      <a:endParaRPr lang="en-GB" sz="1400" dirty="0">
                        <a:solidFill>
                          <a:schemeClr val="tx1"/>
                        </a:solidFill>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chemeClr val="tx1"/>
                          </a:solidFill>
                          <a:highlight>
                            <a:srgbClr val="FFFFFF"/>
                          </a:highlight>
                          <a:latin typeface="Canva Sans Bold"/>
                        </a:rPr>
                        <a:t>Vegetarian Wellington, Roast Potatoes and Gravy</a:t>
                      </a:r>
                      <a:endParaRPr lang="en-US" dirty="0">
                        <a:highlight>
                          <a:srgbClr val="FFFFFF"/>
                        </a:highlight>
                      </a:endParaRPr>
                    </a:p>
                    <a:p>
                      <a:pPr marL="0" lvl="0" indent="0" algn="l">
                        <a:lnSpc>
                          <a:spcPts val="1960"/>
                        </a:lnSpc>
                        <a:spcBef>
                          <a:spcPct val="0"/>
                        </a:spcBef>
                      </a:pPr>
                      <a:r>
                        <a:rPr lang="en-US" sz="1400" dirty="0">
                          <a:solidFill>
                            <a:schemeClr val="tx1"/>
                          </a:solidFill>
                          <a:highlight>
                            <a:srgbClr val="FFFFFF"/>
                          </a:highlight>
                          <a:latin typeface="Canva Sans"/>
                        </a:rPr>
                        <a:t>Homemade Wellington with Brown Lentils, </a:t>
                      </a:r>
                      <a:r>
                        <a:rPr lang="en-US" sz="1400" dirty="0" err="1">
                          <a:solidFill>
                            <a:schemeClr val="tx1"/>
                          </a:solidFill>
                          <a:highlight>
                            <a:srgbClr val="FFFFFF"/>
                          </a:highlight>
                          <a:latin typeface="Canva Sans"/>
                        </a:rPr>
                        <a:t>Aubergine</a:t>
                      </a:r>
                      <a:r>
                        <a:rPr lang="en-US" sz="1400" dirty="0">
                          <a:solidFill>
                            <a:schemeClr val="tx1"/>
                          </a:solidFill>
                          <a:highlight>
                            <a:srgbClr val="FFFFFF"/>
                          </a:highlight>
                          <a:latin typeface="Canva Sans"/>
                        </a:rPr>
                        <a:t> &amp; Potato Wrapped in Vegan Pastry Served with Roast Potatoes </a:t>
                      </a:r>
                      <a:br>
                        <a:rPr lang="en-US" sz="1400" dirty="0">
                          <a:solidFill>
                            <a:schemeClr val="tx1"/>
                          </a:solidFill>
                          <a:highlight>
                            <a:srgbClr val="FFFFFF"/>
                          </a:highlight>
                          <a:latin typeface="Canva Sans"/>
                        </a:rPr>
                      </a:br>
                      <a:r>
                        <a:rPr lang="en-US" sz="1400" dirty="0">
                          <a:solidFill>
                            <a:schemeClr val="tx1"/>
                          </a:solidFill>
                          <a:highlight>
                            <a:srgbClr val="FFFFFF"/>
                          </a:highlight>
                          <a:latin typeface="Canva Sans"/>
                        </a:rPr>
                        <a:t>and Vegan Gravy</a:t>
                      </a:r>
                    </a:p>
                    <a:p>
                      <a:pPr marL="0" lvl="0" indent="0" algn="l">
                        <a:lnSpc>
                          <a:spcPts val="1960"/>
                        </a:lnSpc>
                        <a:spcBef>
                          <a:spcPct val="0"/>
                        </a:spcBef>
                      </a:pPr>
                      <a:endParaRPr lang="en-US" sz="1400" dirty="0">
                        <a:solidFill>
                          <a:schemeClr val="tx1"/>
                        </a:solidFill>
                        <a:highlight>
                          <a:srgbClr val="FFFFFF"/>
                        </a:highlight>
                        <a:latin typeface="Canva Sans"/>
                      </a:endParaRPr>
                    </a:p>
                    <a:p>
                      <a:pPr marL="0" lvl="0" indent="0" algn="l">
                        <a:lnSpc>
                          <a:spcPts val="1960"/>
                        </a:lnSpc>
                        <a:spcBef>
                          <a:spcPct val="0"/>
                        </a:spcBef>
                      </a:pPr>
                      <a:endParaRPr lang="en-US" sz="1400" dirty="0">
                        <a:solidFill>
                          <a:schemeClr val="tx1"/>
                        </a:solidFill>
                        <a:highlight>
                          <a:srgbClr val="FFFFFF"/>
                        </a:highlight>
                        <a:latin typeface="Canva Sa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kern="1200" dirty="0">
                          <a:solidFill>
                            <a:schemeClr val="tx1"/>
                          </a:solidFill>
                          <a:latin typeface="Canva Sans Bold"/>
                          <a:ea typeface="+mn-ea"/>
                          <a:cs typeface="+mn-cs"/>
                        </a:rPr>
                        <a:t>Quorn and Lentil Tikka Masala With Rice</a:t>
                      </a:r>
                    </a:p>
                    <a:p>
                      <a:pPr algn="l">
                        <a:lnSpc>
                          <a:spcPts val="1960"/>
                        </a:lnSpc>
                      </a:pPr>
                      <a:r>
                        <a:rPr lang="en-US" sz="1400" kern="1200" dirty="0">
                          <a:solidFill>
                            <a:schemeClr val="tx1"/>
                          </a:solidFill>
                          <a:latin typeface="Canva Sans"/>
                          <a:ea typeface="+mn-ea"/>
                          <a:cs typeface="+mn-cs"/>
                        </a:rPr>
                        <a:t>Quorn and Brown Lentils in a Homemade Tikka Masala Sauce with 50/50 </a:t>
                      </a:r>
                      <a:r>
                        <a:rPr lang="en-US" sz="1400" kern="1200" dirty="0" err="1">
                          <a:solidFill>
                            <a:schemeClr val="tx1"/>
                          </a:solidFill>
                          <a:latin typeface="Canva Sans"/>
                          <a:ea typeface="+mn-ea"/>
                          <a:cs typeface="+mn-cs"/>
                        </a:rPr>
                        <a:t>Wholemeal</a:t>
                      </a:r>
                      <a:r>
                        <a:rPr lang="en-US" sz="1400" kern="1200" dirty="0">
                          <a:solidFill>
                            <a:schemeClr val="tx1"/>
                          </a:solidFill>
                          <a:latin typeface="Canva Sans"/>
                          <a:ea typeface="+mn-ea"/>
                          <a:cs typeface="+mn-cs"/>
                        </a:rPr>
                        <a:t> Rice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chemeClr val="tx1"/>
                          </a:solidFill>
                          <a:highlight>
                            <a:srgbClr val="FFFFFF"/>
                          </a:highlight>
                          <a:latin typeface="Canva Sans Bold"/>
                        </a:rPr>
                        <a:t>Cheese &amp; Bean Pasty with Chips and Tomato Sauce</a:t>
                      </a:r>
                    </a:p>
                    <a:p>
                      <a:pPr marL="0" lvl="0" indent="0" algn="l">
                        <a:lnSpc>
                          <a:spcPts val="1960"/>
                        </a:lnSpc>
                        <a:spcBef>
                          <a:spcPct val="0"/>
                        </a:spcBef>
                      </a:pPr>
                      <a:r>
                        <a:rPr lang="en-US" sz="1400" dirty="0">
                          <a:solidFill>
                            <a:schemeClr val="tx1"/>
                          </a:solidFill>
                          <a:highlight>
                            <a:srgbClr val="FFFFFF"/>
                          </a:highlight>
                          <a:latin typeface="Canva Sans"/>
                        </a:rPr>
                        <a:t>Homemade Cheddar Cheese and Reduced Sugar &amp; Salt Baked Bean Pasty Served with Oven Baked Chips &amp; Tomato Ketchup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03764832"/>
                  </a:ext>
                </a:extLst>
              </a:tr>
              <a:tr h="739216">
                <a:tc gridSpan="5">
                  <a:txBody>
                    <a:bodyPr/>
                    <a:lstStyle/>
                    <a:p>
                      <a:pPr algn="ctr">
                        <a:lnSpc>
                          <a:spcPts val="1960"/>
                        </a:lnSpc>
                      </a:pPr>
                      <a:r>
                        <a:rPr lang="en-US" sz="1400" dirty="0">
                          <a:solidFill>
                            <a:schemeClr val="tx1"/>
                          </a:solidFill>
                          <a:latin typeface="Canva Sans"/>
                        </a:rPr>
                        <a:t>Each day we serve a choice of two vegetables such as carrots, broccoli, cauliflower, sweetcorn, peas, baked beans, green beans, cabbage, peppers.</a:t>
                      </a:r>
                    </a:p>
                    <a:p>
                      <a:pPr marL="0" lvl="0" indent="0" algn="ctr">
                        <a:lnSpc>
                          <a:spcPts val="1960"/>
                        </a:lnSpc>
                        <a:spcBef>
                          <a:spcPct val="0"/>
                        </a:spcBef>
                      </a:pPr>
                      <a:r>
                        <a:rPr lang="en-US" sz="1400" dirty="0">
                          <a:solidFill>
                            <a:schemeClr val="tx1"/>
                          </a:solidFill>
                          <a:latin typeface="Canva Sans"/>
                        </a:rPr>
                        <a:t>We also serve a daily salad selection for pupils to help themselves to. </a:t>
                      </a:r>
                      <a:endParaRPr lang="en-GB" sz="14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extLst>
                  <a:ext uri="{0D108BD9-81ED-4DB2-BD59-A6C34878D82A}">
                    <a16:rowId xmlns:a16="http://schemas.microsoft.com/office/drawing/2014/main" val="4224293292"/>
                  </a:ext>
                </a:extLst>
              </a:tr>
              <a:tr h="34190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highlight>
                            <a:srgbClr val="FFFFFF"/>
                          </a:highlight>
                          <a:latin typeface="Canva Sans Bold"/>
                        </a:rPr>
                        <a:t>Cheese and Crackers</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chemeClr val="tx1"/>
                          </a:solidFill>
                          <a:highlight>
                            <a:srgbClr val="FFFFFF"/>
                          </a:highlight>
                          <a:latin typeface="Canva Sans"/>
                          <a:ea typeface="+mn-ea"/>
                          <a:cs typeface="+mn-cs"/>
                        </a:rPr>
                        <a:t>Cheddar Cheese Wedges with Cream Crackers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Apple Cake with Custard </a:t>
                      </a:r>
                    </a:p>
                    <a:p>
                      <a:pPr marL="0" marR="0" lvl="0" indent="0" algn="l" defTabSz="914400" rtl="0" eaLnBrk="1" fontAlgn="auto" latinLnBrk="0" hangingPunct="1">
                        <a:lnSpc>
                          <a:spcPts val="1960"/>
                        </a:lnSpc>
                        <a:spcBef>
                          <a:spcPts val="0"/>
                        </a:spcBef>
                        <a:spcAft>
                          <a:spcPts val="0"/>
                        </a:spcAft>
                        <a:buClrTx/>
                        <a:buSzTx/>
                        <a:buFontTx/>
                        <a:buNone/>
                        <a:tabLst/>
                        <a:defRPr/>
                      </a:pPr>
                      <a:r>
                        <a:rPr lang="en-GB" sz="1400" dirty="0">
                          <a:highlight>
                            <a:srgbClr val="FFFFFF"/>
                          </a:highlight>
                          <a:latin typeface="Canva Sans" panose="020B0604020202020204" charset="0"/>
                        </a:rPr>
                        <a:t>Homemade Apple Cake Served with a Vanilla Custard </a:t>
                      </a:r>
                    </a:p>
                    <a:p>
                      <a:pPr algn="l">
                        <a:lnSpc>
                          <a:spcPts val="1960"/>
                        </a:lnSpc>
                      </a:pPr>
                      <a:endParaRPr lang="en-US" sz="1400" dirty="0">
                        <a:solidFill>
                          <a:schemeClr val="tx1"/>
                        </a:solidFill>
                        <a:highlight>
                          <a:srgbClr val="FFFFFF"/>
                        </a:highlight>
                        <a:latin typeface="Canva Sans"/>
                      </a:endParaRPr>
                    </a:p>
                    <a:p>
                      <a:pPr algn="l">
                        <a:lnSpc>
                          <a:spcPts val="1960"/>
                        </a:lnSpc>
                      </a:pPr>
                      <a:endParaRPr lang="en-US" sz="1400" dirty="0">
                        <a:solidFill>
                          <a:schemeClr val="tx1"/>
                        </a:solidFill>
                        <a:highlight>
                          <a:srgbClr val="FFFFFF"/>
                        </a:highlight>
                        <a:latin typeface="Canva Sa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chemeClr val="tx1"/>
                          </a:solidFill>
                          <a:highlight>
                            <a:srgbClr val="FFFFFF"/>
                          </a:highlight>
                          <a:latin typeface="Canva Sans Bold"/>
                        </a:rPr>
                        <a:t>Fruit Medley</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b="0" dirty="0">
                          <a:solidFill>
                            <a:schemeClr val="tx1"/>
                          </a:solidFill>
                          <a:highlight>
                            <a:srgbClr val="FFFFFF"/>
                          </a:highlight>
                          <a:latin typeface="Canva Sans"/>
                        </a:rPr>
                        <a:t>A selection of </a:t>
                      </a:r>
                      <a:r>
                        <a:rPr lang="en-US" sz="1400" b="0" dirty="0">
                          <a:solidFill>
                            <a:srgbClr val="000000"/>
                          </a:solidFill>
                          <a:highlight>
                            <a:srgbClr val="FFFFFF"/>
                          </a:highlight>
                          <a:latin typeface="Canva Sans" panose="020B0604020202020204" charset="0"/>
                        </a:rPr>
                        <a:t>Pineapple, Mandarin, Peach, Apple and Orange</a:t>
                      </a:r>
                    </a:p>
                    <a:p>
                      <a:pPr marL="0" marR="0" lvl="0" indent="0" algn="l" defTabSz="914400" rtl="0" eaLnBrk="1" fontAlgn="auto" latinLnBrk="0" hangingPunct="1">
                        <a:lnSpc>
                          <a:spcPts val="1960"/>
                        </a:lnSpc>
                        <a:spcBef>
                          <a:spcPts val="0"/>
                        </a:spcBef>
                        <a:spcAft>
                          <a:spcPts val="0"/>
                        </a:spcAft>
                        <a:buClrTx/>
                        <a:buSzTx/>
                        <a:buFontTx/>
                        <a:buNone/>
                        <a:tabLst/>
                        <a:defRPr/>
                      </a:pPr>
                      <a:endParaRPr lang="en-US" sz="1400" b="0" dirty="0">
                        <a:solidFill>
                          <a:srgbClr val="000000"/>
                        </a:solidFill>
                        <a:highlight>
                          <a:srgbClr val="FFFFFF"/>
                        </a:highlight>
                        <a:latin typeface="Canva Sans" panose="020B0604020202020204" charset="0"/>
                      </a:endParaRPr>
                    </a:p>
                    <a:p>
                      <a:pPr marL="0" marR="0" lvl="0" indent="0" algn="l" defTabSz="914400" rtl="0" eaLnBrk="1" fontAlgn="auto" latinLnBrk="0" hangingPunct="1">
                        <a:lnSpc>
                          <a:spcPts val="1960"/>
                        </a:lnSpc>
                        <a:spcBef>
                          <a:spcPts val="0"/>
                        </a:spcBef>
                        <a:spcAft>
                          <a:spcPts val="0"/>
                        </a:spcAft>
                        <a:buClrTx/>
                        <a:buSzTx/>
                        <a:buFontTx/>
                        <a:buNone/>
                        <a:tabLst/>
                        <a:defRPr/>
                      </a:pPr>
                      <a:endParaRPr lang="en-US" sz="1400" b="0" dirty="0">
                        <a:solidFill>
                          <a:srgbClr val="000000"/>
                        </a:solidFill>
                        <a:highlight>
                          <a:srgbClr val="FFFFFF"/>
                        </a:highlight>
                        <a:latin typeface="Canva Sans" panose="020B0604020202020204" charset="0"/>
                      </a:endParaRPr>
                    </a:p>
                    <a:p>
                      <a:pPr algn="l">
                        <a:lnSpc>
                          <a:spcPts val="1960"/>
                        </a:lnSpc>
                      </a:pPr>
                      <a:endParaRPr lang="en-US" sz="1400" b="0" dirty="0">
                        <a:solidFill>
                          <a:schemeClr val="tx1"/>
                        </a:solidFill>
                        <a:highlight>
                          <a:srgbClr val="FFFFFF"/>
                        </a:highlight>
                        <a:latin typeface="Canva Sa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GB" sz="1400" dirty="0">
                          <a:solidFill>
                            <a:schemeClr val="tx1"/>
                          </a:solidFill>
                          <a:highlight>
                            <a:srgbClr val="FFFFFF"/>
                          </a:highlight>
                          <a:latin typeface="Canva Sans Bold"/>
                        </a:rPr>
                        <a:t>Jelly with Mandarins</a:t>
                      </a:r>
                    </a:p>
                    <a:p>
                      <a:pPr algn="l">
                        <a:lnSpc>
                          <a:spcPts val="1960"/>
                        </a:lnSpc>
                      </a:pPr>
                      <a:r>
                        <a:rPr lang="en-GB" sz="1400" b="0" kern="1200" dirty="0">
                          <a:solidFill>
                            <a:srgbClr val="000000"/>
                          </a:solidFill>
                          <a:highlight>
                            <a:srgbClr val="FFFFFF"/>
                          </a:highlight>
                          <a:latin typeface="Canva Sans" panose="020B0604020202020204" charset="0"/>
                          <a:ea typeface="+mn-ea"/>
                          <a:cs typeface="+mn-cs"/>
                        </a:rPr>
                        <a:t>Strawberry Jelly served with Mandarins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Syrup Sponge with Custard</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dirty="0">
                          <a:solidFill>
                            <a:srgbClr val="000000"/>
                          </a:solidFill>
                          <a:highlight>
                            <a:srgbClr val="FFFFFF"/>
                          </a:highlight>
                          <a:latin typeface="Canva Sans" panose="020B0604020202020204" charset="0"/>
                        </a:rPr>
                        <a:t>Homemade Vanilla Sponge Drizzled with Golden Syrup and Served with Custard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03234578"/>
                  </a:ext>
                </a:extLst>
              </a:tr>
            </a:tbl>
          </a:graphicData>
        </a:graphic>
      </p:graphicFrame>
      <p:grpSp>
        <p:nvGrpSpPr>
          <p:cNvPr id="39" name="Group 39">
            <a:extLst>
              <a:ext uri="{FF2B5EF4-FFF2-40B4-BE49-F238E27FC236}">
                <a16:creationId xmlns:a16="http://schemas.microsoft.com/office/drawing/2014/main" id="{A1BBCC02-D2C6-7673-BD96-87D07340D2E6}"/>
              </a:ext>
            </a:extLst>
          </p:cNvPr>
          <p:cNvGrpSpPr/>
          <p:nvPr/>
        </p:nvGrpSpPr>
        <p:grpSpPr>
          <a:xfrm>
            <a:off x="5642829" y="6315913"/>
            <a:ext cx="839876" cy="634434"/>
            <a:chOff x="0" y="0"/>
            <a:chExt cx="1119835" cy="845912"/>
          </a:xfrm>
        </p:grpSpPr>
        <p:grpSp>
          <p:nvGrpSpPr>
            <p:cNvPr id="40" name="Group 40">
              <a:extLst>
                <a:ext uri="{FF2B5EF4-FFF2-40B4-BE49-F238E27FC236}">
                  <a16:creationId xmlns:a16="http://schemas.microsoft.com/office/drawing/2014/main" id="{BD090530-9AB8-2BAB-D857-321802E8C35F}"/>
                </a:ext>
              </a:extLst>
            </p:cNvPr>
            <p:cNvGrpSpPr/>
            <p:nvPr/>
          </p:nvGrpSpPr>
          <p:grpSpPr>
            <a:xfrm>
              <a:off x="0" y="371470"/>
              <a:ext cx="1119835" cy="474442"/>
              <a:chOff x="0" y="-28575"/>
              <a:chExt cx="831609" cy="352329"/>
            </a:xfrm>
          </p:grpSpPr>
          <p:sp>
            <p:nvSpPr>
              <p:cNvPr id="41" name="Freeform 41">
                <a:extLst>
                  <a:ext uri="{FF2B5EF4-FFF2-40B4-BE49-F238E27FC236}">
                    <a16:creationId xmlns:a16="http://schemas.microsoft.com/office/drawing/2014/main" id="{C1586F5E-2B8D-02E1-BFF5-C17FE51070EE}"/>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42" name="TextBox 42">
                <a:extLst>
                  <a:ext uri="{FF2B5EF4-FFF2-40B4-BE49-F238E27FC236}">
                    <a16:creationId xmlns:a16="http://schemas.microsoft.com/office/drawing/2014/main" id="{924B7207-5F68-853A-599F-0F599C34EA78}"/>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3" name="TextBox 43">
              <a:extLst>
                <a:ext uri="{FF2B5EF4-FFF2-40B4-BE49-F238E27FC236}">
                  <a16:creationId xmlns:a16="http://schemas.microsoft.com/office/drawing/2014/main" id="{79E010C9-4799-68EC-2913-2480CBE37C03}"/>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44" name="Freeform 44">
              <a:extLst>
                <a:ext uri="{FF2B5EF4-FFF2-40B4-BE49-F238E27FC236}">
                  <a16:creationId xmlns:a16="http://schemas.microsoft.com/office/drawing/2014/main" id="{0AF25D40-CA46-0C19-064E-D50104AE0FAC}"/>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79" name="TextBox 79">
            <a:extLst>
              <a:ext uri="{FF2B5EF4-FFF2-40B4-BE49-F238E27FC236}">
                <a16:creationId xmlns:a16="http://schemas.microsoft.com/office/drawing/2014/main" id="{34E1B477-288F-61F9-615F-6B6B5AD47173}"/>
              </a:ext>
            </a:extLst>
          </p:cNvPr>
          <p:cNvSpPr txBox="1"/>
          <p:nvPr/>
        </p:nvSpPr>
        <p:spPr>
          <a:xfrm>
            <a:off x="6617706" y="3083"/>
            <a:ext cx="5024709" cy="1532442"/>
          </a:xfrm>
          <a:prstGeom prst="rect">
            <a:avLst/>
          </a:prstGeom>
        </p:spPr>
        <p:txBody>
          <a:bodyPr wrap="square" lIns="0" tIns="0" rIns="0" bIns="0" rtlCol="0" anchor="t">
            <a:spAutoFit/>
          </a:bodyPr>
          <a:lstStyle/>
          <a:p>
            <a:pPr marL="0" lvl="0" indent="0" algn="ctr">
              <a:lnSpc>
                <a:spcPts val="12880"/>
              </a:lnSpc>
              <a:spcBef>
                <a:spcPct val="0"/>
              </a:spcBef>
            </a:pPr>
            <a:r>
              <a:rPr lang="en-US" sz="9200" spc="-138">
                <a:solidFill>
                  <a:schemeClr val="bg1"/>
                </a:solidFill>
                <a:latin typeface="Barlow Condensed Bold"/>
              </a:rPr>
              <a:t>WEEK ONE</a:t>
            </a:r>
          </a:p>
        </p:txBody>
      </p:sp>
      <p:grpSp>
        <p:nvGrpSpPr>
          <p:cNvPr id="111" name="Group 39">
            <a:extLst>
              <a:ext uri="{FF2B5EF4-FFF2-40B4-BE49-F238E27FC236}">
                <a16:creationId xmlns:a16="http://schemas.microsoft.com/office/drawing/2014/main" id="{5860F22A-E470-2D2F-737D-D076144564DC}"/>
              </a:ext>
            </a:extLst>
          </p:cNvPr>
          <p:cNvGrpSpPr/>
          <p:nvPr/>
        </p:nvGrpSpPr>
        <p:grpSpPr>
          <a:xfrm>
            <a:off x="8899889" y="6529632"/>
            <a:ext cx="839876" cy="634434"/>
            <a:chOff x="0" y="0"/>
            <a:chExt cx="1119835" cy="845912"/>
          </a:xfrm>
        </p:grpSpPr>
        <p:grpSp>
          <p:nvGrpSpPr>
            <p:cNvPr id="112" name="Group 40">
              <a:extLst>
                <a:ext uri="{FF2B5EF4-FFF2-40B4-BE49-F238E27FC236}">
                  <a16:creationId xmlns:a16="http://schemas.microsoft.com/office/drawing/2014/main" id="{936C1805-DD1D-6BB0-C576-2FBD7C443D07}"/>
                </a:ext>
              </a:extLst>
            </p:cNvPr>
            <p:cNvGrpSpPr/>
            <p:nvPr/>
          </p:nvGrpSpPr>
          <p:grpSpPr>
            <a:xfrm>
              <a:off x="0" y="371470"/>
              <a:ext cx="1119835" cy="474442"/>
              <a:chOff x="0" y="-28575"/>
              <a:chExt cx="831609" cy="352329"/>
            </a:xfrm>
          </p:grpSpPr>
          <p:sp>
            <p:nvSpPr>
              <p:cNvPr id="115" name="Freeform 41">
                <a:extLst>
                  <a:ext uri="{FF2B5EF4-FFF2-40B4-BE49-F238E27FC236}">
                    <a16:creationId xmlns:a16="http://schemas.microsoft.com/office/drawing/2014/main" id="{0D6E1968-5FA3-C53B-551C-9568FBB5556D}"/>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16" name="TextBox 42">
                <a:extLst>
                  <a:ext uri="{FF2B5EF4-FFF2-40B4-BE49-F238E27FC236}">
                    <a16:creationId xmlns:a16="http://schemas.microsoft.com/office/drawing/2014/main" id="{D9AD4555-0E9F-D045-C90A-8EB38B3DEB8E}"/>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113" name="TextBox 43">
              <a:extLst>
                <a:ext uri="{FF2B5EF4-FFF2-40B4-BE49-F238E27FC236}">
                  <a16:creationId xmlns:a16="http://schemas.microsoft.com/office/drawing/2014/main" id="{FAE3F0B9-B57B-2C51-8A8F-1DEAB21A4715}"/>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114" name="Freeform 44">
              <a:extLst>
                <a:ext uri="{FF2B5EF4-FFF2-40B4-BE49-F238E27FC236}">
                  <a16:creationId xmlns:a16="http://schemas.microsoft.com/office/drawing/2014/main" id="{4FD6F598-97DD-CCC5-4BBA-125F10E98EEC}"/>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124" name="Group 94">
            <a:extLst>
              <a:ext uri="{FF2B5EF4-FFF2-40B4-BE49-F238E27FC236}">
                <a16:creationId xmlns:a16="http://schemas.microsoft.com/office/drawing/2014/main" id="{AD68CF4F-B185-060D-E7D4-BD1EACC4AA79}"/>
              </a:ext>
            </a:extLst>
          </p:cNvPr>
          <p:cNvGrpSpPr/>
          <p:nvPr/>
        </p:nvGrpSpPr>
        <p:grpSpPr>
          <a:xfrm>
            <a:off x="5646920" y="8926943"/>
            <a:ext cx="693343" cy="544662"/>
            <a:chOff x="0" y="0"/>
            <a:chExt cx="924457" cy="726216"/>
          </a:xfrm>
        </p:grpSpPr>
        <p:sp>
          <p:nvSpPr>
            <p:cNvPr id="125" name="Freeform 95">
              <a:extLst>
                <a:ext uri="{FF2B5EF4-FFF2-40B4-BE49-F238E27FC236}">
                  <a16:creationId xmlns:a16="http://schemas.microsoft.com/office/drawing/2014/main" id="{40984687-248B-5F35-2939-02F13421C6A3}"/>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6" name="TextBox 96">
              <a:extLst>
                <a:ext uri="{FF2B5EF4-FFF2-40B4-BE49-F238E27FC236}">
                  <a16:creationId xmlns:a16="http://schemas.microsoft.com/office/drawing/2014/main" id="{1FBD21E9-E624-2A49-0C71-4F6646EE07B0}"/>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27" name="TextBox 97">
              <a:extLst>
                <a:ext uri="{FF2B5EF4-FFF2-40B4-BE49-F238E27FC236}">
                  <a16:creationId xmlns:a16="http://schemas.microsoft.com/office/drawing/2014/main" id="{7AD829F5-3E5E-28EB-3E4C-C7837E71209F}"/>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29" name="Group 94">
            <a:extLst>
              <a:ext uri="{FF2B5EF4-FFF2-40B4-BE49-F238E27FC236}">
                <a16:creationId xmlns:a16="http://schemas.microsoft.com/office/drawing/2014/main" id="{D4BB033D-FCEF-873B-8945-976D35740AE7}"/>
              </a:ext>
            </a:extLst>
          </p:cNvPr>
          <p:cNvGrpSpPr/>
          <p:nvPr/>
        </p:nvGrpSpPr>
        <p:grpSpPr>
          <a:xfrm>
            <a:off x="12814854" y="9113502"/>
            <a:ext cx="693343" cy="544662"/>
            <a:chOff x="0" y="0"/>
            <a:chExt cx="924457" cy="726216"/>
          </a:xfrm>
        </p:grpSpPr>
        <p:sp>
          <p:nvSpPr>
            <p:cNvPr id="130" name="Freeform 95">
              <a:extLst>
                <a:ext uri="{FF2B5EF4-FFF2-40B4-BE49-F238E27FC236}">
                  <a16:creationId xmlns:a16="http://schemas.microsoft.com/office/drawing/2014/main" id="{F32EFDAC-79C2-A542-D766-99EC03D9DD40}"/>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1" name="TextBox 96">
              <a:extLst>
                <a:ext uri="{FF2B5EF4-FFF2-40B4-BE49-F238E27FC236}">
                  <a16:creationId xmlns:a16="http://schemas.microsoft.com/office/drawing/2014/main" id="{E793172A-4D90-4CFD-A7CF-3C0CA6442B40}"/>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2" name="TextBox 97">
              <a:extLst>
                <a:ext uri="{FF2B5EF4-FFF2-40B4-BE49-F238E27FC236}">
                  <a16:creationId xmlns:a16="http://schemas.microsoft.com/office/drawing/2014/main" id="{0B7993DA-260C-5E1F-2CF8-F5A93B1EF214}"/>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34" name="Group 94">
            <a:extLst>
              <a:ext uri="{FF2B5EF4-FFF2-40B4-BE49-F238E27FC236}">
                <a16:creationId xmlns:a16="http://schemas.microsoft.com/office/drawing/2014/main" id="{F4B3E97C-F2D8-7877-E7AA-21998280839B}"/>
              </a:ext>
            </a:extLst>
          </p:cNvPr>
          <p:cNvGrpSpPr/>
          <p:nvPr/>
        </p:nvGrpSpPr>
        <p:grpSpPr>
          <a:xfrm>
            <a:off x="15169286" y="9156388"/>
            <a:ext cx="693343" cy="544662"/>
            <a:chOff x="0" y="0"/>
            <a:chExt cx="924457" cy="726216"/>
          </a:xfrm>
        </p:grpSpPr>
        <p:sp>
          <p:nvSpPr>
            <p:cNvPr id="135" name="Freeform 95">
              <a:extLst>
                <a:ext uri="{FF2B5EF4-FFF2-40B4-BE49-F238E27FC236}">
                  <a16:creationId xmlns:a16="http://schemas.microsoft.com/office/drawing/2014/main" id="{F6E371DC-4B44-A71A-99E8-4D7CB348359A}"/>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6" name="TextBox 96">
              <a:extLst>
                <a:ext uri="{FF2B5EF4-FFF2-40B4-BE49-F238E27FC236}">
                  <a16:creationId xmlns:a16="http://schemas.microsoft.com/office/drawing/2014/main" id="{C90A06C7-4653-F498-C4A5-0E6920855A9B}"/>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7" name="TextBox 97">
              <a:extLst>
                <a:ext uri="{FF2B5EF4-FFF2-40B4-BE49-F238E27FC236}">
                  <a16:creationId xmlns:a16="http://schemas.microsoft.com/office/drawing/2014/main" id="{490F4963-98B6-4961-4D8A-6DD7D77CE782}"/>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223" name="Group 94">
            <a:extLst>
              <a:ext uri="{FF2B5EF4-FFF2-40B4-BE49-F238E27FC236}">
                <a16:creationId xmlns:a16="http://schemas.microsoft.com/office/drawing/2014/main" id="{DA7B63EF-B81E-532A-3501-A0309A01AAFE}"/>
              </a:ext>
            </a:extLst>
          </p:cNvPr>
          <p:cNvGrpSpPr/>
          <p:nvPr/>
        </p:nvGrpSpPr>
        <p:grpSpPr>
          <a:xfrm>
            <a:off x="3226671" y="8902676"/>
            <a:ext cx="693343" cy="544662"/>
            <a:chOff x="0" y="0"/>
            <a:chExt cx="924457" cy="726216"/>
          </a:xfrm>
        </p:grpSpPr>
        <p:sp>
          <p:nvSpPr>
            <p:cNvPr id="224" name="Freeform 95">
              <a:extLst>
                <a:ext uri="{FF2B5EF4-FFF2-40B4-BE49-F238E27FC236}">
                  <a16:creationId xmlns:a16="http://schemas.microsoft.com/office/drawing/2014/main" id="{C270AFB1-86ED-C4C1-8CA2-0E6F690AE6C3}"/>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25" name="TextBox 96">
              <a:extLst>
                <a:ext uri="{FF2B5EF4-FFF2-40B4-BE49-F238E27FC236}">
                  <a16:creationId xmlns:a16="http://schemas.microsoft.com/office/drawing/2014/main" id="{1E88D0B7-1070-D9AB-7922-0168A2358502}"/>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226" name="TextBox 97">
              <a:extLst>
                <a:ext uri="{FF2B5EF4-FFF2-40B4-BE49-F238E27FC236}">
                  <a16:creationId xmlns:a16="http://schemas.microsoft.com/office/drawing/2014/main" id="{1C24282E-227E-5350-E1FA-F063E32FFAF1}"/>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237" name="Group 7">
            <a:extLst>
              <a:ext uri="{FF2B5EF4-FFF2-40B4-BE49-F238E27FC236}">
                <a16:creationId xmlns:a16="http://schemas.microsoft.com/office/drawing/2014/main" id="{FBA0E524-60A5-36CF-9B59-8DCA04E52691}"/>
              </a:ext>
            </a:extLst>
          </p:cNvPr>
          <p:cNvGrpSpPr/>
          <p:nvPr/>
        </p:nvGrpSpPr>
        <p:grpSpPr>
          <a:xfrm>
            <a:off x="6617706" y="4028507"/>
            <a:ext cx="626601" cy="637405"/>
            <a:chOff x="0" y="184916"/>
            <a:chExt cx="3741232" cy="3636623"/>
          </a:xfrm>
        </p:grpSpPr>
        <p:sp>
          <p:nvSpPr>
            <p:cNvPr id="238" name="Freeform 8">
              <a:extLst>
                <a:ext uri="{FF2B5EF4-FFF2-40B4-BE49-F238E27FC236}">
                  <a16:creationId xmlns:a16="http://schemas.microsoft.com/office/drawing/2014/main" id="{938EC8FA-D21B-5285-28D8-D8F5BD824ED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dirty="0"/>
            </a:p>
          </p:txBody>
        </p:sp>
        <p:sp>
          <p:nvSpPr>
            <p:cNvPr id="239" name="Freeform 9">
              <a:extLst>
                <a:ext uri="{FF2B5EF4-FFF2-40B4-BE49-F238E27FC236}">
                  <a16:creationId xmlns:a16="http://schemas.microsoft.com/office/drawing/2014/main" id="{1E9F7587-E559-6534-454E-32C44639A2FE}"/>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240" name="Group 10">
              <a:extLst>
                <a:ext uri="{FF2B5EF4-FFF2-40B4-BE49-F238E27FC236}">
                  <a16:creationId xmlns:a16="http://schemas.microsoft.com/office/drawing/2014/main" id="{0541709D-2CA6-E6C8-70EA-C5345F202E6B}"/>
                </a:ext>
              </a:extLst>
            </p:cNvPr>
            <p:cNvGrpSpPr/>
            <p:nvPr/>
          </p:nvGrpSpPr>
          <p:grpSpPr>
            <a:xfrm>
              <a:off x="0" y="1810741"/>
              <a:ext cx="852996" cy="852996"/>
              <a:chOff x="0" y="0"/>
              <a:chExt cx="812800" cy="812800"/>
            </a:xfrm>
          </p:grpSpPr>
          <p:sp>
            <p:nvSpPr>
              <p:cNvPr id="244" name="Freeform 11">
                <a:extLst>
                  <a:ext uri="{FF2B5EF4-FFF2-40B4-BE49-F238E27FC236}">
                    <a16:creationId xmlns:a16="http://schemas.microsoft.com/office/drawing/2014/main" id="{96AC55B3-F2F2-207F-270D-2DF85457D69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245" name="TextBox 12">
                <a:extLst>
                  <a:ext uri="{FF2B5EF4-FFF2-40B4-BE49-F238E27FC236}">
                    <a16:creationId xmlns:a16="http://schemas.microsoft.com/office/drawing/2014/main" id="{57D5F0AD-D982-6A7C-5F34-1E9667C17B6E}"/>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241" name="Group 13">
              <a:extLst>
                <a:ext uri="{FF2B5EF4-FFF2-40B4-BE49-F238E27FC236}">
                  <a16:creationId xmlns:a16="http://schemas.microsoft.com/office/drawing/2014/main" id="{276F46A6-35DA-DF4B-C27A-7D08CFB72F09}"/>
                </a:ext>
              </a:extLst>
            </p:cNvPr>
            <p:cNvGrpSpPr/>
            <p:nvPr/>
          </p:nvGrpSpPr>
          <p:grpSpPr>
            <a:xfrm>
              <a:off x="2570638" y="270521"/>
              <a:ext cx="583309" cy="583309"/>
              <a:chOff x="0" y="0"/>
              <a:chExt cx="812800" cy="812800"/>
            </a:xfrm>
          </p:grpSpPr>
          <p:sp>
            <p:nvSpPr>
              <p:cNvPr id="242" name="Freeform 14">
                <a:extLst>
                  <a:ext uri="{FF2B5EF4-FFF2-40B4-BE49-F238E27FC236}">
                    <a16:creationId xmlns:a16="http://schemas.microsoft.com/office/drawing/2014/main" id="{89F7E287-F998-CF37-3805-37C3D550F57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243" name="TextBox 15">
                <a:extLst>
                  <a:ext uri="{FF2B5EF4-FFF2-40B4-BE49-F238E27FC236}">
                    <a16:creationId xmlns:a16="http://schemas.microsoft.com/office/drawing/2014/main" id="{9BA4DBF2-DF6E-E8EB-2D3F-0246EE8952BB}"/>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2" name="Group 7">
            <a:extLst>
              <a:ext uri="{FF2B5EF4-FFF2-40B4-BE49-F238E27FC236}">
                <a16:creationId xmlns:a16="http://schemas.microsoft.com/office/drawing/2014/main" id="{C7FEA76F-5F43-33CB-BD6A-96A0837EBDA9}"/>
              </a:ext>
            </a:extLst>
          </p:cNvPr>
          <p:cNvGrpSpPr/>
          <p:nvPr/>
        </p:nvGrpSpPr>
        <p:grpSpPr>
          <a:xfrm>
            <a:off x="12072218" y="3923157"/>
            <a:ext cx="756541" cy="693274"/>
            <a:chOff x="0" y="184916"/>
            <a:chExt cx="3741232" cy="3636623"/>
          </a:xfrm>
        </p:grpSpPr>
        <p:sp>
          <p:nvSpPr>
            <p:cNvPr id="4" name="Freeform 8">
              <a:extLst>
                <a:ext uri="{FF2B5EF4-FFF2-40B4-BE49-F238E27FC236}">
                  <a16:creationId xmlns:a16="http://schemas.microsoft.com/office/drawing/2014/main" id="{E12678C3-5E64-B2DE-8DEC-208925FAF94A}"/>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5" name="Freeform 9">
              <a:extLst>
                <a:ext uri="{FF2B5EF4-FFF2-40B4-BE49-F238E27FC236}">
                  <a16:creationId xmlns:a16="http://schemas.microsoft.com/office/drawing/2014/main" id="{2859966A-339B-F88B-043E-C112751CA18C}"/>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6" name="Group 10">
              <a:extLst>
                <a:ext uri="{FF2B5EF4-FFF2-40B4-BE49-F238E27FC236}">
                  <a16:creationId xmlns:a16="http://schemas.microsoft.com/office/drawing/2014/main" id="{A11A2399-EDBD-3AC2-F2E1-A18DDC9C8C12}"/>
                </a:ext>
              </a:extLst>
            </p:cNvPr>
            <p:cNvGrpSpPr/>
            <p:nvPr/>
          </p:nvGrpSpPr>
          <p:grpSpPr>
            <a:xfrm>
              <a:off x="0" y="1810741"/>
              <a:ext cx="852996" cy="852996"/>
              <a:chOff x="0" y="0"/>
              <a:chExt cx="812800" cy="812800"/>
            </a:xfrm>
          </p:grpSpPr>
          <p:sp>
            <p:nvSpPr>
              <p:cNvPr id="10" name="Freeform 11">
                <a:extLst>
                  <a:ext uri="{FF2B5EF4-FFF2-40B4-BE49-F238E27FC236}">
                    <a16:creationId xmlns:a16="http://schemas.microsoft.com/office/drawing/2014/main" id="{835A2ACE-594F-9DD8-1B6A-DA5CA8B98B6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1" name="TextBox 12">
                <a:extLst>
                  <a:ext uri="{FF2B5EF4-FFF2-40B4-BE49-F238E27FC236}">
                    <a16:creationId xmlns:a16="http://schemas.microsoft.com/office/drawing/2014/main" id="{B3A4380B-839C-F897-4B4B-85B04C416E48}"/>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7" name="Group 13">
              <a:extLst>
                <a:ext uri="{FF2B5EF4-FFF2-40B4-BE49-F238E27FC236}">
                  <a16:creationId xmlns:a16="http://schemas.microsoft.com/office/drawing/2014/main" id="{C55FC6D8-6E40-8B15-FB0B-D9C72EE39FB4}"/>
                </a:ext>
              </a:extLst>
            </p:cNvPr>
            <p:cNvGrpSpPr/>
            <p:nvPr/>
          </p:nvGrpSpPr>
          <p:grpSpPr>
            <a:xfrm>
              <a:off x="2570638" y="270521"/>
              <a:ext cx="583309" cy="583309"/>
              <a:chOff x="0" y="0"/>
              <a:chExt cx="812800" cy="812800"/>
            </a:xfrm>
          </p:grpSpPr>
          <p:sp>
            <p:nvSpPr>
              <p:cNvPr id="8" name="Freeform 14">
                <a:extLst>
                  <a:ext uri="{FF2B5EF4-FFF2-40B4-BE49-F238E27FC236}">
                    <a16:creationId xmlns:a16="http://schemas.microsoft.com/office/drawing/2014/main" id="{04E8EFD0-2511-9259-D10F-D181C3A4B3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 name="TextBox 15">
                <a:extLst>
                  <a:ext uri="{FF2B5EF4-FFF2-40B4-BE49-F238E27FC236}">
                    <a16:creationId xmlns:a16="http://schemas.microsoft.com/office/drawing/2014/main" id="{7042BCFD-A49F-C7DD-8A23-F15028C8D07B}"/>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22" name="Group 94">
            <a:extLst>
              <a:ext uri="{FF2B5EF4-FFF2-40B4-BE49-F238E27FC236}">
                <a16:creationId xmlns:a16="http://schemas.microsoft.com/office/drawing/2014/main" id="{EC856591-9FDE-D8E8-D5AF-72A5EBA5D9B1}"/>
              </a:ext>
            </a:extLst>
          </p:cNvPr>
          <p:cNvGrpSpPr/>
          <p:nvPr/>
        </p:nvGrpSpPr>
        <p:grpSpPr>
          <a:xfrm>
            <a:off x="9020492" y="9129895"/>
            <a:ext cx="693343" cy="544662"/>
            <a:chOff x="0" y="0"/>
            <a:chExt cx="924457" cy="726216"/>
          </a:xfrm>
        </p:grpSpPr>
        <p:sp>
          <p:nvSpPr>
            <p:cNvPr id="31" name="Freeform 95">
              <a:extLst>
                <a:ext uri="{FF2B5EF4-FFF2-40B4-BE49-F238E27FC236}">
                  <a16:creationId xmlns:a16="http://schemas.microsoft.com/office/drawing/2014/main" id="{12234E3E-DD93-1E5C-0DCE-ED951C4AC956}"/>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2" name="TextBox 96">
              <a:extLst>
                <a:ext uri="{FF2B5EF4-FFF2-40B4-BE49-F238E27FC236}">
                  <a16:creationId xmlns:a16="http://schemas.microsoft.com/office/drawing/2014/main" id="{FC98A99B-88DE-01E8-7701-62F986966972}"/>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33" name="TextBox 97">
              <a:extLst>
                <a:ext uri="{FF2B5EF4-FFF2-40B4-BE49-F238E27FC236}">
                  <a16:creationId xmlns:a16="http://schemas.microsoft.com/office/drawing/2014/main" id="{A611247A-5997-2628-3E3D-4AE8E6E7CD70}"/>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sp>
        <p:nvSpPr>
          <p:cNvPr id="34" name="Freeform 93">
            <a:extLst>
              <a:ext uri="{FF2B5EF4-FFF2-40B4-BE49-F238E27FC236}">
                <a16:creationId xmlns:a16="http://schemas.microsoft.com/office/drawing/2014/main" id="{11AE32F3-E29B-06C9-41BE-796093B608CA}"/>
              </a:ext>
            </a:extLst>
          </p:cNvPr>
          <p:cNvSpPr/>
          <p:nvPr/>
        </p:nvSpPr>
        <p:spPr>
          <a:xfrm>
            <a:off x="8516025" y="9063336"/>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54" name="Group 39">
            <a:extLst>
              <a:ext uri="{FF2B5EF4-FFF2-40B4-BE49-F238E27FC236}">
                <a16:creationId xmlns:a16="http://schemas.microsoft.com/office/drawing/2014/main" id="{A718F802-91F7-D81F-E261-33472C0936FC}"/>
              </a:ext>
            </a:extLst>
          </p:cNvPr>
          <p:cNvGrpSpPr/>
          <p:nvPr/>
        </p:nvGrpSpPr>
        <p:grpSpPr>
          <a:xfrm>
            <a:off x="7619642" y="9038428"/>
            <a:ext cx="839876" cy="634434"/>
            <a:chOff x="0" y="0"/>
            <a:chExt cx="1119835" cy="845912"/>
          </a:xfrm>
        </p:grpSpPr>
        <p:grpSp>
          <p:nvGrpSpPr>
            <p:cNvPr id="55" name="Group 40">
              <a:extLst>
                <a:ext uri="{FF2B5EF4-FFF2-40B4-BE49-F238E27FC236}">
                  <a16:creationId xmlns:a16="http://schemas.microsoft.com/office/drawing/2014/main" id="{F5187E1B-809E-2B0E-1683-D43A4C73CCC5}"/>
                </a:ext>
              </a:extLst>
            </p:cNvPr>
            <p:cNvGrpSpPr/>
            <p:nvPr/>
          </p:nvGrpSpPr>
          <p:grpSpPr>
            <a:xfrm>
              <a:off x="0" y="371470"/>
              <a:ext cx="1119835" cy="474442"/>
              <a:chOff x="0" y="-28575"/>
              <a:chExt cx="831609" cy="352329"/>
            </a:xfrm>
          </p:grpSpPr>
          <p:sp>
            <p:nvSpPr>
              <p:cNvPr id="58" name="Freeform 41">
                <a:extLst>
                  <a:ext uri="{FF2B5EF4-FFF2-40B4-BE49-F238E27FC236}">
                    <a16:creationId xmlns:a16="http://schemas.microsoft.com/office/drawing/2014/main" id="{ABEDA21C-D36D-D37A-9E51-DC75A7B0CCD9}"/>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59" name="TextBox 42">
                <a:extLst>
                  <a:ext uri="{FF2B5EF4-FFF2-40B4-BE49-F238E27FC236}">
                    <a16:creationId xmlns:a16="http://schemas.microsoft.com/office/drawing/2014/main" id="{53D23866-EBAD-25DF-427F-3F3A4F9B808C}"/>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56" name="TextBox 43">
              <a:extLst>
                <a:ext uri="{FF2B5EF4-FFF2-40B4-BE49-F238E27FC236}">
                  <a16:creationId xmlns:a16="http://schemas.microsoft.com/office/drawing/2014/main" id="{0ECFD005-A401-FA1F-8F9A-82353B5B5812}"/>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57" name="Freeform 44">
              <a:extLst>
                <a:ext uri="{FF2B5EF4-FFF2-40B4-BE49-F238E27FC236}">
                  <a16:creationId xmlns:a16="http://schemas.microsoft.com/office/drawing/2014/main" id="{8A48E10B-490B-97FF-1DFC-DECDB875F4F0}"/>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1030" name="Group 24">
            <a:extLst>
              <a:ext uri="{FF2B5EF4-FFF2-40B4-BE49-F238E27FC236}">
                <a16:creationId xmlns:a16="http://schemas.microsoft.com/office/drawing/2014/main" id="{8A809DFE-7AC9-1C72-5429-7E01ECCEF0FF}"/>
              </a:ext>
            </a:extLst>
          </p:cNvPr>
          <p:cNvGrpSpPr/>
          <p:nvPr/>
        </p:nvGrpSpPr>
        <p:grpSpPr>
          <a:xfrm>
            <a:off x="3502126" y="3913655"/>
            <a:ext cx="849460" cy="756542"/>
            <a:chOff x="0" y="43144"/>
            <a:chExt cx="1132614" cy="1008722"/>
          </a:xfrm>
        </p:grpSpPr>
        <p:grpSp>
          <p:nvGrpSpPr>
            <p:cNvPr id="178" name="Group 25">
              <a:extLst>
                <a:ext uri="{FF2B5EF4-FFF2-40B4-BE49-F238E27FC236}">
                  <a16:creationId xmlns:a16="http://schemas.microsoft.com/office/drawing/2014/main" id="{BDCF501B-A8AA-A962-BF54-8833237BB71F}"/>
                </a:ext>
              </a:extLst>
            </p:cNvPr>
            <p:cNvGrpSpPr/>
            <p:nvPr/>
          </p:nvGrpSpPr>
          <p:grpSpPr>
            <a:xfrm>
              <a:off x="0" y="43144"/>
              <a:ext cx="1008722" cy="1008722"/>
              <a:chOff x="0" y="0"/>
              <a:chExt cx="812800" cy="812800"/>
            </a:xfrm>
          </p:grpSpPr>
          <p:sp>
            <p:nvSpPr>
              <p:cNvPr id="1028" name="Freeform 26">
                <a:extLst>
                  <a:ext uri="{FF2B5EF4-FFF2-40B4-BE49-F238E27FC236}">
                    <a16:creationId xmlns:a16="http://schemas.microsoft.com/office/drawing/2014/main" id="{828BB13B-F084-D5AD-0EF2-5E741C72480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29" name="TextBox 27">
                <a:extLst>
                  <a:ext uri="{FF2B5EF4-FFF2-40B4-BE49-F238E27FC236}">
                    <a16:creationId xmlns:a16="http://schemas.microsoft.com/office/drawing/2014/main" id="{FC0B2B3C-BFB6-4FFE-F1F4-8D6F330879BF}"/>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79" name="Freeform 28">
              <a:extLst>
                <a:ext uri="{FF2B5EF4-FFF2-40B4-BE49-F238E27FC236}">
                  <a16:creationId xmlns:a16="http://schemas.microsoft.com/office/drawing/2014/main" id="{EC38DA4B-021D-FC66-9541-DC882A89F1D4}"/>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24" name="TextBox 29">
              <a:extLst>
                <a:ext uri="{FF2B5EF4-FFF2-40B4-BE49-F238E27FC236}">
                  <a16:creationId xmlns:a16="http://schemas.microsoft.com/office/drawing/2014/main" id="{E5FAF332-A9DE-64EF-B418-8C35AF299EEF}"/>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25" name="TextBox 30">
              <a:extLst>
                <a:ext uri="{FF2B5EF4-FFF2-40B4-BE49-F238E27FC236}">
                  <a16:creationId xmlns:a16="http://schemas.microsoft.com/office/drawing/2014/main" id="{0BDC487A-2805-8C22-2412-1E28A766EEF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38" name="Group 24">
            <a:extLst>
              <a:ext uri="{FF2B5EF4-FFF2-40B4-BE49-F238E27FC236}">
                <a16:creationId xmlns:a16="http://schemas.microsoft.com/office/drawing/2014/main" id="{0817E42F-465D-D981-FC7F-FE555DA0BC78}"/>
              </a:ext>
            </a:extLst>
          </p:cNvPr>
          <p:cNvGrpSpPr/>
          <p:nvPr/>
        </p:nvGrpSpPr>
        <p:grpSpPr>
          <a:xfrm>
            <a:off x="12991160" y="3813889"/>
            <a:ext cx="849461" cy="756542"/>
            <a:chOff x="0" y="43144"/>
            <a:chExt cx="1132614" cy="1008722"/>
          </a:xfrm>
        </p:grpSpPr>
        <p:grpSp>
          <p:nvGrpSpPr>
            <p:cNvPr id="1032" name="Group 25">
              <a:extLst>
                <a:ext uri="{FF2B5EF4-FFF2-40B4-BE49-F238E27FC236}">
                  <a16:creationId xmlns:a16="http://schemas.microsoft.com/office/drawing/2014/main" id="{4553FBFC-2EE0-C422-C58E-904216CFBA96}"/>
                </a:ext>
              </a:extLst>
            </p:cNvPr>
            <p:cNvGrpSpPr/>
            <p:nvPr/>
          </p:nvGrpSpPr>
          <p:grpSpPr>
            <a:xfrm>
              <a:off x="0" y="43144"/>
              <a:ext cx="1008722" cy="1008722"/>
              <a:chOff x="0" y="0"/>
              <a:chExt cx="812800" cy="812800"/>
            </a:xfrm>
          </p:grpSpPr>
          <p:sp>
            <p:nvSpPr>
              <p:cNvPr id="1036" name="Freeform 26">
                <a:extLst>
                  <a:ext uri="{FF2B5EF4-FFF2-40B4-BE49-F238E27FC236}">
                    <a16:creationId xmlns:a16="http://schemas.microsoft.com/office/drawing/2014/main" id="{DC08F206-DAFB-E290-5322-037ECB408D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37" name="TextBox 27">
                <a:extLst>
                  <a:ext uri="{FF2B5EF4-FFF2-40B4-BE49-F238E27FC236}">
                    <a16:creationId xmlns:a16="http://schemas.microsoft.com/office/drawing/2014/main" id="{06F3695B-9B77-654C-5773-D104CF63CD94}"/>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33" name="Freeform 28">
              <a:extLst>
                <a:ext uri="{FF2B5EF4-FFF2-40B4-BE49-F238E27FC236}">
                  <a16:creationId xmlns:a16="http://schemas.microsoft.com/office/drawing/2014/main" id="{D8D09255-335F-12A8-2A54-31807C6D569A}"/>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34" name="TextBox 29">
              <a:extLst>
                <a:ext uri="{FF2B5EF4-FFF2-40B4-BE49-F238E27FC236}">
                  <a16:creationId xmlns:a16="http://schemas.microsoft.com/office/drawing/2014/main" id="{85104D09-F20C-A999-80BA-28B50EA444E9}"/>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35" name="TextBox 30">
              <a:extLst>
                <a:ext uri="{FF2B5EF4-FFF2-40B4-BE49-F238E27FC236}">
                  <a16:creationId xmlns:a16="http://schemas.microsoft.com/office/drawing/2014/main" id="{7ECF4CF0-DCAE-EA7C-C684-558DA9AC4D7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46" name="Group 24">
            <a:extLst>
              <a:ext uri="{FF2B5EF4-FFF2-40B4-BE49-F238E27FC236}">
                <a16:creationId xmlns:a16="http://schemas.microsoft.com/office/drawing/2014/main" id="{8EECA7B0-2BA5-7781-F713-049FDCE0A747}"/>
              </a:ext>
            </a:extLst>
          </p:cNvPr>
          <p:cNvGrpSpPr/>
          <p:nvPr/>
        </p:nvGrpSpPr>
        <p:grpSpPr>
          <a:xfrm>
            <a:off x="3511687" y="6248726"/>
            <a:ext cx="849460" cy="756542"/>
            <a:chOff x="0" y="43145"/>
            <a:chExt cx="1132614" cy="1008722"/>
          </a:xfrm>
        </p:grpSpPr>
        <p:grpSp>
          <p:nvGrpSpPr>
            <p:cNvPr id="1040" name="Group 25">
              <a:extLst>
                <a:ext uri="{FF2B5EF4-FFF2-40B4-BE49-F238E27FC236}">
                  <a16:creationId xmlns:a16="http://schemas.microsoft.com/office/drawing/2014/main" id="{0317AF45-7A78-084F-827A-D265FE09E80F}"/>
                </a:ext>
              </a:extLst>
            </p:cNvPr>
            <p:cNvGrpSpPr/>
            <p:nvPr/>
          </p:nvGrpSpPr>
          <p:grpSpPr>
            <a:xfrm>
              <a:off x="0" y="43145"/>
              <a:ext cx="1008722" cy="1008722"/>
              <a:chOff x="0" y="1"/>
              <a:chExt cx="812800" cy="812800"/>
            </a:xfrm>
          </p:grpSpPr>
          <p:sp>
            <p:nvSpPr>
              <p:cNvPr id="1044" name="Freeform 26">
                <a:extLst>
                  <a:ext uri="{FF2B5EF4-FFF2-40B4-BE49-F238E27FC236}">
                    <a16:creationId xmlns:a16="http://schemas.microsoft.com/office/drawing/2014/main" id="{B5A88FE9-E743-7EEA-69DF-21E668F14D5A}"/>
                  </a:ext>
                </a:extLst>
              </p:cNvPr>
              <p:cNvSpPr/>
              <p:nvPr/>
            </p:nvSpPr>
            <p:spPr>
              <a:xfrm>
                <a:off x="0" y="1"/>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45" name="TextBox 27">
                <a:extLst>
                  <a:ext uri="{FF2B5EF4-FFF2-40B4-BE49-F238E27FC236}">
                    <a16:creationId xmlns:a16="http://schemas.microsoft.com/office/drawing/2014/main" id="{63C00DE1-991D-D123-FA9F-A1DFB05FF711}"/>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41" name="Freeform 28">
              <a:extLst>
                <a:ext uri="{FF2B5EF4-FFF2-40B4-BE49-F238E27FC236}">
                  <a16:creationId xmlns:a16="http://schemas.microsoft.com/office/drawing/2014/main" id="{2F1C3A32-FA07-A25A-9B26-0FCB42781EDB}"/>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42" name="TextBox 29">
              <a:extLst>
                <a:ext uri="{FF2B5EF4-FFF2-40B4-BE49-F238E27FC236}">
                  <a16:creationId xmlns:a16="http://schemas.microsoft.com/office/drawing/2014/main" id="{6605B6C4-FBB0-A38D-F7D6-E857A7204E42}"/>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43" name="TextBox 30">
              <a:extLst>
                <a:ext uri="{FF2B5EF4-FFF2-40B4-BE49-F238E27FC236}">
                  <a16:creationId xmlns:a16="http://schemas.microsoft.com/office/drawing/2014/main" id="{C9B559B0-B1DC-B97C-BF12-870FA480E468}"/>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54" name="Group 24">
            <a:extLst>
              <a:ext uri="{FF2B5EF4-FFF2-40B4-BE49-F238E27FC236}">
                <a16:creationId xmlns:a16="http://schemas.microsoft.com/office/drawing/2014/main" id="{B91C2E81-6FF5-00F0-0755-45EC6E1E8A65}"/>
              </a:ext>
            </a:extLst>
          </p:cNvPr>
          <p:cNvGrpSpPr/>
          <p:nvPr/>
        </p:nvGrpSpPr>
        <p:grpSpPr>
          <a:xfrm>
            <a:off x="6591063" y="6253722"/>
            <a:ext cx="849460" cy="756542"/>
            <a:chOff x="0" y="43144"/>
            <a:chExt cx="1132614" cy="1008722"/>
          </a:xfrm>
        </p:grpSpPr>
        <p:grpSp>
          <p:nvGrpSpPr>
            <p:cNvPr id="1048" name="Group 25">
              <a:extLst>
                <a:ext uri="{FF2B5EF4-FFF2-40B4-BE49-F238E27FC236}">
                  <a16:creationId xmlns:a16="http://schemas.microsoft.com/office/drawing/2014/main" id="{B8D0104D-CBF6-E07F-EA1C-CDB7930E4118}"/>
                </a:ext>
              </a:extLst>
            </p:cNvPr>
            <p:cNvGrpSpPr/>
            <p:nvPr/>
          </p:nvGrpSpPr>
          <p:grpSpPr>
            <a:xfrm>
              <a:off x="0" y="43144"/>
              <a:ext cx="1008722" cy="1008722"/>
              <a:chOff x="0" y="0"/>
              <a:chExt cx="812800" cy="812800"/>
            </a:xfrm>
          </p:grpSpPr>
          <p:sp>
            <p:nvSpPr>
              <p:cNvPr id="1052" name="Freeform 26">
                <a:extLst>
                  <a:ext uri="{FF2B5EF4-FFF2-40B4-BE49-F238E27FC236}">
                    <a16:creationId xmlns:a16="http://schemas.microsoft.com/office/drawing/2014/main" id="{1B945DA4-3843-0EAC-042F-6B7EB65F006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53" name="TextBox 27">
                <a:extLst>
                  <a:ext uri="{FF2B5EF4-FFF2-40B4-BE49-F238E27FC236}">
                    <a16:creationId xmlns:a16="http://schemas.microsoft.com/office/drawing/2014/main" id="{5EAC2C4A-D8C6-C378-2524-341D045BECD3}"/>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49" name="Freeform 28">
              <a:extLst>
                <a:ext uri="{FF2B5EF4-FFF2-40B4-BE49-F238E27FC236}">
                  <a16:creationId xmlns:a16="http://schemas.microsoft.com/office/drawing/2014/main" id="{79D03FDC-8168-6A76-2CFE-305B8BDC3F5B}"/>
                </a:ext>
              </a:extLst>
            </p:cNvPr>
            <p:cNvSpPr/>
            <p:nvPr/>
          </p:nvSpPr>
          <p:spPr>
            <a:xfrm rot="1025364">
              <a:off x="385722" y="60676"/>
              <a:ext cx="469225" cy="374526"/>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50" name="TextBox 29">
              <a:extLst>
                <a:ext uri="{FF2B5EF4-FFF2-40B4-BE49-F238E27FC236}">
                  <a16:creationId xmlns:a16="http://schemas.microsoft.com/office/drawing/2014/main" id="{190E59C8-7A3F-9F6A-B82C-352262D395E1}"/>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51" name="TextBox 30">
              <a:extLst>
                <a:ext uri="{FF2B5EF4-FFF2-40B4-BE49-F238E27FC236}">
                  <a16:creationId xmlns:a16="http://schemas.microsoft.com/office/drawing/2014/main" id="{169CD68C-5911-3AFF-1969-AFC7B671CA40}"/>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62" name="Group 24">
            <a:extLst>
              <a:ext uri="{FF2B5EF4-FFF2-40B4-BE49-F238E27FC236}">
                <a16:creationId xmlns:a16="http://schemas.microsoft.com/office/drawing/2014/main" id="{53C10F31-2A6E-F732-1DB6-355DAC236EE5}"/>
              </a:ext>
            </a:extLst>
          </p:cNvPr>
          <p:cNvGrpSpPr/>
          <p:nvPr/>
        </p:nvGrpSpPr>
        <p:grpSpPr>
          <a:xfrm>
            <a:off x="9800316" y="6319185"/>
            <a:ext cx="849460" cy="756542"/>
            <a:chOff x="0" y="43144"/>
            <a:chExt cx="1132614" cy="1008722"/>
          </a:xfrm>
        </p:grpSpPr>
        <p:grpSp>
          <p:nvGrpSpPr>
            <p:cNvPr id="1056" name="Group 25">
              <a:extLst>
                <a:ext uri="{FF2B5EF4-FFF2-40B4-BE49-F238E27FC236}">
                  <a16:creationId xmlns:a16="http://schemas.microsoft.com/office/drawing/2014/main" id="{7439493D-33A2-2E11-CCC9-E0FCD6E81788}"/>
                </a:ext>
              </a:extLst>
            </p:cNvPr>
            <p:cNvGrpSpPr/>
            <p:nvPr/>
          </p:nvGrpSpPr>
          <p:grpSpPr>
            <a:xfrm>
              <a:off x="0" y="43144"/>
              <a:ext cx="1008722" cy="1008722"/>
              <a:chOff x="0" y="0"/>
              <a:chExt cx="812800" cy="812800"/>
            </a:xfrm>
          </p:grpSpPr>
          <p:sp>
            <p:nvSpPr>
              <p:cNvPr id="1060" name="Freeform 26">
                <a:extLst>
                  <a:ext uri="{FF2B5EF4-FFF2-40B4-BE49-F238E27FC236}">
                    <a16:creationId xmlns:a16="http://schemas.microsoft.com/office/drawing/2014/main" id="{C7C02FA8-D361-4222-43E9-50B951F438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61" name="TextBox 27">
                <a:extLst>
                  <a:ext uri="{FF2B5EF4-FFF2-40B4-BE49-F238E27FC236}">
                    <a16:creationId xmlns:a16="http://schemas.microsoft.com/office/drawing/2014/main" id="{F37ADF76-7AEF-8C44-C1BE-FD43D706BE0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57" name="Freeform 28">
              <a:extLst>
                <a:ext uri="{FF2B5EF4-FFF2-40B4-BE49-F238E27FC236}">
                  <a16:creationId xmlns:a16="http://schemas.microsoft.com/office/drawing/2014/main" id="{AF7C5795-C58A-87DE-8BDE-6384D7AB5C6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58" name="TextBox 29">
              <a:extLst>
                <a:ext uri="{FF2B5EF4-FFF2-40B4-BE49-F238E27FC236}">
                  <a16:creationId xmlns:a16="http://schemas.microsoft.com/office/drawing/2014/main" id="{58D81A85-6063-7C48-20A7-D4AA31AEA65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059" name="TextBox 30">
              <a:extLst>
                <a:ext uri="{FF2B5EF4-FFF2-40B4-BE49-F238E27FC236}">
                  <a16:creationId xmlns:a16="http://schemas.microsoft.com/office/drawing/2014/main" id="{3F73A8FD-254C-6BC0-C626-E405DE57864B}"/>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70" name="Group 24">
            <a:extLst>
              <a:ext uri="{FF2B5EF4-FFF2-40B4-BE49-F238E27FC236}">
                <a16:creationId xmlns:a16="http://schemas.microsoft.com/office/drawing/2014/main" id="{8796CFBD-5468-3992-D167-8F12DA9763F1}"/>
              </a:ext>
            </a:extLst>
          </p:cNvPr>
          <p:cNvGrpSpPr/>
          <p:nvPr/>
        </p:nvGrpSpPr>
        <p:grpSpPr>
          <a:xfrm>
            <a:off x="16028719" y="6258721"/>
            <a:ext cx="849460" cy="756542"/>
            <a:chOff x="0" y="43144"/>
            <a:chExt cx="1132614" cy="1008722"/>
          </a:xfrm>
        </p:grpSpPr>
        <p:grpSp>
          <p:nvGrpSpPr>
            <p:cNvPr id="1064" name="Group 25">
              <a:extLst>
                <a:ext uri="{FF2B5EF4-FFF2-40B4-BE49-F238E27FC236}">
                  <a16:creationId xmlns:a16="http://schemas.microsoft.com/office/drawing/2014/main" id="{BFA5B478-AB6A-49A2-EF9B-E987B6FCCAB0}"/>
                </a:ext>
              </a:extLst>
            </p:cNvPr>
            <p:cNvGrpSpPr/>
            <p:nvPr/>
          </p:nvGrpSpPr>
          <p:grpSpPr>
            <a:xfrm>
              <a:off x="0" y="43144"/>
              <a:ext cx="1008722" cy="1008722"/>
              <a:chOff x="0" y="0"/>
              <a:chExt cx="812800" cy="812800"/>
            </a:xfrm>
          </p:grpSpPr>
          <p:sp>
            <p:nvSpPr>
              <p:cNvPr id="1068" name="Freeform 26">
                <a:extLst>
                  <a:ext uri="{FF2B5EF4-FFF2-40B4-BE49-F238E27FC236}">
                    <a16:creationId xmlns:a16="http://schemas.microsoft.com/office/drawing/2014/main" id="{AC082D7D-ABDD-6545-D25E-226CFB9430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69" name="TextBox 27">
                <a:extLst>
                  <a:ext uri="{FF2B5EF4-FFF2-40B4-BE49-F238E27FC236}">
                    <a16:creationId xmlns:a16="http://schemas.microsoft.com/office/drawing/2014/main" id="{8FC26785-F301-E5DA-2A36-1AC0B474192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65" name="Freeform 28">
              <a:extLst>
                <a:ext uri="{FF2B5EF4-FFF2-40B4-BE49-F238E27FC236}">
                  <a16:creationId xmlns:a16="http://schemas.microsoft.com/office/drawing/2014/main" id="{CA95BAD8-C5A5-EF13-2CEB-E8D6CA527AB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66" name="TextBox 29">
              <a:extLst>
                <a:ext uri="{FF2B5EF4-FFF2-40B4-BE49-F238E27FC236}">
                  <a16:creationId xmlns:a16="http://schemas.microsoft.com/office/drawing/2014/main" id="{1E7472B6-AF35-A80C-A754-A851EAD59380}"/>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067" name="TextBox 30">
              <a:extLst>
                <a:ext uri="{FF2B5EF4-FFF2-40B4-BE49-F238E27FC236}">
                  <a16:creationId xmlns:a16="http://schemas.microsoft.com/office/drawing/2014/main" id="{B64DCFCD-7FDC-F42A-EC1C-2F23CD65A261}"/>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078" name="Group 24">
            <a:extLst>
              <a:ext uri="{FF2B5EF4-FFF2-40B4-BE49-F238E27FC236}">
                <a16:creationId xmlns:a16="http://schemas.microsoft.com/office/drawing/2014/main" id="{64A25600-F2BE-6439-9A22-5C190346E719}"/>
              </a:ext>
            </a:extLst>
          </p:cNvPr>
          <p:cNvGrpSpPr/>
          <p:nvPr/>
        </p:nvGrpSpPr>
        <p:grpSpPr>
          <a:xfrm>
            <a:off x="6581610" y="8773854"/>
            <a:ext cx="849460" cy="756542"/>
            <a:chOff x="0" y="43144"/>
            <a:chExt cx="1132614" cy="1008722"/>
          </a:xfrm>
        </p:grpSpPr>
        <p:grpSp>
          <p:nvGrpSpPr>
            <p:cNvPr id="1072" name="Group 25">
              <a:extLst>
                <a:ext uri="{FF2B5EF4-FFF2-40B4-BE49-F238E27FC236}">
                  <a16:creationId xmlns:a16="http://schemas.microsoft.com/office/drawing/2014/main" id="{A404EDFB-03C5-AE7E-014A-5643F539D848}"/>
                </a:ext>
              </a:extLst>
            </p:cNvPr>
            <p:cNvGrpSpPr/>
            <p:nvPr/>
          </p:nvGrpSpPr>
          <p:grpSpPr>
            <a:xfrm>
              <a:off x="0" y="43144"/>
              <a:ext cx="1008722" cy="1008722"/>
              <a:chOff x="0" y="0"/>
              <a:chExt cx="812800" cy="812800"/>
            </a:xfrm>
          </p:grpSpPr>
          <p:sp>
            <p:nvSpPr>
              <p:cNvPr id="1076" name="Freeform 26">
                <a:extLst>
                  <a:ext uri="{FF2B5EF4-FFF2-40B4-BE49-F238E27FC236}">
                    <a16:creationId xmlns:a16="http://schemas.microsoft.com/office/drawing/2014/main" id="{5FA7A8D6-7DE1-45D4-47BD-A74C4B95354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dirty="0"/>
              </a:p>
            </p:txBody>
          </p:sp>
          <p:sp>
            <p:nvSpPr>
              <p:cNvPr id="1077" name="TextBox 27">
                <a:extLst>
                  <a:ext uri="{FF2B5EF4-FFF2-40B4-BE49-F238E27FC236}">
                    <a16:creationId xmlns:a16="http://schemas.microsoft.com/office/drawing/2014/main" id="{AA0BC6C9-7A43-D2E5-EB1B-1A3F1D4BF31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073" name="Freeform 28">
              <a:extLst>
                <a:ext uri="{FF2B5EF4-FFF2-40B4-BE49-F238E27FC236}">
                  <a16:creationId xmlns:a16="http://schemas.microsoft.com/office/drawing/2014/main" id="{2C8140F3-E0B2-94AC-1C5B-FF161297EBF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074" name="TextBox 29">
              <a:extLst>
                <a:ext uri="{FF2B5EF4-FFF2-40B4-BE49-F238E27FC236}">
                  <a16:creationId xmlns:a16="http://schemas.microsoft.com/office/drawing/2014/main" id="{2958A6B1-114F-D191-C8F8-E016C39DE9B6}"/>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75" name="TextBox 30">
              <a:extLst>
                <a:ext uri="{FF2B5EF4-FFF2-40B4-BE49-F238E27FC236}">
                  <a16:creationId xmlns:a16="http://schemas.microsoft.com/office/drawing/2014/main" id="{8E3E8BFE-E2C0-8361-E191-48D3BC5D67E2}"/>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dirty="0">
                  <a:solidFill>
                    <a:srgbClr val="A6D8EC"/>
                  </a:solidFill>
                  <a:latin typeface="Feeling Passionate"/>
                </a:rPr>
                <a:t>on</a:t>
              </a:r>
            </a:p>
          </p:txBody>
        </p:sp>
      </p:grpSp>
      <p:grpSp>
        <p:nvGrpSpPr>
          <p:cNvPr id="250" name="Group 24">
            <a:extLst>
              <a:ext uri="{FF2B5EF4-FFF2-40B4-BE49-F238E27FC236}">
                <a16:creationId xmlns:a16="http://schemas.microsoft.com/office/drawing/2014/main" id="{D909A6AB-53B5-238F-3E32-1A9256A9E2F4}"/>
              </a:ext>
            </a:extLst>
          </p:cNvPr>
          <p:cNvGrpSpPr/>
          <p:nvPr/>
        </p:nvGrpSpPr>
        <p:grpSpPr>
          <a:xfrm>
            <a:off x="16035381" y="8909846"/>
            <a:ext cx="849460" cy="756542"/>
            <a:chOff x="0" y="43144"/>
            <a:chExt cx="1132614" cy="1008722"/>
          </a:xfrm>
        </p:grpSpPr>
        <p:grpSp>
          <p:nvGrpSpPr>
            <p:cNvPr id="235" name="Group 25">
              <a:extLst>
                <a:ext uri="{FF2B5EF4-FFF2-40B4-BE49-F238E27FC236}">
                  <a16:creationId xmlns:a16="http://schemas.microsoft.com/office/drawing/2014/main" id="{A0105BB7-B47B-462A-117C-00DE3B96B3BB}"/>
                </a:ext>
              </a:extLst>
            </p:cNvPr>
            <p:cNvGrpSpPr/>
            <p:nvPr/>
          </p:nvGrpSpPr>
          <p:grpSpPr>
            <a:xfrm>
              <a:off x="0" y="43144"/>
              <a:ext cx="1008722" cy="1008722"/>
              <a:chOff x="0" y="0"/>
              <a:chExt cx="812800" cy="812800"/>
            </a:xfrm>
          </p:grpSpPr>
          <p:sp>
            <p:nvSpPr>
              <p:cNvPr id="248" name="Freeform 26">
                <a:extLst>
                  <a:ext uri="{FF2B5EF4-FFF2-40B4-BE49-F238E27FC236}">
                    <a16:creationId xmlns:a16="http://schemas.microsoft.com/office/drawing/2014/main" id="{660F217B-3471-36D7-3BEA-ED8DC27CE8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49" name="TextBox 27">
                <a:extLst>
                  <a:ext uri="{FF2B5EF4-FFF2-40B4-BE49-F238E27FC236}">
                    <a16:creationId xmlns:a16="http://schemas.microsoft.com/office/drawing/2014/main" id="{9EBAE0DD-9EBF-2B19-D39F-613B4AB2FC7D}"/>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36" name="Freeform 28">
              <a:extLst>
                <a:ext uri="{FF2B5EF4-FFF2-40B4-BE49-F238E27FC236}">
                  <a16:creationId xmlns:a16="http://schemas.microsoft.com/office/drawing/2014/main" id="{8FCF919F-B204-6D30-E93A-A4E2BF877723}"/>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6" name="TextBox 29">
              <a:extLst>
                <a:ext uri="{FF2B5EF4-FFF2-40B4-BE49-F238E27FC236}">
                  <a16:creationId xmlns:a16="http://schemas.microsoft.com/office/drawing/2014/main" id="{59113728-4B4C-538B-2ACB-FBE961DC6239}"/>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247" name="TextBox 30">
              <a:extLst>
                <a:ext uri="{FF2B5EF4-FFF2-40B4-BE49-F238E27FC236}">
                  <a16:creationId xmlns:a16="http://schemas.microsoft.com/office/drawing/2014/main" id="{45C788CD-43A9-A609-86CB-B6139EF5C0B0}"/>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2" name="Group 24">
            <a:extLst>
              <a:ext uri="{FF2B5EF4-FFF2-40B4-BE49-F238E27FC236}">
                <a16:creationId xmlns:a16="http://schemas.microsoft.com/office/drawing/2014/main" id="{BBB2B3D4-D1AC-4DFD-BBD4-751AF76C9773}"/>
              </a:ext>
            </a:extLst>
          </p:cNvPr>
          <p:cNvGrpSpPr/>
          <p:nvPr/>
        </p:nvGrpSpPr>
        <p:grpSpPr>
          <a:xfrm>
            <a:off x="9688217" y="3650236"/>
            <a:ext cx="849460" cy="756542"/>
            <a:chOff x="0" y="43144"/>
            <a:chExt cx="1132614" cy="1008722"/>
          </a:xfrm>
        </p:grpSpPr>
        <p:grpSp>
          <p:nvGrpSpPr>
            <p:cNvPr id="15" name="Group 25">
              <a:extLst>
                <a:ext uri="{FF2B5EF4-FFF2-40B4-BE49-F238E27FC236}">
                  <a16:creationId xmlns:a16="http://schemas.microsoft.com/office/drawing/2014/main" id="{8428D74A-25C4-F7E9-EE24-2903D7479687}"/>
                </a:ext>
              </a:extLst>
            </p:cNvPr>
            <p:cNvGrpSpPr/>
            <p:nvPr/>
          </p:nvGrpSpPr>
          <p:grpSpPr>
            <a:xfrm>
              <a:off x="0" y="43144"/>
              <a:ext cx="1008722" cy="1008722"/>
              <a:chOff x="0" y="0"/>
              <a:chExt cx="812800" cy="812800"/>
            </a:xfrm>
          </p:grpSpPr>
          <p:sp>
            <p:nvSpPr>
              <p:cNvPr id="19" name="Freeform 26">
                <a:extLst>
                  <a:ext uri="{FF2B5EF4-FFF2-40B4-BE49-F238E27FC236}">
                    <a16:creationId xmlns:a16="http://schemas.microsoft.com/office/drawing/2014/main" id="{72B7434D-1B82-4ED2-CA64-405560AE7E3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0" name="TextBox 27">
                <a:extLst>
                  <a:ext uri="{FF2B5EF4-FFF2-40B4-BE49-F238E27FC236}">
                    <a16:creationId xmlns:a16="http://schemas.microsoft.com/office/drawing/2014/main" id="{64EE8ABD-A2DE-6DB2-D45D-47A35A15FA21}"/>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6" name="Freeform 28">
              <a:extLst>
                <a:ext uri="{FF2B5EF4-FFF2-40B4-BE49-F238E27FC236}">
                  <a16:creationId xmlns:a16="http://schemas.microsoft.com/office/drawing/2014/main" id="{BC13766A-06C5-AB5A-2B66-4FF491FCF0F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17" name="TextBox 29">
              <a:extLst>
                <a:ext uri="{FF2B5EF4-FFF2-40B4-BE49-F238E27FC236}">
                  <a16:creationId xmlns:a16="http://schemas.microsoft.com/office/drawing/2014/main" id="{7F0699CC-CBB0-228B-DDD9-8BF6090F11F6}"/>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8" name="TextBox 30">
              <a:extLst>
                <a:ext uri="{FF2B5EF4-FFF2-40B4-BE49-F238E27FC236}">
                  <a16:creationId xmlns:a16="http://schemas.microsoft.com/office/drawing/2014/main" id="{C7F94852-5F37-97C6-311A-24B3056323FB}"/>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pic>
        <p:nvPicPr>
          <p:cNvPr id="25" name="Picture 24">
            <a:extLst>
              <a:ext uri="{FF2B5EF4-FFF2-40B4-BE49-F238E27FC236}">
                <a16:creationId xmlns:a16="http://schemas.microsoft.com/office/drawing/2014/main" id="{2B2C5809-97FC-8172-E029-328D5F35A7E2}"/>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6831357" y="2747307"/>
            <a:ext cx="728441" cy="1017070"/>
          </a:xfrm>
          <a:prstGeom prst="rect">
            <a:avLst/>
          </a:prstGeom>
        </p:spPr>
      </p:pic>
      <p:pic>
        <p:nvPicPr>
          <p:cNvPr id="26" name="Picture 25">
            <a:extLst>
              <a:ext uri="{FF2B5EF4-FFF2-40B4-BE49-F238E27FC236}">
                <a16:creationId xmlns:a16="http://schemas.microsoft.com/office/drawing/2014/main" id="{FF3C7797-CD75-C0C8-3294-AAF6A1CEA354}"/>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9909598" y="2177816"/>
            <a:ext cx="740178" cy="1033458"/>
          </a:xfrm>
          <a:prstGeom prst="rect">
            <a:avLst/>
          </a:prstGeom>
        </p:spPr>
      </p:pic>
      <p:pic>
        <p:nvPicPr>
          <p:cNvPr id="27" name="Picture 26">
            <a:extLst>
              <a:ext uri="{FF2B5EF4-FFF2-40B4-BE49-F238E27FC236}">
                <a16:creationId xmlns:a16="http://schemas.microsoft.com/office/drawing/2014/main" id="{193509B8-FAB7-A87C-C4AB-0C3110AD610D}"/>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13062228" y="2203797"/>
            <a:ext cx="740178" cy="1033458"/>
          </a:xfrm>
          <a:prstGeom prst="rect">
            <a:avLst/>
          </a:prstGeom>
        </p:spPr>
      </p:pic>
      <p:pic>
        <p:nvPicPr>
          <p:cNvPr id="28" name="Picture 27">
            <a:extLst>
              <a:ext uri="{FF2B5EF4-FFF2-40B4-BE49-F238E27FC236}">
                <a16:creationId xmlns:a16="http://schemas.microsoft.com/office/drawing/2014/main" id="{B60E7E74-A951-EDA1-2030-B0A17F77C3DB}"/>
              </a:ext>
            </a:extLst>
          </p:cNvPr>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38326" t="23867" r="38888" b="21518"/>
          <a:stretch>
            <a:fillRect/>
          </a:stretch>
        </p:blipFill>
        <p:spPr>
          <a:xfrm>
            <a:off x="16107756" y="2213365"/>
            <a:ext cx="740178" cy="997909"/>
          </a:xfrm>
          <a:prstGeom prst="rect">
            <a:avLst/>
          </a:prstGeom>
        </p:spPr>
      </p:pic>
      <p:grpSp>
        <p:nvGrpSpPr>
          <p:cNvPr id="96" name="Group 24">
            <a:extLst>
              <a:ext uri="{FF2B5EF4-FFF2-40B4-BE49-F238E27FC236}">
                <a16:creationId xmlns:a16="http://schemas.microsoft.com/office/drawing/2014/main" id="{E0E79950-C84E-2531-0CD8-EBCF1363810E}"/>
              </a:ext>
            </a:extLst>
          </p:cNvPr>
          <p:cNvGrpSpPr/>
          <p:nvPr/>
        </p:nvGrpSpPr>
        <p:grpSpPr>
          <a:xfrm>
            <a:off x="9783114" y="8972081"/>
            <a:ext cx="849460" cy="756542"/>
            <a:chOff x="0" y="43144"/>
            <a:chExt cx="1132614" cy="1008722"/>
          </a:xfrm>
        </p:grpSpPr>
        <p:grpSp>
          <p:nvGrpSpPr>
            <p:cNvPr id="97" name="Group 25">
              <a:extLst>
                <a:ext uri="{FF2B5EF4-FFF2-40B4-BE49-F238E27FC236}">
                  <a16:creationId xmlns:a16="http://schemas.microsoft.com/office/drawing/2014/main" id="{42416923-8EBF-DB46-C50F-F5F63D2F86C0}"/>
                </a:ext>
              </a:extLst>
            </p:cNvPr>
            <p:cNvGrpSpPr/>
            <p:nvPr/>
          </p:nvGrpSpPr>
          <p:grpSpPr>
            <a:xfrm>
              <a:off x="0" y="43144"/>
              <a:ext cx="1008722" cy="1008722"/>
              <a:chOff x="0" y="0"/>
              <a:chExt cx="812800" cy="812800"/>
            </a:xfrm>
          </p:grpSpPr>
          <p:sp>
            <p:nvSpPr>
              <p:cNvPr id="101" name="Freeform 26">
                <a:extLst>
                  <a:ext uri="{FF2B5EF4-FFF2-40B4-BE49-F238E27FC236}">
                    <a16:creationId xmlns:a16="http://schemas.microsoft.com/office/drawing/2014/main" id="{63F6EE6D-0BE3-A56C-51C5-32BB8BF9EB5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2" name="TextBox 27">
                <a:extLst>
                  <a:ext uri="{FF2B5EF4-FFF2-40B4-BE49-F238E27FC236}">
                    <a16:creationId xmlns:a16="http://schemas.microsoft.com/office/drawing/2014/main" id="{327CA112-349C-4625-B1B7-805F0291D2F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98" name="Freeform 28">
              <a:extLst>
                <a:ext uri="{FF2B5EF4-FFF2-40B4-BE49-F238E27FC236}">
                  <a16:creationId xmlns:a16="http://schemas.microsoft.com/office/drawing/2014/main" id="{371680D7-E937-FFAC-46C1-D1623BD64D7A}"/>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9" name="TextBox 29">
              <a:extLst>
                <a:ext uri="{FF2B5EF4-FFF2-40B4-BE49-F238E27FC236}">
                  <a16:creationId xmlns:a16="http://schemas.microsoft.com/office/drawing/2014/main" id="{B14C49CD-F941-BCED-1BF8-E72DB5AEBC7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00" name="TextBox 30">
              <a:extLst>
                <a:ext uri="{FF2B5EF4-FFF2-40B4-BE49-F238E27FC236}">
                  <a16:creationId xmlns:a16="http://schemas.microsoft.com/office/drawing/2014/main" id="{033BAD14-AD47-A5CE-8BF0-393CCD92D93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81" name="Group 39">
            <a:extLst>
              <a:ext uri="{FF2B5EF4-FFF2-40B4-BE49-F238E27FC236}">
                <a16:creationId xmlns:a16="http://schemas.microsoft.com/office/drawing/2014/main" id="{639FE241-AE60-8990-BBCA-822FA54734D1}"/>
              </a:ext>
            </a:extLst>
          </p:cNvPr>
          <p:cNvGrpSpPr/>
          <p:nvPr/>
        </p:nvGrpSpPr>
        <p:grpSpPr>
          <a:xfrm>
            <a:off x="2572783" y="3986355"/>
            <a:ext cx="839876" cy="634434"/>
            <a:chOff x="0" y="0"/>
            <a:chExt cx="1119835" cy="845912"/>
          </a:xfrm>
        </p:grpSpPr>
        <p:grpSp>
          <p:nvGrpSpPr>
            <p:cNvPr id="82" name="Group 40">
              <a:extLst>
                <a:ext uri="{FF2B5EF4-FFF2-40B4-BE49-F238E27FC236}">
                  <a16:creationId xmlns:a16="http://schemas.microsoft.com/office/drawing/2014/main" id="{948932C5-1655-1B91-BF35-FAB9610DBE35}"/>
                </a:ext>
              </a:extLst>
            </p:cNvPr>
            <p:cNvGrpSpPr/>
            <p:nvPr/>
          </p:nvGrpSpPr>
          <p:grpSpPr>
            <a:xfrm>
              <a:off x="0" y="371470"/>
              <a:ext cx="1119835" cy="474442"/>
              <a:chOff x="0" y="-28575"/>
              <a:chExt cx="831609" cy="352329"/>
            </a:xfrm>
          </p:grpSpPr>
          <p:sp>
            <p:nvSpPr>
              <p:cNvPr id="85" name="Freeform 41">
                <a:extLst>
                  <a:ext uri="{FF2B5EF4-FFF2-40B4-BE49-F238E27FC236}">
                    <a16:creationId xmlns:a16="http://schemas.microsoft.com/office/drawing/2014/main" id="{6DA30178-35BE-AC76-7773-60104403A75D}"/>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86" name="TextBox 42">
                <a:extLst>
                  <a:ext uri="{FF2B5EF4-FFF2-40B4-BE49-F238E27FC236}">
                    <a16:creationId xmlns:a16="http://schemas.microsoft.com/office/drawing/2014/main" id="{47B984BD-52F2-EF9D-354C-E4E242643BF1}"/>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83" name="TextBox 43">
              <a:extLst>
                <a:ext uri="{FF2B5EF4-FFF2-40B4-BE49-F238E27FC236}">
                  <a16:creationId xmlns:a16="http://schemas.microsoft.com/office/drawing/2014/main" id="{1323E07A-78AF-0EF1-7DAF-9C2989251BB8}"/>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84" name="Freeform 44">
              <a:extLst>
                <a:ext uri="{FF2B5EF4-FFF2-40B4-BE49-F238E27FC236}">
                  <a16:creationId xmlns:a16="http://schemas.microsoft.com/office/drawing/2014/main" id="{1806A7BB-4D34-ACFC-7ADD-DA277D394D7F}"/>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87" name="Freeform 23">
            <a:extLst>
              <a:ext uri="{FF2B5EF4-FFF2-40B4-BE49-F238E27FC236}">
                <a16:creationId xmlns:a16="http://schemas.microsoft.com/office/drawing/2014/main" id="{1674CA09-5972-26EA-827B-76FE8631A265}"/>
              </a:ext>
            </a:extLst>
          </p:cNvPr>
          <p:cNvSpPr/>
          <p:nvPr/>
        </p:nvSpPr>
        <p:spPr>
          <a:xfrm flipH="1">
            <a:off x="5037129" y="6315913"/>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grpSp>
        <p:nvGrpSpPr>
          <p:cNvPr id="91" name="Group 24">
            <a:extLst>
              <a:ext uri="{FF2B5EF4-FFF2-40B4-BE49-F238E27FC236}">
                <a16:creationId xmlns:a16="http://schemas.microsoft.com/office/drawing/2014/main" id="{96CC3868-6D29-F3B7-49E1-49EC8444A7DD}"/>
              </a:ext>
            </a:extLst>
          </p:cNvPr>
          <p:cNvGrpSpPr/>
          <p:nvPr/>
        </p:nvGrpSpPr>
        <p:grpSpPr>
          <a:xfrm>
            <a:off x="5740277" y="4028507"/>
            <a:ext cx="849460" cy="756542"/>
            <a:chOff x="0" y="43144"/>
            <a:chExt cx="1132615" cy="1008722"/>
          </a:xfrm>
        </p:grpSpPr>
        <p:grpSp>
          <p:nvGrpSpPr>
            <p:cNvPr id="92" name="Group 25">
              <a:extLst>
                <a:ext uri="{FF2B5EF4-FFF2-40B4-BE49-F238E27FC236}">
                  <a16:creationId xmlns:a16="http://schemas.microsoft.com/office/drawing/2014/main" id="{5320C0A5-4BEA-0146-8872-6CAB55DCBEB9}"/>
                </a:ext>
              </a:extLst>
            </p:cNvPr>
            <p:cNvGrpSpPr/>
            <p:nvPr/>
          </p:nvGrpSpPr>
          <p:grpSpPr>
            <a:xfrm>
              <a:off x="0" y="43144"/>
              <a:ext cx="1008722" cy="1008722"/>
              <a:chOff x="0" y="0"/>
              <a:chExt cx="812800" cy="812800"/>
            </a:xfrm>
          </p:grpSpPr>
          <p:sp>
            <p:nvSpPr>
              <p:cNvPr id="103" name="Freeform 26">
                <a:extLst>
                  <a:ext uri="{FF2B5EF4-FFF2-40B4-BE49-F238E27FC236}">
                    <a16:creationId xmlns:a16="http://schemas.microsoft.com/office/drawing/2014/main" id="{03B0E98B-1BBE-C5B3-F28A-FF127725A90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04" name="TextBox 27">
                <a:extLst>
                  <a:ext uri="{FF2B5EF4-FFF2-40B4-BE49-F238E27FC236}">
                    <a16:creationId xmlns:a16="http://schemas.microsoft.com/office/drawing/2014/main" id="{B0B89CEC-57D7-663C-3340-DD874C4704D0}"/>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93" name="Freeform 28">
              <a:extLst>
                <a:ext uri="{FF2B5EF4-FFF2-40B4-BE49-F238E27FC236}">
                  <a16:creationId xmlns:a16="http://schemas.microsoft.com/office/drawing/2014/main" id="{3BEDDBDB-BDA8-2D3B-72F4-FBDFD8BAC7C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94" name="TextBox 29">
              <a:extLst>
                <a:ext uri="{FF2B5EF4-FFF2-40B4-BE49-F238E27FC236}">
                  <a16:creationId xmlns:a16="http://schemas.microsoft.com/office/drawing/2014/main" id="{FF0A5BBF-7E44-E394-DD79-0628DFFA850E}"/>
                </a:ext>
              </a:extLst>
            </p:cNvPr>
            <p:cNvSpPr txBox="1"/>
            <p:nvPr/>
          </p:nvSpPr>
          <p:spPr>
            <a:xfrm>
              <a:off x="34158"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95" name="TextBox 30">
              <a:extLst>
                <a:ext uri="{FF2B5EF4-FFF2-40B4-BE49-F238E27FC236}">
                  <a16:creationId xmlns:a16="http://schemas.microsoft.com/office/drawing/2014/main" id="{E2C85ECA-3D0A-CEDF-44A4-89C75FA72A5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106" name="Freeform 23">
            <a:extLst>
              <a:ext uri="{FF2B5EF4-FFF2-40B4-BE49-F238E27FC236}">
                <a16:creationId xmlns:a16="http://schemas.microsoft.com/office/drawing/2014/main" id="{0D282447-EFFE-2E82-33A5-B4B0B92A84D3}"/>
              </a:ext>
            </a:extLst>
          </p:cNvPr>
          <p:cNvSpPr/>
          <p:nvPr/>
        </p:nvSpPr>
        <p:spPr>
          <a:xfrm flipH="1">
            <a:off x="11540663" y="4119591"/>
            <a:ext cx="424790" cy="572480"/>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dirty="0"/>
          </a:p>
        </p:txBody>
      </p:sp>
      <p:sp>
        <p:nvSpPr>
          <p:cNvPr id="107" name="Freeform 93">
            <a:extLst>
              <a:ext uri="{FF2B5EF4-FFF2-40B4-BE49-F238E27FC236}">
                <a16:creationId xmlns:a16="http://schemas.microsoft.com/office/drawing/2014/main" id="{F674397C-4A4D-E2F7-2D7F-97F3B53FF9A9}"/>
              </a:ext>
            </a:extLst>
          </p:cNvPr>
          <p:cNvSpPr/>
          <p:nvPr/>
        </p:nvSpPr>
        <p:spPr>
          <a:xfrm>
            <a:off x="12256812" y="9101500"/>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pic>
        <p:nvPicPr>
          <p:cNvPr id="21" name="Picture 2">
            <a:extLst>
              <a:ext uri="{FF2B5EF4-FFF2-40B4-BE49-F238E27FC236}">
                <a16:creationId xmlns:a16="http://schemas.microsoft.com/office/drawing/2014/main" id="{ECBD594B-0AF2-DA51-A157-D3618E39584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495270" y="6662461"/>
            <a:ext cx="1129447" cy="343413"/>
          </a:xfrm>
          <a:prstGeom prst="rect">
            <a:avLst/>
          </a:prstGeom>
          <a:noFill/>
          <a:extLst>
            <a:ext uri="{909E8E84-426E-40DD-AFC4-6F175D3DCCD1}">
              <a14:hiddenFill xmlns:a14="http://schemas.microsoft.com/office/drawing/2010/main">
                <a:solidFill>
                  <a:srgbClr val="FFFFFF"/>
                </a:solidFill>
              </a14:hiddenFill>
            </a:ext>
          </a:extLst>
        </p:spPr>
      </p:pic>
      <p:sp>
        <p:nvSpPr>
          <p:cNvPr id="23" name="Freeform 23">
            <a:extLst>
              <a:ext uri="{FF2B5EF4-FFF2-40B4-BE49-F238E27FC236}">
                <a16:creationId xmlns:a16="http://schemas.microsoft.com/office/drawing/2014/main" id="{DE046909-071B-C1AF-472D-E88DC4EC7758}"/>
              </a:ext>
            </a:extLst>
          </p:cNvPr>
          <p:cNvSpPr/>
          <p:nvPr/>
        </p:nvSpPr>
        <p:spPr>
          <a:xfrm flipH="1">
            <a:off x="12832121" y="6361131"/>
            <a:ext cx="424790" cy="572480"/>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dirty="0"/>
          </a:p>
        </p:txBody>
      </p:sp>
      <p:sp>
        <p:nvSpPr>
          <p:cNvPr id="13" name="TextBox 12">
            <a:extLst>
              <a:ext uri="{FF2B5EF4-FFF2-40B4-BE49-F238E27FC236}">
                <a16:creationId xmlns:a16="http://schemas.microsoft.com/office/drawing/2014/main" id="{BB0E09EF-3AAB-47A9-EFF7-07860E4B650F}"/>
              </a:ext>
            </a:extLst>
          </p:cNvPr>
          <p:cNvSpPr txBox="1"/>
          <p:nvPr/>
        </p:nvSpPr>
        <p:spPr>
          <a:xfrm>
            <a:off x="40821" y="1739586"/>
            <a:ext cx="1162498" cy="2246769"/>
          </a:xfrm>
          <a:prstGeom prst="rect">
            <a:avLst/>
          </a:prstGeom>
          <a:noFill/>
        </p:spPr>
        <p:txBody>
          <a:bodyPr wrap="none" rtlCol="0">
            <a:spAutoFit/>
          </a:bodyPr>
          <a:lstStyle/>
          <a:p>
            <a:r>
              <a:rPr lang="en-GB" sz="2000" dirty="0">
                <a:solidFill>
                  <a:schemeClr val="bg1"/>
                </a:solidFill>
              </a:rPr>
              <a:t>2/11/26</a:t>
            </a:r>
          </a:p>
          <a:p>
            <a:r>
              <a:rPr lang="en-GB" sz="2000" dirty="0">
                <a:solidFill>
                  <a:schemeClr val="bg1"/>
                </a:solidFill>
              </a:rPr>
              <a:t>23/11/26</a:t>
            </a:r>
          </a:p>
          <a:p>
            <a:r>
              <a:rPr lang="en-GB" sz="2000" dirty="0">
                <a:solidFill>
                  <a:schemeClr val="bg1"/>
                </a:solidFill>
              </a:rPr>
              <a:t>14/12/26</a:t>
            </a:r>
          </a:p>
          <a:p>
            <a:r>
              <a:rPr lang="en-GB" sz="2000" dirty="0">
                <a:solidFill>
                  <a:schemeClr val="bg1"/>
                </a:solidFill>
              </a:rPr>
              <a:t>4/1/27</a:t>
            </a:r>
          </a:p>
          <a:p>
            <a:r>
              <a:rPr lang="en-GB" sz="2000" dirty="0">
                <a:solidFill>
                  <a:schemeClr val="bg1"/>
                </a:solidFill>
              </a:rPr>
              <a:t>25/1/27</a:t>
            </a:r>
          </a:p>
          <a:p>
            <a:r>
              <a:rPr lang="en-GB" sz="2000" dirty="0">
                <a:solidFill>
                  <a:schemeClr val="bg1"/>
                </a:solidFill>
              </a:rPr>
              <a:t>1/3/27</a:t>
            </a:r>
          </a:p>
          <a:p>
            <a:r>
              <a:rPr lang="en-GB" sz="2000" dirty="0">
                <a:solidFill>
                  <a:schemeClr val="bg1"/>
                </a:solidFill>
              </a:rPr>
              <a:t>22/3/2</a:t>
            </a:r>
            <a:endParaRPr lang="en-GB" dirty="0">
              <a:solidFill>
                <a:schemeClr val="bg1"/>
              </a:solidFill>
            </a:endParaRPr>
          </a:p>
        </p:txBody>
      </p:sp>
    </p:spTree>
    <p:extLst>
      <p:ext uri="{BB962C8B-B14F-4D97-AF65-F5344CB8AC3E}">
        <p14:creationId xmlns:p14="http://schemas.microsoft.com/office/powerpoint/2010/main" val="3735915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8B6FF"/>
        </a:solidFill>
        <a:effectLst/>
      </p:bgPr>
    </p:bg>
    <p:spTree>
      <p:nvGrpSpPr>
        <p:cNvPr id="1" name=""/>
        <p:cNvGrpSpPr/>
        <p:nvPr/>
      </p:nvGrpSpPr>
      <p:grpSpPr>
        <a:xfrm>
          <a:off x="0" y="0"/>
          <a:ext cx="0" cy="0"/>
          <a:chOff x="0" y="0"/>
          <a:chExt cx="0" cy="0"/>
        </a:xfrm>
      </p:grpSpPr>
      <p:pic>
        <p:nvPicPr>
          <p:cNvPr id="3" name="Picture 2" descr="A blue screen with white squares&#10;&#10;AI-generated content may be incorrect.">
            <a:extLst>
              <a:ext uri="{FF2B5EF4-FFF2-40B4-BE49-F238E27FC236}">
                <a16:creationId xmlns:a16="http://schemas.microsoft.com/office/drawing/2014/main" id="{16741B8D-7594-6A77-2CB3-38E05BA32B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 y="-113657"/>
            <a:ext cx="18285714" cy="10400657"/>
          </a:xfrm>
          <a:prstGeom prst="rect">
            <a:avLst/>
          </a:prstGeom>
        </p:spPr>
      </p:pic>
      <p:graphicFrame>
        <p:nvGraphicFramePr>
          <p:cNvPr id="110" name="Table 109">
            <a:extLst>
              <a:ext uri="{FF2B5EF4-FFF2-40B4-BE49-F238E27FC236}">
                <a16:creationId xmlns:a16="http://schemas.microsoft.com/office/drawing/2014/main" id="{576BAC64-35CA-AD65-B5A2-2D7A47298D6C}"/>
              </a:ext>
            </a:extLst>
          </p:cNvPr>
          <p:cNvGraphicFramePr>
            <a:graphicFrameLocks noGrp="1"/>
          </p:cNvGraphicFramePr>
          <p:nvPr>
            <p:extLst>
              <p:ext uri="{D42A27DB-BD31-4B8C-83A1-F6EECF244321}">
                <p14:modId xmlns:p14="http://schemas.microsoft.com/office/powerpoint/2010/main" val="1906062756"/>
              </p:ext>
            </p:extLst>
          </p:nvPr>
        </p:nvGraphicFramePr>
        <p:xfrm>
          <a:off x="1280832" y="1551837"/>
          <a:ext cx="15726335" cy="8369873"/>
        </p:xfrm>
        <a:graphic>
          <a:graphicData uri="http://schemas.openxmlformats.org/drawingml/2006/table">
            <a:tbl>
              <a:tblPr firstRow="1" bandRow="1">
                <a:tableStyleId>{5C22544A-7EE6-4342-B048-85BDC9FD1C3A}</a:tableStyleId>
              </a:tblPr>
              <a:tblGrid>
                <a:gridCol w="3145267">
                  <a:extLst>
                    <a:ext uri="{9D8B030D-6E8A-4147-A177-3AD203B41FA5}">
                      <a16:colId xmlns:a16="http://schemas.microsoft.com/office/drawing/2014/main" val="1257960483"/>
                    </a:ext>
                  </a:extLst>
                </a:gridCol>
                <a:gridCol w="3145267">
                  <a:extLst>
                    <a:ext uri="{9D8B030D-6E8A-4147-A177-3AD203B41FA5}">
                      <a16:colId xmlns:a16="http://schemas.microsoft.com/office/drawing/2014/main" val="3704868386"/>
                    </a:ext>
                  </a:extLst>
                </a:gridCol>
                <a:gridCol w="3145267">
                  <a:extLst>
                    <a:ext uri="{9D8B030D-6E8A-4147-A177-3AD203B41FA5}">
                      <a16:colId xmlns:a16="http://schemas.microsoft.com/office/drawing/2014/main" val="4092775209"/>
                    </a:ext>
                  </a:extLst>
                </a:gridCol>
                <a:gridCol w="3145267">
                  <a:extLst>
                    <a:ext uri="{9D8B030D-6E8A-4147-A177-3AD203B41FA5}">
                      <a16:colId xmlns:a16="http://schemas.microsoft.com/office/drawing/2014/main" val="2833176240"/>
                    </a:ext>
                  </a:extLst>
                </a:gridCol>
                <a:gridCol w="3145267">
                  <a:extLst>
                    <a:ext uri="{9D8B030D-6E8A-4147-A177-3AD203B41FA5}">
                      <a16:colId xmlns:a16="http://schemas.microsoft.com/office/drawing/2014/main" val="2375869498"/>
                    </a:ext>
                  </a:extLst>
                </a:gridCol>
              </a:tblGrid>
              <a:tr h="0">
                <a:tc>
                  <a:txBody>
                    <a:bodyPr/>
                    <a:lstStyle/>
                    <a:p>
                      <a:pPr algn="ctr"/>
                      <a:r>
                        <a:rPr lang="en-GB" sz="2800" b="0" dirty="0">
                          <a:solidFill>
                            <a:schemeClr val="bg1"/>
                          </a:solidFill>
                          <a:latin typeface="Barlow Condensed Bold" panose="020B0604020202020204" charset="0"/>
                        </a:rPr>
                        <a:t>MONDAY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a:solidFill>
                            <a:schemeClr val="bg1"/>
                          </a:solidFill>
                          <a:latin typeface="Barlow Condensed Bold" panose="020B0604020202020204" charset="0"/>
                        </a:rPr>
                        <a:t>TUESDAY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a:solidFill>
                            <a:schemeClr val="bg1"/>
                          </a:solidFill>
                          <a:latin typeface="Barlow Condensed Bold" panose="020B0604020202020204" charset="0"/>
                        </a:rPr>
                        <a:t>WEDNESDAY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a:solidFill>
                            <a:schemeClr val="bg1"/>
                          </a:solidFill>
                          <a:latin typeface="Barlow Condensed Bold" panose="020B0604020202020204" charset="0"/>
                        </a:rPr>
                        <a:t>THURSDAY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tc>
                  <a:txBody>
                    <a:bodyPr/>
                    <a:lstStyle/>
                    <a:p>
                      <a:pPr algn="ctr"/>
                      <a:r>
                        <a:rPr lang="en-GB" sz="2800" b="0">
                          <a:solidFill>
                            <a:schemeClr val="bg1"/>
                          </a:solidFill>
                          <a:latin typeface="Barlow Condensed Bold" panose="020B0604020202020204" charset="0"/>
                        </a:rPr>
                        <a:t>FRIDAY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38B6FF"/>
                    </a:solidFill>
                  </a:tcPr>
                </a:tc>
                <a:extLst>
                  <a:ext uri="{0D108BD9-81ED-4DB2-BD59-A6C34878D82A}">
                    <a16:rowId xmlns:a16="http://schemas.microsoft.com/office/drawing/2014/main" val="2571604415"/>
                  </a:ext>
                </a:extLst>
              </a:tr>
              <a:tr h="975902">
                <a:tc>
                  <a:txBody>
                    <a:bodyPr/>
                    <a:lstStyle/>
                    <a:p>
                      <a:pPr algn="l">
                        <a:lnSpc>
                          <a:spcPts val="1960"/>
                        </a:lnSpc>
                      </a:pPr>
                      <a:r>
                        <a:rPr lang="en-GB" sz="1400" b="1" dirty="0">
                          <a:solidFill>
                            <a:srgbClr val="000000"/>
                          </a:solidFill>
                          <a:highlight>
                            <a:srgbClr val="FFFFFF"/>
                          </a:highlight>
                          <a:latin typeface="Canva Sans Bold"/>
                        </a:rPr>
                        <a:t>NEW ‘</a:t>
                      </a:r>
                      <a:r>
                        <a:rPr lang="en-GB" sz="1400" b="1" dirty="0" err="1">
                          <a:solidFill>
                            <a:srgbClr val="000000"/>
                          </a:solidFill>
                          <a:highlight>
                            <a:srgbClr val="FFFFFF"/>
                          </a:highlight>
                          <a:latin typeface="Canva Sans Bold"/>
                        </a:rPr>
                        <a:t>Wildfarmed</a:t>
                      </a:r>
                      <a:r>
                        <a:rPr lang="en-GB" sz="1400" b="1" dirty="0">
                          <a:solidFill>
                            <a:srgbClr val="000000"/>
                          </a:solidFill>
                          <a:highlight>
                            <a:srgbClr val="FFFFFF"/>
                          </a:highlight>
                          <a:latin typeface="Canva Sans Bold"/>
                        </a:rPr>
                        <a:t>’ Cheese and Tomato Pizza with Potato Wedges </a:t>
                      </a:r>
                    </a:p>
                    <a:p>
                      <a:r>
                        <a:rPr lang="en-US" sz="1400" kern="1200" dirty="0">
                          <a:solidFill>
                            <a:srgbClr val="000000"/>
                          </a:solidFill>
                          <a:highlight>
                            <a:srgbClr val="FFFFFF"/>
                          </a:highlight>
                          <a:latin typeface="Canva Sans" panose="020B0604020202020204" charset="0"/>
                          <a:ea typeface="+mn-ea"/>
                          <a:cs typeface="+mn-cs"/>
                        </a:rPr>
                        <a:t>‘</a:t>
                      </a:r>
                      <a:r>
                        <a:rPr lang="en-US" sz="1400" kern="1200" dirty="0" err="1">
                          <a:solidFill>
                            <a:srgbClr val="000000"/>
                          </a:solidFill>
                          <a:highlight>
                            <a:srgbClr val="FFFFFF"/>
                          </a:highlight>
                          <a:latin typeface="Canva Sans" panose="020B0604020202020204" charset="0"/>
                          <a:ea typeface="+mn-ea"/>
                          <a:cs typeface="+mn-cs"/>
                        </a:rPr>
                        <a:t>Wildfarmed</a:t>
                      </a:r>
                      <a:r>
                        <a:rPr lang="en-US" sz="1400" kern="1200" dirty="0">
                          <a:solidFill>
                            <a:srgbClr val="000000"/>
                          </a:solidFill>
                          <a:highlight>
                            <a:srgbClr val="FFFFFF"/>
                          </a:highlight>
                          <a:latin typeface="Canva Sans" panose="020B0604020202020204" charset="0"/>
                          <a:ea typeface="+mn-ea"/>
                          <a:cs typeface="+mn-cs"/>
                        </a:rPr>
                        <a:t>’ Bread Base (using regeneratively farmed flour) topped with Cheddar Cheese and a Homemade Tomato Sauce, </a:t>
                      </a:r>
                      <a:r>
                        <a:rPr lang="en-GB" sz="1400" kern="1200" dirty="0">
                          <a:solidFill>
                            <a:srgbClr val="000000"/>
                          </a:solidFill>
                          <a:highlight>
                            <a:srgbClr val="FFFFFF"/>
                          </a:highlight>
                          <a:latin typeface="Canva Sans" panose="020B0604020202020204" charset="0"/>
                          <a:ea typeface="+mn-ea"/>
                          <a:cs typeface="+mn-cs"/>
                        </a:rPr>
                        <a:t>Served with New Potatoes</a:t>
                      </a:r>
                      <a:endParaRPr lang="en-US" sz="1400" kern="1200" dirty="0">
                        <a:solidFill>
                          <a:srgbClr val="000000"/>
                        </a:solidFill>
                        <a:highlight>
                          <a:srgbClr val="FFFFFF"/>
                        </a:highlight>
                        <a:latin typeface="Canva Sans" panose="020B060402020202020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Spaghetti Bolognaise</a:t>
                      </a:r>
                    </a:p>
                    <a:p>
                      <a:pPr marL="0" algn="l" defTabSz="914400" rtl="0" eaLnBrk="1" latinLnBrk="0" hangingPunct="1">
                        <a:lnSpc>
                          <a:spcPts val="1960"/>
                        </a:lnSpc>
                      </a:pPr>
                      <a:r>
                        <a:rPr lang="en-US" sz="1400" kern="1200" dirty="0">
                          <a:solidFill>
                            <a:srgbClr val="000000"/>
                          </a:solidFill>
                          <a:highlight>
                            <a:srgbClr val="FFFFFF"/>
                          </a:highlight>
                          <a:latin typeface="Canva Sans" panose="020B0604020202020204" charset="0"/>
                          <a:ea typeface="+mn-ea"/>
                          <a:cs typeface="+mn-cs"/>
                        </a:rPr>
                        <a:t>Red Tractor Accredited Beef Mince and Brown Lentil Bolognaise Sauce Served </a:t>
                      </a:r>
                    </a:p>
                    <a:p>
                      <a:pPr marL="0" algn="l" defTabSz="914400" rtl="0" eaLnBrk="1" latinLnBrk="0" hangingPunct="1">
                        <a:lnSpc>
                          <a:spcPts val="1960"/>
                        </a:lnSpc>
                      </a:pPr>
                      <a:r>
                        <a:rPr lang="en-US" sz="1400" kern="1200" dirty="0">
                          <a:solidFill>
                            <a:srgbClr val="000000"/>
                          </a:solidFill>
                          <a:highlight>
                            <a:srgbClr val="FFFFFF"/>
                          </a:highlight>
                          <a:latin typeface="Canva Sans" panose="020B0604020202020204" charset="0"/>
                          <a:ea typeface="+mn-ea"/>
                          <a:cs typeface="+mn-cs"/>
                        </a:rPr>
                        <a:t>with Spaghetti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BBQ Chicken with Seasoned Potatoes and Sweetcorn Salsa </a:t>
                      </a:r>
                    </a:p>
                    <a:p>
                      <a:pPr marL="0" algn="l" defTabSz="914400" rtl="0" eaLnBrk="1" latinLnBrk="0" hangingPunct="1">
                        <a:lnSpc>
                          <a:spcPts val="1960"/>
                        </a:lnSpc>
                      </a:pPr>
                      <a:r>
                        <a:rPr lang="en-US" sz="1400" kern="1200" dirty="0">
                          <a:solidFill>
                            <a:srgbClr val="000000"/>
                          </a:solidFill>
                          <a:highlight>
                            <a:srgbClr val="FFFFFF"/>
                          </a:highlight>
                          <a:latin typeface="Canva Sans" panose="020B0604020202020204" charset="0"/>
                          <a:ea typeface="+mn-ea"/>
                          <a:cs typeface="+mn-cs"/>
                        </a:rPr>
                        <a:t>Red Tractor Accredited </a:t>
                      </a:r>
                      <a:r>
                        <a:rPr lang="en-GB" sz="1400" kern="1200" dirty="0">
                          <a:solidFill>
                            <a:srgbClr val="000000"/>
                          </a:solidFill>
                          <a:highlight>
                            <a:srgbClr val="FFFFFF"/>
                          </a:highlight>
                          <a:latin typeface="Canva Sans" panose="020B0604020202020204" charset="0"/>
                          <a:ea typeface="+mn-ea"/>
                          <a:cs typeface="+mn-cs"/>
                        </a:rPr>
                        <a:t>Chicken in a BBQ seasoning, served with seasoned potatoes and sweetcorn salsa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kern="1200" dirty="0">
                          <a:solidFill>
                            <a:srgbClr val="000000"/>
                          </a:solidFill>
                          <a:latin typeface="Canva Sans Bold"/>
                          <a:ea typeface="+mn-ea"/>
                          <a:cs typeface="+mn-cs"/>
                        </a:rPr>
                        <a:t>Chicken and Sweetcorn Meatballs in Tomato Sauce with Rice</a:t>
                      </a:r>
                    </a:p>
                    <a:p>
                      <a:pPr algn="l">
                        <a:lnSpc>
                          <a:spcPts val="1960"/>
                        </a:lnSpc>
                      </a:pPr>
                      <a:r>
                        <a:rPr lang="en-US" sz="1400" dirty="0">
                          <a:solidFill>
                            <a:srgbClr val="000000"/>
                          </a:solidFill>
                          <a:latin typeface="Canva Sans"/>
                        </a:rPr>
                        <a:t>Red Tractor Accredited </a:t>
                      </a:r>
                      <a:br>
                        <a:rPr lang="en-US" sz="1400" dirty="0">
                          <a:solidFill>
                            <a:srgbClr val="000000"/>
                          </a:solidFill>
                          <a:latin typeface="Canva Sans"/>
                        </a:rPr>
                      </a:br>
                      <a:r>
                        <a:rPr lang="en-US" sz="1400" dirty="0">
                          <a:solidFill>
                            <a:srgbClr val="000000"/>
                          </a:solidFill>
                          <a:latin typeface="Canva Sans"/>
                        </a:rPr>
                        <a:t>Chicken and Sweetcorn </a:t>
                      </a:r>
                      <a:br>
                        <a:rPr lang="en-US" sz="1400" dirty="0">
                          <a:solidFill>
                            <a:srgbClr val="000000"/>
                          </a:solidFill>
                          <a:latin typeface="Canva Sans"/>
                        </a:rPr>
                      </a:br>
                      <a:r>
                        <a:rPr lang="en-US" sz="1400" dirty="0">
                          <a:solidFill>
                            <a:srgbClr val="000000"/>
                          </a:solidFill>
                          <a:latin typeface="Canva Sans"/>
                        </a:rPr>
                        <a:t>Meatballs in a Homemade </a:t>
                      </a:r>
                      <a:br>
                        <a:rPr lang="en-US" sz="1400" dirty="0">
                          <a:solidFill>
                            <a:srgbClr val="000000"/>
                          </a:solidFill>
                          <a:latin typeface="Canva Sans"/>
                        </a:rPr>
                      </a:br>
                      <a:r>
                        <a:rPr lang="en-US" sz="1400" dirty="0">
                          <a:solidFill>
                            <a:srgbClr val="000000"/>
                          </a:solidFill>
                          <a:latin typeface="Canva Sans"/>
                        </a:rPr>
                        <a:t>Herby Tomato Sauce with 50/50 </a:t>
                      </a:r>
                      <a:r>
                        <a:rPr lang="en-US" sz="1400" dirty="0" err="1">
                          <a:solidFill>
                            <a:srgbClr val="000000"/>
                          </a:solidFill>
                          <a:latin typeface="Canva Sans"/>
                        </a:rPr>
                        <a:t>Wholemeal</a:t>
                      </a:r>
                      <a:r>
                        <a:rPr lang="en-US" sz="1400" dirty="0">
                          <a:solidFill>
                            <a:srgbClr val="000000"/>
                          </a:solidFill>
                          <a:latin typeface="Canva Sans"/>
                        </a:rPr>
                        <a:t> Rice</a:t>
                      </a:r>
                    </a:p>
                    <a:p>
                      <a:pPr algn="l">
                        <a:lnSpc>
                          <a:spcPts val="1960"/>
                        </a:lnSpc>
                      </a:pPr>
                      <a:endParaRPr lang="en-US" sz="1400" dirty="0">
                        <a:solidFill>
                          <a:srgbClr val="000000"/>
                        </a:solidFill>
                        <a:latin typeface="Canva Sans"/>
                      </a:endParaRPr>
                    </a:p>
                    <a:p>
                      <a:pPr algn="l">
                        <a:lnSpc>
                          <a:spcPts val="1960"/>
                        </a:lnSpc>
                      </a:pPr>
                      <a:endParaRPr lang="en-US" sz="1400" dirty="0">
                        <a:solidFill>
                          <a:srgbClr val="000000"/>
                        </a:solidFill>
                        <a:latin typeface="Canva Sans"/>
                      </a:endParaRPr>
                    </a:p>
                    <a:p>
                      <a:pPr algn="l">
                        <a:lnSpc>
                          <a:spcPts val="1960"/>
                        </a:lnSpc>
                      </a:pPr>
                      <a:endParaRPr lang="en-US" sz="1400" dirty="0">
                        <a:solidFill>
                          <a:srgbClr val="000000"/>
                        </a:solidFill>
                        <a:latin typeface="Canva Sa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Breaded Fish </a:t>
                      </a:r>
                    </a:p>
                    <a:p>
                      <a:pPr algn="l">
                        <a:lnSpc>
                          <a:spcPts val="1960"/>
                        </a:lnSpc>
                      </a:pPr>
                      <a:r>
                        <a:rPr lang="en-US" sz="1400" dirty="0">
                          <a:solidFill>
                            <a:srgbClr val="000000"/>
                          </a:solidFill>
                          <a:highlight>
                            <a:srgbClr val="FFFFFF"/>
                          </a:highlight>
                          <a:latin typeface="Canva Sans Bold"/>
                        </a:rPr>
                        <a:t>with Chips and Tomato Sauce </a:t>
                      </a:r>
                    </a:p>
                    <a:p>
                      <a:pPr marL="0" lvl="0" indent="0" algn="l" defTabSz="914400" rtl="0" eaLnBrk="1" latinLnBrk="0" hangingPunct="1">
                        <a:lnSpc>
                          <a:spcPts val="1960"/>
                        </a:lnSpc>
                        <a:spcBef>
                          <a:spcPct val="0"/>
                        </a:spcBef>
                      </a:pPr>
                      <a:r>
                        <a:rPr lang="en-US" sz="1400" kern="1200" dirty="0">
                          <a:solidFill>
                            <a:srgbClr val="000000"/>
                          </a:solidFill>
                          <a:highlight>
                            <a:srgbClr val="FFFFFF"/>
                          </a:highlight>
                          <a:latin typeface="Canva Sans" panose="020B0604020202020204" charset="0"/>
                          <a:ea typeface="+mn-ea"/>
                          <a:cs typeface="+mn-cs"/>
                        </a:rPr>
                        <a:t>Oven Baked Youngs MSC Accredited Breaded </a:t>
                      </a:r>
                    </a:p>
                    <a:p>
                      <a:pPr marL="0" lvl="0" indent="0" algn="l" defTabSz="914400" rtl="0" eaLnBrk="1" latinLnBrk="0" hangingPunct="1">
                        <a:lnSpc>
                          <a:spcPts val="1960"/>
                        </a:lnSpc>
                        <a:spcBef>
                          <a:spcPct val="0"/>
                        </a:spcBef>
                      </a:pPr>
                      <a:r>
                        <a:rPr lang="en-US" sz="1400" kern="1200" dirty="0">
                          <a:solidFill>
                            <a:srgbClr val="000000"/>
                          </a:solidFill>
                          <a:highlight>
                            <a:srgbClr val="FFFFFF"/>
                          </a:highlight>
                          <a:latin typeface="Canva Sans" panose="020B0604020202020204" charset="0"/>
                          <a:ea typeface="+mn-ea"/>
                          <a:cs typeface="+mn-cs"/>
                        </a:rPr>
                        <a:t>Pollock Fillet with Oven Baked Chips &amp; Tomato Ketchup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9949154"/>
                  </a:ext>
                </a:extLst>
              </a:tr>
              <a:tr h="370840">
                <a:tc>
                  <a:txBody>
                    <a:bodyPr/>
                    <a:lstStyle/>
                    <a:p>
                      <a:pPr algn="l">
                        <a:lnSpc>
                          <a:spcPts val="1960"/>
                        </a:lnSpc>
                      </a:pPr>
                      <a:r>
                        <a:rPr lang="en-US" sz="1400" dirty="0">
                          <a:solidFill>
                            <a:srgbClr val="000000"/>
                          </a:solidFill>
                          <a:latin typeface="Canva Sans Bold"/>
                        </a:rPr>
                        <a:t>Five Bean Chilli with Rice</a:t>
                      </a:r>
                    </a:p>
                    <a:p>
                      <a:pPr marL="0" lvl="0" indent="0" algn="l" defTabSz="914400" rtl="0" eaLnBrk="1" latinLnBrk="0" hangingPunct="1">
                        <a:lnSpc>
                          <a:spcPts val="1960"/>
                        </a:lnSpc>
                        <a:spcBef>
                          <a:spcPct val="0"/>
                        </a:spcBef>
                      </a:pPr>
                      <a:r>
                        <a:rPr lang="en-US" sz="1400" kern="1200" dirty="0">
                          <a:solidFill>
                            <a:srgbClr val="000000"/>
                          </a:solidFill>
                          <a:latin typeface="Canva Sans" panose="020B0604020202020204" charset="0"/>
                          <a:ea typeface="+mn-ea"/>
                          <a:cs typeface="+mn-cs"/>
                        </a:rPr>
                        <a:t>Homemade Mild Chilli Tomato Base with Mixed Beans and 50/50 </a:t>
                      </a:r>
                      <a:r>
                        <a:rPr lang="en-US" sz="1400" kern="1200" dirty="0" err="1">
                          <a:solidFill>
                            <a:srgbClr val="000000"/>
                          </a:solidFill>
                          <a:latin typeface="Canva Sans" panose="020B0604020202020204" charset="0"/>
                          <a:ea typeface="+mn-ea"/>
                          <a:cs typeface="+mn-cs"/>
                        </a:rPr>
                        <a:t>Wholemeal</a:t>
                      </a:r>
                      <a:r>
                        <a:rPr lang="en-US" sz="1400" kern="1200" dirty="0">
                          <a:solidFill>
                            <a:srgbClr val="000000"/>
                          </a:solidFill>
                          <a:latin typeface="Canva Sans" panose="020B0604020202020204" charset="0"/>
                          <a:ea typeface="+mn-ea"/>
                          <a:cs typeface="+mn-cs"/>
                        </a:rPr>
                        <a:t> Rice</a:t>
                      </a:r>
                    </a:p>
                    <a:p>
                      <a:endParaRPr lang="en-GB" sz="1400" dirty="0">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Vegan Spaghetti Bolognaise </a:t>
                      </a:r>
                    </a:p>
                    <a:p>
                      <a:pPr marL="0" lvl="0" indent="0" algn="l" defTabSz="914400" rtl="0" eaLnBrk="1" latinLnBrk="0" hangingPunct="1">
                        <a:lnSpc>
                          <a:spcPts val="1960"/>
                        </a:lnSpc>
                        <a:spcBef>
                          <a:spcPct val="0"/>
                        </a:spcBef>
                      </a:pPr>
                      <a:r>
                        <a:rPr lang="en-GB" sz="1400" kern="1200" dirty="0">
                          <a:solidFill>
                            <a:srgbClr val="000000"/>
                          </a:solidFill>
                          <a:highlight>
                            <a:srgbClr val="FFFFFF"/>
                          </a:highlight>
                          <a:latin typeface="Canva Sans" panose="020B0604020202020204" charset="0"/>
                          <a:ea typeface="+mn-ea"/>
                          <a:cs typeface="+mn-cs"/>
                        </a:rPr>
                        <a:t>Vegan Soya Mince in a Homemade Tomato Bolognaise Sauce with Spaghetti</a:t>
                      </a:r>
                      <a:endParaRPr lang="en-US" sz="1400" kern="1200" dirty="0">
                        <a:solidFill>
                          <a:srgbClr val="000000"/>
                        </a:solidFill>
                        <a:highlight>
                          <a:srgbClr val="FFFFFF"/>
                        </a:highlight>
                        <a:latin typeface="Canva Sans" panose="020B0604020202020204" charset="0"/>
                        <a:ea typeface="+mn-ea"/>
                        <a:cs typeface="+mn-cs"/>
                      </a:endParaRPr>
                    </a:p>
                    <a:p>
                      <a:pPr algn="l">
                        <a:lnSpc>
                          <a:spcPts val="1960"/>
                        </a:lnSpc>
                      </a:pPr>
                      <a:endParaRPr lang="en-GB" sz="1400" dirty="0">
                        <a:highlight>
                          <a:srgbClr val="FFFFFF"/>
                        </a:highlight>
                        <a:latin typeface="Canva Sans"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Lemon &amp; Herb Quorn with Seasoned Potatoes and Sweetcorn Salsa </a:t>
                      </a:r>
                    </a:p>
                    <a:p>
                      <a:pPr marL="0" marR="0" lvl="0" indent="0" algn="l" defTabSz="914400" rtl="0" eaLnBrk="1" fontAlgn="auto" latinLnBrk="0" hangingPunct="1">
                        <a:lnSpc>
                          <a:spcPts val="1960"/>
                        </a:lnSpc>
                        <a:spcBef>
                          <a:spcPct val="0"/>
                        </a:spcBef>
                        <a:spcAft>
                          <a:spcPts val="0"/>
                        </a:spcAft>
                        <a:buClrTx/>
                        <a:buSzTx/>
                        <a:buFontTx/>
                        <a:buNone/>
                        <a:tabLst/>
                        <a:defRPr/>
                      </a:pPr>
                      <a:r>
                        <a:rPr lang="en-GB" sz="1400" kern="1200" dirty="0">
                          <a:solidFill>
                            <a:srgbClr val="000000"/>
                          </a:solidFill>
                          <a:highlight>
                            <a:srgbClr val="FFFFFF"/>
                          </a:highlight>
                          <a:latin typeface="Canva Sans" panose="020B0604020202020204" charset="0"/>
                          <a:ea typeface="+mn-ea"/>
                          <a:cs typeface="+mn-cs"/>
                        </a:rPr>
                        <a:t>Vegan Quorn Fillet marinated in Lemon &amp; Herbs</a:t>
                      </a:r>
                      <a:r>
                        <a:rPr lang="en-US" sz="1400" kern="1200" dirty="0">
                          <a:solidFill>
                            <a:srgbClr val="000000"/>
                          </a:solidFill>
                          <a:highlight>
                            <a:srgbClr val="FFFFFF"/>
                          </a:highlight>
                          <a:latin typeface="Canva Sans" panose="020B0604020202020204" charset="0"/>
                          <a:ea typeface="+mn-ea"/>
                          <a:cs typeface="+mn-cs"/>
                        </a:rPr>
                        <a:t>, </a:t>
                      </a:r>
                      <a:r>
                        <a:rPr lang="en-GB" sz="1400" kern="1200" dirty="0">
                          <a:solidFill>
                            <a:srgbClr val="000000"/>
                          </a:solidFill>
                          <a:highlight>
                            <a:srgbClr val="FFFFFF"/>
                          </a:highlight>
                          <a:latin typeface="Canva Sans" panose="020B0604020202020204" charset="0"/>
                          <a:ea typeface="+mn-ea"/>
                          <a:cs typeface="+mn-cs"/>
                        </a:rPr>
                        <a:t>served with seasoned potatoes and sweetcorn salsa</a:t>
                      </a:r>
                      <a:endParaRPr lang="en-US" sz="1400" kern="1200" dirty="0">
                        <a:solidFill>
                          <a:srgbClr val="000000"/>
                        </a:solidFill>
                        <a:highlight>
                          <a:srgbClr val="FFFFFF"/>
                        </a:highlight>
                        <a:latin typeface="Canva Sans" panose="020B0604020202020204" charset="0"/>
                        <a:ea typeface="+mn-ea"/>
                        <a:cs typeface="+mn-cs"/>
                      </a:endParaRPr>
                    </a:p>
                    <a:p>
                      <a:endParaRPr lang="en-GB" sz="1400" dirty="0">
                        <a:highlight>
                          <a:srgbClr val="FFFFFF"/>
                        </a:highlight>
                      </a:endParaRPr>
                    </a:p>
                    <a:p>
                      <a:endParaRPr lang="en-GB" sz="1400" dirty="0">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Creamy Chickpea and Coconut Curry with Rice</a:t>
                      </a:r>
                    </a:p>
                    <a:p>
                      <a:pPr marL="0" marR="0" lvl="0" indent="0" algn="l" defTabSz="914400" rtl="0" eaLnBrk="1" fontAlgn="auto" latinLnBrk="0" hangingPunct="1">
                        <a:lnSpc>
                          <a:spcPts val="1960"/>
                        </a:lnSpc>
                        <a:spcBef>
                          <a:spcPct val="0"/>
                        </a:spcBef>
                        <a:spcAft>
                          <a:spcPts val="0"/>
                        </a:spcAft>
                        <a:buClrTx/>
                        <a:buSzTx/>
                        <a:buFontTx/>
                        <a:buNone/>
                        <a:tabLst/>
                        <a:defRPr/>
                      </a:pPr>
                      <a:r>
                        <a:rPr lang="en-US" sz="1400" kern="1200" dirty="0">
                          <a:solidFill>
                            <a:srgbClr val="000000"/>
                          </a:solidFill>
                          <a:highlight>
                            <a:srgbClr val="FFFFFF"/>
                          </a:highlight>
                          <a:latin typeface="Canva Sans" panose="020B0604020202020204" charset="0"/>
                          <a:ea typeface="+mn-ea"/>
                          <a:cs typeface="+mn-cs"/>
                        </a:rPr>
                        <a:t>A Mild Creamy Coconut Curry with Chickpeas Served with 50/50 </a:t>
                      </a:r>
                      <a:r>
                        <a:rPr lang="en-US" sz="1400" kern="1200" dirty="0" err="1">
                          <a:solidFill>
                            <a:srgbClr val="000000"/>
                          </a:solidFill>
                          <a:highlight>
                            <a:srgbClr val="FFFFFF"/>
                          </a:highlight>
                          <a:latin typeface="Canva Sans" panose="020B0604020202020204" charset="0"/>
                          <a:ea typeface="+mn-ea"/>
                          <a:cs typeface="+mn-cs"/>
                        </a:rPr>
                        <a:t>Wholemeal</a:t>
                      </a:r>
                      <a:r>
                        <a:rPr lang="en-US" sz="1400" kern="1200" dirty="0">
                          <a:solidFill>
                            <a:srgbClr val="000000"/>
                          </a:solidFill>
                          <a:highlight>
                            <a:srgbClr val="FFFFFF"/>
                          </a:highlight>
                          <a:latin typeface="Canva Sans" panose="020B0604020202020204" charset="0"/>
                          <a:ea typeface="+mn-ea"/>
                          <a:cs typeface="+mn-cs"/>
                        </a:rPr>
                        <a:t> Rice</a:t>
                      </a:r>
                      <a:endParaRPr lang="en-GB" sz="1400" kern="1200" dirty="0">
                        <a:solidFill>
                          <a:srgbClr val="000000"/>
                        </a:solidFill>
                        <a:highlight>
                          <a:srgbClr val="FFFFFF"/>
                        </a:highlight>
                        <a:latin typeface="Canva Sans" panose="020B060402020202020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Cheese Whirl with Chips and Tomato Sauce </a:t>
                      </a:r>
                    </a:p>
                    <a:p>
                      <a:pPr marL="0" marR="0" lvl="0" indent="0" algn="l" defTabSz="914400" rtl="0" eaLnBrk="1" fontAlgn="auto" latinLnBrk="0" hangingPunct="1">
                        <a:lnSpc>
                          <a:spcPts val="1960"/>
                        </a:lnSpc>
                        <a:spcBef>
                          <a:spcPct val="0"/>
                        </a:spcBef>
                        <a:spcAft>
                          <a:spcPts val="0"/>
                        </a:spcAft>
                        <a:buClrTx/>
                        <a:buSzTx/>
                        <a:buFontTx/>
                        <a:buNone/>
                        <a:tabLst/>
                        <a:defRPr/>
                      </a:pPr>
                      <a:r>
                        <a:rPr lang="en-GB" sz="1400" kern="1200" dirty="0">
                          <a:solidFill>
                            <a:srgbClr val="000000"/>
                          </a:solidFill>
                          <a:highlight>
                            <a:srgbClr val="FFFFFF"/>
                          </a:highlight>
                          <a:latin typeface="Canva Sans" panose="020B0604020202020204" charset="0"/>
                          <a:ea typeface="+mn-ea"/>
                          <a:cs typeface="+mn-cs"/>
                        </a:rPr>
                        <a:t>Cheese, pepper, lentil and tomato sauce in a Puff Pastry Swirl, with Oven Baked Chips </a:t>
                      </a:r>
                    </a:p>
                    <a:p>
                      <a:pPr marL="0" marR="0" lvl="0" indent="0" algn="l" defTabSz="914400" rtl="0" eaLnBrk="1" fontAlgn="auto" latinLnBrk="0" hangingPunct="1">
                        <a:lnSpc>
                          <a:spcPts val="1960"/>
                        </a:lnSpc>
                        <a:spcBef>
                          <a:spcPct val="0"/>
                        </a:spcBef>
                        <a:spcAft>
                          <a:spcPts val="0"/>
                        </a:spcAft>
                        <a:buClrTx/>
                        <a:buSzTx/>
                        <a:buFontTx/>
                        <a:buNone/>
                        <a:tabLst/>
                        <a:defRPr/>
                      </a:pPr>
                      <a:r>
                        <a:rPr lang="en-GB" sz="1400" kern="1200" dirty="0">
                          <a:solidFill>
                            <a:srgbClr val="000000"/>
                          </a:solidFill>
                          <a:highlight>
                            <a:srgbClr val="FFFFFF"/>
                          </a:highlight>
                          <a:latin typeface="Canva Sans" panose="020B0604020202020204" charset="0"/>
                          <a:ea typeface="+mn-ea"/>
                          <a:cs typeface="+mn-cs"/>
                        </a:rPr>
                        <a:t>&amp; Tomato Ketchup </a:t>
                      </a:r>
                    </a:p>
                    <a:p>
                      <a:endParaRPr lang="en-GB" sz="1400" dirty="0">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03764832"/>
                  </a:ext>
                </a:extLst>
              </a:tr>
              <a:tr h="370840">
                <a:tc gridSpan="5">
                  <a:txBody>
                    <a:bodyPr/>
                    <a:lstStyle/>
                    <a:p>
                      <a:pPr algn="ctr">
                        <a:lnSpc>
                          <a:spcPts val="1960"/>
                        </a:lnSpc>
                      </a:pPr>
                      <a:r>
                        <a:rPr lang="en-US" sz="1400" dirty="0">
                          <a:solidFill>
                            <a:srgbClr val="000000"/>
                          </a:solidFill>
                          <a:highlight>
                            <a:srgbClr val="FFFFFF"/>
                          </a:highlight>
                          <a:latin typeface="Canva Sans"/>
                        </a:rPr>
                        <a:t>Each day we serve a choice of two vegetables such as carrots, broccoli, cauliflower, sweetcorn, peas, baked beans, green beans, cabbage, peppers.</a:t>
                      </a:r>
                    </a:p>
                    <a:p>
                      <a:pPr marL="0" lvl="0" indent="0" algn="ctr">
                        <a:lnSpc>
                          <a:spcPts val="1960"/>
                        </a:lnSpc>
                        <a:spcBef>
                          <a:spcPct val="0"/>
                        </a:spcBef>
                      </a:pPr>
                      <a:r>
                        <a:rPr lang="en-US" sz="1400" dirty="0">
                          <a:solidFill>
                            <a:srgbClr val="000000"/>
                          </a:solidFill>
                          <a:highlight>
                            <a:srgbClr val="FFFFFF"/>
                          </a:highlight>
                          <a:latin typeface="Canva Sans"/>
                        </a:rPr>
                        <a:t>We also serve a daily salad selection for pupils to help themselves to.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extLst>
                  <a:ext uri="{0D108BD9-81ED-4DB2-BD59-A6C34878D82A}">
                    <a16:rowId xmlns:a16="http://schemas.microsoft.com/office/drawing/2014/main" val="4224293292"/>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highlight>
                            <a:srgbClr val="FFFFFF"/>
                          </a:highlight>
                          <a:latin typeface="Canva Sans Bold"/>
                        </a:rPr>
                        <a:t>Gingerbread Cookie</a:t>
                      </a:r>
                    </a:p>
                    <a:p>
                      <a:pPr marL="0" marR="0" lvl="0" indent="0" algn="l" defTabSz="914400" rtl="0" eaLnBrk="1" fontAlgn="auto" latinLnBrk="0" hangingPunct="1">
                        <a:lnSpc>
                          <a:spcPts val="1960"/>
                        </a:lnSpc>
                        <a:spcBef>
                          <a:spcPct val="0"/>
                        </a:spcBef>
                        <a:spcAft>
                          <a:spcPts val="0"/>
                        </a:spcAft>
                        <a:buClrTx/>
                        <a:buSzTx/>
                        <a:buFontTx/>
                        <a:buNone/>
                        <a:tabLst/>
                        <a:defRPr/>
                      </a:pPr>
                      <a:r>
                        <a:rPr lang="en-US" sz="1400" kern="1200" dirty="0">
                          <a:solidFill>
                            <a:srgbClr val="000000"/>
                          </a:solidFill>
                          <a:highlight>
                            <a:srgbClr val="FFFFFF"/>
                          </a:highlight>
                          <a:latin typeface="Canva Sans" panose="020B0604020202020204" charset="0"/>
                          <a:ea typeface="+mn-ea"/>
                          <a:cs typeface="+mn-cs"/>
                        </a:rPr>
                        <a:t>A Homemade Vanilla Cookie </a:t>
                      </a:r>
                      <a:r>
                        <a:rPr lang="en-US" sz="1400" kern="1200" dirty="0" err="1">
                          <a:solidFill>
                            <a:srgbClr val="000000"/>
                          </a:solidFill>
                          <a:highlight>
                            <a:srgbClr val="FFFFFF"/>
                          </a:highlight>
                          <a:latin typeface="Canva Sans" panose="020B0604020202020204" charset="0"/>
                          <a:ea typeface="+mn-ea"/>
                          <a:cs typeface="+mn-cs"/>
                        </a:rPr>
                        <a:t>Flavoured</a:t>
                      </a:r>
                      <a:r>
                        <a:rPr lang="en-US" sz="1400" kern="1200" dirty="0">
                          <a:solidFill>
                            <a:srgbClr val="000000"/>
                          </a:solidFill>
                          <a:highlight>
                            <a:srgbClr val="FFFFFF"/>
                          </a:highlight>
                          <a:latin typeface="Canva Sans" panose="020B0604020202020204" charset="0"/>
                          <a:ea typeface="+mn-ea"/>
                          <a:cs typeface="+mn-cs"/>
                        </a:rPr>
                        <a:t> with Ginger</a:t>
                      </a:r>
                      <a:endParaRPr lang="en-GB" sz="1400" kern="1200" dirty="0">
                        <a:solidFill>
                          <a:srgbClr val="000000"/>
                        </a:solidFill>
                        <a:highlight>
                          <a:srgbClr val="FFFFFF"/>
                        </a:highlight>
                        <a:latin typeface="Canva Sans" panose="020B0604020202020204" charset="0"/>
                        <a:ea typeface="+mn-ea"/>
                        <a:cs typeface="+mn-cs"/>
                      </a:endParaRPr>
                    </a:p>
                    <a:p>
                      <a:pPr marL="0" lvl="0" indent="0" algn="l">
                        <a:lnSpc>
                          <a:spcPts val="1960"/>
                        </a:lnSpc>
                        <a:spcBef>
                          <a:spcPct val="0"/>
                        </a:spcBef>
                      </a:pPr>
                      <a:endParaRPr lang="en-US" sz="1400" dirty="0">
                        <a:solidFill>
                          <a:srgbClr val="000000"/>
                        </a:solidFill>
                        <a:highlight>
                          <a:srgbClr val="FFFFFF"/>
                        </a:highlight>
                        <a:latin typeface="Canva Sans"/>
                      </a:endParaRPr>
                    </a:p>
                    <a:p>
                      <a:pPr marL="0" lvl="0" indent="0" algn="l">
                        <a:lnSpc>
                          <a:spcPts val="1960"/>
                        </a:lnSpc>
                        <a:spcBef>
                          <a:spcPct val="0"/>
                        </a:spcBef>
                      </a:pPr>
                      <a:endParaRPr lang="en-US" sz="1400" dirty="0">
                        <a:solidFill>
                          <a:srgbClr val="000000"/>
                        </a:solidFill>
                        <a:highlight>
                          <a:srgbClr val="FFFFFF"/>
                        </a:highlight>
                        <a:latin typeface="Canva Sans"/>
                      </a:endParaRPr>
                    </a:p>
                    <a:p>
                      <a:pPr marL="0" lvl="0" indent="0" algn="l">
                        <a:lnSpc>
                          <a:spcPts val="1960"/>
                        </a:lnSpc>
                        <a:spcBef>
                          <a:spcPct val="0"/>
                        </a:spcBef>
                      </a:pPr>
                      <a:endParaRPr lang="en-US" sz="1400" dirty="0">
                        <a:solidFill>
                          <a:srgbClr val="000000"/>
                        </a:solidFill>
                        <a:highlight>
                          <a:srgbClr val="FFFFFF"/>
                        </a:highlight>
                        <a:latin typeface="Canva Sa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lnSpc>
                          <a:spcPts val="1960"/>
                        </a:lnSpc>
                      </a:pPr>
                      <a:r>
                        <a:rPr lang="en-US" sz="1400" dirty="0">
                          <a:solidFill>
                            <a:srgbClr val="000000"/>
                          </a:solidFill>
                          <a:highlight>
                            <a:srgbClr val="FFFFFF"/>
                          </a:highlight>
                          <a:latin typeface="Canva Sans Bold"/>
                        </a:rPr>
                        <a:t>Chocolate and Beetroot Brownie with Chocolate Sauce </a:t>
                      </a:r>
                    </a:p>
                    <a:p>
                      <a:pPr algn="l">
                        <a:lnSpc>
                          <a:spcPts val="1960"/>
                        </a:lnSpc>
                      </a:pPr>
                      <a:endParaRPr lang="en-US" sz="1400" dirty="0">
                        <a:solidFill>
                          <a:srgbClr val="000000"/>
                        </a:solidFill>
                        <a:highlight>
                          <a:srgbClr val="FFFFFF"/>
                        </a:highlight>
                        <a:latin typeface="Canva Sans Bold"/>
                      </a:endParaRPr>
                    </a:p>
                    <a:p>
                      <a:pPr>
                        <a:lnSpc>
                          <a:spcPts val="1960"/>
                        </a:lnSpc>
                      </a:pPr>
                      <a:endParaRPr lang="en-US" sz="1400" dirty="0">
                        <a:solidFill>
                          <a:srgbClr val="000000"/>
                        </a:solidFill>
                        <a:highlight>
                          <a:srgbClr val="FFFFFF"/>
                        </a:highlight>
                        <a:latin typeface="Canva Sans Bold"/>
                      </a:endParaRPr>
                    </a:p>
                    <a:p>
                      <a:pPr algn="l">
                        <a:lnSpc>
                          <a:spcPts val="1960"/>
                        </a:lnSpc>
                      </a:pPr>
                      <a:endParaRPr lang="en-US" sz="1400" dirty="0">
                        <a:solidFill>
                          <a:srgbClr val="000000"/>
                        </a:solidFill>
                        <a:highlight>
                          <a:srgbClr val="FFFFFF"/>
                        </a:highlight>
                        <a:latin typeface="Canva Sans Bold"/>
                      </a:endParaRPr>
                    </a:p>
                    <a:p>
                      <a:pPr algn="l">
                        <a:lnSpc>
                          <a:spcPts val="1960"/>
                        </a:lnSpc>
                      </a:pPr>
                      <a:endParaRPr lang="en-US" sz="1400" dirty="0">
                        <a:solidFill>
                          <a:srgbClr val="000000"/>
                        </a:solidFill>
                        <a:highlight>
                          <a:srgbClr val="FFFFFF"/>
                        </a:highlight>
                        <a:latin typeface="Canva Sans Bold"/>
                      </a:endParaRPr>
                    </a:p>
                    <a:p>
                      <a:pPr algn="l">
                        <a:lnSpc>
                          <a:spcPts val="1960"/>
                        </a:lnSpc>
                      </a:pPr>
                      <a:endParaRPr lang="en-US" sz="1400" dirty="0">
                        <a:solidFill>
                          <a:srgbClr val="000000"/>
                        </a:solidFill>
                        <a:highlight>
                          <a:srgbClr val="FFFFFF"/>
                        </a:highlight>
                        <a:latin typeface="Canva Sans Bold"/>
                      </a:endParaRPr>
                    </a:p>
                    <a:p>
                      <a:pPr algn="l">
                        <a:lnSpc>
                          <a:spcPts val="1960"/>
                        </a:lnSpc>
                      </a:pPr>
                      <a:endParaRPr lang="en-US" sz="1400" dirty="0">
                        <a:solidFill>
                          <a:srgbClr val="000000"/>
                        </a:solidFill>
                        <a:highlight>
                          <a:srgbClr val="FFFFFF"/>
                        </a:highlight>
                        <a:latin typeface="Canva Sans Bold"/>
                      </a:endParaRPr>
                    </a:p>
                    <a:p>
                      <a:pPr algn="l">
                        <a:lnSpc>
                          <a:spcPts val="1960"/>
                        </a:lnSpc>
                      </a:pPr>
                      <a:endParaRPr lang="en-US" sz="1400" dirty="0">
                        <a:solidFill>
                          <a:srgbClr val="000000"/>
                        </a:solidFill>
                        <a:highlight>
                          <a:srgbClr val="FFFFFF"/>
                        </a:highlight>
                        <a:latin typeface="Canva Sans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Freshly Chopped Fruit Salad</a:t>
                      </a:r>
                    </a:p>
                    <a:p>
                      <a:pPr marL="0" marR="0" lvl="0" indent="0" algn="l" defTabSz="914400" rtl="0" eaLnBrk="1" fontAlgn="auto" latinLnBrk="0" hangingPunct="1">
                        <a:lnSpc>
                          <a:spcPts val="1960"/>
                        </a:lnSpc>
                        <a:spcBef>
                          <a:spcPct val="0"/>
                        </a:spcBef>
                        <a:spcAft>
                          <a:spcPts val="0"/>
                        </a:spcAft>
                        <a:buClrTx/>
                        <a:buSzTx/>
                        <a:buFontTx/>
                        <a:buNone/>
                        <a:tabLst/>
                        <a:defRPr/>
                      </a:pPr>
                      <a:r>
                        <a:rPr lang="en-US" sz="1400" kern="1200" dirty="0">
                          <a:solidFill>
                            <a:srgbClr val="000000"/>
                          </a:solidFill>
                          <a:highlight>
                            <a:srgbClr val="FFFFFF"/>
                          </a:highlight>
                          <a:latin typeface="Canva Sans" panose="020B0604020202020204" charset="0"/>
                          <a:ea typeface="+mn-ea"/>
                          <a:cs typeface="+mn-cs"/>
                        </a:rPr>
                        <a:t>A selection of Apple, Orange, Melon, Mandarin and Pear </a:t>
                      </a:r>
                    </a:p>
                    <a:p>
                      <a:pPr algn="l">
                        <a:lnSpc>
                          <a:spcPts val="1960"/>
                        </a:lnSpc>
                      </a:pPr>
                      <a:endParaRPr lang="en-US" sz="1400" dirty="0">
                        <a:solidFill>
                          <a:srgbClr val="000000"/>
                        </a:solidFill>
                        <a:highlight>
                          <a:srgbClr val="FFFFFF"/>
                        </a:highlight>
                        <a:latin typeface="Canva Sans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Sticky Toffee Apple Crumble with Custard </a:t>
                      </a:r>
                    </a:p>
                    <a:p>
                      <a:pPr marL="0" marR="0" lvl="0" indent="0" algn="l" defTabSz="914400" rtl="0" eaLnBrk="1" fontAlgn="auto" latinLnBrk="0" hangingPunct="1">
                        <a:lnSpc>
                          <a:spcPts val="1960"/>
                        </a:lnSpc>
                        <a:spcBef>
                          <a:spcPct val="0"/>
                        </a:spcBef>
                        <a:spcAft>
                          <a:spcPts val="0"/>
                        </a:spcAft>
                        <a:buClrTx/>
                        <a:buSzTx/>
                        <a:buFontTx/>
                        <a:buNone/>
                        <a:tabLst/>
                        <a:defRPr/>
                      </a:pPr>
                      <a:r>
                        <a:rPr lang="en-US" sz="1400" kern="1200" dirty="0">
                          <a:solidFill>
                            <a:srgbClr val="000000"/>
                          </a:solidFill>
                          <a:highlight>
                            <a:srgbClr val="FFFFFF"/>
                          </a:highlight>
                          <a:latin typeface="Canva Sans" panose="020B0604020202020204" charset="0"/>
                          <a:ea typeface="+mn-ea"/>
                          <a:cs typeface="+mn-cs"/>
                        </a:rPr>
                        <a:t>Homemade Sticky Toffee Apple Crumble with an Oaty Topping, </a:t>
                      </a:r>
                    </a:p>
                    <a:p>
                      <a:pPr marL="0" marR="0" lvl="0" indent="0" algn="l" defTabSz="914400" rtl="0" eaLnBrk="1" fontAlgn="auto" latinLnBrk="0" hangingPunct="1">
                        <a:lnSpc>
                          <a:spcPts val="1960"/>
                        </a:lnSpc>
                        <a:spcBef>
                          <a:spcPct val="0"/>
                        </a:spcBef>
                        <a:spcAft>
                          <a:spcPts val="0"/>
                        </a:spcAft>
                        <a:buClrTx/>
                        <a:buSzTx/>
                        <a:buFontTx/>
                        <a:buNone/>
                        <a:tabLst/>
                        <a:defRPr/>
                      </a:pPr>
                      <a:r>
                        <a:rPr lang="en-US" sz="1400" kern="1200" dirty="0">
                          <a:solidFill>
                            <a:srgbClr val="000000"/>
                          </a:solidFill>
                          <a:highlight>
                            <a:srgbClr val="FFFFFF"/>
                          </a:highlight>
                          <a:latin typeface="Canva Sans" panose="020B0604020202020204" charset="0"/>
                          <a:ea typeface="+mn-ea"/>
                          <a:cs typeface="+mn-cs"/>
                        </a:rPr>
                        <a:t>Served  with Custard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Vanilla Shortbread </a:t>
                      </a:r>
                    </a:p>
                    <a:p>
                      <a:pPr algn="l">
                        <a:lnSpc>
                          <a:spcPts val="1960"/>
                        </a:lnSpc>
                      </a:pPr>
                      <a:r>
                        <a:rPr lang="en-US" sz="1400" kern="1200" dirty="0">
                          <a:solidFill>
                            <a:srgbClr val="000000"/>
                          </a:solidFill>
                          <a:highlight>
                            <a:srgbClr val="FFFFFF"/>
                          </a:highlight>
                          <a:latin typeface="Canva Sans" panose="020B0604020202020204" charset="0"/>
                          <a:ea typeface="+mn-ea"/>
                          <a:cs typeface="+mn-cs"/>
                        </a:rPr>
                        <a:t>Homemade Vanilla </a:t>
                      </a:r>
                      <a:r>
                        <a:rPr lang="en-US" sz="1400" kern="1200" dirty="0" err="1">
                          <a:solidFill>
                            <a:srgbClr val="000000"/>
                          </a:solidFill>
                          <a:highlight>
                            <a:srgbClr val="FFFFFF"/>
                          </a:highlight>
                          <a:latin typeface="Canva Sans" panose="020B0604020202020204" charset="0"/>
                          <a:ea typeface="+mn-ea"/>
                          <a:cs typeface="+mn-cs"/>
                        </a:rPr>
                        <a:t>Flavoured</a:t>
                      </a:r>
                      <a:r>
                        <a:rPr lang="en-US" sz="1400" kern="1200" dirty="0">
                          <a:solidFill>
                            <a:srgbClr val="000000"/>
                          </a:solidFill>
                          <a:highlight>
                            <a:srgbClr val="FFFFFF"/>
                          </a:highlight>
                          <a:latin typeface="Canva Sans" panose="020B0604020202020204" charset="0"/>
                          <a:ea typeface="+mn-ea"/>
                          <a:cs typeface="+mn-cs"/>
                        </a:rPr>
                        <a:t>  Shortbread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503234578"/>
                  </a:ext>
                </a:extLst>
              </a:tr>
            </a:tbl>
          </a:graphicData>
        </a:graphic>
      </p:graphicFrame>
      <p:grpSp>
        <p:nvGrpSpPr>
          <p:cNvPr id="39" name="Group 39"/>
          <p:cNvGrpSpPr/>
          <p:nvPr/>
        </p:nvGrpSpPr>
        <p:grpSpPr>
          <a:xfrm>
            <a:off x="6583118" y="5960065"/>
            <a:ext cx="839876" cy="634434"/>
            <a:chOff x="0" y="0"/>
            <a:chExt cx="1119835" cy="845912"/>
          </a:xfrm>
        </p:grpSpPr>
        <p:grpSp>
          <p:nvGrpSpPr>
            <p:cNvPr id="40" name="Group 40"/>
            <p:cNvGrpSpPr/>
            <p:nvPr/>
          </p:nvGrpSpPr>
          <p:grpSpPr>
            <a:xfrm>
              <a:off x="0" y="371470"/>
              <a:ext cx="1119835" cy="474442"/>
              <a:chOff x="0" y="-28575"/>
              <a:chExt cx="831609" cy="352329"/>
            </a:xfrm>
          </p:grpSpPr>
          <p:sp>
            <p:nvSpPr>
              <p:cNvPr id="41" name="Freeform 41"/>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42" name="TextBox 42"/>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3" name="TextBox 43"/>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44" name="Freeform 44"/>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79" name="TextBox 79"/>
          <p:cNvSpPr txBox="1"/>
          <p:nvPr/>
        </p:nvSpPr>
        <p:spPr>
          <a:xfrm>
            <a:off x="6735810" y="75151"/>
            <a:ext cx="4823445" cy="1476686"/>
          </a:xfrm>
          <a:prstGeom prst="rect">
            <a:avLst/>
          </a:prstGeom>
        </p:spPr>
        <p:txBody>
          <a:bodyPr wrap="square" lIns="0" tIns="0" rIns="0" bIns="0" rtlCol="0" anchor="t">
            <a:spAutoFit/>
          </a:bodyPr>
          <a:lstStyle/>
          <a:p>
            <a:pPr marL="0" lvl="0" indent="0" algn="ctr">
              <a:lnSpc>
                <a:spcPts val="12880"/>
              </a:lnSpc>
              <a:spcBef>
                <a:spcPct val="0"/>
              </a:spcBef>
            </a:pPr>
            <a:r>
              <a:rPr lang="en-US" sz="9200" spc="-138">
                <a:solidFill>
                  <a:schemeClr val="bg1"/>
                </a:solidFill>
                <a:latin typeface="Barlow Condensed Bold"/>
              </a:rPr>
              <a:t>WEEK TWO</a:t>
            </a:r>
          </a:p>
        </p:txBody>
      </p:sp>
      <p:sp>
        <p:nvSpPr>
          <p:cNvPr id="123" name="Freeform 93">
            <a:extLst>
              <a:ext uri="{FF2B5EF4-FFF2-40B4-BE49-F238E27FC236}">
                <a16:creationId xmlns:a16="http://schemas.microsoft.com/office/drawing/2014/main" id="{618E5F8B-5809-8CDB-D1DB-00C6FC3F5156}"/>
              </a:ext>
            </a:extLst>
          </p:cNvPr>
          <p:cNvSpPr/>
          <p:nvPr/>
        </p:nvSpPr>
        <p:spPr>
          <a:xfrm>
            <a:off x="6994508" y="8735163"/>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124" name="Group 94">
            <a:extLst>
              <a:ext uri="{FF2B5EF4-FFF2-40B4-BE49-F238E27FC236}">
                <a16:creationId xmlns:a16="http://schemas.microsoft.com/office/drawing/2014/main" id="{12260D82-3F48-D31E-267E-AF124FF02D14}"/>
              </a:ext>
            </a:extLst>
          </p:cNvPr>
          <p:cNvGrpSpPr/>
          <p:nvPr/>
        </p:nvGrpSpPr>
        <p:grpSpPr>
          <a:xfrm>
            <a:off x="12149536" y="8806349"/>
            <a:ext cx="693343" cy="544662"/>
            <a:chOff x="0" y="0"/>
            <a:chExt cx="924457" cy="726216"/>
          </a:xfrm>
        </p:grpSpPr>
        <p:sp>
          <p:nvSpPr>
            <p:cNvPr id="125" name="Freeform 95">
              <a:extLst>
                <a:ext uri="{FF2B5EF4-FFF2-40B4-BE49-F238E27FC236}">
                  <a16:creationId xmlns:a16="http://schemas.microsoft.com/office/drawing/2014/main" id="{D53F6737-6A9F-0B91-273C-5CDBAC974D01}"/>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6" name="TextBox 96">
              <a:extLst>
                <a:ext uri="{FF2B5EF4-FFF2-40B4-BE49-F238E27FC236}">
                  <a16:creationId xmlns:a16="http://schemas.microsoft.com/office/drawing/2014/main" id="{E15186F2-A164-9633-7BBC-12E897A6861C}"/>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27" name="TextBox 97">
              <a:extLst>
                <a:ext uri="{FF2B5EF4-FFF2-40B4-BE49-F238E27FC236}">
                  <a16:creationId xmlns:a16="http://schemas.microsoft.com/office/drawing/2014/main" id="{34891175-1D8B-980C-3A9B-AE8605C7A509}"/>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29" name="Group 94">
            <a:extLst>
              <a:ext uri="{FF2B5EF4-FFF2-40B4-BE49-F238E27FC236}">
                <a16:creationId xmlns:a16="http://schemas.microsoft.com/office/drawing/2014/main" id="{ABA3B5A1-6F17-FC9E-5191-3429C0FC8032}"/>
              </a:ext>
            </a:extLst>
          </p:cNvPr>
          <p:cNvGrpSpPr/>
          <p:nvPr/>
        </p:nvGrpSpPr>
        <p:grpSpPr>
          <a:xfrm>
            <a:off x="9114445" y="8907666"/>
            <a:ext cx="693343" cy="544662"/>
            <a:chOff x="0" y="0"/>
            <a:chExt cx="924457" cy="726216"/>
          </a:xfrm>
        </p:grpSpPr>
        <p:sp>
          <p:nvSpPr>
            <p:cNvPr id="130" name="Freeform 95">
              <a:extLst>
                <a:ext uri="{FF2B5EF4-FFF2-40B4-BE49-F238E27FC236}">
                  <a16:creationId xmlns:a16="http://schemas.microsoft.com/office/drawing/2014/main" id="{D0664790-8C12-28B5-18F4-D816DF0E87BF}"/>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1" name="TextBox 96">
              <a:extLst>
                <a:ext uri="{FF2B5EF4-FFF2-40B4-BE49-F238E27FC236}">
                  <a16:creationId xmlns:a16="http://schemas.microsoft.com/office/drawing/2014/main" id="{F80410F2-448C-F630-F62A-77A58DA0C870}"/>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2" name="TextBox 97">
              <a:extLst>
                <a:ext uri="{FF2B5EF4-FFF2-40B4-BE49-F238E27FC236}">
                  <a16:creationId xmlns:a16="http://schemas.microsoft.com/office/drawing/2014/main" id="{3616A99F-9AF4-46C3-4F9A-8E1A5F4DBEA3}"/>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34" name="Group 94">
            <a:extLst>
              <a:ext uri="{FF2B5EF4-FFF2-40B4-BE49-F238E27FC236}">
                <a16:creationId xmlns:a16="http://schemas.microsoft.com/office/drawing/2014/main" id="{CA4ED873-73E2-794F-E670-1347FF332895}"/>
              </a:ext>
            </a:extLst>
          </p:cNvPr>
          <p:cNvGrpSpPr/>
          <p:nvPr/>
        </p:nvGrpSpPr>
        <p:grpSpPr>
          <a:xfrm>
            <a:off x="14075971" y="8821896"/>
            <a:ext cx="693343" cy="544662"/>
            <a:chOff x="0" y="0"/>
            <a:chExt cx="924457" cy="726216"/>
          </a:xfrm>
        </p:grpSpPr>
        <p:sp>
          <p:nvSpPr>
            <p:cNvPr id="135" name="Freeform 95">
              <a:extLst>
                <a:ext uri="{FF2B5EF4-FFF2-40B4-BE49-F238E27FC236}">
                  <a16:creationId xmlns:a16="http://schemas.microsoft.com/office/drawing/2014/main" id="{82FB51AF-DA8B-D690-579B-BB52BD09F806}"/>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6" name="TextBox 96">
              <a:extLst>
                <a:ext uri="{FF2B5EF4-FFF2-40B4-BE49-F238E27FC236}">
                  <a16:creationId xmlns:a16="http://schemas.microsoft.com/office/drawing/2014/main" id="{EC048F07-4BBB-A958-9554-07E4170BDD1F}"/>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7" name="TextBox 97">
              <a:extLst>
                <a:ext uri="{FF2B5EF4-FFF2-40B4-BE49-F238E27FC236}">
                  <a16:creationId xmlns:a16="http://schemas.microsoft.com/office/drawing/2014/main" id="{8BD387B4-4424-86EA-1B28-64C32EECCB7C}"/>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59" name="Group 24">
            <a:extLst>
              <a:ext uri="{FF2B5EF4-FFF2-40B4-BE49-F238E27FC236}">
                <a16:creationId xmlns:a16="http://schemas.microsoft.com/office/drawing/2014/main" id="{0B174E70-06AE-C5D9-F1A9-471BB0D84225}"/>
              </a:ext>
            </a:extLst>
          </p:cNvPr>
          <p:cNvGrpSpPr/>
          <p:nvPr/>
        </p:nvGrpSpPr>
        <p:grpSpPr>
          <a:xfrm>
            <a:off x="16141353" y="5857052"/>
            <a:ext cx="849460" cy="756542"/>
            <a:chOff x="0" y="43144"/>
            <a:chExt cx="1132614" cy="1008722"/>
          </a:xfrm>
        </p:grpSpPr>
        <p:grpSp>
          <p:nvGrpSpPr>
            <p:cNvPr id="160" name="Group 25">
              <a:extLst>
                <a:ext uri="{FF2B5EF4-FFF2-40B4-BE49-F238E27FC236}">
                  <a16:creationId xmlns:a16="http://schemas.microsoft.com/office/drawing/2014/main" id="{B67EA6C8-BE0A-8321-F011-B0AD0FBA4C23}"/>
                </a:ext>
              </a:extLst>
            </p:cNvPr>
            <p:cNvGrpSpPr/>
            <p:nvPr/>
          </p:nvGrpSpPr>
          <p:grpSpPr>
            <a:xfrm>
              <a:off x="0" y="43144"/>
              <a:ext cx="1008722" cy="1008722"/>
              <a:chOff x="0" y="0"/>
              <a:chExt cx="812800" cy="812800"/>
            </a:xfrm>
          </p:grpSpPr>
          <p:sp>
            <p:nvSpPr>
              <p:cNvPr id="164" name="Freeform 26">
                <a:extLst>
                  <a:ext uri="{FF2B5EF4-FFF2-40B4-BE49-F238E27FC236}">
                    <a16:creationId xmlns:a16="http://schemas.microsoft.com/office/drawing/2014/main" id="{4603AB6E-5E94-EC99-0CEE-E89BAC6FEB8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65" name="TextBox 27">
                <a:extLst>
                  <a:ext uri="{FF2B5EF4-FFF2-40B4-BE49-F238E27FC236}">
                    <a16:creationId xmlns:a16="http://schemas.microsoft.com/office/drawing/2014/main" id="{FB046339-FD27-4760-6A96-5F3937B1B9E1}"/>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61" name="Freeform 28">
              <a:extLst>
                <a:ext uri="{FF2B5EF4-FFF2-40B4-BE49-F238E27FC236}">
                  <a16:creationId xmlns:a16="http://schemas.microsoft.com/office/drawing/2014/main" id="{E48B65F9-0F1D-DBCE-A0E6-2912266C6A99}"/>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2" name="TextBox 29">
              <a:extLst>
                <a:ext uri="{FF2B5EF4-FFF2-40B4-BE49-F238E27FC236}">
                  <a16:creationId xmlns:a16="http://schemas.microsoft.com/office/drawing/2014/main" id="{617FA2D2-F258-019C-2E8D-2A1396EB6298}"/>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63" name="TextBox 30">
              <a:extLst>
                <a:ext uri="{FF2B5EF4-FFF2-40B4-BE49-F238E27FC236}">
                  <a16:creationId xmlns:a16="http://schemas.microsoft.com/office/drawing/2014/main" id="{39FE6361-3DD4-E733-77F2-AEDBB243231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80" name="Group 24">
            <a:extLst>
              <a:ext uri="{FF2B5EF4-FFF2-40B4-BE49-F238E27FC236}">
                <a16:creationId xmlns:a16="http://schemas.microsoft.com/office/drawing/2014/main" id="{C326EACD-1BFB-6082-CD89-8B021A957FDA}"/>
              </a:ext>
            </a:extLst>
          </p:cNvPr>
          <p:cNvGrpSpPr/>
          <p:nvPr/>
        </p:nvGrpSpPr>
        <p:grpSpPr>
          <a:xfrm>
            <a:off x="3561474" y="5897996"/>
            <a:ext cx="849460" cy="756542"/>
            <a:chOff x="0" y="43144"/>
            <a:chExt cx="1132614" cy="1008722"/>
          </a:xfrm>
        </p:grpSpPr>
        <p:grpSp>
          <p:nvGrpSpPr>
            <p:cNvPr id="181" name="Group 25">
              <a:extLst>
                <a:ext uri="{FF2B5EF4-FFF2-40B4-BE49-F238E27FC236}">
                  <a16:creationId xmlns:a16="http://schemas.microsoft.com/office/drawing/2014/main" id="{29276D95-8AF5-AA22-08B3-9058CAB4B89A}"/>
                </a:ext>
              </a:extLst>
            </p:cNvPr>
            <p:cNvGrpSpPr/>
            <p:nvPr/>
          </p:nvGrpSpPr>
          <p:grpSpPr>
            <a:xfrm>
              <a:off x="0" y="43144"/>
              <a:ext cx="1008722" cy="1008722"/>
              <a:chOff x="0" y="0"/>
              <a:chExt cx="812800" cy="812800"/>
            </a:xfrm>
          </p:grpSpPr>
          <p:sp>
            <p:nvSpPr>
              <p:cNvPr id="185" name="Freeform 26">
                <a:extLst>
                  <a:ext uri="{FF2B5EF4-FFF2-40B4-BE49-F238E27FC236}">
                    <a16:creationId xmlns:a16="http://schemas.microsoft.com/office/drawing/2014/main" id="{5CF9EDEC-580F-A50D-C315-F470D5ED860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86" name="TextBox 27">
                <a:extLst>
                  <a:ext uri="{FF2B5EF4-FFF2-40B4-BE49-F238E27FC236}">
                    <a16:creationId xmlns:a16="http://schemas.microsoft.com/office/drawing/2014/main" id="{365C632B-40B2-C238-374F-488C7E44B8D9}"/>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82" name="Freeform 28">
              <a:extLst>
                <a:ext uri="{FF2B5EF4-FFF2-40B4-BE49-F238E27FC236}">
                  <a16:creationId xmlns:a16="http://schemas.microsoft.com/office/drawing/2014/main" id="{19C8B29B-C506-C2BF-A35D-1A8906AEF5E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83" name="TextBox 29">
              <a:extLst>
                <a:ext uri="{FF2B5EF4-FFF2-40B4-BE49-F238E27FC236}">
                  <a16:creationId xmlns:a16="http://schemas.microsoft.com/office/drawing/2014/main" id="{72D029F4-C74C-94DC-3B3C-6A994CA2092E}"/>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84" name="TextBox 30">
              <a:extLst>
                <a:ext uri="{FF2B5EF4-FFF2-40B4-BE49-F238E27FC236}">
                  <a16:creationId xmlns:a16="http://schemas.microsoft.com/office/drawing/2014/main" id="{382EAA5C-EBDA-E3BA-D56D-FC8B190CEE1C}"/>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1" name="Group 24">
            <a:extLst>
              <a:ext uri="{FF2B5EF4-FFF2-40B4-BE49-F238E27FC236}">
                <a16:creationId xmlns:a16="http://schemas.microsoft.com/office/drawing/2014/main" id="{D7CCC014-C742-A8DB-D2D2-41DCF96FCF9E}"/>
              </a:ext>
            </a:extLst>
          </p:cNvPr>
          <p:cNvGrpSpPr/>
          <p:nvPr/>
        </p:nvGrpSpPr>
        <p:grpSpPr>
          <a:xfrm>
            <a:off x="9853538" y="8735163"/>
            <a:ext cx="849460" cy="756542"/>
            <a:chOff x="0" y="43144"/>
            <a:chExt cx="1132614" cy="1008722"/>
          </a:xfrm>
        </p:grpSpPr>
        <p:grpSp>
          <p:nvGrpSpPr>
            <p:cNvPr id="202" name="Group 25">
              <a:extLst>
                <a:ext uri="{FF2B5EF4-FFF2-40B4-BE49-F238E27FC236}">
                  <a16:creationId xmlns:a16="http://schemas.microsoft.com/office/drawing/2014/main" id="{217C3C3E-B013-BBD2-492B-6758201A21C1}"/>
                </a:ext>
              </a:extLst>
            </p:cNvPr>
            <p:cNvGrpSpPr/>
            <p:nvPr/>
          </p:nvGrpSpPr>
          <p:grpSpPr>
            <a:xfrm>
              <a:off x="0" y="43144"/>
              <a:ext cx="1008722" cy="1008722"/>
              <a:chOff x="0" y="0"/>
              <a:chExt cx="812800" cy="812800"/>
            </a:xfrm>
          </p:grpSpPr>
          <p:sp>
            <p:nvSpPr>
              <p:cNvPr id="206" name="Freeform 26">
                <a:extLst>
                  <a:ext uri="{FF2B5EF4-FFF2-40B4-BE49-F238E27FC236}">
                    <a16:creationId xmlns:a16="http://schemas.microsoft.com/office/drawing/2014/main" id="{82ACF292-951E-7CFE-B9A3-0CEBB2E1C2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07" name="TextBox 27">
                <a:extLst>
                  <a:ext uri="{FF2B5EF4-FFF2-40B4-BE49-F238E27FC236}">
                    <a16:creationId xmlns:a16="http://schemas.microsoft.com/office/drawing/2014/main" id="{72348863-E75C-4C0D-E669-412CFD08039D}"/>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03" name="Freeform 28">
              <a:extLst>
                <a:ext uri="{FF2B5EF4-FFF2-40B4-BE49-F238E27FC236}">
                  <a16:creationId xmlns:a16="http://schemas.microsoft.com/office/drawing/2014/main" id="{B439DC75-F7B7-59BA-E38C-2F392B8D86D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4" name="TextBox 29">
              <a:extLst>
                <a:ext uri="{FF2B5EF4-FFF2-40B4-BE49-F238E27FC236}">
                  <a16:creationId xmlns:a16="http://schemas.microsoft.com/office/drawing/2014/main" id="{4F176BE6-7250-18F0-FE36-4D8205411AE3}"/>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05" name="TextBox 30">
              <a:extLst>
                <a:ext uri="{FF2B5EF4-FFF2-40B4-BE49-F238E27FC236}">
                  <a16:creationId xmlns:a16="http://schemas.microsoft.com/office/drawing/2014/main" id="{63C33DE8-5878-B1E7-FFB8-3D46797D900E}"/>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8" name="Group 24">
            <a:extLst>
              <a:ext uri="{FF2B5EF4-FFF2-40B4-BE49-F238E27FC236}">
                <a16:creationId xmlns:a16="http://schemas.microsoft.com/office/drawing/2014/main" id="{5FF4D5EF-EE8C-9329-9C50-73D6BA67D2FD}"/>
              </a:ext>
            </a:extLst>
          </p:cNvPr>
          <p:cNvGrpSpPr/>
          <p:nvPr/>
        </p:nvGrpSpPr>
        <p:grpSpPr>
          <a:xfrm>
            <a:off x="13000010" y="8660119"/>
            <a:ext cx="849460" cy="756542"/>
            <a:chOff x="0" y="43144"/>
            <a:chExt cx="1132614" cy="1008722"/>
          </a:xfrm>
        </p:grpSpPr>
        <p:grpSp>
          <p:nvGrpSpPr>
            <p:cNvPr id="209" name="Group 25">
              <a:extLst>
                <a:ext uri="{FF2B5EF4-FFF2-40B4-BE49-F238E27FC236}">
                  <a16:creationId xmlns:a16="http://schemas.microsoft.com/office/drawing/2014/main" id="{8A09B5CE-CF82-D709-A80D-D4B48F057FDD}"/>
                </a:ext>
              </a:extLst>
            </p:cNvPr>
            <p:cNvGrpSpPr/>
            <p:nvPr/>
          </p:nvGrpSpPr>
          <p:grpSpPr>
            <a:xfrm>
              <a:off x="0" y="43144"/>
              <a:ext cx="1008722" cy="1008722"/>
              <a:chOff x="0" y="0"/>
              <a:chExt cx="812800" cy="812800"/>
            </a:xfrm>
          </p:grpSpPr>
          <p:sp>
            <p:nvSpPr>
              <p:cNvPr id="213" name="Freeform 26">
                <a:extLst>
                  <a:ext uri="{FF2B5EF4-FFF2-40B4-BE49-F238E27FC236}">
                    <a16:creationId xmlns:a16="http://schemas.microsoft.com/office/drawing/2014/main" id="{19CE0779-D7E7-B631-FC46-2783524544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14" name="TextBox 27">
                <a:extLst>
                  <a:ext uri="{FF2B5EF4-FFF2-40B4-BE49-F238E27FC236}">
                    <a16:creationId xmlns:a16="http://schemas.microsoft.com/office/drawing/2014/main" id="{BDB94F45-7137-9BC5-0FC5-AC6645F326B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0" name="Freeform 28">
              <a:extLst>
                <a:ext uri="{FF2B5EF4-FFF2-40B4-BE49-F238E27FC236}">
                  <a16:creationId xmlns:a16="http://schemas.microsoft.com/office/drawing/2014/main" id="{56784DCB-51AD-9C73-51E1-A44FDC91F303}"/>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1" name="TextBox 29">
              <a:extLst>
                <a:ext uri="{FF2B5EF4-FFF2-40B4-BE49-F238E27FC236}">
                  <a16:creationId xmlns:a16="http://schemas.microsoft.com/office/drawing/2014/main" id="{3E1501F6-0757-179D-CAC8-DFB4A03278E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12" name="TextBox 30">
              <a:extLst>
                <a:ext uri="{FF2B5EF4-FFF2-40B4-BE49-F238E27FC236}">
                  <a16:creationId xmlns:a16="http://schemas.microsoft.com/office/drawing/2014/main" id="{4E79C414-BC54-FE52-BE93-2213261C15E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15" name="Group 24">
            <a:extLst>
              <a:ext uri="{FF2B5EF4-FFF2-40B4-BE49-F238E27FC236}">
                <a16:creationId xmlns:a16="http://schemas.microsoft.com/office/drawing/2014/main" id="{D55E5C5D-54F5-BBB8-4416-1D9CC3345E4E}"/>
              </a:ext>
            </a:extLst>
          </p:cNvPr>
          <p:cNvGrpSpPr/>
          <p:nvPr/>
        </p:nvGrpSpPr>
        <p:grpSpPr>
          <a:xfrm>
            <a:off x="16020062" y="8589846"/>
            <a:ext cx="849460" cy="756542"/>
            <a:chOff x="0" y="43144"/>
            <a:chExt cx="1132614" cy="1008722"/>
          </a:xfrm>
        </p:grpSpPr>
        <p:grpSp>
          <p:nvGrpSpPr>
            <p:cNvPr id="216" name="Group 25">
              <a:extLst>
                <a:ext uri="{FF2B5EF4-FFF2-40B4-BE49-F238E27FC236}">
                  <a16:creationId xmlns:a16="http://schemas.microsoft.com/office/drawing/2014/main" id="{62E0EA81-FC3D-026C-4FDA-435BDA76CFE5}"/>
                </a:ext>
              </a:extLst>
            </p:cNvPr>
            <p:cNvGrpSpPr/>
            <p:nvPr/>
          </p:nvGrpSpPr>
          <p:grpSpPr>
            <a:xfrm>
              <a:off x="0" y="43144"/>
              <a:ext cx="1008722" cy="1008722"/>
              <a:chOff x="0" y="0"/>
              <a:chExt cx="812800" cy="812800"/>
            </a:xfrm>
          </p:grpSpPr>
          <p:sp>
            <p:nvSpPr>
              <p:cNvPr id="220" name="Freeform 26">
                <a:extLst>
                  <a:ext uri="{FF2B5EF4-FFF2-40B4-BE49-F238E27FC236}">
                    <a16:creationId xmlns:a16="http://schemas.microsoft.com/office/drawing/2014/main" id="{D14BC369-1EDA-8A63-0924-04B1A69CF9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21" name="TextBox 27">
                <a:extLst>
                  <a:ext uri="{FF2B5EF4-FFF2-40B4-BE49-F238E27FC236}">
                    <a16:creationId xmlns:a16="http://schemas.microsoft.com/office/drawing/2014/main" id="{019A5BBC-89CC-72B7-D1A6-C9518E5D0AD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7" name="Freeform 28">
              <a:extLst>
                <a:ext uri="{FF2B5EF4-FFF2-40B4-BE49-F238E27FC236}">
                  <a16:creationId xmlns:a16="http://schemas.microsoft.com/office/drawing/2014/main" id="{CDCBA984-B0A6-E8AB-1754-EBB5AEB6166C}"/>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8" name="TextBox 29">
              <a:extLst>
                <a:ext uri="{FF2B5EF4-FFF2-40B4-BE49-F238E27FC236}">
                  <a16:creationId xmlns:a16="http://schemas.microsoft.com/office/drawing/2014/main" id="{72788DD2-6CC0-328B-4713-83761BED815F}"/>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19" name="TextBox 30">
              <a:extLst>
                <a:ext uri="{FF2B5EF4-FFF2-40B4-BE49-F238E27FC236}">
                  <a16:creationId xmlns:a16="http://schemas.microsoft.com/office/drawing/2014/main" id="{17C2D2A1-FEE5-A694-60D1-72FB8FA0F2E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23" name="Group 94">
            <a:extLst>
              <a:ext uri="{FF2B5EF4-FFF2-40B4-BE49-F238E27FC236}">
                <a16:creationId xmlns:a16="http://schemas.microsoft.com/office/drawing/2014/main" id="{ABB657BA-C226-60EA-292E-F9434A434BD9}"/>
              </a:ext>
            </a:extLst>
          </p:cNvPr>
          <p:cNvGrpSpPr/>
          <p:nvPr/>
        </p:nvGrpSpPr>
        <p:grpSpPr>
          <a:xfrm>
            <a:off x="2736469" y="8735163"/>
            <a:ext cx="693343" cy="544662"/>
            <a:chOff x="0" y="0"/>
            <a:chExt cx="924457" cy="726216"/>
          </a:xfrm>
        </p:grpSpPr>
        <p:sp>
          <p:nvSpPr>
            <p:cNvPr id="224" name="Freeform 95">
              <a:extLst>
                <a:ext uri="{FF2B5EF4-FFF2-40B4-BE49-F238E27FC236}">
                  <a16:creationId xmlns:a16="http://schemas.microsoft.com/office/drawing/2014/main" id="{BE8A6B0B-2EAA-B943-7F4B-72B9936A3268}"/>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25" name="TextBox 96">
              <a:extLst>
                <a:ext uri="{FF2B5EF4-FFF2-40B4-BE49-F238E27FC236}">
                  <a16:creationId xmlns:a16="http://schemas.microsoft.com/office/drawing/2014/main" id="{3EF4A00E-5193-3F3F-DC8E-F9B782EDFD1D}"/>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sugar</a:t>
              </a:r>
            </a:p>
          </p:txBody>
        </p:sp>
        <p:sp>
          <p:nvSpPr>
            <p:cNvPr id="226" name="TextBox 97">
              <a:extLst>
                <a:ext uri="{FF2B5EF4-FFF2-40B4-BE49-F238E27FC236}">
                  <a16:creationId xmlns:a16="http://schemas.microsoft.com/office/drawing/2014/main" id="{2D0DACC7-63A0-5B3F-EF20-0D208D01D8A6}"/>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227" name="Group 24">
            <a:extLst>
              <a:ext uri="{FF2B5EF4-FFF2-40B4-BE49-F238E27FC236}">
                <a16:creationId xmlns:a16="http://schemas.microsoft.com/office/drawing/2014/main" id="{A154B78A-932E-8529-ACD3-470B24829080}"/>
              </a:ext>
            </a:extLst>
          </p:cNvPr>
          <p:cNvGrpSpPr/>
          <p:nvPr/>
        </p:nvGrpSpPr>
        <p:grpSpPr>
          <a:xfrm>
            <a:off x="3566868" y="8460683"/>
            <a:ext cx="849460" cy="756542"/>
            <a:chOff x="0" y="43144"/>
            <a:chExt cx="1132614" cy="1008722"/>
          </a:xfrm>
        </p:grpSpPr>
        <p:grpSp>
          <p:nvGrpSpPr>
            <p:cNvPr id="228" name="Group 25">
              <a:extLst>
                <a:ext uri="{FF2B5EF4-FFF2-40B4-BE49-F238E27FC236}">
                  <a16:creationId xmlns:a16="http://schemas.microsoft.com/office/drawing/2014/main" id="{7FD42D60-0588-ACF6-C98C-F6FE2E235CC3}"/>
                </a:ext>
              </a:extLst>
            </p:cNvPr>
            <p:cNvGrpSpPr/>
            <p:nvPr/>
          </p:nvGrpSpPr>
          <p:grpSpPr>
            <a:xfrm>
              <a:off x="0" y="43144"/>
              <a:ext cx="1008722" cy="1008722"/>
              <a:chOff x="0" y="0"/>
              <a:chExt cx="812800" cy="812800"/>
            </a:xfrm>
          </p:grpSpPr>
          <p:sp>
            <p:nvSpPr>
              <p:cNvPr id="232" name="Freeform 26">
                <a:extLst>
                  <a:ext uri="{FF2B5EF4-FFF2-40B4-BE49-F238E27FC236}">
                    <a16:creationId xmlns:a16="http://schemas.microsoft.com/office/drawing/2014/main" id="{62E08F92-AD72-FF8A-DC5C-6AD229505EC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33" name="TextBox 27">
                <a:extLst>
                  <a:ext uri="{FF2B5EF4-FFF2-40B4-BE49-F238E27FC236}">
                    <a16:creationId xmlns:a16="http://schemas.microsoft.com/office/drawing/2014/main" id="{7E43F1D6-30D2-3711-FE2F-E43645555392}"/>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29" name="Freeform 28">
              <a:extLst>
                <a:ext uri="{FF2B5EF4-FFF2-40B4-BE49-F238E27FC236}">
                  <a16:creationId xmlns:a16="http://schemas.microsoft.com/office/drawing/2014/main" id="{DCB99076-3F42-0A03-E3CD-8D063065DE87}"/>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0" name="TextBox 29">
              <a:extLst>
                <a:ext uri="{FF2B5EF4-FFF2-40B4-BE49-F238E27FC236}">
                  <a16:creationId xmlns:a16="http://schemas.microsoft.com/office/drawing/2014/main" id="{DF464ADE-F204-C05A-6C9A-DC3B8431777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31" name="TextBox 30">
              <a:extLst>
                <a:ext uri="{FF2B5EF4-FFF2-40B4-BE49-F238E27FC236}">
                  <a16:creationId xmlns:a16="http://schemas.microsoft.com/office/drawing/2014/main" id="{EF7B7586-D227-D3E3-6070-CB78FCC470A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234" name="Freeform 23">
            <a:extLst>
              <a:ext uri="{FF2B5EF4-FFF2-40B4-BE49-F238E27FC236}">
                <a16:creationId xmlns:a16="http://schemas.microsoft.com/office/drawing/2014/main" id="{3651E50C-7EA6-7EAF-CCA5-28787315D5EE}"/>
              </a:ext>
            </a:extLst>
          </p:cNvPr>
          <p:cNvSpPr/>
          <p:nvPr/>
        </p:nvSpPr>
        <p:spPr>
          <a:xfrm flipH="1">
            <a:off x="3047408" y="6015635"/>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dirty="0"/>
          </a:p>
        </p:txBody>
      </p:sp>
      <p:grpSp>
        <p:nvGrpSpPr>
          <p:cNvPr id="237" name="Group 7">
            <a:extLst>
              <a:ext uri="{FF2B5EF4-FFF2-40B4-BE49-F238E27FC236}">
                <a16:creationId xmlns:a16="http://schemas.microsoft.com/office/drawing/2014/main" id="{06804FD4-EFF3-46B2-E6E6-76A448DDD797}"/>
              </a:ext>
            </a:extLst>
          </p:cNvPr>
          <p:cNvGrpSpPr/>
          <p:nvPr/>
        </p:nvGrpSpPr>
        <p:grpSpPr>
          <a:xfrm>
            <a:off x="5421356" y="3845765"/>
            <a:ext cx="756541" cy="693274"/>
            <a:chOff x="0" y="184916"/>
            <a:chExt cx="3741232" cy="3636623"/>
          </a:xfrm>
        </p:grpSpPr>
        <p:sp>
          <p:nvSpPr>
            <p:cNvPr id="238" name="Freeform 8">
              <a:extLst>
                <a:ext uri="{FF2B5EF4-FFF2-40B4-BE49-F238E27FC236}">
                  <a16:creationId xmlns:a16="http://schemas.microsoft.com/office/drawing/2014/main" id="{853E0F7E-292F-1478-32FA-88BBEA8F1C9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9" name="Freeform 9">
              <a:extLst>
                <a:ext uri="{FF2B5EF4-FFF2-40B4-BE49-F238E27FC236}">
                  <a16:creationId xmlns:a16="http://schemas.microsoft.com/office/drawing/2014/main" id="{63CBF338-62FD-FCBF-E49D-6A97598975C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nvGrpSpPr>
            <p:cNvPr id="240" name="Group 10">
              <a:extLst>
                <a:ext uri="{FF2B5EF4-FFF2-40B4-BE49-F238E27FC236}">
                  <a16:creationId xmlns:a16="http://schemas.microsoft.com/office/drawing/2014/main" id="{4ABD9AC6-7D81-0543-4CDE-FE6D54D8D3EB}"/>
                </a:ext>
              </a:extLst>
            </p:cNvPr>
            <p:cNvGrpSpPr/>
            <p:nvPr/>
          </p:nvGrpSpPr>
          <p:grpSpPr>
            <a:xfrm>
              <a:off x="0" y="1810741"/>
              <a:ext cx="852996" cy="852996"/>
              <a:chOff x="0" y="0"/>
              <a:chExt cx="812800" cy="812800"/>
            </a:xfrm>
          </p:grpSpPr>
          <p:sp>
            <p:nvSpPr>
              <p:cNvPr id="244" name="Freeform 11">
                <a:extLst>
                  <a:ext uri="{FF2B5EF4-FFF2-40B4-BE49-F238E27FC236}">
                    <a16:creationId xmlns:a16="http://schemas.microsoft.com/office/drawing/2014/main" id="{2D89FBA8-E687-AFE5-B32C-0F7497888C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245" name="TextBox 12">
                <a:extLst>
                  <a:ext uri="{FF2B5EF4-FFF2-40B4-BE49-F238E27FC236}">
                    <a16:creationId xmlns:a16="http://schemas.microsoft.com/office/drawing/2014/main" id="{B9F3922A-E7E1-5E66-6FCD-C6A22F81E49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241" name="Group 13">
              <a:extLst>
                <a:ext uri="{FF2B5EF4-FFF2-40B4-BE49-F238E27FC236}">
                  <a16:creationId xmlns:a16="http://schemas.microsoft.com/office/drawing/2014/main" id="{8110A4C9-33BF-94FB-078A-4BAD7FFFBB08}"/>
                </a:ext>
              </a:extLst>
            </p:cNvPr>
            <p:cNvGrpSpPr/>
            <p:nvPr/>
          </p:nvGrpSpPr>
          <p:grpSpPr>
            <a:xfrm>
              <a:off x="2570638" y="270521"/>
              <a:ext cx="583309" cy="583309"/>
              <a:chOff x="0" y="0"/>
              <a:chExt cx="812800" cy="812800"/>
            </a:xfrm>
          </p:grpSpPr>
          <p:sp>
            <p:nvSpPr>
              <p:cNvPr id="242" name="Freeform 14">
                <a:extLst>
                  <a:ext uri="{FF2B5EF4-FFF2-40B4-BE49-F238E27FC236}">
                    <a16:creationId xmlns:a16="http://schemas.microsoft.com/office/drawing/2014/main" id="{9BC87895-C611-C0CC-F5D0-5CD196A1B7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243" name="TextBox 15">
                <a:extLst>
                  <a:ext uri="{FF2B5EF4-FFF2-40B4-BE49-F238E27FC236}">
                    <a16:creationId xmlns:a16="http://schemas.microsoft.com/office/drawing/2014/main" id="{6B007E60-F179-75BA-6FFE-657BB68B43D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2" name="Group 39">
            <a:extLst>
              <a:ext uri="{FF2B5EF4-FFF2-40B4-BE49-F238E27FC236}">
                <a16:creationId xmlns:a16="http://schemas.microsoft.com/office/drawing/2014/main" id="{3DD160C6-676F-5D20-CFBE-8CAFD90A3F12}"/>
              </a:ext>
            </a:extLst>
          </p:cNvPr>
          <p:cNvGrpSpPr/>
          <p:nvPr/>
        </p:nvGrpSpPr>
        <p:grpSpPr>
          <a:xfrm>
            <a:off x="1987626" y="6049161"/>
            <a:ext cx="839876" cy="634434"/>
            <a:chOff x="0" y="0"/>
            <a:chExt cx="1119835" cy="845912"/>
          </a:xfrm>
        </p:grpSpPr>
        <p:grpSp>
          <p:nvGrpSpPr>
            <p:cNvPr id="4" name="Group 40">
              <a:extLst>
                <a:ext uri="{FF2B5EF4-FFF2-40B4-BE49-F238E27FC236}">
                  <a16:creationId xmlns:a16="http://schemas.microsoft.com/office/drawing/2014/main" id="{C44543EB-FDC3-8080-28BB-BED058415F18}"/>
                </a:ext>
              </a:extLst>
            </p:cNvPr>
            <p:cNvGrpSpPr/>
            <p:nvPr/>
          </p:nvGrpSpPr>
          <p:grpSpPr>
            <a:xfrm>
              <a:off x="0" y="371470"/>
              <a:ext cx="1119835" cy="474442"/>
              <a:chOff x="0" y="-28575"/>
              <a:chExt cx="831609" cy="352329"/>
            </a:xfrm>
          </p:grpSpPr>
          <p:sp>
            <p:nvSpPr>
              <p:cNvPr id="7" name="Freeform 41">
                <a:extLst>
                  <a:ext uri="{FF2B5EF4-FFF2-40B4-BE49-F238E27FC236}">
                    <a16:creationId xmlns:a16="http://schemas.microsoft.com/office/drawing/2014/main" id="{2231A5F4-0D7C-D63B-5A68-F26A97FAA0EA}"/>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0" name="TextBox 42">
                <a:extLst>
                  <a:ext uri="{FF2B5EF4-FFF2-40B4-BE49-F238E27FC236}">
                    <a16:creationId xmlns:a16="http://schemas.microsoft.com/office/drawing/2014/main" id="{0E4D10B9-AEA2-D5FF-68EC-6CDFAB2B56FE}"/>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5" name="TextBox 43">
              <a:extLst>
                <a:ext uri="{FF2B5EF4-FFF2-40B4-BE49-F238E27FC236}">
                  <a16:creationId xmlns:a16="http://schemas.microsoft.com/office/drawing/2014/main" id="{8C7ED67F-035A-69DB-DE0C-5F23A436DF0D}"/>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6" name="Freeform 44">
              <a:extLst>
                <a:ext uri="{FF2B5EF4-FFF2-40B4-BE49-F238E27FC236}">
                  <a16:creationId xmlns:a16="http://schemas.microsoft.com/office/drawing/2014/main" id="{613C74CF-8045-3C98-4BE8-36032DF76905}"/>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11" name="Group 24">
            <a:extLst>
              <a:ext uri="{FF2B5EF4-FFF2-40B4-BE49-F238E27FC236}">
                <a16:creationId xmlns:a16="http://schemas.microsoft.com/office/drawing/2014/main" id="{EB82CB77-F897-64E9-E907-42B117629FC3}"/>
              </a:ext>
            </a:extLst>
          </p:cNvPr>
          <p:cNvGrpSpPr/>
          <p:nvPr/>
        </p:nvGrpSpPr>
        <p:grpSpPr>
          <a:xfrm>
            <a:off x="13019876" y="5960958"/>
            <a:ext cx="849460" cy="756542"/>
            <a:chOff x="0" y="43144"/>
            <a:chExt cx="1132614" cy="1008722"/>
          </a:xfrm>
        </p:grpSpPr>
        <p:grpSp>
          <p:nvGrpSpPr>
            <p:cNvPr id="12" name="Group 25">
              <a:extLst>
                <a:ext uri="{FF2B5EF4-FFF2-40B4-BE49-F238E27FC236}">
                  <a16:creationId xmlns:a16="http://schemas.microsoft.com/office/drawing/2014/main" id="{F6DE6E99-FFD9-2DA6-90B9-B680FC9D3C88}"/>
                </a:ext>
              </a:extLst>
            </p:cNvPr>
            <p:cNvGrpSpPr/>
            <p:nvPr/>
          </p:nvGrpSpPr>
          <p:grpSpPr>
            <a:xfrm>
              <a:off x="0" y="43144"/>
              <a:ext cx="1008722" cy="1008722"/>
              <a:chOff x="0" y="0"/>
              <a:chExt cx="812800" cy="812800"/>
            </a:xfrm>
          </p:grpSpPr>
          <p:sp>
            <p:nvSpPr>
              <p:cNvPr id="18" name="Freeform 26">
                <a:extLst>
                  <a:ext uri="{FF2B5EF4-FFF2-40B4-BE49-F238E27FC236}">
                    <a16:creationId xmlns:a16="http://schemas.microsoft.com/office/drawing/2014/main" id="{EF9BCC4C-7CDC-AD26-B080-61094800DAE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9" name="TextBox 27">
                <a:extLst>
                  <a:ext uri="{FF2B5EF4-FFF2-40B4-BE49-F238E27FC236}">
                    <a16:creationId xmlns:a16="http://schemas.microsoft.com/office/drawing/2014/main" id="{7788C279-AD1A-5B6D-0DB9-9CE1F6F43CE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5" name="Freeform 28">
              <a:extLst>
                <a:ext uri="{FF2B5EF4-FFF2-40B4-BE49-F238E27FC236}">
                  <a16:creationId xmlns:a16="http://schemas.microsoft.com/office/drawing/2014/main" id="{7FCF99E8-E4A6-7EFB-5327-CD4CC4A018C5}"/>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TextBox 29">
              <a:extLst>
                <a:ext uri="{FF2B5EF4-FFF2-40B4-BE49-F238E27FC236}">
                  <a16:creationId xmlns:a16="http://schemas.microsoft.com/office/drawing/2014/main" id="{8C43A370-00E1-B001-B449-F2821ABCE3A8}"/>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7" name="TextBox 30">
              <a:extLst>
                <a:ext uri="{FF2B5EF4-FFF2-40B4-BE49-F238E27FC236}">
                  <a16:creationId xmlns:a16="http://schemas.microsoft.com/office/drawing/2014/main" id="{95930E68-E2D5-E211-280B-D09561D818F9}"/>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32" name="Freeform 93">
            <a:extLst>
              <a:ext uri="{FF2B5EF4-FFF2-40B4-BE49-F238E27FC236}">
                <a16:creationId xmlns:a16="http://schemas.microsoft.com/office/drawing/2014/main" id="{E09004B5-D3B6-F9EF-C1BC-3CB0CFEBA6A0}"/>
              </a:ext>
            </a:extLst>
          </p:cNvPr>
          <p:cNvSpPr/>
          <p:nvPr/>
        </p:nvSpPr>
        <p:spPr>
          <a:xfrm>
            <a:off x="8560199" y="8777954"/>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34" name="Group 39">
            <a:extLst>
              <a:ext uri="{FF2B5EF4-FFF2-40B4-BE49-F238E27FC236}">
                <a16:creationId xmlns:a16="http://schemas.microsoft.com/office/drawing/2014/main" id="{46EA9402-3257-DB05-B622-21FE91C94E77}"/>
              </a:ext>
            </a:extLst>
          </p:cNvPr>
          <p:cNvGrpSpPr/>
          <p:nvPr/>
        </p:nvGrpSpPr>
        <p:grpSpPr>
          <a:xfrm>
            <a:off x="7618417" y="8747265"/>
            <a:ext cx="839876" cy="634434"/>
            <a:chOff x="0" y="0"/>
            <a:chExt cx="1119835" cy="845912"/>
          </a:xfrm>
        </p:grpSpPr>
        <p:grpSp>
          <p:nvGrpSpPr>
            <p:cNvPr id="35" name="Group 40">
              <a:extLst>
                <a:ext uri="{FF2B5EF4-FFF2-40B4-BE49-F238E27FC236}">
                  <a16:creationId xmlns:a16="http://schemas.microsoft.com/office/drawing/2014/main" id="{C42F8A50-A61C-72DF-C172-053D7692C41F}"/>
                </a:ext>
              </a:extLst>
            </p:cNvPr>
            <p:cNvGrpSpPr/>
            <p:nvPr/>
          </p:nvGrpSpPr>
          <p:grpSpPr>
            <a:xfrm>
              <a:off x="0" y="371470"/>
              <a:ext cx="1119835" cy="474442"/>
              <a:chOff x="0" y="-28575"/>
              <a:chExt cx="831609" cy="352329"/>
            </a:xfrm>
          </p:grpSpPr>
          <p:sp>
            <p:nvSpPr>
              <p:cNvPr id="38" name="Freeform 41">
                <a:extLst>
                  <a:ext uri="{FF2B5EF4-FFF2-40B4-BE49-F238E27FC236}">
                    <a16:creationId xmlns:a16="http://schemas.microsoft.com/office/drawing/2014/main" id="{8DDA3B0F-5556-6D80-6F67-B912C1CA54B5}"/>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45" name="TextBox 42">
                <a:extLst>
                  <a:ext uri="{FF2B5EF4-FFF2-40B4-BE49-F238E27FC236}">
                    <a16:creationId xmlns:a16="http://schemas.microsoft.com/office/drawing/2014/main" id="{F8B3025B-2AF5-3834-7F91-D4C2970CC7D7}"/>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36" name="TextBox 43">
              <a:extLst>
                <a:ext uri="{FF2B5EF4-FFF2-40B4-BE49-F238E27FC236}">
                  <a16:creationId xmlns:a16="http://schemas.microsoft.com/office/drawing/2014/main" id="{97EB0D49-30B6-54DB-C27F-D4988815C7B2}"/>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37" name="Freeform 44">
              <a:extLst>
                <a:ext uri="{FF2B5EF4-FFF2-40B4-BE49-F238E27FC236}">
                  <a16:creationId xmlns:a16="http://schemas.microsoft.com/office/drawing/2014/main" id="{7F590684-2E2C-0BA5-5BAE-CFE361943ED3}"/>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46" name="Group 39">
            <a:extLst>
              <a:ext uri="{FF2B5EF4-FFF2-40B4-BE49-F238E27FC236}">
                <a16:creationId xmlns:a16="http://schemas.microsoft.com/office/drawing/2014/main" id="{D989D8E9-8E6E-D813-13F1-D7EE61FC16A5}"/>
              </a:ext>
            </a:extLst>
          </p:cNvPr>
          <p:cNvGrpSpPr/>
          <p:nvPr/>
        </p:nvGrpSpPr>
        <p:grpSpPr>
          <a:xfrm>
            <a:off x="14915698" y="8673786"/>
            <a:ext cx="839876" cy="634434"/>
            <a:chOff x="0" y="0"/>
            <a:chExt cx="1119835" cy="845912"/>
          </a:xfrm>
        </p:grpSpPr>
        <p:grpSp>
          <p:nvGrpSpPr>
            <p:cNvPr id="47" name="Group 40">
              <a:extLst>
                <a:ext uri="{FF2B5EF4-FFF2-40B4-BE49-F238E27FC236}">
                  <a16:creationId xmlns:a16="http://schemas.microsoft.com/office/drawing/2014/main" id="{6605B3C4-1A80-B243-BA7D-F7AFD43DC701}"/>
                </a:ext>
              </a:extLst>
            </p:cNvPr>
            <p:cNvGrpSpPr/>
            <p:nvPr/>
          </p:nvGrpSpPr>
          <p:grpSpPr>
            <a:xfrm>
              <a:off x="0" y="371470"/>
              <a:ext cx="1119835" cy="474442"/>
              <a:chOff x="0" y="-28575"/>
              <a:chExt cx="831609" cy="352329"/>
            </a:xfrm>
          </p:grpSpPr>
          <p:sp>
            <p:nvSpPr>
              <p:cNvPr id="50" name="Freeform 41">
                <a:extLst>
                  <a:ext uri="{FF2B5EF4-FFF2-40B4-BE49-F238E27FC236}">
                    <a16:creationId xmlns:a16="http://schemas.microsoft.com/office/drawing/2014/main" id="{7C2CEF75-FFDB-3125-19E0-A5C4CB547E58}"/>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51" name="TextBox 42">
                <a:extLst>
                  <a:ext uri="{FF2B5EF4-FFF2-40B4-BE49-F238E27FC236}">
                    <a16:creationId xmlns:a16="http://schemas.microsoft.com/office/drawing/2014/main" id="{3B2CDB1F-5218-9A33-5EAA-85F3E60C68DB}"/>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8" name="TextBox 43">
              <a:extLst>
                <a:ext uri="{FF2B5EF4-FFF2-40B4-BE49-F238E27FC236}">
                  <a16:creationId xmlns:a16="http://schemas.microsoft.com/office/drawing/2014/main" id="{E8060B30-1FBD-58EC-57BB-A5439279F532}"/>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49" name="Freeform 44">
              <a:extLst>
                <a:ext uri="{FF2B5EF4-FFF2-40B4-BE49-F238E27FC236}">
                  <a16:creationId xmlns:a16="http://schemas.microsoft.com/office/drawing/2014/main" id="{ABEF4526-728D-4721-9306-3E76F829854D}"/>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76" name="Group 24">
            <a:extLst>
              <a:ext uri="{FF2B5EF4-FFF2-40B4-BE49-F238E27FC236}">
                <a16:creationId xmlns:a16="http://schemas.microsoft.com/office/drawing/2014/main" id="{C3AADCC5-E80D-EEE2-F456-6DD03B9657B9}"/>
              </a:ext>
            </a:extLst>
          </p:cNvPr>
          <p:cNvGrpSpPr/>
          <p:nvPr/>
        </p:nvGrpSpPr>
        <p:grpSpPr>
          <a:xfrm>
            <a:off x="3554169" y="3774629"/>
            <a:ext cx="849460" cy="756542"/>
            <a:chOff x="0" y="43144"/>
            <a:chExt cx="1132614" cy="1008722"/>
          </a:xfrm>
        </p:grpSpPr>
        <p:grpSp>
          <p:nvGrpSpPr>
            <p:cNvPr id="77" name="Group 25">
              <a:extLst>
                <a:ext uri="{FF2B5EF4-FFF2-40B4-BE49-F238E27FC236}">
                  <a16:creationId xmlns:a16="http://schemas.microsoft.com/office/drawing/2014/main" id="{D012B247-C43F-592B-C54F-DF307457936B}"/>
                </a:ext>
              </a:extLst>
            </p:cNvPr>
            <p:cNvGrpSpPr/>
            <p:nvPr/>
          </p:nvGrpSpPr>
          <p:grpSpPr>
            <a:xfrm>
              <a:off x="0" y="43144"/>
              <a:ext cx="1008722" cy="1008722"/>
              <a:chOff x="0" y="0"/>
              <a:chExt cx="812800" cy="812800"/>
            </a:xfrm>
          </p:grpSpPr>
          <p:sp>
            <p:nvSpPr>
              <p:cNvPr id="82" name="Freeform 26">
                <a:extLst>
                  <a:ext uri="{FF2B5EF4-FFF2-40B4-BE49-F238E27FC236}">
                    <a16:creationId xmlns:a16="http://schemas.microsoft.com/office/drawing/2014/main" id="{B48C253F-BC20-9E76-F05F-559D033E663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83" name="TextBox 27">
                <a:extLst>
                  <a:ext uri="{FF2B5EF4-FFF2-40B4-BE49-F238E27FC236}">
                    <a16:creationId xmlns:a16="http://schemas.microsoft.com/office/drawing/2014/main" id="{EAB84CC0-A847-8E32-6AC9-BF058EC7598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78" name="Freeform 28">
              <a:extLst>
                <a:ext uri="{FF2B5EF4-FFF2-40B4-BE49-F238E27FC236}">
                  <a16:creationId xmlns:a16="http://schemas.microsoft.com/office/drawing/2014/main" id="{B2AC8D3D-6A79-2FCC-03CA-ED318960C73F}"/>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80" name="TextBox 29">
              <a:extLst>
                <a:ext uri="{FF2B5EF4-FFF2-40B4-BE49-F238E27FC236}">
                  <a16:creationId xmlns:a16="http://schemas.microsoft.com/office/drawing/2014/main" id="{820EFCDB-D3E7-1D38-7B4B-ED0EBA97B7B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81" name="TextBox 30">
              <a:extLst>
                <a:ext uri="{FF2B5EF4-FFF2-40B4-BE49-F238E27FC236}">
                  <a16:creationId xmlns:a16="http://schemas.microsoft.com/office/drawing/2014/main" id="{78531E9F-D640-6C9A-F8EC-992CF27F6A2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84" name="Group 24">
            <a:extLst>
              <a:ext uri="{FF2B5EF4-FFF2-40B4-BE49-F238E27FC236}">
                <a16:creationId xmlns:a16="http://schemas.microsoft.com/office/drawing/2014/main" id="{146ED0AE-33EE-10ED-15C1-BEF39CF07733}"/>
              </a:ext>
            </a:extLst>
          </p:cNvPr>
          <p:cNvGrpSpPr/>
          <p:nvPr/>
        </p:nvGrpSpPr>
        <p:grpSpPr>
          <a:xfrm>
            <a:off x="9026621" y="3641356"/>
            <a:ext cx="849460" cy="756544"/>
            <a:chOff x="0" y="43144"/>
            <a:chExt cx="1132614" cy="1008724"/>
          </a:xfrm>
        </p:grpSpPr>
        <p:grpSp>
          <p:nvGrpSpPr>
            <p:cNvPr id="85" name="Group 25">
              <a:extLst>
                <a:ext uri="{FF2B5EF4-FFF2-40B4-BE49-F238E27FC236}">
                  <a16:creationId xmlns:a16="http://schemas.microsoft.com/office/drawing/2014/main" id="{355E9B73-BD56-12C3-A15D-304105DC9B94}"/>
                </a:ext>
              </a:extLst>
            </p:cNvPr>
            <p:cNvGrpSpPr/>
            <p:nvPr/>
          </p:nvGrpSpPr>
          <p:grpSpPr>
            <a:xfrm>
              <a:off x="0" y="43144"/>
              <a:ext cx="1008722" cy="1008724"/>
              <a:chOff x="0" y="0"/>
              <a:chExt cx="812800" cy="812801"/>
            </a:xfrm>
          </p:grpSpPr>
          <p:sp>
            <p:nvSpPr>
              <p:cNvPr id="89" name="Freeform 26">
                <a:extLst>
                  <a:ext uri="{FF2B5EF4-FFF2-40B4-BE49-F238E27FC236}">
                    <a16:creationId xmlns:a16="http://schemas.microsoft.com/office/drawing/2014/main" id="{5D21F326-035D-1800-2AEA-94A1440D4AE3}"/>
                  </a:ext>
                </a:extLst>
              </p:cNvPr>
              <p:cNvSpPr/>
              <p:nvPr/>
            </p:nvSpPr>
            <p:spPr>
              <a:xfrm>
                <a:off x="0" y="0"/>
                <a:ext cx="812800" cy="812801"/>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90" name="TextBox 27">
                <a:extLst>
                  <a:ext uri="{FF2B5EF4-FFF2-40B4-BE49-F238E27FC236}">
                    <a16:creationId xmlns:a16="http://schemas.microsoft.com/office/drawing/2014/main" id="{D3637391-96D3-AD37-094D-340C09B08844}"/>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86" name="Freeform 28">
              <a:extLst>
                <a:ext uri="{FF2B5EF4-FFF2-40B4-BE49-F238E27FC236}">
                  <a16:creationId xmlns:a16="http://schemas.microsoft.com/office/drawing/2014/main" id="{E5F9AE00-691C-D0EA-CE57-51420C5CD762}"/>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87" name="TextBox 29">
              <a:extLst>
                <a:ext uri="{FF2B5EF4-FFF2-40B4-BE49-F238E27FC236}">
                  <a16:creationId xmlns:a16="http://schemas.microsoft.com/office/drawing/2014/main" id="{01A17091-D2DB-32D4-BEF8-37213EDD5EE1}"/>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88" name="TextBox 30">
              <a:extLst>
                <a:ext uri="{FF2B5EF4-FFF2-40B4-BE49-F238E27FC236}">
                  <a16:creationId xmlns:a16="http://schemas.microsoft.com/office/drawing/2014/main" id="{D75B8544-C5F2-981F-4B41-1FB6FC4D475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91" name="Group 24">
            <a:extLst>
              <a:ext uri="{FF2B5EF4-FFF2-40B4-BE49-F238E27FC236}">
                <a16:creationId xmlns:a16="http://schemas.microsoft.com/office/drawing/2014/main" id="{C44F07FF-90A8-1B46-371B-6BBFC6B81B93}"/>
              </a:ext>
            </a:extLst>
          </p:cNvPr>
          <p:cNvGrpSpPr/>
          <p:nvPr/>
        </p:nvGrpSpPr>
        <p:grpSpPr>
          <a:xfrm>
            <a:off x="13060046" y="3935602"/>
            <a:ext cx="849460" cy="756542"/>
            <a:chOff x="0" y="43144"/>
            <a:chExt cx="1132614" cy="1008722"/>
          </a:xfrm>
        </p:grpSpPr>
        <p:grpSp>
          <p:nvGrpSpPr>
            <p:cNvPr id="92" name="Group 25">
              <a:extLst>
                <a:ext uri="{FF2B5EF4-FFF2-40B4-BE49-F238E27FC236}">
                  <a16:creationId xmlns:a16="http://schemas.microsoft.com/office/drawing/2014/main" id="{64520AAF-36E9-A4BF-1A0C-6A90327CD4A9}"/>
                </a:ext>
              </a:extLst>
            </p:cNvPr>
            <p:cNvGrpSpPr/>
            <p:nvPr/>
          </p:nvGrpSpPr>
          <p:grpSpPr>
            <a:xfrm>
              <a:off x="0" y="43144"/>
              <a:ext cx="1008722" cy="1008722"/>
              <a:chOff x="0" y="0"/>
              <a:chExt cx="812800" cy="812800"/>
            </a:xfrm>
          </p:grpSpPr>
          <p:sp>
            <p:nvSpPr>
              <p:cNvPr id="96" name="Freeform 26">
                <a:extLst>
                  <a:ext uri="{FF2B5EF4-FFF2-40B4-BE49-F238E27FC236}">
                    <a16:creationId xmlns:a16="http://schemas.microsoft.com/office/drawing/2014/main" id="{E53C02D6-AA95-B455-F5B3-2F5DB7C134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97" name="TextBox 27">
                <a:extLst>
                  <a:ext uri="{FF2B5EF4-FFF2-40B4-BE49-F238E27FC236}">
                    <a16:creationId xmlns:a16="http://schemas.microsoft.com/office/drawing/2014/main" id="{032A9CF9-CCB7-B568-02C4-2ABA6BA32E60}"/>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93" name="Freeform 28">
              <a:extLst>
                <a:ext uri="{FF2B5EF4-FFF2-40B4-BE49-F238E27FC236}">
                  <a16:creationId xmlns:a16="http://schemas.microsoft.com/office/drawing/2014/main" id="{18E79CA1-0BD4-DAC1-AF98-C28AAEA15A47}"/>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94" name="TextBox 29">
              <a:extLst>
                <a:ext uri="{FF2B5EF4-FFF2-40B4-BE49-F238E27FC236}">
                  <a16:creationId xmlns:a16="http://schemas.microsoft.com/office/drawing/2014/main" id="{D9859925-57EB-53D9-F33D-6E5F208CA6A1}"/>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95" name="TextBox 30">
              <a:extLst>
                <a:ext uri="{FF2B5EF4-FFF2-40B4-BE49-F238E27FC236}">
                  <a16:creationId xmlns:a16="http://schemas.microsoft.com/office/drawing/2014/main" id="{BE927A0D-24E7-B253-0D24-7B2B0814085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dirty="0">
                  <a:solidFill>
                    <a:srgbClr val="A6D8EC"/>
                  </a:solidFill>
                  <a:latin typeface="Feeling Passionate"/>
                </a:rPr>
                <a:t>on</a:t>
              </a:r>
            </a:p>
          </p:txBody>
        </p:sp>
      </p:grpSp>
      <p:pic>
        <p:nvPicPr>
          <p:cNvPr id="24" name="Picture 23">
            <a:extLst>
              <a:ext uri="{FF2B5EF4-FFF2-40B4-BE49-F238E27FC236}">
                <a16:creationId xmlns:a16="http://schemas.microsoft.com/office/drawing/2014/main" id="{A93A2357-9772-5BF5-A9CA-985766422CC3}"/>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6776333" y="2659044"/>
            <a:ext cx="740178" cy="1033458"/>
          </a:xfrm>
          <a:prstGeom prst="rect">
            <a:avLst/>
          </a:prstGeom>
        </p:spPr>
      </p:pic>
      <p:pic>
        <p:nvPicPr>
          <p:cNvPr id="25" name="Picture 24">
            <a:extLst>
              <a:ext uri="{FF2B5EF4-FFF2-40B4-BE49-F238E27FC236}">
                <a16:creationId xmlns:a16="http://schemas.microsoft.com/office/drawing/2014/main" id="{45E1DAFF-F92C-EF41-4FA6-C9A40FC2AD45}"/>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9962819" y="3497713"/>
            <a:ext cx="740178" cy="1033458"/>
          </a:xfrm>
          <a:prstGeom prst="rect">
            <a:avLst/>
          </a:prstGeom>
        </p:spPr>
      </p:pic>
      <p:pic>
        <p:nvPicPr>
          <p:cNvPr id="26" name="Picture 25">
            <a:extLst>
              <a:ext uri="{FF2B5EF4-FFF2-40B4-BE49-F238E27FC236}">
                <a16:creationId xmlns:a16="http://schemas.microsoft.com/office/drawing/2014/main" id="{1599BA29-79F3-E87D-409D-8EADD6BB2BA3}"/>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13085805" y="2298761"/>
            <a:ext cx="740178" cy="1033458"/>
          </a:xfrm>
          <a:prstGeom prst="rect">
            <a:avLst/>
          </a:prstGeom>
        </p:spPr>
      </p:pic>
      <p:pic>
        <p:nvPicPr>
          <p:cNvPr id="27" name="Picture 26">
            <a:extLst>
              <a:ext uri="{FF2B5EF4-FFF2-40B4-BE49-F238E27FC236}">
                <a16:creationId xmlns:a16="http://schemas.microsoft.com/office/drawing/2014/main" id="{C3764A73-5179-0AD5-95BD-6134B5CC8ECC}"/>
              </a:ext>
            </a:extLst>
          </p:cNvPr>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l="38326" t="23867" r="38888" b="21518"/>
          <a:stretch>
            <a:fillRect/>
          </a:stretch>
        </p:blipFill>
        <p:spPr>
          <a:xfrm>
            <a:off x="16129344" y="3541903"/>
            <a:ext cx="740178" cy="997909"/>
          </a:xfrm>
          <a:prstGeom prst="rect">
            <a:avLst/>
          </a:prstGeom>
        </p:spPr>
      </p:pic>
      <p:grpSp>
        <p:nvGrpSpPr>
          <p:cNvPr id="53" name="Group 24">
            <a:extLst>
              <a:ext uri="{FF2B5EF4-FFF2-40B4-BE49-F238E27FC236}">
                <a16:creationId xmlns:a16="http://schemas.microsoft.com/office/drawing/2014/main" id="{ADE4DA4B-FAD6-3BFA-1125-E01C1844C3BD}"/>
              </a:ext>
            </a:extLst>
          </p:cNvPr>
          <p:cNvGrpSpPr/>
          <p:nvPr/>
        </p:nvGrpSpPr>
        <p:grpSpPr>
          <a:xfrm>
            <a:off x="6400187" y="3782495"/>
            <a:ext cx="849460" cy="756544"/>
            <a:chOff x="0" y="43144"/>
            <a:chExt cx="1132614" cy="1008724"/>
          </a:xfrm>
        </p:grpSpPr>
        <p:grpSp>
          <p:nvGrpSpPr>
            <p:cNvPr id="54" name="Group 25">
              <a:extLst>
                <a:ext uri="{FF2B5EF4-FFF2-40B4-BE49-F238E27FC236}">
                  <a16:creationId xmlns:a16="http://schemas.microsoft.com/office/drawing/2014/main" id="{409019F7-A2EE-4598-B3EE-C917F729D63D}"/>
                </a:ext>
              </a:extLst>
            </p:cNvPr>
            <p:cNvGrpSpPr/>
            <p:nvPr/>
          </p:nvGrpSpPr>
          <p:grpSpPr>
            <a:xfrm>
              <a:off x="0" y="43144"/>
              <a:ext cx="1008722" cy="1008724"/>
              <a:chOff x="0" y="0"/>
              <a:chExt cx="812800" cy="812801"/>
            </a:xfrm>
          </p:grpSpPr>
          <p:sp>
            <p:nvSpPr>
              <p:cNvPr id="58" name="Freeform 26">
                <a:extLst>
                  <a:ext uri="{FF2B5EF4-FFF2-40B4-BE49-F238E27FC236}">
                    <a16:creationId xmlns:a16="http://schemas.microsoft.com/office/drawing/2014/main" id="{BEA978EE-EBA2-3E93-B6EF-A4FE252C7C90}"/>
                  </a:ext>
                </a:extLst>
              </p:cNvPr>
              <p:cNvSpPr/>
              <p:nvPr/>
            </p:nvSpPr>
            <p:spPr>
              <a:xfrm>
                <a:off x="0" y="0"/>
                <a:ext cx="812800" cy="812801"/>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59" name="TextBox 27">
                <a:extLst>
                  <a:ext uri="{FF2B5EF4-FFF2-40B4-BE49-F238E27FC236}">
                    <a16:creationId xmlns:a16="http://schemas.microsoft.com/office/drawing/2014/main" id="{B0052906-1633-1B35-D6EB-5C822F9FAA5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55" name="Freeform 28">
              <a:extLst>
                <a:ext uri="{FF2B5EF4-FFF2-40B4-BE49-F238E27FC236}">
                  <a16:creationId xmlns:a16="http://schemas.microsoft.com/office/drawing/2014/main" id="{92E63865-6DCB-99C7-5BCC-8B2E6E5CF5DA}"/>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56" name="TextBox 29">
              <a:extLst>
                <a:ext uri="{FF2B5EF4-FFF2-40B4-BE49-F238E27FC236}">
                  <a16:creationId xmlns:a16="http://schemas.microsoft.com/office/drawing/2014/main" id="{12537666-56B9-BC5C-F45B-1D4C45B6DCD7}"/>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57" name="TextBox 30">
              <a:extLst>
                <a:ext uri="{FF2B5EF4-FFF2-40B4-BE49-F238E27FC236}">
                  <a16:creationId xmlns:a16="http://schemas.microsoft.com/office/drawing/2014/main" id="{9EC4273A-61A0-9066-2074-1FC54C807BA0}"/>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60" name="Freeform 23">
            <a:extLst>
              <a:ext uri="{FF2B5EF4-FFF2-40B4-BE49-F238E27FC236}">
                <a16:creationId xmlns:a16="http://schemas.microsoft.com/office/drawing/2014/main" id="{FF6179DC-76F7-55D5-8205-A768E6F835CE}"/>
              </a:ext>
            </a:extLst>
          </p:cNvPr>
          <p:cNvSpPr/>
          <p:nvPr/>
        </p:nvSpPr>
        <p:spPr>
          <a:xfrm flipH="1">
            <a:off x="12552469" y="3927952"/>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dirty="0"/>
          </a:p>
        </p:txBody>
      </p:sp>
      <p:grpSp>
        <p:nvGrpSpPr>
          <p:cNvPr id="61" name="Group 24">
            <a:extLst>
              <a:ext uri="{FF2B5EF4-FFF2-40B4-BE49-F238E27FC236}">
                <a16:creationId xmlns:a16="http://schemas.microsoft.com/office/drawing/2014/main" id="{27ED1A64-D4B8-4D45-B054-47F47CB9359C}"/>
              </a:ext>
            </a:extLst>
          </p:cNvPr>
          <p:cNvGrpSpPr/>
          <p:nvPr/>
        </p:nvGrpSpPr>
        <p:grpSpPr>
          <a:xfrm>
            <a:off x="5598121" y="5926100"/>
            <a:ext cx="849460" cy="756542"/>
            <a:chOff x="0" y="43144"/>
            <a:chExt cx="1132614" cy="1008722"/>
          </a:xfrm>
        </p:grpSpPr>
        <p:grpSp>
          <p:nvGrpSpPr>
            <p:cNvPr id="62" name="Group 25">
              <a:extLst>
                <a:ext uri="{FF2B5EF4-FFF2-40B4-BE49-F238E27FC236}">
                  <a16:creationId xmlns:a16="http://schemas.microsoft.com/office/drawing/2014/main" id="{9E16C8FB-0B90-A050-417C-2C0B7CBB71C2}"/>
                </a:ext>
              </a:extLst>
            </p:cNvPr>
            <p:cNvGrpSpPr/>
            <p:nvPr/>
          </p:nvGrpSpPr>
          <p:grpSpPr>
            <a:xfrm>
              <a:off x="0" y="43144"/>
              <a:ext cx="1008722" cy="1008722"/>
              <a:chOff x="0" y="0"/>
              <a:chExt cx="812800" cy="812800"/>
            </a:xfrm>
          </p:grpSpPr>
          <p:sp>
            <p:nvSpPr>
              <p:cNvPr id="66" name="Freeform 26">
                <a:extLst>
                  <a:ext uri="{FF2B5EF4-FFF2-40B4-BE49-F238E27FC236}">
                    <a16:creationId xmlns:a16="http://schemas.microsoft.com/office/drawing/2014/main" id="{2287C261-6CE1-0BF9-4907-34AAB72B892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67" name="TextBox 27">
                <a:extLst>
                  <a:ext uri="{FF2B5EF4-FFF2-40B4-BE49-F238E27FC236}">
                    <a16:creationId xmlns:a16="http://schemas.microsoft.com/office/drawing/2014/main" id="{89D36421-9754-5793-E596-A6317FF4C30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63" name="Freeform 28">
              <a:extLst>
                <a:ext uri="{FF2B5EF4-FFF2-40B4-BE49-F238E27FC236}">
                  <a16:creationId xmlns:a16="http://schemas.microsoft.com/office/drawing/2014/main" id="{90E309F5-6993-9B6D-DFE2-989638FFAF3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64" name="TextBox 29">
              <a:extLst>
                <a:ext uri="{FF2B5EF4-FFF2-40B4-BE49-F238E27FC236}">
                  <a16:creationId xmlns:a16="http://schemas.microsoft.com/office/drawing/2014/main" id="{21A38B54-0BA9-B048-2004-6C12CA61D23C}"/>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65" name="TextBox 30">
              <a:extLst>
                <a:ext uri="{FF2B5EF4-FFF2-40B4-BE49-F238E27FC236}">
                  <a16:creationId xmlns:a16="http://schemas.microsoft.com/office/drawing/2014/main" id="{ADEA9329-46FB-2BEF-CE85-4BF9E6863E3D}"/>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pic>
        <p:nvPicPr>
          <p:cNvPr id="70" name="Picture 2">
            <a:extLst>
              <a:ext uri="{FF2B5EF4-FFF2-40B4-BE49-F238E27FC236}">
                <a16:creationId xmlns:a16="http://schemas.microsoft.com/office/drawing/2014/main" id="{661C2BCC-88FB-AAFD-356A-3188CCA107C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517478" y="6510935"/>
            <a:ext cx="1129447" cy="343413"/>
          </a:xfrm>
          <a:prstGeom prst="rect">
            <a:avLst/>
          </a:prstGeom>
          <a:noFill/>
          <a:extLst>
            <a:ext uri="{909E8E84-426E-40DD-AFC4-6F175D3DCCD1}">
              <a14:hiddenFill xmlns:a14="http://schemas.microsoft.com/office/drawing/2010/main">
                <a:solidFill>
                  <a:srgbClr val="FFFFFF"/>
                </a:solidFill>
              </a14:hiddenFill>
            </a:ext>
          </a:extLst>
        </p:spPr>
      </p:pic>
      <p:grpSp>
        <p:nvGrpSpPr>
          <p:cNvPr id="71" name="Group 39">
            <a:extLst>
              <a:ext uri="{FF2B5EF4-FFF2-40B4-BE49-F238E27FC236}">
                <a16:creationId xmlns:a16="http://schemas.microsoft.com/office/drawing/2014/main" id="{7FBA1D50-3F9F-0677-DFF9-D1EACAD76A05}"/>
              </a:ext>
            </a:extLst>
          </p:cNvPr>
          <p:cNvGrpSpPr/>
          <p:nvPr/>
        </p:nvGrpSpPr>
        <p:grpSpPr>
          <a:xfrm>
            <a:off x="9796735" y="6274789"/>
            <a:ext cx="839876" cy="634434"/>
            <a:chOff x="0" y="0"/>
            <a:chExt cx="1119835" cy="845912"/>
          </a:xfrm>
        </p:grpSpPr>
        <p:grpSp>
          <p:nvGrpSpPr>
            <p:cNvPr id="72" name="Group 40">
              <a:extLst>
                <a:ext uri="{FF2B5EF4-FFF2-40B4-BE49-F238E27FC236}">
                  <a16:creationId xmlns:a16="http://schemas.microsoft.com/office/drawing/2014/main" id="{71BF0AE2-654A-255D-F8C9-ED61E32CE8E3}"/>
                </a:ext>
              </a:extLst>
            </p:cNvPr>
            <p:cNvGrpSpPr/>
            <p:nvPr/>
          </p:nvGrpSpPr>
          <p:grpSpPr>
            <a:xfrm>
              <a:off x="0" y="371470"/>
              <a:ext cx="1119835" cy="474442"/>
              <a:chOff x="0" y="-28575"/>
              <a:chExt cx="831609" cy="352329"/>
            </a:xfrm>
          </p:grpSpPr>
          <p:sp>
            <p:nvSpPr>
              <p:cNvPr id="75" name="Freeform 41">
                <a:extLst>
                  <a:ext uri="{FF2B5EF4-FFF2-40B4-BE49-F238E27FC236}">
                    <a16:creationId xmlns:a16="http://schemas.microsoft.com/office/drawing/2014/main" id="{CA1FDD0A-C472-DB3A-B345-F5F4B50C2594}"/>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98" name="TextBox 42">
                <a:extLst>
                  <a:ext uri="{FF2B5EF4-FFF2-40B4-BE49-F238E27FC236}">
                    <a16:creationId xmlns:a16="http://schemas.microsoft.com/office/drawing/2014/main" id="{57765314-99CA-B46C-D44E-C9DA089CE15B}"/>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73" name="TextBox 43">
              <a:extLst>
                <a:ext uri="{FF2B5EF4-FFF2-40B4-BE49-F238E27FC236}">
                  <a16:creationId xmlns:a16="http://schemas.microsoft.com/office/drawing/2014/main" id="{AC70F307-9154-B268-9800-E6260DCC169B}"/>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74" name="Freeform 44">
              <a:extLst>
                <a:ext uri="{FF2B5EF4-FFF2-40B4-BE49-F238E27FC236}">
                  <a16:creationId xmlns:a16="http://schemas.microsoft.com/office/drawing/2014/main" id="{39326054-1E5F-0991-A1A2-89A3BFD92EB8}"/>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99" name="Freeform 23">
            <a:extLst>
              <a:ext uri="{FF2B5EF4-FFF2-40B4-BE49-F238E27FC236}">
                <a16:creationId xmlns:a16="http://schemas.microsoft.com/office/drawing/2014/main" id="{29A751AE-AB92-F781-22BE-6C892C673547}"/>
              </a:ext>
            </a:extLst>
          </p:cNvPr>
          <p:cNvSpPr/>
          <p:nvPr/>
        </p:nvSpPr>
        <p:spPr>
          <a:xfrm flipH="1">
            <a:off x="12418564" y="6035454"/>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dirty="0"/>
          </a:p>
        </p:txBody>
      </p:sp>
      <p:grpSp>
        <p:nvGrpSpPr>
          <p:cNvPr id="100" name="Group 39">
            <a:extLst>
              <a:ext uri="{FF2B5EF4-FFF2-40B4-BE49-F238E27FC236}">
                <a16:creationId xmlns:a16="http://schemas.microsoft.com/office/drawing/2014/main" id="{6E9CE7DD-33F5-B869-371D-7E2120972A40}"/>
              </a:ext>
            </a:extLst>
          </p:cNvPr>
          <p:cNvGrpSpPr/>
          <p:nvPr/>
        </p:nvGrpSpPr>
        <p:grpSpPr>
          <a:xfrm>
            <a:off x="11462416" y="6015725"/>
            <a:ext cx="839876" cy="634434"/>
            <a:chOff x="0" y="0"/>
            <a:chExt cx="1119835" cy="845912"/>
          </a:xfrm>
        </p:grpSpPr>
        <p:grpSp>
          <p:nvGrpSpPr>
            <p:cNvPr id="101" name="Group 40">
              <a:extLst>
                <a:ext uri="{FF2B5EF4-FFF2-40B4-BE49-F238E27FC236}">
                  <a16:creationId xmlns:a16="http://schemas.microsoft.com/office/drawing/2014/main" id="{E5F16977-320A-FA00-B8B4-3E40FE3BB719}"/>
                </a:ext>
              </a:extLst>
            </p:cNvPr>
            <p:cNvGrpSpPr/>
            <p:nvPr/>
          </p:nvGrpSpPr>
          <p:grpSpPr>
            <a:xfrm>
              <a:off x="0" y="371470"/>
              <a:ext cx="1119835" cy="474442"/>
              <a:chOff x="0" y="-28575"/>
              <a:chExt cx="831609" cy="352329"/>
            </a:xfrm>
          </p:grpSpPr>
          <p:sp>
            <p:nvSpPr>
              <p:cNvPr id="104" name="Freeform 41">
                <a:extLst>
                  <a:ext uri="{FF2B5EF4-FFF2-40B4-BE49-F238E27FC236}">
                    <a16:creationId xmlns:a16="http://schemas.microsoft.com/office/drawing/2014/main" id="{95297A5C-13ED-2584-2FCB-C7F2270298BF}"/>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05" name="TextBox 42">
                <a:extLst>
                  <a:ext uri="{FF2B5EF4-FFF2-40B4-BE49-F238E27FC236}">
                    <a16:creationId xmlns:a16="http://schemas.microsoft.com/office/drawing/2014/main" id="{AD4D3DFD-FE36-856A-9AD3-A0C079D2B66C}"/>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102" name="TextBox 43">
              <a:extLst>
                <a:ext uri="{FF2B5EF4-FFF2-40B4-BE49-F238E27FC236}">
                  <a16:creationId xmlns:a16="http://schemas.microsoft.com/office/drawing/2014/main" id="{FA18B44F-7C9F-B975-4A43-FC506B8B2B58}"/>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103" name="Freeform 44">
              <a:extLst>
                <a:ext uri="{FF2B5EF4-FFF2-40B4-BE49-F238E27FC236}">
                  <a16:creationId xmlns:a16="http://schemas.microsoft.com/office/drawing/2014/main" id="{EB0EC48C-0B41-52FD-A90A-2EC718087DFD}"/>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106" name="Group 39">
            <a:extLst>
              <a:ext uri="{FF2B5EF4-FFF2-40B4-BE49-F238E27FC236}">
                <a16:creationId xmlns:a16="http://schemas.microsoft.com/office/drawing/2014/main" id="{2A7AFEE8-731B-029A-2F9C-3229DB14AC6F}"/>
              </a:ext>
            </a:extLst>
          </p:cNvPr>
          <p:cNvGrpSpPr/>
          <p:nvPr/>
        </p:nvGrpSpPr>
        <p:grpSpPr>
          <a:xfrm>
            <a:off x="1863150" y="8644169"/>
            <a:ext cx="839876" cy="634434"/>
            <a:chOff x="0" y="0"/>
            <a:chExt cx="1119835" cy="845912"/>
          </a:xfrm>
        </p:grpSpPr>
        <p:grpSp>
          <p:nvGrpSpPr>
            <p:cNvPr id="107" name="Group 40">
              <a:extLst>
                <a:ext uri="{FF2B5EF4-FFF2-40B4-BE49-F238E27FC236}">
                  <a16:creationId xmlns:a16="http://schemas.microsoft.com/office/drawing/2014/main" id="{E1263E4A-D606-2BDC-A260-5F060E5A2B50}"/>
                </a:ext>
              </a:extLst>
            </p:cNvPr>
            <p:cNvGrpSpPr/>
            <p:nvPr/>
          </p:nvGrpSpPr>
          <p:grpSpPr>
            <a:xfrm>
              <a:off x="0" y="371470"/>
              <a:ext cx="1119835" cy="474442"/>
              <a:chOff x="0" y="-28575"/>
              <a:chExt cx="831609" cy="352329"/>
            </a:xfrm>
          </p:grpSpPr>
          <p:sp>
            <p:nvSpPr>
              <p:cNvPr id="117" name="Freeform 41">
                <a:extLst>
                  <a:ext uri="{FF2B5EF4-FFF2-40B4-BE49-F238E27FC236}">
                    <a16:creationId xmlns:a16="http://schemas.microsoft.com/office/drawing/2014/main" id="{053A4F8D-C2D1-F3E5-E8DC-AE0F49E1FE86}"/>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18" name="TextBox 42">
                <a:extLst>
                  <a:ext uri="{FF2B5EF4-FFF2-40B4-BE49-F238E27FC236}">
                    <a16:creationId xmlns:a16="http://schemas.microsoft.com/office/drawing/2014/main" id="{F24E04B1-3115-E7C0-574F-4935862E7119}"/>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108" name="TextBox 43">
              <a:extLst>
                <a:ext uri="{FF2B5EF4-FFF2-40B4-BE49-F238E27FC236}">
                  <a16:creationId xmlns:a16="http://schemas.microsoft.com/office/drawing/2014/main" id="{426F8F39-9878-25DF-07D5-8B3C562473DF}"/>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109" name="Freeform 44">
              <a:extLst>
                <a:ext uri="{FF2B5EF4-FFF2-40B4-BE49-F238E27FC236}">
                  <a16:creationId xmlns:a16="http://schemas.microsoft.com/office/drawing/2014/main" id="{CF3F67A4-306F-BA72-EFA3-563DCED91252}"/>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sp>
        <p:nvSpPr>
          <p:cNvPr id="119" name="TextBox 118">
            <a:extLst>
              <a:ext uri="{FF2B5EF4-FFF2-40B4-BE49-F238E27FC236}">
                <a16:creationId xmlns:a16="http://schemas.microsoft.com/office/drawing/2014/main" id="{0F74C130-BF73-43DB-DE58-D02D6624A730}"/>
              </a:ext>
            </a:extLst>
          </p:cNvPr>
          <p:cNvSpPr txBox="1"/>
          <p:nvPr/>
        </p:nvSpPr>
        <p:spPr>
          <a:xfrm>
            <a:off x="4403629" y="7873393"/>
            <a:ext cx="3112882" cy="1908215"/>
          </a:xfrm>
          <a:prstGeom prst="rect">
            <a:avLst/>
          </a:prstGeom>
          <a:noFill/>
        </p:spPr>
        <p:txBody>
          <a:bodyPr wrap="square" rtlCol="0">
            <a:spAutoFit/>
          </a:bodyPr>
          <a:lstStyle/>
          <a:p>
            <a:pPr>
              <a:lnSpc>
                <a:spcPts val="1960"/>
              </a:lnSpc>
              <a:spcBef>
                <a:spcPct val="0"/>
              </a:spcBef>
              <a:defRPr/>
            </a:pPr>
            <a:r>
              <a:rPr lang="en-US" sz="1400" dirty="0">
                <a:solidFill>
                  <a:srgbClr val="000000"/>
                </a:solidFill>
                <a:highlight>
                  <a:srgbClr val="FFFFFF"/>
                </a:highlight>
                <a:latin typeface="Canva Sans" panose="020B0604020202020204" charset="0"/>
              </a:rPr>
              <a:t>Homemade Chocolate Brownie made with Hidden Beetroot and </a:t>
            </a:r>
          </a:p>
          <a:p>
            <a:pPr>
              <a:lnSpc>
                <a:spcPts val="1960"/>
              </a:lnSpc>
              <a:spcBef>
                <a:spcPct val="0"/>
              </a:spcBef>
              <a:defRPr/>
            </a:pPr>
            <a:r>
              <a:rPr lang="en-US" sz="1400" dirty="0">
                <a:solidFill>
                  <a:srgbClr val="000000"/>
                </a:solidFill>
                <a:highlight>
                  <a:srgbClr val="FFFFFF"/>
                </a:highlight>
                <a:latin typeface="Canva Sans" panose="020B0604020202020204" charset="0"/>
              </a:rPr>
              <a:t>Cocoa Powder, Served with Chocolate Sauce Made</a:t>
            </a:r>
          </a:p>
          <a:p>
            <a:pPr>
              <a:lnSpc>
                <a:spcPts val="1960"/>
              </a:lnSpc>
              <a:spcBef>
                <a:spcPct val="0"/>
              </a:spcBef>
              <a:defRPr/>
            </a:pPr>
            <a:r>
              <a:rPr lang="en-US" sz="1400" dirty="0">
                <a:solidFill>
                  <a:srgbClr val="000000"/>
                </a:solidFill>
                <a:highlight>
                  <a:srgbClr val="FFFFFF"/>
                </a:highlight>
                <a:latin typeface="Canva Sans" panose="020B0604020202020204" charset="0"/>
              </a:rPr>
              <a:t>of Custard </a:t>
            </a:r>
          </a:p>
          <a:p>
            <a:pPr>
              <a:lnSpc>
                <a:spcPts val="1960"/>
              </a:lnSpc>
              <a:spcBef>
                <a:spcPct val="0"/>
              </a:spcBef>
              <a:defRPr/>
            </a:pPr>
            <a:r>
              <a:rPr lang="en-US" sz="1400" dirty="0">
                <a:solidFill>
                  <a:srgbClr val="000000"/>
                </a:solidFill>
                <a:highlight>
                  <a:srgbClr val="FFFFFF"/>
                </a:highlight>
                <a:latin typeface="Canva Sans" panose="020B0604020202020204" charset="0"/>
              </a:rPr>
              <a:t>and Cocoa Powder</a:t>
            </a:r>
          </a:p>
          <a:p>
            <a:endParaRPr lang="en-GB" dirty="0"/>
          </a:p>
        </p:txBody>
      </p:sp>
      <p:grpSp>
        <p:nvGrpSpPr>
          <p:cNvPr id="120" name="Group 94">
            <a:extLst>
              <a:ext uri="{FF2B5EF4-FFF2-40B4-BE49-F238E27FC236}">
                <a16:creationId xmlns:a16="http://schemas.microsoft.com/office/drawing/2014/main" id="{FDDB7B9E-6CCD-ADDE-F884-9FC2FE8E357C}"/>
              </a:ext>
            </a:extLst>
          </p:cNvPr>
          <p:cNvGrpSpPr/>
          <p:nvPr/>
        </p:nvGrpSpPr>
        <p:grpSpPr>
          <a:xfrm>
            <a:off x="6146665" y="9055222"/>
            <a:ext cx="693343" cy="544662"/>
            <a:chOff x="0" y="0"/>
            <a:chExt cx="924457" cy="726216"/>
          </a:xfrm>
        </p:grpSpPr>
        <p:sp>
          <p:nvSpPr>
            <p:cNvPr id="121" name="Freeform 95">
              <a:extLst>
                <a:ext uri="{FF2B5EF4-FFF2-40B4-BE49-F238E27FC236}">
                  <a16:creationId xmlns:a16="http://schemas.microsoft.com/office/drawing/2014/main" id="{32DF3510-3DF6-4ADA-762E-4594BC00F8B7}"/>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2" name="TextBox 96">
              <a:extLst>
                <a:ext uri="{FF2B5EF4-FFF2-40B4-BE49-F238E27FC236}">
                  <a16:creationId xmlns:a16="http://schemas.microsoft.com/office/drawing/2014/main" id="{706C73DC-5B1D-5A1B-5673-2A6EBE3EB092}"/>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28" name="TextBox 97">
              <a:extLst>
                <a:ext uri="{FF2B5EF4-FFF2-40B4-BE49-F238E27FC236}">
                  <a16:creationId xmlns:a16="http://schemas.microsoft.com/office/drawing/2014/main" id="{CA63F989-1481-047E-E6F8-1C1C009631EC}"/>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sp>
        <p:nvSpPr>
          <p:cNvPr id="133" name="Freeform 93">
            <a:extLst>
              <a:ext uri="{FF2B5EF4-FFF2-40B4-BE49-F238E27FC236}">
                <a16:creationId xmlns:a16="http://schemas.microsoft.com/office/drawing/2014/main" id="{6CFE4233-A18D-F096-EAC6-DC3A07C0A067}"/>
              </a:ext>
            </a:extLst>
          </p:cNvPr>
          <p:cNvSpPr/>
          <p:nvPr/>
        </p:nvSpPr>
        <p:spPr>
          <a:xfrm>
            <a:off x="11496839" y="8782645"/>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8" name="Freeform 23">
            <a:extLst>
              <a:ext uri="{FF2B5EF4-FFF2-40B4-BE49-F238E27FC236}">
                <a16:creationId xmlns:a16="http://schemas.microsoft.com/office/drawing/2014/main" id="{C086583B-F027-FBDE-82D6-D26B39466C7C}"/>
              </a:ext>
            </a:extLst>
          </p:cNvPr>
          <p:cNvSpPr/>
          <p:nvPr/>
        </p:nvSpPr>
        <p:spPr>
          <a:xfrm flipH="1">
            <a:off x="10930517" y="8703823"/>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dirty="0"/>
          </a:p>
        </p:txBody>
      </p:sp>
      <p:sp>
        <p:nvSpPr>
          <p:cNvPr id="8" name="TextBox 7">
            <a:extLst>
              <a:ext uri="{FF2B5EF4-FFF2-40B4-BE49-F238E27FC236}">
                <a16:creationId xmlns:a16="http://schemas.microsoft.com/office/drawing/2014/main" id="{28157B54-6B30-AA43-BE35-C25D332681C1}"/>
              </a:ext>
            </a:extLst>
          </p:cNvPr>
          <p:cNvSpPr txBox="1"/>
          <p:nvPr/>
        </p:nvSpPr>
        <p:spPr>
          <a:xfrm>
            <a:off x="0" y="1828800"/>
            <a:ext cx="2011198" cy="1631216"/>
          </a:xfrm>
          <a:prstGeom prst="rect">
            <a:avLst/>
          </a:prstGeom>
          <a:noFill/>
        </p:spPr>
        <p:txBody>
          <a:bodyPr wrap="square" rtlCol="0">
            <a:spAutoFit/>
          </a:bodyPr>
          <a:lstStyle/>
          <a:p>
            <a:r>
              <a:rPr lang="en-GB" sz="2000" dirty="0">
                <a:solidFill>
                  <a:schemeClr val="bg1"/>
                </a:solidFill>
              </a:rPr>
              <a:t>9/11/26</a:t>
            </a:r>
          </a:p>
          <a:p>
            <a:r>
              <a:rPr lang="en-GB" sz="2000" dirty="0">
                <a:solidFill>
                  <a:schemeClr val="bg1"/>
                </a:solidFill>
              </a:rPr>
              <a:t>30/11/26</a:t>
            </a:r>
          </a:p>
          <a:p>
            <a:r>
              <a:rPr lang="en-GB" sz="2000" dirty="0">
                <a:solidFill>
                  <a:schemeClr val="bg1"/>
                </a:solidFill>
              </a:rPr>
              <a:t>11/1/27</a:t>
            </a:r>
          </a:p>
          <a:p>
            <a:r>
              <a:rPr lang="en-GB" sz="2000" dirty="0">
                <a:solidFill>
                  <a:schemeClr val="bg1"/>
                </a:solidFill>
              </a:rPr>
              <a:t>1/2/27</a:t>
            </a:r>
          </a:p>
          <a:p>
            <a:r>
              <a:rPr lang="en-GB" sz="2000" dirty="0">
                <a:solidFill>
                  <a:schemeClr val="bg1"/>
                </a:solidFill>
              </a:rPr>
              <a:t>22/2/2</a:t>
            </a:r>
            <a:endParaRPr lang="en-GB" dirty="0">
              <a:solidFill>
                <a:schemeClr val="bg1"/>
              </a:solidFill>
            </a:endParaRPr>
          </a:p>
        </p:txBody>
      </p:sp>
    </p:spTree>
    <p:extLst>
      <p:ext uri="{BB962C8B-B14F-4D97-AF65-F5344CB8AC3E}">
        <p14:creationId xmlns:p14="http://schemas.microsoft.com/office/powerpoint/2010/main" val="1679103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urple background with white figures&#10;&#10;AI-generated content may be incorrect.">
            <a:extLst>
              <a:ext uri="{FF2B5EF4-FFF2-40B4-BE49-F238E27FC236}">
                <a16:creationId xmlns:a16="http://schemas.microsoft.com/office/drawing/2014/main" id="{AB57BD92-362F-D823-5625-23C04D3D5B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 y="643"/>
            <a:ext cx="18285714" cy="10285714"/>
          </a:xfrm>
          <a:prstGeom prst="rect">
            <a:avLst/>
          </a:prstGeom>
          <a:ln>
            <a:solidFill>
              <a:srgbClr val="A0036C"/>
            </a:solidFill>
          </a:ln>
        </p:spPr>
      </p:pic>
      <p:graphicFrame>
        <p:nvGraphicFramePr>
          <p:cNvPr id="110" name="Table 109">
            <a:extLst>
              <a:ext uri="{FF2B5EF4-FFF2-40B4-BE49-F238E27FC236}">
                <a16:creationId xmlns:a16="http://schemas.microsoft.com/office/drawing/2014/main" id="{576BAC64-35CA-AD65-B5A2-2D7A47298D6C}"/>
              </a:ext>
            </a:extLst>
          </p:cNvPr>
          <p:cNvGraphicFramePr>
            <a:graphicFrameLocks noGrp="1"/>
          </p:cNvGraphicFramePr>
          <p:nvPr>
            <p:extLst>
              <p:ext uri="{D42A27DB-BD31-4B8C-83A1-F6EECF244321}">
                <p14:modId xmlns:p14="http://schemas.microsoft.com/office/powerpoint/2010/main" val="3324799401"/>
              </p:ext>
            </p:extLst>
          </p:nvPr>
        </p:nvGraphicFramePr>
        <p:xfrm>
          <a:off x="1215360" y="1682217"/>
          <a:ext cx="15726335" cy="8211948"/>
        </p:xfrm>
        <a:graphic>
          <a:graphicData uri="http://schemas.openxmlformats.org/drawingml/2006/table">
            <a:tbl>
              <a:tblPr firstRow="1" bandRow="1">
                <a:tableStyleId>{5C22544A-7EE6-4342-B048-85BDC9FD1C3A}</a:tableStyleId>
              </a:tblPr>
              <a:tblGrid>
                <a:gridCol w="3145267">
                  <a:extLst>
                    <a:ext uri="{9D8B030D-6E8A-4147-A177-3AD203B41FA5}">
                      <a16:colId xmlns:a16="http://schemas.microsoft.com/office/drawing/2014/main" val="1257960483"/>
                    </a:ext>
                  </a:extLst>
                </a:gridCol>
                <a:gridCol w="3145267">
                  <a:extLst>
                    <a:ext uri="{9D8B030D-6E8A-4147-A177-3AD203B41FA5}">
                      <a16:colId xmlns:a16="http://schemas.microsoft.com/office/drawing/2014/main" val="3704868386"/>
                    </a:ext>
                  </a:extLst>
                </a:gridCol>
                <a:gridCol w="3145267">
                  <a:extLst>
                    <a:ext uri="{9D8B030D-6E8A-4147-A177-3AD203B41FA5}">
                      <a16:colId xmlns:a16="http://schemas.microsoft.com/office/drawing/2014/main" val="4092775209"/>
                    </a:ext>
                  </a:extLst>
                </a:gridCol>
                <a:gridCol w="3145267">
                  <a:extLst>
                    <a:ext uri="{9D8B030D-6E8A-4147-A177-3AD203B41FA5}">
                      <a16:colId xmlns:a16="http://schemas.microsoft.com/office/drawing/2014/main" val="2833176240"/>
                    </a:ext>
                  </a:extLst>
                </a:gridCol>
                <a:gridCol w="3145267">
                  <a:extLst>
                    <a:ext uri="{9D8B030D-6E8A-4147-A177-3AD203B41FA5}">
                      <a16:colId xmlns:a16="http://schemas.microsoft.com/office/drawing/2014/main" val="2375869498"/>
                    </a:ext>
                  </a:extLst>
                </a:gridCol>
              </a:tblGrid>
              <a:tr h="0">
                <a:tc>
                  <a:txBody>
                    <a:bodyPr/>
                    <a:lstStyle/>
                    <a:p>
                      <a:pPr algn="ctr"/>
                      <a:r>
                        <a:rPr lang="en-GB" sz="2800" b="0">
                          <a:solidFill>
                            <a:schemeClr val="bg1"/>
                          </a:solidFill>
                          <a:latin typeface="Barlow Condensed Bold" panose="020B0604020202020204" charset="0"/>
                        </a:rPr>
                        <a:t>MONDAY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a:solidFill>
                            <a:schemeClr val="bg1"/>
                          </a:solidFill>
                          <a:latin typeface="Barlow Condensed Bold" panose="020B0604020202020204" charset="0"/>
                        </a:rPr>
                        <a:t>TUESDAY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a:solidFill>
                            <a:schemeClr val="bg1"/>
                          </a:solidFill>
                          <a:latin typeface="Barlow Condensed Bold" panose="020B0604020202020204" charset="0"/>
                        </a:rPr>
                        <a:t>WEDNESDAY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a:solidFill>
                            <a:schemeClr val="bg1"/>
                          </a:solidFill>
                          <a:latin typeface="Barlow Condensed Bold" panose="020B0604020202020204" charset="0"/>
                        </a:rPr>
                        <a:t>THURSDAY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tc>
                  <a:txBody>
                    <a:bodyPr/>
                    <a:lstStyle/>
                    <a:p>
                      <a:pPr algn="ctr"/>
                      <a:r>
                        <a:rPr lang="en-GB" sz="2800" b="0">
                          <a:solidFill>
                            <a:schemeClr val="bg1"/>
                          </a:solidFill>
                          <a:latin typeface="Barlow Condensed Bold" panose="020B0604020202020204" charset="0"/>
                        </a:rPr>
                        <a:t>FRIDAY</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A0036B"/>
                    </a:solidFill>
                  </a:tcPr>
                </a:tc>
                <a:extLst>
                  <a:ext uri="{0D108BD9-81ED-4DB2-BD59-A6C34878D82A}">
                    <a16:rowId xmlns:a16="http://schemas.microsoft.com/office/drawing/2014/main" val="2571604415"/>
                  </a:ext>
                </a:extLst>
              </a:tr>
              <a:tr h="370840">
                <a:tc>
                  <a:txBody>
                    <a:bodyPr/>
                    <a:lstStyle/>
                    <a:p>
                      <a:pPr algn="l">
                        <a:lnSpc>
                          <a:spcPts val="1960"/>
                        </a:lnSpc>
                      </a:pPr>
                      <a:r>
                        <a:rPr lang="en-US" sz="1400" dirty="0">
                          <a:solidFill>
                            <a:srgbClr val="000000"/>
                          </a:solidFill>
                          <a:highlight>
                            <a:srgbClr val="FFFFFF"/>
                          </a:highlight>
                          <a:latin typeface="Canva Sans Bold"/>
                        </a:rPr>
                        <a:t>Macaroni Cheese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panose="020B0604020202020204" charset="0"/>
                          <a:ea typeface="+mn-ea"/>
                          <a:cs typeface="+mn-cs"/>
                        </a:rPr>
                        <a:t>Homemade Classic Macaroni Cheese, made with Cheddar Cheese</a:t>
                      </a:r>
                      <a:endParaRPr lang="en-GB" sz="1400" kern="1200" dirty="0">
                        <a:solidFill>
                          <a:srgbClr val="000000"/>
                        </a:solidFill>
                        <a:highlight>
                          <a:srgbClr val="FFFFFF"/>
                        </a:highlight>
                        <a:latin typeface="Canva Sans" panose="020B060402020202020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Chicken 50% Enchilada Bake</a:t>
                      </a:r>
                    </a:p>
                    <a:p>
                      <a:pPr algn="l">
                        <a:lnSpc>
                          <a:spcPts val="1960"/>
                        </a:lnSpc>
                      </a:pPr>
                      <a:r>
                        <a:rPr lang="en-US" sz="1400" dirty="0">
                          <a:solidFill>
                            <a:srgbClr val="000000"/>
                          </a:solidFill>
                          <a:highlight>
                            <a:srgbClr val="FFFFFF"/>
                          </a:highlight>
                          <a:latin typeface="Canva Sans Bold"/>
                        </a:rPr>
                        <a:t>with Paprika Wedges </a:t>
                      </a:r>
                    </a:p>
                    <a:p>
                      <a:pPr marL="0" algn="l" defTabSz="914400" rtl="0" eaLnBrk="1" latinLnBrk="0" hangingPunct="1">
                        <a:lnSpc>
                          <a:spcPts val="1960"/>
                        </a:lnSpc>
                      </a:pPr>
                      <a:r>
                        <a:rPr lang="en-US" sz="1400" kern="1200" dirty="0">
                          <a:solidFill>
                            <a:srgbClr val="000000"/>
                          </a:solidFill>
                          <a:highlight>
                            <a:srgbClr val="FFFFFF"/>
                          </a:highlight>
                          <a:latin typeface="Canva Sans" panose="020B0604020202020204" charset="0"/>
                          <a:ea typeface="+mn-ea"/>
                          <a:cs typeface="+mn-cs"/>
                        </a:rPr>
                        <a:t>Homemade Enchilada Bake Made with 50% Chicken and 50% Kidney Beans, Topped with Cheese and Served with Paprika Wedges</a:t>
                      </a:r>
                    </a:p>
                    <a:p>
                      <a:pPr algn="l">
                        <a:lnSpc>
                          <a:spcPts val="1960"/>
                        </a:lnSpc>
                      </a:pPr>
                      <a:endParaRPr lang="en-US" sz="1400" b="0" dirty="0">
                        <a:solidFill>
                          <a:srgbClr val="000000"/>
                        </a:solidFill>
                        <a:highlight>
                          <a:srgbClr val="FFFFFF"/>
                        </a:highlight>
                        <a:latin typeface="Century Gothic" panose="020B0502020202020204" pitchFamily="34" charset="0"/>
                      </a:endParaRPr>
                    </a:p>
                    <a:p>
                      <a:pPr algn="l">
                        <a:lnSpc>
                          <a:spcPts val="1960"/>
                        </a:lnSpc>
                      </a:pPr>
                      <a:endParaRPr lang="en-US" sz="1400" b="0" dirty="0">
                        <a:solidFill>
                          <a:srgbClr val="000000"/>
                        </a:solidFill>
                        <a:highlight>
                          <a:srgbClr val="FFFFFF"/>
                        </a:highlight>
                        <a:latin typeface="Century Gothic" panose="020B0502020202020204" pitchFamily="34" charset="0"/>
                      </a:endParaRPr>
                    </a:p>
                    <a:p>
                      <a:pPr algn="l">
                        <a:lnSpc>
                          <a:spcPts val="1960"/>
                        </a:lnSpc>
                      </a:pPr>
                      <a:endParaRPr lang="en-GB" sz="1400" b="0" dirty="0">
                        <a:highlight>
                          <a:srgbClr val="FFFFFF"/>
                        </a:highlight>
                        <a:latin typeface="Century Gothic" panose="020B0502020202020204" pitchFamily="34" charset="0"/>
                      </a:endParaRPr>
                    </a:p>
                    <a:p>
                      <a:pPr algn="l">
                        <a:lnSpc>
                          <a:spcPts val="1960"/>
                        </a:lnSpc>
                      </a:pPr>
                      <a:endParaRPr lang="en-GB" sz="1400" b="0" dirty="0">
                        <a:highlight>
                          <a:srgbClr val="FFFFFF"/>
                        </a:highlight>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Sausage with Roast Potatoes </a:t>
                      </a:r>
                    </a:p>
                    <a:p>
                      <a:pPr algn="l">
                        <a:lnSpc>
                          <a:spcPts val="1960"/>
                        </a:lnSpc>
                      </a:pPr>
                      <a:r>
                        <a:rPr lang="en-US" sz="1400" dirty="0">
                          <a:solidFill>
                            <a:srgbClr val="000000"/>
                          </a:solidFill>
                          <a:highlight>
                            <a:srgbClr val="FFFFFF"/>
                          </a:highlight>
                          <a:latin typeface="Canva Sans Bold"/>
                        </a:rPr>
                        <a:t>and Gravy </a:t>
                      </a:r>
                    </a:p>
                    <a:p>
                      <a:pPr marL="0" lvl="0" indent="0" algn="l">
                        <a:lnSpc>
                          <a:spcPts val="1960"/>
                        </a:lnSpc>
                        <a:spcBef>
                          <a:spcPct val="0"/>
                        </a:spcBef>
                      </a:pPr>
                      <a:r>
                        <a:rPr lang="en-US" sz="1400" dirty="0">
                          <a:solidFill>
                            <a:srgbClr val="000000"/>
                          </a:solidFill>
                          <a:highlight>
                            <a:srgbClr val="FFFFFF"/>
                          </a:highlight>
                          <a:latin typeface="Canva Sans"/>
                        </a:rPr>
                        <a:t>Red Tractor Accredited </a:t>
                      </a:r>
                    </a:p>
                    <a:p>
                      <a:pPr marL="0" lvl="0" indent="0" algn="l">
                        <a:lnSpc>
                          <a:spcPts val="1960"/>
                        </a:lnSpc>
                        <a:spcBef>
                          <a:spcPct val="0"/>
                        </a:spcBef>
                      </a:pPr>
                      <a:r>
                        <a:rPr lang="en-US" sz="1400" dirty="0">
                          <a:solidFill>
                            <a:srgbClr val="000000"/>
                          </a:solidFill>
                          <a:highlight>
                            <a:srgbClr val="FFFFFF"/>
                          </a:highlight>
                          <a:latin typeface="Canva Sans"/>
                        </a:rPr>
                        <a:t>Pork or Chicken Sausages, </a:t>
                      </a:r>
                    </a:p>
                    <a:p>
                      <a:pPr marL="0" lvl="0" indent="0" algn="l">
                        <a:lnSpc>
                          <a:spcPts val="1960"/>
                        </a:lnSpc>
                        <a:spcBef>
                          <a:spcPct val="0"/>
                        </a:spcBef>
                      </a:pPr>
                      <a:r>
                        <a:rPr lang="en-US" sz="1400" dirty="0">
                          <a:solidFill>
                            <a:srgbClr val="000000"/>
                          </a:solidFill>
                          <a:highlight>
                            <a:srgbClr val="FFFFFF"/>
                          </a:highlight>
                          <a:latin typeface="Canva Sans"/>
                        </a:rPr>
                        <a:t>Served with Homemade </a:t>
                      </a:r>
                    </a:p>
                    <a:p>
                      <a:pPr marL="0" lvl="0" indent="0" algn="l">
                        <a:lnSpc>
                          <a:spcPts val="1960"/>
                        </a:lnSpc>
                        <a:spcBef>
                          <a:spcPct val="0"/>
                        </a:spcBef>
                      </a:pPr>
                      <a:r>
                        <a:rPr lang="en-US" sz="1400" dirty="0">
                          <a:solidFill>
                            <a:srgbClr val="000000"/>
                          </a:solidFill>
                          <a:highlight>
                            <a:srgbClr val="FFFFFF"/>
                          </a:highlight>
                          <a:latin typeface="Canva Sans"/>
                        </a:rPr>
                        <a:t>Roasted Potatoes and Gravy</a:t>
                      </a:r>
                    </a:p>
                    <a:p>
                      <a:endParaRPr lang="en-GB" sz="1400" dirty="0">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ts val="1960"/>
                        </a:lnSpc>
                        <a:spcBef>
                          <a:spcPts val="0"/>
                        </a:spcBef>
                        <a:spcAft>
                          <a:spcPts val="0"/>
                        </a:spcAft>
                        <a:buClrTx/>
                        <a:buSzTx/>
                        <a:buFontTx/>
                        <a:buNone/>
                        <a:tabLst/>
                        <a:defRPr/>
                      </a:pPr>
                      <a:r>
                        <a:rPr lang="en-US" sz="1400" dirty="0">
                          <a:solidFill>
                            <a:srgbClr val="000000"/>
                          </a:solidFill>
                          <a:highlight>
                            <a:srgbClr val="FFFFFF"/>
                          </a:highlight>
                          <a:latin typeface="Canva Sans Bold"/>
                        </a:rPr>
                        <a:t>Mild Caribbean Chicken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dirty="0">
                          <a:solidFill>
                            <a:srgbClr val="000000"/>
                          </a:solidFill>
                          <a:highlight>
                            <a:srgbClr val="FFFFFF"/>
                          </a:highlight>
                          <a:latin typeface="Canva Sans Bold"/>
                        </a:rPr>
                        <a:t>with Golden Rice</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Red Tractor Accredited Chicken Thigh marinated in a Mild Caribbean Seasoning, Served with Turmeric Rice </a:t>
                      </a:r>
                    </a:p>
                    <a:p>
                      <a:pPr algn="l">
                        <a:lnSpc>
                          <a:spcPts val="1960"/>
                        </a:lnSpc>
                      </a:pPr>
                      <a:endParaRPr lang="en-US" sz="1400" dirty="0">
                        <a:solidFill>
                          <a:srgbClr val="000000"/>
                        </a:solidFill>
                        <a:highlight>
                          <a:srgbClr val="FFFFFF"/>
                        </a:highlight>
                        <a:latin typeface="Canva Sans Bold"/>
                      </a:endParaRPr>
                    </a:p>
                    <a:p>
                      <a:pPr algn="l">
                        <a:lnSpc>
                          <a:spcPts val="1960"/>
                        </a:lnSpc>
                      </a:pPr>
                      <a:endParaRPr lang="en-US" sz="1400" dirty="0">
                        <a:solidFill>
                          <a:srgbClr val="000000"/>
                        </a:solidFill>
                        <a:highlight>
                          <a:srgbClr val="FFFFFF"/>
                        </a:highlight>
                        <a:latin typeface="Canva Sans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Fishfingers, Chips and </a:t>
                      </a:r>
                    </a:p>
                    <a:p>
                      <a:pPr algn="l">
                        <a:lnSpc>
                          <a:spcPts val="1960"/>
                        </a:lnSpc>
                      </a:pPr>
                      <a:r>
                        <a:rPr lang="en-US" sz="1400" dirty="0">
                          <a:solidFill>
                            <a:srgbClr val="000000"/>
                          </a:solidFill>
                          <a:highlight>
                            <a:srgbClr val="FFFFFF"/>
                          </a:highlight>
                          <a:latin typeface="Canva Sans Bold"/>
                        </a:rPr>
                        <a:t>Tomato Sauce</a:t>
                      </a:r>
                    </a:p>
                    <a:p>
                      <a:pPr marL="0" lvl="0" indent="0" algn="l">
                        <a:lnSpc>
                          <a:spcPts val="1960"/>
                        </a:lnSpc>
                        <a:spcBef>
                          <a:spcPct val="0"/>
                        </a:spcBef>
                      </a:pPr>
                      <a:r>
                        <a:rPr lang="en-US" sz="1400" dirty="0">
                          <a:solidFill>
                            <a:srgbClr val="000000"/>
                          </a:solidFill>
                          <a:highlight>
                            <a:srgbClr val="FFFFFF"/>
                          </a:highlight>
                          <a:latin typeface="Canva Sans"/>
                        </a:rPr>
                        <a:t>Oven Baked Youngs MSC Accredited Pollock </a:t>
                      </a:r>
                    </a:p>
                    <a:p>
                      <a:pPr marL="0" lvl="0" indent="0" algn="l">
                        <a:lnSpc>
                          <a:spcPts val="1960"/>
                        </a:lnSpc>
                        <a:spcBef>
                          <a:spcPct val="0"/>
                        </a:spcBef>
                      </a:pPr>
                      <a:r>
                        <a:rPr lang="en-US" sz="1400" dirty="0">
                          <a:solidFill>
                            <a:srgbClr val="000000"/>
                          </a:solidFill>
                          <a:highlight>
                            <a:srgbClr val="FFFFFF"/>
                          </a:highlight>
                          <a:latin typeface="Canva Sans"/>
                        </a:rPr>
                        <a:t>Fishfingers with Oven Baked Chips &amp; Tomato Ketchup </a:t>
                      </a:r>
                    </a:p>
                    <a:p>
                      <a:endParaRPr lang="en-GB" sz="1400" dirty="0">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89949154"/>
                  </a:ext>
                </a:extLst>
              </a:tr>
              <a:tr h="370840">
                <a:tc>
                  <a:txBody>
                    <a:bodyPr/>
                    <a:lstStyle/>
                    <a:p>
                      <a:pPr algn="l">
                        <a:lnSpc>
                          <a:spcPts val="1680"/>
                        </a:lnSpc>
                      </a:pPr>
                      <a:r>
                        <a:rPr lang="en-GB" sz="1400" b="1" dirty="0">
                          <a:solidFill>
                            <a:srgbClr val="000000"/>
                          </a:solidFill>
                          <a:latin typeface="Canva Sans Bold" panose="020B0604020202020204" charset="0"/>
                        </a:rPr>
                        <a:t>Mexican Bean Roll with New Potatoes</a:t>
                      </a:r>
                    </a:p>
                    <a:p>
                      <a:pPr marL="0" marR="0" lvl="0" indent="0" algn="l" defTabSz="914400" rtl="0" eaLnBrk="1" fontAlgn="auto" latinLnBrk="0" hangingPunct="1">
                        <a:lnSpc>
                          <a:spcPts val="1960"/>
                        </a:lnSpc>
                        <a:spcBef>
                          <a:spcPts val="0"/>
                        </a:spcBef>
                        <a:spcAft>
                          <a:spcPts val="0"/>
                        </a:spcAft>
                        <a:buClrTx/>
                        <a:buSzTx/>
                        <a:buFontTx/>
                        <a:buNone/>
                        <a:tabLst/>
                        <a:defRPr/>
                      </a:pPr>
                      <a:r>
                        <a:rPr lang="en-GB" sz="1400" kern="1200" dirty="0">
                          <a:solidFill>
                            <a:srgbClr val="000000"/>
                          </a:solidFill>
                          <a:latin typeface="Canva Sans"/>
                          <a:ea typeface="+mn-ea"/>
                          <a:cs typeface="+mn-cs"/>
                        </a:rPr>
                        <a:t>Phat Pasty Mexican Roll in Pastry Served with Home Boiled New Potatoes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Tomato Pasta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Fusilli Pasta with Roasted Vegetables (Mixed Peppers, Butternut Squash, Sweet Potato and Carrots) with a Homemade Tomato and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Lentil Sauce </a:t>
                      </a:r>
                    </a:p>
                    <a:p>
                      <a:pPr marL="0" marR="0" lvl="0" indent="0" algn="l" defTabSz="914400" rtl="0" eaLnBrk="1" fontAlgn="auto" latinLnBrk="0" hangingPunct="1">
                        <a:lnSpc>
                          <a:spcPts val="1960"/>
                        </a:lnSpc>
                        <a:spcBef>
                          <a:spcPts val="0"/>
                        </a:spcBef>
                        <a:spcAft>
                          <a:spcPts val="0"/>
                        </a:spcAft>
                        <a:buClrTx/>
                        <a:buSzTx/>
                        <a:buFontTx/>
                        <a:buNone/>
                        <a:tabLst/>
                        <a:defRPr/>
                      </a:pPr>
                      <a:endParaRPr lang="en-US" sz="1400" b="0" dirty="0">
                        <a:solidFill>
                          <a:srgbClr val="000000"/>
                        </a:solidFill>
                        <a:highlight>
                          <a:srgbClr val="FFFFFF"/>
                        </a:highlight>
                        <a:latin typeface="Century Gothic" panose="020B0502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Vegan Sausage with Roast Potatoes and Gravy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Vegan Sausage, Served with Homemade Roasted Potatoes, and Vegan Gravy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Caribbean Stew with Golden Rice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Mild Caribbean Flavored Stew with Butterbeans and Seasonal Vegetables (Butternut Squash, Carrots, Sweet potato), Served with Turmeric Rice </a:t>
                      </a:r>
                    </a:p>
                    <a:p>
                      <a:pPr marL="0" marR="0" lvl="0" indent="0" algn="l" defTabSz="914400" rtl="0" eaLnBrk="1" fontAlgn="auto" latinLnBrk="0" hangingPunct="1">
                        <a:lnSpc>
                          <a:spcPts val="1960"/>
                        </a:lnSpc>
                        <a:spcBef>
                          <a:spcPts val="0"/>
                        </a:spcBef>
                        <a:spcAft>
                          <a:spcPts val="0"/>
                        </a:spcAft>
                        <a:buClrTx/>
                        <a:buSzTx/>
                        <a:buFontTx/>
                        <a:buNone/>
                        <a:tabLst/>
                        <a:defRPr/>
                      </a:pPr>
                      <a:endParaRPr lang="en-US" sz="1400" kern="1200" dirty="0">
                        <a:solidFill>
                          <a:srgbClr val="000000"/>
                        </a:solidFill>
                        <a:highlight>
                          <a:srgbClr val="FFFFFF"/>
                        </a:highlight>
                        <a:latin typeface="Century Gothic" panose="020B0502020202020204" pitchFamily="34" charset="0"/>
                        <a:ea typeface="+mn-ea"/>
                        <a:cs typeface="+mn-cs"/>
                      </a:endParaRPr>
                    </a:p>
                    <a:p>
                      <a:pPr marL="0" marR="0" lvl="0" indent="0" algn="l" defTabSz="914400" rtl="0" eaLnBrk="1" fontAlgn="auto" latinLnBrk="0" hangingPunct="1">
                        <a:lnSpc>
                          <a:spcPts val="1960"/>
                        </a:lnSpc>
                        <a:spcBef>
                          <a:spcPts val="0"/>
                        </a:spcBef>
                        <a:spcAft>
                          <a:spcPts val="0"/>
                        </a:spcAft>
                        <a:buClrTx/>
                        <a:buSzTx/>
                        <a:buFontTx/>
                        <a:buNone/>
                        <a:tabLst/>
                        <a:defRPr/>
                      </a:pPr>
                      <a:endParaRPr lang="en-GB" sz="1400" kern="1200" dirty="0">
                        <a:solidFill>
                          <a:srgbClr val="000000"/>
                        </a:solidFill>
                        <a:highlight>
                          <a:srgbClr val="FFFFFF"/>
                        </a:highlight>
                        <a:latin typeface="Century Gothic" panose="020B0502020202020204" pitchFamily="34" charset="0"/>
                        <a:ea typeface="+mn-ea"/>
                        <a:cs typeface="+mn-cs"/>
                      </a:endParaRPr>
                    </a:p>
                    <a:p>
                      <a:pPr marL="0" marR="0" lvl="0" indent="0" algn="l" defTabSz="914400" rtl="0" eaLnBrk="1" fontAlgn="auto" latinLnBrk="0" hangingPunct="1">
                        <a:lnSpc>
                          <a:spcPts val="1960"/>
                        </a:lnSpc>
                        <a:spcBef>
                          <a:spcPts val="0"/>
                        </a:spcBef>
                        <a:spcAft>
                          <a:spcPts val="0"/>
                        </a:spcAft>
                        <a:buClrTx/>
                        <a:buSzTx/>
                        <a:buFontTx/>
                        <a:buNone/>
                        <a:tabLst/>
                        <a:defRPr/>
                      </a:pPr>
                      <a:endParaRPr lang="en-US" sz="1400" kern="1200" dirty="0">
                        <a:solidFill>
                          <a:srgbClr val="000000"/>
                        </a:solidFill>
                        <a:highlight>
                          <a:srgbClr val="FFFFFF"/>
                        </a:highlight>
                        <a:latin typeface="Century Gothic" panose="020B0502020202020204" pitchFamily="34" charset="0"/>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Cheese and Pepper Frittata with Chips and Tomato Sauce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Homemade Baked Cheddar Cheese and Red Pepper Frittata with Oven Baked Chips and Tomato Ketchup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03764832"/>
                  </a:ext>
                </a:extLst>
              </a:tr>
              <a:tr h="370840">
                <a:tc gridSpan="5">
                  <a:txBody>
                    <a:bodyPr/>
                    <a:lstStyle/>
                    <a:p>
                      <a:pPr algn="ctr">
                        <a:lnSpc>
                          <a:spcPts val="1960"/>
                        </a:lnSpc>
                      </a:pPr>
                      <a:r>
                        <a:rPr lang="en-US" sz="1400" dirty="0">
                          <a:solidFill>
                            <a:srgbClr val="000000"/>
                          </a:solidFill>
                          <a:latin typeface="Canva Sans"/>
                        </a:rPr>
                        <a:t>Each day we serve a choice of two vegetables such as carrots, broccoli, cauliflower, sweetcorn, peas, baked beans, green beans, cabbage, peppers.</a:t>
                      </a:r>
                    </a:p>
                    <a:p>
                      <a:pPr marL="0" lvl="0" indent="0" algn="ctr">
                        <a:lnSpc>
                          <a:spcPts val="1960"/>
                        </a:lnSpc>
                        <a:spcBef>
                          <a:spcPct val="0"/>
                        </a:spcBef>
                      </a:pPr>
                      <a:r>
                        <a:rPr lang="en-US" sz="1400" dirty="0">
                          <a:solidFill>
                            <a:srgbClr val="000000"/>
                          </a:solidFill>
                          <a:latin typeface="Canva Sans"/>
                        </a:rPr>
                        <a:t>We also serve a daily salad selection for pupils to help themselves to. </a:t>
                      </a:r>
                    </a:p>
                    <a:p>
                      <a:endParaRPr lang="en-GB" sz="14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tc hMerge="1">
                  <a:txBody>
                    <a:bodyPr/>
                    <a:lstStyle/>
                    <a:p>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BAE1F7"/>
                    </a:solidFill>
                  </a:tcPr>
                </a:tc>
                <a:extLst>
                  <a:ext uri="{0D108BD9-81ED-4DB2-BD59-A6C34878D82A}">
                    <a16:rowId xmlns:a16="http://schemas.microsoft.com/office/drawing/2014/main" val="4224293292"/>
                  </a:ext>
                </a:extLst>
              </a:tr>
              <a:tr h="370840">
                <a:tc>
                  <a:txBody>
                    <a:bodyPr/>
                    <a:lstStyle/>
                    <a:p>
                      <a:pPr algn="l">
                        <a:lnSpc>
                          <a:spcPts val="1960"/>
                        </a:lnSpc>
                      </a:pPr>
                      <a:r>
                        <a:rPr lang="en-US" sz="1400" dirty="0">
                          <a:solidFill>
                            <a:srgbClr val="000000"/>
                          </a:solidFill>
                          <a:highlight>
                            <a:srgbClr val="FFFFFF"/>
                          </a:highlight>
                          <a:latin typeface="Canva Sans Bold"/>
                        </a:rPr>
                        <a:t>Oaty Cookie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An Oaty Cookie made from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Oats, </a:t>
                      </a:r>
                      <a:r>
                        <a:rPr lang="en-US" sz="1400" kern="1200" dirty="0" err="1">
                          <a:solidFill>
                            <a:srgbClr val="000000"/>
                          </a:solidFill>
                          <a:highlight>
                            <a:srgbClr val="FFFFFF"/>
                          </a:highlight>
                          <a:latin typeface="Canva Sans"/>
                          <a:ea typeface="+mn-ea"/>
                          <a:cs typeface="+mn-cs"/>
                        </a:rPr>
                        <a:t>Wholemeal</a:t>
                      </a:r>
                      <a:r>
                        <a:rPr lang="en-US" sz="1400" kern="1200" dirty="0">
                          <a:solidFill>
                            <a:srgbClr val="000000"/>
                          </a:solidFill>
                          <a:highlight>
                            <a:srgbClr val="FFFFFF"/>
                          </a:highlight>
                          <a:latin typeface="Canva Sans"/>
                          <a:ea typeface="+mn-ea"/>
                          <a:cs typeface="+mn-cs"/>
                        </a:rPr>
                        <a:t> Flour and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Self- Raising Flour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Pear Crumble with Custard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Homemade Pear Crumble with an Oaty Topping, Served with Custard </a:t>
                      </a:r>
                    </a:p>
                    <a:p>
                      <a:pPr algn="l">
                        <a:lnSpc>
                          <a:spcPts val="1960"/>
                        </a:lnSpc>
                      </a:pPr>
                      <a:endParaRPr lang="en-US" sz="1400" dirty="0">
                        <a:solidFill>
                          <a:srgbClr val="000000"/>
                        </a:solidFill>
                        <a:highlight>
                          <a:srgbClr val="FFFFFF"/>
                        </a:highlight>
                        <a:latin typeface="Canva San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b="0" dirty="0">
                          <a:solidFill>
                            <a:srgbClr val="000000"/>
                          </a:solidFill>
                          <a:highlight>
                            <a:srgbClr val="FFFFFF"/>
                          </a:highlight>
                          <a:latin typeface="Canva Sans Bold"/>
                        </a:rPr>
                        <a:t>Freshly Chopped Fruit Platter</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A selection of Apple, Orange, Melon and Pineapple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rgbClr val="000000"/>
                          </a:solidFill>
                          <a:highlight>
                            <a:srgbClr val="FFFFFF"/>
                          </a:highlight>
                          <a:latin typeface="Canva Sans Bold"/>
                        </a:rPr>
                        <a:t>Jamaican Ginger Cake with Custard </a:t>
                      </a:r>
                    </a:p>
                    <a:p>
                      <a:pPr marL="0" marR="0" lvl="0" indent="0" algn="l" defTabSz="914400" rtl="0" eaLnBrk="1" fontAlgn="auto" latinLnBrk="0" hangingPunct="1">
                        <a:lnSpc>
                          <a:spcPts val="1960"/>
                        </a:lnSpc>
                        <a:spcBef>
                          <a:spcPts val="0"/>
                        </a:spcBef>
                        <a:spcAft>
                          <a:spcPts val="0"/>
                        </a:spcAft>
                        <a:buClrTx/>
                        <a:buSzTx/>
                        <a:buFontTx/>
                        <a:buNone/>
                        <a:tabLst/>
                        <a:defRPr/>
                      </a:pPr>
                      <a:r>
                        <a:rPr lang="en-US" sz="1400" kern="1200" dirty="0">
                          <a:solidFill>
                            <a:srgbClr val="000000"/>
                          </a:solidFill>
                          <a:highlight>
                            <a:srgbClr val="FFFFFF"/>
                          </a:highlight>
                          <a:latin typeface="Canva Sans"/>
                          <a:ea typeface="+mn-ea"/>
                          <a:cs typeface="+mn-cs"/>
                        </a:rPr>
                        <a:t>Homemade Sponge Cake </a:t>
                      </a:r>
                      <a:r>
                        <a:rPr lang="en-US" sz="1400" kern="1200" dirty="0" err="1">
                          <a:solidFill>
                            <a:srgbClr val="000000"/>
                          </a:solidFill>
                          <a:highlight>
                            <a:srgbClr val="FFFFFF"/>
                          </a:highlight>
                          <a:latin typeface="Canva Sans"/>
                          <a:ea typeface="+mn-ea"/>
                          <a:cs typeface="+mn-cs"/>
                        </a:rPr>
                        <a:t>Flavoured</a:t>
                      </a:r>
                      <a:r>
                        <a:rPr lang="en-US" sz="1400" kern="1200" dirty="0">
                          <a:solidFill>
                            <a:srgbClr val="000000"/>
                          </a:solidFill>
                          <a:highlight>
                            <a:srgbClr val="FFFFFF"/>
                          </a:highlight>
                          <a:latin typeface="Canva Sans"/>
                          <a:ea typeface="+mn-ea"/>
                          <a:cs typeface="+mn-cs"/>
                        </a:rPr>
                        <a:t> with Ginger and Raisins, Served with Custard  </a:t>
                      </a:r>
                    </a:p>
                    <a:p>
                      <a:endParaRPr lang="en-GB" sz="1400" dirty="0">
                        <a:highlight>
                          <a:srgbClr val="FFFFFF"/>
                        </a:highlight>
                      </a:endParaRPr>
                    </a:p>
                    <a:p>
                      <a:endParaRPr lang="en-GB" sz="1400" dirty="0">
                        <a:highlight>
                          <a:srgbClr val="FFFFFF"/>
                        </a:highlight>
                      </a:endParaRPr>
                    </a:p>
                    <a:p>
                      <a:endParaRPr lang="en-GB" sz="1400" dirty="0">
                        <a:highlight>
                          <a:srgbClr val="FFFFFF"/>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p>
                      <a:pPr algn="l">
                        <a:lnSpc>
                          <a:spcPts val="1960"/>
                        </a:lnSpc>
                      </a:pPr>
                      <a:r>
                        <a:rPr lang="en-US" sz="1400" dirty="0">
                          <a:solidFill>
                            <a:srgbClr val="000000"/>
                          </a:solidFill>
                          <a:highlight>
                            <a:srgbClr val="FFFFFF"/>
                          </a:highlight>
                          <a:latin typeface="Canva Sans Bold"/>
                        </a:rPr>
                        <a:t>Iced Vanilla Sponge</a:t>
                      </a:r>
                    </a:p>
                    <a:p>
                      <a:pPr algn="l">
                        <a:lnSpc>
                          <a:spcPts val="1960"/>
                        </a:lnSpc>
                      </a:pPr>
                      <a:r>
                        <a:rPr lang="en-US" sz="1400" kern="1200" dirty="0">
                          <a:solidFill>
                            <a:srgbClr val="000000"/>
                          </a:solidFill>
                          <a:highlight>
                            <a:srgbClr val="FFFFFF"/>
                          </a:highlight>
                          <a:latin typeface="Canva Sans"/>
                          <a:ea typeface="+mn-ea"/>
                          <a:cs typeface="+mn-cs"/>
                        </a:rPr>
                        <a:t>Homemade Iced Vanilla Sponge Cake with a Drizzle of Icing on Top</a:t>
                      </a:r>
                      <a:endParaRPr lang="en-GB" sz="1400" kern="1200" dirty="0">
                        <a:solidFill>
                          <a:srgbClr val="000000"/>
                        </a:solidFill>
                        <a:highlight>
                          <a:srgbClr val="FFFFFF"/>
                        </a:highlight>
                        <a:latin typeface="Canva Sans"/>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03234578"/>
                  </a:ext>
                </a:extLst>
              </a:tr>
            </a:tbl>
          </a:graphicData>
        </a:graphic>
      </p:graphicFrame>
      <p:grpSp>
        <p:nvGrpSpPr>
          <p:cNvPr id="24" name="Group 24"/>
          <p:cNvGrpSpPr/>
          <p:nvPr/>
        </p:nvGrpSpPr>
        <p:grpSpPr>
          <a:xfrm>
            <a:off x="3521465" y="3748180"/>
            <a:ext cx="849460" cy="756542"/>
            <a:chOff x="0" y="43144"/>
            <a:chExt cx="1132614" cy="1008722"/>
          </a:xfrm>
        </p:grpSpPr>
        <p:grpSp>
          <p:nvGrpSpPr>
            <p:cNvPr id="25" name="Group 25"/>
            <p:cNvGrpSpPr/>
            <p:nvPr/>
          </p:nvGrpSpPr>
          <p:grpSpPr>
            <a:xfrm>
              <a:off x="0" y="43144"/>
              <a:ext cx="1008722" cy="1008722"/>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7" name="TextBox 27"/>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8" name="Freeform 28"/>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9" name="TextBox 29"/>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30" name="TextBox 30"/>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39" name="Group 39"/>
          <p:cNvGrpSpPr/>
          <p:nvPr/>
        </p:nvGrpSpPr>
        <p:grpSpPr>
          <a:xfrm>
            <a:off x="6550248" y="6167248"/>
            <a:ext cx="839876" cy="634435"/>
            <a:chOff x="0" y="-1"/>
            <a:chExt cx="1119835" cy="845913"/>
          </a:xfrm>
        </p:grpSpPr>
        <p:grpSp>
          <p:nvGrpSpPr>
            <p:cNvPr id="40" name="Group 40"/>
            <p:cNvGrpSpPr/>
            <p:nvPr/>
          </p:nvGrpSpPr>
          <p:grpSpPr>
            <a:xfrm>
              <a:off x="0" y="371470"/>
              <a:ext cx="1119835" cy="474442"/>
              <a:chOff x="0" y="-28575"/>
              <a:chExt cx="831609" cy="352329"/>
            </a:xfrm>
          </p:grpSpPr>
          <p:sp>
            <p:nvSpPr>
              <p:cNvPr id="41" name="Freeform 41"/>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42" name="TextBox 42"/>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43" name="TextBox 43"/>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44" name="Freeform 44"/>
            <p:cNvSpPr/>
            <p:nvPr/>
          </p:nvSpPr>
          <p:spPr>
            <a:xfrm>
              <a:off x="180716" y="-1"/>
              <a:ext cx="758403" cy="457883"/>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79" name="TextBox 79"/>
          <p:cNvSpPr txBox="1"/>
          <p:nvPr/>
        </p:nvSpPr>
        <p:spPr>
          <a:xfrm>
            <a:off x="6735810" y="75151"/>
            <a:ext cx="5379990" cy="1476686"/>
          </a:xfrm>
          <a:prstGeom prst="rect">
            <a:avLst/>
          </a:prstGeom>
        </p:spPr>
        <p:txBody>
          <a:bodyPr wrap="square" lIns="0" tIns="0" rIns="0" bIns="0" rtlCol="0" anchor="t">
            <a:spAutoFit/>
          </a:bodyPr>
          <a:lstStyle/>
          <a:p>
            <a:pPr marL="0" lvl="0" indent="0" algn="ctr">
              <a:lnSpc>
                <a:spcPts val="12880"/>
              </a:lnSpc>
              <a:spcBef>
                <a:spcPct val="0"/>
              </a:spcBef>
            </a:pPr>
            <a:r>
              <a:rPr lang="en-US" sz="9200" spc="-138">
                <a:solidFill>
                  <a:schemeClr val="bg1"/>
                </a:solidFill>
                <a:latin typeface="Barlow Condensed Bold"/>
              </a:rPr>
              <a:t>WEEK THREE</a:t>
            </a:r>
          </a:p>
        </p:txBody>
      </p:sp>
      <p:grpSp>
        <p:nvGrpSpPr>
          <p:cNvPr id="111" name="Group 39">
            <a:extLst>
              <a:ext uri="{FF2B5EF4-FFF2-40B4-BE49-F238E27FC236}">
                <a16:creationId xmlns:a16="http://schemas.microsoft.com/office/drawing/2014/main" id="{31E0A883-8213-477A-1009-A56A247BE51B}"/>
              </a:ext>
            </a:extLst>
          </p:cNvPr>
          <p:cNvGrpSpPr/>
          <p:nvPr/>
        </p:nvGrpSpPr>
        <p:grpSpPr>
          <a:xfrm>
            <a:off x="8654555" y="6174291"/>
            <a:ext cx="839876" cy="634434"/>
            <a:chOff x="0" y="0"/>
            <a:chExt cx="1119835" cy="845912"/>
          </a:xfrm>
        </p:grpSpPr>
        <p:grpSp>
          <p:nvGrpSpPr>
            <p:cNvPr id="112" name="Group 40">
              <a:extLst>
                <a:ext uri="{FF2B5EF4-FFF2-40B4-BE49-F238E27FC236}">
                  <a16:creationId xmlns:a16="http://schemas.microsoft.com/office/drawing/2014/main" id="{DE5E384E-C096-435A-26E8-F9B5E495F582}"/>
                </a:ext>
              </a:extLst>
            </p:cNvPr>
            <p:cNvGrpSpPr/>
            <p:nvPr/>
          </p:nvGrpSpPr>
          <p:grpSpPr>
            <a:xfrm>
              <a:off x="0" y="371470"/>
              <a:ext cx="1119835" cy="474442"/>
              <a:chOff x="0" y="-28575"/>
              <a:chExt cx="831609" cy="352329"/>
            </a:xfrm>
          </p:grpSpPr>
          <p:sp>
            <p:nvSpPr>
              <p:cNvPr id="115" name="Freeform 41">
                <a:extLst>
                  <a:ext uri="{FF2B5EF4-FFF2-40B4-BE49-F238E27FC236}">
                    <a16:creationId xmlns:a16="http://schemas.microsoft.com/office/drawing/2014/main" id="{DAE4E6F1-4A15-496C-4D17-0B15F16663C8}"/>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16" name="TextBox 42">
                <a:extLst>
                  <a:ext uri="{FF2B5EF4-FFF2-40B4-BE49-F238E27FC236}">
                    <a16:creationId xmlns:a16="http://schemas.microsoft.com/office/drawing/2014/main" id="{0CB026FC-7AFF-96DF-F89C-0FEAD4370868}"/>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113" name="TextBox 43">
              <a:extLst>
                <a:ext uri="{FF2B5EF4-FFF2-40B4-BE49-F238E27FC236}">
                  <a16:creationId xmlns:a16="http://schemas.microsoft.com/office/drawing/2014/main" id="{9B6C0605-6388-BFD0-F88B-BF7556AF3364}"/>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114" name="Freeform 44">
              <a:extLst>
                <a:ext uri="{FF2B5EF4-FFF2-40B4-BE49-F238E27FC236}">
                  <a16:creationId xmlns:a16="http://schemas.microsoft.com/office/drawing/2014/main" id="{06AF3C7F-90D6-8D4C-C0E9-BE81F1FF38FA}"/>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123" name="Freeform 93">
            <a:extLst>
              <a:ext uri="{FF2B5EF4-FFF2-40B4-BE49-F238E27FC236}">
                <a16:creationId xmlns:a16="http://schemas.microsoft.com/office/drawing/2014/main" id="{618E5F8B-5809-8CDB-D1DB-00C6FC3F5156}"/>
              </a:ext>
            </a:extLst>
          </p:cNvPr>
          <p:cNvSpPr/>
          <p:nvPr/>
        </p:nvSpPr>
        <p:spPr>
          <a:xfrm>
            <a:off x="9185457" y="9183082"/>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24" name="Group 94">
            <a:extLst>
              <a:ext uri="{FF2B5EF4-FFF2-40B4-BE49-F238E27FC236}">
                <a16:creationId xmlns:a16="http://schemas.microsoft.com/office/drawing/2014/main" id="{12260D82-3F48-D31E-267E-AF124FF02D14}"/>
              </a:ext>
            </a:extLst>
          </p:cNvPr>
          <p:cNvGrpSpPr/>
          <p:nvPr/>
        </p:nvGrpSpPr>
        <p:grpSpPr>
          <a:xfrm>
            <a:off x="8385184" y="9238751"/>
            <a:ext cx="693343" cy="544662"/>
            <a:chOff x="0" y="0"/>
            <a:chExt cx="924457" cy="726216"/>
          </a:xfrm>
        </p:grpSpPr>
        <p:sp>
          <p:nvSpPr>
            <p:cNvPr id="125" name="Freeform 95">
              <a:extLst>
                <a:ext uri="{FF2B5EF4-FFF2-40B4-BE49-F238E27FC236}">
                  <a16:creationId xmlns:a16="http://schemas.microsoft.com/office/drawing/2014/main" id="{D53F6737-6A9F-0B91-273C-5CDBAC974D01}"/>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26" name="TextBox 96">
              <a:extLst>
                <a:ext uri="{FF2B5EF4-FFF2-40B4-BE49-F238E27FC236}">
                  <a16:creationId xmlns:a16="http://schemas.microsoft.com/office/drawing/2014/main" id="{E15186F2-A164-9633-7BBC-12E897A6861C}"/>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27" name="TextBox 97">
              <a:extLst>
                <a:ext uri="{FF2B5EF4-FFF2-40B4-BE49-F238E27FC236}">
                  <a16:creationId xmlns:a16="http://schemas.microsoft.com/office/drawing/2014/main" id="{34891175-1D8B-980C-3A9B-AE8605C7A509}"/>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129" name="Group 94">
            <a:extLst>
              <a:ext uri="{FF2B5EF4-FFF2-40B4-BE49-F238E27FC236}">
                <a16:creationId xmlns:a16="http://schemas.microsoft.com/office/drawing/2014/main" id="{ABA3B5A1-6F17-FC9E-5191-3429C0FC8032}"/>
              </a:ext>
            </a:extLst>
          </p:cNvPr>
          <p:cNvGrpSpPr/>
          <p:nvPr/>
        </p:nvGrpSpPr>
        <p:grpSpPr>
          <a:xfrm>
            <a:off x="12194464" y="9168051"/>
            <a:ext cx="693343" cy="544662"/>
            <a:chOff x="0" y="0"/>
            <a:chExt cx="924457" cy="726216"/>
          </a:xfrm>
        </p:grpSpPr>
        <p:sp>
          <p:nvSpPr>
            <p:cNvPr id="130" name="Freeform 95">
              <a:extLst>
                <a:ext uri="{FF2B5EF4-FFF2-40B4-BE49-F238E27FC236}">
                  <a16:creationId xmlns:a16="http://schemas.microsoft.com/office/drawing/2014/main" id="{D0664790-8C12-28B5-18F4-D816DF0E87BF}"/>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1" name="TextBox 96">
              <a:extLst>
                <a:ext uri="{FF2B5EF4-FFF2-40B4-BE49-F238E27FC236}">
                  <a16:creationId xmlns:a16="http://schemas.microsoft.com/office/drawing/2014/main" id="{F80410F2-448C-F630-F62A-77A58DA0C870}"/>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2" name="TextBox 97">
              <a:extLst>
                <a:ext uri="{FF2B5EF4-FFF2-40B4-BE49-F238E27FC236}">
                  <a16:creationId xmlns:a16="http://schemas.microsoft.com/office/drawing/2014/main" id="{3616A99F-9AF4-46C3-4F9A-8E1A5F4DBEA3}"/>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134" name="Group 94">
            <a:extLst>
              <a:ext uri="{FF2B5EF4-FFF2-40B4-BE49-F238E27FC236}">
                <a16:creationId xmlns:a16="http://schemas.microsoft.com/office/drawing/2014/main" id="{CA4ED873-73E2-794F-E670-1347FF332895}"/>
              </a:ext>
            </a:extLst>
          </p:cNvPr>
          <p:cNvGrpSpPr/>
          <p:nvPr/>
        </p:nvGrpSpPr>
        <p:grpSpPr>
          <a:xfrm>
            <a:off x="15047367" y="9188933"/>
            <a:ext cx="693343" cy="544662"/>
            <a:chOff x="0" y="0"/>
            <a:chExt cx="924457" cy="726216"/>
          </a:xfrm>
        </p:grpSpPr>
        <p:sp>
          <p:nvSpPr>
            <p:cNvPr id="135" name="Freeform 95">
              <a:extLst>
                <a:ext uri="{FF2B5EF4-FFF2-40B4-BE49-F238E27FC236}">
                  <a16:creationId xmlns:a16="http://schemas.microsoft.com/office/drawing/2014/main" id="{82FB51AF-DA8B-D690-579B-BB52BD09F806}"/>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36" name="TextBox 96">
              <a:extLst>
                <a:ext uri="{FF2B5EF4-FFF2-40B4-BE49-F238E27FC236}">
                  <a16:creationId xmlns:a16="http://schemas.microsoft.com/office/drawing/2014/main" id="{EC048F07-4BBB-A958-9554-07E4170BDD1F}"/>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137" name="TextBox 97">
              <a:extLst>
                <a:ext uri="{FF2B5EF4-FFF2-40B4-BE49-F238E27FC236}">
                  <a16:creationId xmlns:a16="http://schemas.microsoft.com/office/drawing/2014/main" id="{8BD387B4-4424-86EA-1B28-64C32EECCB7C}"/>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low</a:t>
              </a:r>
            </a:p>
          </p:txBody>
        </p:sp>
      </p:grpSp>
      <p:grpSp>
        <p:nvGrpSpPr>
          <p:cNvPr id="152" name="Group 24">
            <a:extLst>
              <a:ext uri="{FF2B5EF4-FFF2-40B4-BE49-F238E27FC236}">
                <a16:creationId xmlns:a16="http://schemas.microsoft.com/office/drawing/2014/main" id="{40D9E17A-BCBA-C0AD-7B80-1F0D3B54ED75}"/>
              </a:ext>
            </a:extLst>
          </p:cNvPr>
          <p:cNvGrpSpPr/>
          <p:nvPr/>
        </p:nvGrpSpPr>
        <p:grpSpPr>
          <a:xfrm>
            <a:off x="12065890" y="3914557"/>
            <a:ext cx="849460" cy="756542"/>
            <a:chOff x="0" y="43144"/>
            <a:chExt cx="1132614" cy="1008722"/>
          </a:xfrm>
        </p:grpSpPr>
        <p:grpSp>
          <p:nvGrpSpPr>
            <p:cNvPr id="153" name="Group 25">
              <a:extLst>
                <a:ext uri="{FF2B5EF4-FFF2-40B4-BE49-F238E27FC236}">
                  <a16:creationId xmlns:a16="http://schemas.microsoft.com/office/drawing/2014/main" id="{15B1B474-BC26-115A-1548-F7A009E4AF5D}"/>
                </a:ext>
              </a:extLst>
            </p:cNvPr>
            <p:cNvGrpSpPr/>
            <p:nvPr/>
          </p:nvGrpSpPr>
          <p:grpSpPr>
            <a:xfrm>
              <a:off x="0" y="43144"/>
              <a:ext cx="1008722" cy="1008722"/>
              <a:chOff x="0" y="0"/>
              <a:chExt cx="812800" cy="812800"/>
            </a:xfrm>
          </p:grpSpPr>
          <p:sp>
            <p:nvSpPr>
              <p:cNvPr id="157" name="Freeform 26">
                <a:extLst>
                  <a:ext uri="{FF2B5EF4-FFF2-40B4-BE49-F238E27FC236}">
                    <a16:creationId xmlns:a16="http://schemas.microsoft.com/office/drawing/2014/main" id="{13F48F64-7B7E-0E9F-92AB-67FAB7AD97A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58" name="TextBox 27">
                <a:extLst>
                  <a:ext uri="{FF2B5EF4-FFF2-40B4-BE49-F238E27FC236}">
                    <a16:creationId xmlns:a16="http://schemas.microsoft.com/office/drawing/2014/main" id="{79C4561C-7AFE-E2B9-45B0-D87BCCF8FD0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54" name="Freeform 28">
              <a:extLst>
                <a:ext uri="{FF2B5EF4-FFF2-40B4-BE49-F238E27FC236}">
                  <a16:creationId xmlns:a16="http://schemas.microsoft.com/office/drawing/2014/main" id="{BE2AC3CF-3C6A-76C1-BD37-6918C15F588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55" name="TextBox 29">
              <a:extLst>
                <a:ext uri="{FF2B5EF4-FFF2-40B4-BE49-F238E27FC236}">
                  <a16:creationId xmlns:a16="http://schemas.microsoft.com/office/drawing/2014/main" id="{03B2A12A-267A-453A-F9E2-11D74B4B3B89}"/>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56" name="TextBox 30">
              <a:extLst>
                <a:ext uri="{FF2B5EF4-FFF2-40B4-BE49-F238E27FC236}">
                  <a16:creationId xmlns:a16="http://schemas.microsoft.com/office/drawing/2014/main" id="{0CBEFCF3-F848-3CE7-429A-6444D2E6CD40}"/>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180" name="Group 24">
            <a:extLst>
              <a:ext uri="{FF2B5EF4-FFF2-40B4-BE49-F238E27FC236}">
                <a16:creationId xmlns:a16="http://schemas.microsoft.com/office/drawing/2014/main" id="{C326EACD-1BFB-6082-CD89-8B021A957FDA}"/>
              </a:ext>
            </a:extLst>
          </p:cNvPr>
          <p:cNvGrpSpPr/>
          <p:nvPr/>
        </p:nvGrpSpPr>
        <p:grpSpPr>
          <a:xfrm>
            <a:off x="3393739" y="6107029"/>
            <a:ext cx="849460" cy="756542"/>
            <a:chOff x="0" y="43144"/>
            <a:chExt cx="1132615" cy="1008722"/>
          </a:xfrm>
        </p:grpSpPr>
        <p:grpSp>
          <p:nvGrpSpPr>
            <p:cNvPr id="181" name="Group 25">
              <a:extLst>
                <a:ext uri="{FF2B5EF4-FFF2-40B4-BE49-F238E27FC236}">
                  <a16:creationId xmlns:a16="http://schemas.microsoft.com/office/drawing/2014/main" id="{29276D95-8AF5-AA22-08B3-9058CAB4B89A}"/>
                </a:ext>
              </a:extLst>
            </p:cNvPr>
            <p:cNvGrpSpPr/>
            <p:nvPr/>
          </p:nvGrpSpPr>
          <p:grpSpPr>
            <a:xfrm>
              <a:off x="0" y="43144"/>
              <a:ext cx="1008722" cy="1008722"/>
              <a:chOff x="0" y="0"/>
              <a:chExt cx="812800" cy="812800"/>
            </a:xfrm>
          </p:grpSpPr>
          <p:sp>
            <p:nvSpPr>
              <p:cNvPr id="185" name="Freeform 26">
                <a:extLst>
                  <a:ext uri="{FF2B5EF4-FFF2-40B4-BE49-F238E27FC236}">
                    <a16:creationId xmlns:a16="http://schemas.microsoft.com/office/drawing/2014/main" id="{5CF9EDEC-580F-A50D-C315-F470D5ED860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86" name="TextBox 27">
                <a:extLst>
                  <a:ext uri="{FF2B5EF4-FFF2-40B4-BE49-F238E27FC236}">
                    <a16:creationId xmlns:a16="http://schemas.microsoft.com/office/drawing/2014/main" id="{365C632B-40B2-C238-374F-488C7E44B8D9}"/>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82" name="Freeform 28">
              <a:extLst>
                <a:ext uri="{FF2B5EF4-FFF2-40B4-BE49-F238E27FC236}">
                  <a16:creationId xmlns:a16="http://schemas.microsoft.com/office/drawing/2014/main" id="{19C8B29B-C506-C2BF-A35D-1A8906AEF5E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83" name="TextBox 29">
              <a:extLst>
                <a:ext uri="{FF2B5EF4-FFF2-40B4-BE49-F238E27FC236}">
                  <a16:creationId xmlns:a16="http://schemas.microsoft.com/office/drawing/2014/main" id="{72D029F4-C74C-94DC-3B3C-6A994CA2092E}"/>
                </a:ext>
              </a:extLst>
            </p:cNvPr>
            <p:cNvSpPr txBox="1"/>
            <p:nvPr/>
          </p:nvSpPr>
          <p:spPr>
            <a:xfrm>
              <a:off x="34158"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184" name="TextBox 30">
              <a:extLst>
                <a:ext uri="{FF2B5EF4-FFF2-40B4-BE49-F238E27FC236}">
                  <a16:creationId xmlns:a16="http://schemas.microsoft.com/office/drawing/2014/main" id="{382EAA5C-EBDA-E3BA-D56D-FC8B190CEE1C}"/>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01" name="Group 24">
            <a:extLst>
              <a:ext uri="{FF2B5EF4-FFF2-40B4-BE49-F238E27FC236}">
                <a16:creationId xmlns:a16="http://schemas.microsoft.com/office/drawing/2014/main" id="{D7CCC014-C742-A8DB-D2D2-41DCF96FCF9E}"/>
              </a:ext>
            </a:extLst>
          </p:cNvPr>
          <p:cNvGrpSpPr/>
          <p:nvPr/>
        </p:nvGrpSpPr>
        <p:grpSpPr>
          <a:xfrm>
            <a:off x="9816681" y="9003234"/>
            <a:ext cx="849460" cy="756542"/>
            <a:chOff x="0" y="43144"/>
            <a:chExt cx="1132614" cy="1008722"/>
          </a:xfrm>
        </p:grpSpPr>
        <p:grpSp>
          <p:nvGrpSpPr>
            <p:cNvPr id="202" name="Group 25">
              <a:extLst>
                <a:ext uri="{FF2B5EF4-FFF2-40B4-BE49-F238E27FC236}">
                  <a16:creationId xmlns:a16="http://schemas.microsoft.com/office/drawing/2014/main" id="{217C3C3E-B013-BBD2-492B-6758201A21C1}"/>
                </a:ext>
              </a:extLst>
            </p:cNvPr>
            <p:cNvGrpSpPr/>
            <p:nvPr/>
          </p:nvGrpSpPr>
          <p:grpSpPr>
            <a:xfrm>
              <a:off x="0" y="43144"/>
              <a:ext cx="1008722" cy="1008722"/>
              <a:chOff x="0" y="0"/>
              <a:chExt cx="812800" cy="812800"/>
            </a:xfrm>
          </p:grpSpPr>
          <p:sp>
            <p:nvSpPr>
              <p:cNvPr id="206" name="Freeform 26">
                <a:extLst>
                  <a:ext uri="{FF2B5EF4-FFF2-40B4-BE49-F238E27FC236}">
                    <a16:creationId xmlns:a16="http://schemas.microsoft.com/office/drawing/2014/main" id="{82ACF292-951E-7CFE-B9A3-0CEBB2E1C29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dirty="0"/>
              </a:p>
            </p:txBody>
          </p:sp>
          <p:sp>
            <p:nvSpPr>
              <p:cNvPr id="207" name="TextBox 27">
                <a:extLst>
                  <a:ext uri="{FF2B5EF4-FFF2-40B4-BE49-F238E27FC236}">
                    <a16:creationId xmlns:a16="http://schemas.microsoft.com/office/drawing/2014/main" id="{72348863-E75C-4C0D-E669-412CFD08039D}"/>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03" name="Freeform 28">
              <a:extLst>
                <a:ext uri="{FF2B5EF4-FFF2-40B4-BE49-F238E27FC236}">
                  <a16:creationId xmlns:a16="http://schemas.microsoft.com/office/drawing/2014/main" id="{B439DC75-F7B7-59BA-E38C-2F392B8D86D8}"/>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04" name="TextBox 29">
              <a:extLst>
                <a:ext uri="{FF2B5EF4-FFF2-40B4-BE49-F238E27FC236}">
                  <a16:creationId xmlns:a16="http://schemas.microsoft.com/office/drawing/2014/main" id="{4F176BE6-7250-18F0-FE36-4D8205411AE3}"/>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05" name="TextBox 30">
              <a:extLst>
                <a:ext uri="{FF2B5EF4-FFF2-40B4-BE49-F238E27FC236}">
                  <a16:creationId xmlns:a16="http://schemas.microsoft.com/office/drawing/2014/main" id="{63C33DE8-5878-B1E7-FFB8-3D46797D900E}"/>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dirty="0">
                  <a:solidFill>
                    <a:srgbClr val="A6D8EC"/>
                  </a:solidFill>
                  <a:latin typeface="Feeling Passionate"/>
                </a:rPr>
                <a:t>on</a:t>
              </a:r>
            </a:p>
          </p:txBody>
        </p:sp>
      </p:grpSp>
      <p:grpSp>
        <p:nvGrpSpPr>
          <p:cNvPr id="208" name="Group 24">
            <a:extLst>
              <a:ext uri="{FF2B5EF4-FFF2-40B4-BE49-F238E27FC236}">
                <a16:creationId xmlns:a16="http://schemas.microsoft.com/office/drawing/2014/main" id="{5FF4D5EF-EE8C-9329-9C50-73D6BA67D2FD}"/>
              </a:ext>
            </a:extLst>
          </p:cNvPr>
          <p:cNvGrpSpPr/>
          <p:nvPr/>
        </p:nvGrpSpPr>
        <p:grpSpPr>
          <a:xfrm>
            <a:off x="13002645" y="8964514"/>
            <a:ext cx="849460" cy="756542"/>
            <a:chOff x="0" y="43144"/>
            <a:chExt cx="1132614" cy="1008722"/>
          </a:xfrm>
        </p:grpSpPr>
        <p:grpSp>
          <p:nvGrpSpPr>
            <p:cNvPr id="209" name="Group 25">
              <a:extLst>
                <a:ext uri="{FF2B5EF4-FFF2-40B4-BE49-F238E27FC236}">
                  <a16:creationId xmlns:a16="http://schemas.microsoft.com/office/drawing/2014/main" id="{8A09B5CE-CF82-D709-A80D-D4B48F057FDD}"/>
                </a:ext>
              </a:extLst>
            </p:cNvPr>
            <p:cNvGrpSpPr/>
            <p:nvPr/>
          </p:nvGrpSpPr>
          <p:grpSpPr>
            <a:xfrm>
              <a:off x="0" y="43144"/>
              <a:ext cx="1008722" cy="1008722"/>
              <a:chOff x="0" y="0"/>
              <a:chExt cx="812800" cy="812800"/>
            </a:xfrm>
          </p:grpSpPr>
          <p:sp>
            <p:nvSpPr>
              <p:cNvPr id="213" name="Freeform 26">
                <a:extLst>
                  <a:ext uri="{FF2B5EF4-FFF2-40B4-BE49-F238E27FC236}">
                    <a16:creationId xmlns:a16="http://schemas.microsoft.com/office/drawing/2014/main" id="{19CE0779-D7E7-B631-FC46-2783524544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14" name="TextBox 27">
                <a:extLst>
                  <a:ext uri="{FF2B5EF4-FFF2-40B4-BE49-F238E27FC236}">
                    <a16:creationId xmlns:a16="http://schemas.microsoft.com/office/drawing/2014/main" id="{BDB94F45-7137-9BC5-0FC5-AC6645F326B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0" name="Freeform 28">
              <a:extLst>
                <a:ext uri="{FF2B5EF4-FFF2-40B4-BE49-F238E27FC236}">
                  <a16:creationId xmlns:a16="http://schemas.microsoft.com/office/drawing/2014/main" id="{56784DCB-51AD-9C73-51E1-A44FDC91F303}"/>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11" name="TextBox 29">
              <a:extLst>
                <a:ext uri="{FF2B5EF4-FFF2-40B4-BE49-F238E27FC236}">
                  <a16:creationId xmlns:a16="http://schemas.microsoft.com/office/drawing/2014/main" id="{3E1501F6-0757-179D-CAC8-DFB4A03278E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12" name="TextBox 30">
              <a:extLst>
                <a:ext uri="{FF2B5EF4-FFF2-40B4-BE49-F238E27FC236}">
                  <a16:creationId xmlns:a16="http://schemas.microsoft.com/office/drawing/2014/main" id="{4E79C414-BC54-FE52-BE93-2213261C15E4}"/>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15" name="Group 24">
            <a:extLst>
              <a:ext uri="{FF2B5EF4-FFF2-40B4-BE49-F238E27FC236}">
                <a16:creationId xmlns:a16="http://schemas.microsoft.com/office/drawing/2014/main" id="{D55E5C5D-54F5-BBB8-4416-1D9CC3345E4E}"/>
              </a:ext>
            </a:extLst>
          </p:cNvPr>
          <p:cNvGrpSpPr/>
          <p:nvPr/>
        </p:nvGrpSpPr>
        <p:grpSpPr>
          <a:xfrm>
            <a:off x="15903202" y="8925794"/>
            <a:ext cx="849460" cy="756542"/>
            <a:chOff x="0" y="43144"/>
            <a:chExt cx="1132614" cy="1008722"/>
          </a:xfrm>
        </p:grpSpPr>
        <p:grpSp>
          <p:nvGrpSpPr>
            <p:cNvPr id="216" name="Group 25">
              <a:extLst>
                <a:ext uri="{FF2B5EF4-FFF2-40B4-BE49-F238E27FC236}">
                  <a16:creationId xmlns:a16="http://schemas.microsoft.com/office/drawing/2014/main" id="{62E0EA81-FC3D-026C-4FDA-435BDA76CFE5}"/>
                </a:ext>
              </a:extLst>
            </p:cNvPr>
            <p:cNvGrpSpPr/>
            <p:nvPr/>
          </p:nvGrpSpPr>
          <p:grpSpPr>
            <a:xfrm>
              <a:off x="0" y="43144"/>
              <a:ext cx="1008722" cy="1008722"/>
              <a:chOff x="0" y="0"/>
              <a:chExt cx="812800" cy="812800"/>
            </a:xfrm>
          </p:grpSpPr>
          <p:sp>
            <p:nvSpPr>
              <p:cNvPr id="220" name="Freeform 26">
                <a:extLst>
                  <a:ext uri="{FF2B5EF4-FFF2-40B4-BE49-F238E27FC236}">
                    <a16:creationId xmlns:a16="http://schemas.microsoft.com/office/drawing/2014/main" id="{D14BC369-1EDA-8A63-0924-04B1A69CF9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21" name="TextBox 27">
                <a:extLst>
                  <a:ext uri="{FF2B5EF4-FFF2-40B4-BE49-F238E27FC236}">
                    <a16:creationId xmlns:a16="http://schemas.microsoft.com/office/drawing/2014/main" id="{019A5BBC-89CC-72B7-D1A6-C9518E5D0ADA}"/>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17" name="Freeform 28">
              <a:extLst>
                <a:ext uri="{FF2B5EF4-FFF2-40B4-BE49-F238E27FC236}">
                  <a16:creationId xmlns:a16="http://schemas.microsoft.com/office/drawing/2014/main" id="{CDCBA984-B0A6-E8AB-1754-EBB5AEB6166C}"/>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18" name="TextBox 29">
              <a:extLst>
                <a:ext uri="{FF2B5EF4-FFF2-40B4-BE49-F238E27FC236}">
                  <a16:creationId xmlns:a16="http://schemas.microsoft.com/office/drawing/2014/main" id="{72788DD2-6CC0-328B-4713-83761BED815F}"/>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219" name="TextBox 30">
              <a:extLst>
                <a:ext uri="{FF2B5EF4-FFF2-40B4-BE49-F238E27FC236}">
                  <a16:creationId xmlns:a16="http://schemas.microsoft.com/office/drawing/2014/main" id="{17C2D2A1-FEE5-A694-60D1-72FB8FA0F2E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23" name="Group 94">
            <a:extLst>
              <a:ext uri="{FF2B5EF4-FFF2-40B4-BE49-F238E27FC236}">
                <a16:creationId xmlns:a16="http://schemas.microsoft.com/office/drawing/2014/main" id="{ABB657BA-C226-60EA-292E-F9434A434BD9}"/>
              </a:ext>
            </a:extLst>
          </p:cNvPr>
          <p:cNvGrpSpPr/>
          <p:nvPr/>
        </p:nvGrpSpPr>
        <p:grpSpPr>
          <a:xfrm>
            <a:off x="2757279" y="9238937"/>
            <a:ext cx="693343" cy="544662"/>
            <a:chOff x="0" y="0"/>
            <a:chExt cx="924457" cy="726216"/>
          </a:xfrm>
        </p:grpSpPr>
        <p:sp>
          <p:nvSpPr>
            <p:cNvPr id="224" name="Freeform 95">
              <a:extLst>
                <a:ext uri="{FF2B5EF4-FFF2-40B4-BE49-F238E27FC236}">
                  <a16:creationId xmlns:a16="http://schemas.microsoft.com/office/drawing/2014/main" id="{BE8A6B0B-2EAA-B943-7F4B-72B9936A3268}"/>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5" name="TextBox 96">
              <a:extLst>
                <a:ext uri="{FF2B5EF4-FFF2-40B4-BE49-F238E27FC236}">
                  <a16:creationId xmlns:a16="http://schemas.microsoft.com/office/drawing/2014/main" id="{3EF4A00E-5193-3F3F-DC8E-F9B782EDFD1D}"/>
                </a:ext>
              </a:extLst>
            </p:cNvPr>
            <p:cNvSpPr txBox="1"/>
            <p:nvPr/>
          </p:nvSpPr>
          <p:spPr>
            <a:xfrm>
              <a:off x="96104" y="283129"/>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sugar</a:t>
              </a:r>
            </a:p>
          </p:txBody>
        </p:sp>
        <p:sp>
          <p:nvSpPr>
            <p:cNvPr id="226" name="TextBox 97">
              <a:extLst>
                <a:ext uri="{FF2B5EF4-FFF2-40B4-BE49-F238E27FC236}">
                  <a16:creationId xmlns:a16="http://schemas.microsoft.com/office/drawing/2014/main" id="{2D0DACC7-63A0-5B3F-EF20-0D208D01D8A6}"/>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227" name="Group 24">
            <a:extLst>
              <a:ext uri="{FF2B5EF4-FFF2-40B4-BE49-F238E27FC236}">
                <a16:creationId xmlns:a16="http://schemas.microsoft.com/office/drawing/2014/main" id="{A154B78A-932E-8529-ACD3-470B24829080}"/>
              </a:ext>
            </a:extLst>
          </p:cNvPr>
          <p:cNvGrpSpPr/>
          <p:nvPr/>
        </p:nvGrpSpPr>
        <p:grpSpPr>
          <a:xfrm>
            <a:off x="3556412" y="8985523"/>
            <a:ext cx="849460" cy="756542"/>
            <a:chOff x="0" y="43144"/>
            <a:chExt cx="1132614" cy="1008722"/>
          </a:xfrm>
        </p:grpSpPr>
        <p:grpSp>
          <p:nvGrpSpPr>
            <p:cNvPr id="228" name="Group 25">
              <a:extLst>
                <a:ext uri="{FF2B5EF4-FFF2-40B4-BE49-F238E27FC236}">
                  <a16:creationId xmlns:a16="http://schemas.microsoft.com/office/drawing/2014/main" id="{7FD42D60-0588-ACF6-C98C-F6FE2E235CC3}"/>
                </a:ext>
              </a:extLst>
            </p:cNvPr>
            <p:cNvGrpSpPr/>
            <p:nvPr/>
          </p:nvGrpSpPr>
          <p:grpSpPr>
            <a:xfrm>
              <a:off x="0" y="43144"/>
              <a:ext cx="1008722" cy="1008722"/>
              <a:chOff x="0" y="0"/>
              <a:chExt cx="812800" cy="812800"/>
            </a:xfrm>
          </p:grpSpPr>
          <p:sp>
            <p:nvSpPr>
              <p:cNvPr id="232" name="Freeform 26">
                <a:extLst>
                  <a:ext uri="{FF2B5EF4-FFF2-40B4-BE49-F238E27FC236}">
                    <a16:creationId xmlns:a16="http://schemas.microsoft.com/office/drawing/2014/main" id="{62E08F92-AD72-FF8A-DC5C-6AD229505EC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233" name="TextBox 27">
                <a:extLst>
                  <a:ext uri="{FF2B5EF4-FFF2-40B4-BE49-F238E27FC236}">
                    <a16:creationId xmlns:a16="http://schemas.microsoft.com/office/drawing/2014/main" id="{7E43F1D6-30D2-3711-FE2F-E43645555392}"/>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229" name="Freeform 28">
              <a:extLst>
                <a:ext uri="{FF2B5EF4-FFF2-40B4-BE49-F238E27FC236}">
                  <a16:creationId xmlns:a16="http://schemas.microsoft.com/office/drawing/2014/main" id="{DCB99076-3F42-0A03-E3CD-8D063065DE87}"/>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30" name="TextBox 29">
              <a:extLst>
                <a:ext uri="{FF2B5EF4-FFF2-40B4-BE49-F238E27FC236}">
                  <a16:creationId xmlns:a16="http://schemas.microsoft.com/office/drawing/2014/main" id="{DF464ADE-F204-C05A-6C9A-DC3B84317774}"/>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231" name="TextBox 30">
              <a:extLst>
                <a:ext uri="{FF2B5EF4-FFF2-40B4-BE49-F238E27FC236}">
                  <a16:creationId xmlns:a16="http://schemas.microsoft.com/office/drawing/2014/main" id="{EF7B7586-D227-D3E3-6070-CB78FCC470A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37" name="Group 7">
            <a:extLst>
              <a:ext uri="{FF2B5EF4-FFF2-40B4-BE49-F238E27FC236}">
                <a16:creationId xmlns:a16="http://schemas.microsoft.com/office/drawing/2014/main" id="{06804FD4-EFF3-46B2-E6E6-76A448DDD797}"/>
              </a:ext>
            </a:extLst>
          </p:cNvPr>
          <p:cNvGrpSpPr/>
          <p:nvPr/>
        </p:nvGrpSpPr>
        <p:grpSpPr>
          <a:xfrm>
            <a:off x="5840808" y="3972129"/>
            <a:ext cx="756541" cy="693274"/>
            <a:chOff x="0" y="184916"/>
            <a:chExt cx="3741232" cy="3636623"/>
          </a:xfrm>
        </p:grpSpPr>
        <p:sp>
          <p:nvSpPr>
            <p:cNvPr id="238" name="Freeform 8">
              <a:extLst>
                <a:ext uri="{FF2B5EF4-FFF2-40B4-BE49-F238E27FC236}">
                  <a16:creationId xmlns:a16="http://schemas.microsoft.com/office/drawing/2014/main" id="{853E0F7E-292F-1478-32FA-88BBEA8F1C9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9" name="Freeform 9">
              <a:extLst>
                <a:ext uri="{FF2B5EF4-FFF2-40B4-BE49-F238E27FC236}">
                  <a16:creationId xmlns:a16="http://schemas.microsoft.com/office/drawing/2014/main" id="{63CBF338-62FD-FCBF-E49D-6A97598975CB}"/>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nvGrpSpPr>
            <p:cNvPr id="240" name="Group 10">
              <a:extLst>
                <a:ext uri="{FF2B5EF4-FFF2-40B4-BE49-F238E27FC236}">
                  <a16:creationId xmlns:a16="http://schemas.microsoft.com/office/drawing/2014/main" id="{4ABD9AC6-7D81-0543-4CDE-FE6D54D8D3EB}"/>
                </a:ext>
              </a:extLst>
            </p:cNvPr>
            <p:cNvGrpSpPr/>
            <p:nvPr/>
          </p:nvGrpSpPr>
          <p:grpSpPr>
            <a:xfrm>
              <a:off x="0" y="1810741"/>
              <a:ext cx="852996" cy="852996"/>
              <a:chOff x="0" y="0"/>
              <a:chExt cx="812800" cy="812800"/>
            </a:xfrm>
          </p:grpSpPr>
          <p:sp>
            <p:nvSpPr>
              <p:cNvPr id="244" name="Freeform 11">
                <a:extLst>
                  <a:ext uri="{FF2B5EF4-FFF2-40B4-BE49-F238E27FC236}">
                    <a16:creationId xmlns:a16="http://schemas.microsoft.com/office/drawing/2014/main" id="{2D89FBA8-E687-AFE5-B32C-0F7497888C8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245" name="TextBox 12">
                <a:extLst>
                  <a:ext uri="{FF2B5EF4-FFF2-40B4-BE49-F238E27FC236}">
                    <a16:creationId xmlns:a16="http://schemas.microsoft.com/office/drawing/2014/main" id="{B9F3922A-E7E1-5E66-6FCD-C6A22F81E499}"/>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241" name="Group 13">
              <a:extLst>
                <a:ext uri="{FF2B5EF4-FFF2-40B4-BE49-F238E27FC236}">
                  <a16:creationId xmlns:a16="http://schemas.microsoft.com/office/drawing/2014/main" id="{8110A4C9-33BF-94FB-078A-4BAD7FFFBB08}"/>
                </a:ext>
              </a:extLst>
            </p:cNvPr>
            <p:cNvGrpSpPr/>
            <p:nvPr/>
          </p:nvGrpSpPr>
          <p:grpSpPr>
            <a:xfrm>
              <a:off x="2570638" y="270521"/>
              <a:ext cx="583309" cy="583309"/>
              <a:chOff x="0" y="0"/>
              <a:chExt cx="812800" cy="812800"/>
            </a:xfrm>
          </p:grpSpPr>
          <p:sp>
            <p:nvSpPr>
              <p:cNvPr id="242" name="Freeform 14">
                <a:extLst>
                  <a:ext uri="{FF2B5EF4-FFF2-40B4-BE49-F238E27FC236}">
                    <a16:creationId xmlns:a16="http://schemas.microsoft.com/office/drawing/2014/main" id="{9BC87895-C611-C0CC-F5D0-5CD196A1B7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243" name="TextBox 15">
                <a:extLst>
                  <a:ext uri="{FF2B5EF4-FFF2-40B4-BE49-F238E27FC236}">
                    <a16:creationId xmlns:a16="http://schemas.microsoft.com/office/drawing/2014/main" id="{6B007E60-F179-75BA-6FFE-657BB68B43D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grpSp>
        <p:nvGrpSpPr>
          <p:cNvPr id="12" name="Group 94">
            <a:extLst>
              <a:ext uri="{FF2B5EF4-FFF2-40B4-BE49-F238E27FC236}">
                <a16:creationId xmlns:a16="http://schemas.microsoft.com/office/drawing/2014/main" id="{88A605C2-0253-A637-7784-45D351A5AC81}"/>
              </a:ext>
            </a:extLst>
          </p:cNvPr>
          <p:cNvGrpSpPr/>
          <p:nvPr/>
        </p:nvGrpSpPr>
        <p:grpSpPr>
          <a:xfrm>
            <a:off x="5208499" y="9219304"/>
            <a:ext cx="693343" cy="544662"/>
            <a:chOff x="0" y="0"/>
            <a:chExt cx="924457" cy="726216"/>
          </a:xfrm>
        </p:grpSpPr>
        <p:sp>
          <p:nvSpPr>
            <p:cNvPr id="15" name="Freeform 95">
              <a:extLst>
                <a:ext uri="{FF2B5EF4-FFF2-40B4-BE49-F238E27FC236}">
                  <a16:creationId xmlns:a16="http://schemas.microsoft.com/office/drawing/2014/main" id="{5F93E067-CEF7-B9BD-4763-E754DFBE7AD6}"/>
                </a:ext>
              </a:extLst>
            </p:cNvPr>
            <p:cNvSpPr/>
            <p:nvPr/>
          </p:nvSpPr>
          <p:spPr>
            <a:xfrm>
              <a:off x="115753" y="0"/>
              <a:ext cx="808704" cy="726216"/>
            </a:xfrm>
            <a:custGeom>
              <a:avLst/>
              <a:gdLst/>
              <a:ahLst/>
              <a:cxnLst/>
              <a:rect l="l" t="t" r="r" b="b"/>
              <a:pathLst>
                <a:path w="808704" h="726216">
                  <a:moveTo>
                    <a:pt x="0" y="0"/>
                  </a:moveTo>
                  <a:lnTo>
                    <a:pt x="808705" y="0"/>
                  </a:lnTo>
                  <a:lnTo>
                    <a:pt x="808705" y="726216"/>
                  </a:lnTo>
                  <a:lnTo>
                    <a:pt x="0" y="7262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TextBox 96">
              <a:extLst>
                <a:ext uri="{FF2B5EF4-FFF2-40B4-BE49-F238E27FC236}">
                  <a16:creationId xmlns:a16="http://schemas.microsoft.com/office/drawing/2014/main" id="{E1E77A28-1C7E-26DB-A387-5DA6D606D279}"/>
                </a:ext>
              </a:extLst>
            </p:cNvPr>
            <p:cNvSpPr txBox="1"/>
            <p:nvPr/>
          </p:nvSpPr>
          <p:spPr>
            <a:xfrm>
              <a:off x="96104" y="283129"/>
              <a:ext cx="828353" cy="302895"/>
            </a:xfrm>
            <a:prstGeom prst="rect">
              <a:avLst/>
            </a:prstGeom>
          </p:spPr>
          <p:txBody>
            <a:bodyPr lIns="0" tIns="0" rIns="0" bIns="0" rtlCol="0" anchor="t">
              <a:spAutoFit/>
            </a:bodyPr>
            <a:lstStyle/>
            <a:p>
              <a:pPr algn="ctr">
                <a:lnSpc>
                  <a:spcPts val="1683"/>
                </a:lnSpc>
              </a:pPr>
              <a:r>
                <a:rPr lang="en-US" sz="1650" dirty="0">
                  <a:solidFill>
                    <a:srgbClr val="FFFCF5"/>
                  </a:solidFill>
                  <a:latin typeface="Playfair Display Heavy"/>
                </a:rPr>
                <a:t>sugar</a:t>
              </a:r>
            </a:p>
          </p:txBody>
        </p:sp>
        <p:sp>
          <p:nvSpPr>
            <p:cNvPr id="17" name="TextBox 97">
              <a:extLst>
                <a:ext uri="{FF2B5EF4-FFF2-40B4-BE49-F238E27FC236}">
                  <a16:creationId xmlns:a16="http://schemas.microsoft.com/office/drawing/2014/main" id="{B388BD0A-B691-81E2-EF93-E091EC416B79}"/>
                </a:ext>
              </a:extLst>
            </p:cNvPr>
            <p:cNvSpPr txBox="1"/>
            <p:nvPr/>
          </p:nvSpPr>
          <p:spPr>
            <a:xfrm>
              <a:off x="0" y="117394"/>
              <a:ext cx="828353" cy="302894"/>
            </a:xfrm>
            <a:prstGeom prst="rect">
              <a:avLst/>
            </a:prstGeom>
          </p:spPr>
          <p:txBody>
            <a:bodyPr lIns="0" tIns="0" rIns="0" bIns="0" rtlCol="0" anchor="t">
              <a:spAutoFit/>
            </a:bodyPr>
            <a:lstStyle/>
            <a:p>
              <a:pPr algn="ctr">
                <a:lnSpc>
                  <a:spcPts val="1683"/>
                </a:lnSpc>
              </a:pPr>
              <a:r>
                <a:rPr lang="en-US" sz="1650">
                  <a:solidFill>
                    <a:srgbClr val="FFFCF5"/>
                  </a:solidFill>
                  <a:latin typeface="Playfair Display Heavy"/>
                </a:rPr>
                <a:t>low</a:t>
              </a:r>
            </a:p>
          </p:txBody>
        </p:sp>
      </p:grpSp>
      <p:grpSp>
        <p:nvGrpSpPr>
          <p:cNvPr id="32" name="Group 39">
            <a:extLst>
              <a:ext uri="{FF2B5EF4-FFF2-40B4-BE49-F238E27FC236}">
                <a16:creationId xmlns:a16="http://schemas.microsoft.com/office/drawing/2014/main" id="{04E32641-E92B-C811-D2F4-91A2A7D22940}"/>
              </a:ext>
            </a:extLst>
          </p:cNvPr>
          <p:cNvGrpSpPr/>
          <p:nvPr/>
        </p:nvGrpSpPr>
        <p:grpSpPr>
          <a:xfrm>
            <a:off x="7569057" y="9060853"/>
            <a:ext cx="839876" cy="634434"/>
            <a:chOff x="0" y="0"/>
            <a:chExt cx="1119835" cy="845912"/>
          </a:xfrm>
        </p:grpSpPr>
        <p:grpSp>
          <p:nvGrpSpPr>
            <p:cNvPr id="33" name="Group 40">
              <a:extLst>
                <a:ext uri="{FF2B5EF4-FFF2-40B4-BE49-F238E27FC236}">
                  <a16:creationId xmlns:a16="http://schemas.microsoft.com/office/drawing/2014/main" id="{6EB54C9D-44D7-0FE0-68DB-81D494CFE6B4}"/>
                </a:ext>
              </a:extLst>
            </p:cNvPr>
            <p:cNvGrpSpPr/>
            <p:nvPr/>
          </p:nvGrpSpPr>
          <p:grpSpPr>
            <a:xfrm>
              <a:off x="0" y="371470"/>
              <a:ext cx="1119835" cy="474442"/>
              <a:chOff x="0" y="-28575"/>
              <a:chExt cx="831609" cy="352329"/>
            </a:xfrm>
          </p:grpSpPr>
          <p:sp>
            <p:nvSpPr>
              <p:cNvPr id="36" name="Freeform 41">
                <a:extLst>
                  <a:ext uri="{FF2B5EF4-FFF2-40B4-BE49-F238E27FC236}">
                    <a16:creationId xmlns:a16="http://schemas.microsoft.com/office/drawing/2014/main" id="{EE5375EC-DF16-BCB9-7FD4-3005F83A2FE8}"/>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37" name="TextBox 42">
                <a:extLst>
                  <a:ext uri="{FF2B5EF4-FFF2-40B4-BE49-F238E27FC236}">
                    <a16:creationId xmlns:a16="http://schemas.microsoft.com/office/drawing/2014/main" id="{1F7939C6-BE55-B822-92BC-E30F98A02E8A}"/>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34" name="TextBox 43">
              <a:extLst>
                <a:ext uri="{FF2B5EF4-FFF2-40B4-BE49-F238E27FC236}">
                  <a16:creationId xmlns:a16="http://schemas.microsoft.com/office/drawing/2014/main" id="{02AC7D90-5DB6-B96A-77AA-F0E57FA36D73}"/>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a:solidFill>
                    <a:srgbClr val="F2FBF4"/>
                  </a:solidFill>
                  <a:latin typeface="TAN Nimbus"/>
                </a:rPr>
                <a:t>vegan</a:t>
              </a:r>
            </a:p>
          </p:txBody>
        </p:sp>
        <p:sp>
          <p:nvSpPr>
            <p:cNvPr id="35" name="Freeform 44">
              <a:extLst>
                <a:ext uri="{FF2B5EF4-FFF2-40B4-BE49-F238E27FC236}">
                  <a16:creationId xmlns:a16="http://schemas.microsoft.com/office/drawing/2014/main" id="{8DE0D996-0639-8669-B712-519CEBDA7F13}"/>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dirty="0"/>
            </a:p>
          </p:txBody>
        </p:sp>
      </p:grpSp>
      <p:grpSp>
        <p:nvGrpSpPr>
          <p:cNvPr id="52" name="Group 24">
            <a:extLst>
              <a:ext uri="{FF2B5EF4-FFF2-40B4-BE49-F238E27FC236}">
                <a16:creationId xmlns:a16="http://schemas.microsoft.com/office/drawing/2014/main" id="{ED54BDD0-D80D-11FD-427A-FD0BD6953502}"/>
              </a:ext>
            </a:extLst>
          </p:cNvPr>
          <p:cNvGrpSpPr/>
          <p:nvPr/>
        </p:nvGrpSpPr>
        <p:grpSpPr>
          <a:xfrm>
            <a:off x="9872762" y="5993460"/>
            <a:ext cx="849460" cy="756542"/>
            <a:chOff x="0" y="43144"/>
            <a:chExt cx="1132614" cy="1008722"/>
          </a:xfrm>
        </p:grpSpPr>
        <p:grpSp>
          <p:nvGrpSpPr>
            <p:cNvPr id="53" name="Group 25">
              <a:extLst>
                <a:ext uri="{FF2B5EF4-FFF2-40B4-BE49-F238E27FC236}">
                  <a16:creationId xmlns:a16="http://schemas.microsoft.com/office/drawing/2014/main" id="{5FA10FFA-E5C8-1598-BD1E-201EFAAED81C}"/>
                </a:ext>
              </a:extLst>
            </p:cNvPr>
            <p:cNvGrpSpPr/>
            <p:nvPr/>
          </p:nvGrpSpPr>
          <p:grpSpPr>
            <a:xfrm>
              <a:off x="0" y="43144"/>
              <a:ext cx="1008722" cy="1008722"/>
              <a:chOff x="0" y="0"/>
              <a:chExt cx="812800" cy="812800"/>
            </a:xfrm>
          </p:grpSpPr>
          <p:sp>
            <p:nvSpPr>
              <p:cNvPr id="57" name="Freeform 26">
                <a:extLst>
                  <a:ext uri="{FF2B5EF4-FFF2-40B4-BE49-F238E27FC236}">
                    <a16:creationId xmlns:a16="http://schemas.microsoft.com/office/drawing/2014/main" id="{035C037E-5AF2-D524-59FC-37D9E7721D7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58" name="TextBox 27">
                <a:extLst>
                  <a:ext uri="{FF2B5EF4-FFF2-40B4-BE49-F238E27FC236}">
                    <a16:creationId xmlns:a16="http://schemas.microsoft.com/office/drawing/2014/main" id="{F5AB3CD0-8D22-8F6E-B577-043D5E1A05DC}"/>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54" name="Freeform 28">
              <a:extLst>
                <a:ext uri="{FF2B5EF4-FFF2-40B4-BE49-F238E27FC236}">
                  <a16:creationId xmlns:a16="http://schemas.microsoft.com/office/drawing/2014/main" id="{3B4AB736-4539-A263-B622-E5C275A1FDE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5" name="TextBox 29">
              <a:extLst>
                <a:ext uri="{FF2B5EF4-FFF2-40B4-BE49-F238E27FC236}">
                  <a16:creationId xmlns:a16="http://schemas.microsoft.com/office/drawing/2014/main" id="{037E90A9-A48A-F59C-7043-836353880453}"/>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56" name="TextBox 30">
              <a:extLst>
                <a:ext uri="{FF2B5EF4-FFF2-40B4-BE49-F238E27FC236}">
                  <a16:creationId xmlns:a16="http://schemas.microsoft.com/office/drawing/2014/main" id="{5EF38E9F-8F24-5865-3872-5F6E3467637A}"/>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pic>
        <p:nvPicPr>
          <p:cNvPr id="59" name="Picture 58">
            <a:extLst>
              <a:ext uri="{FF2B5EF4-FFF2-40B4-BE49-F238E27FC236}">
                <a16:creationId xmlns:a16="http://schemas.microsoft.com/office/drawing/2014/main" id="{81D104A6-153A-D4ED-0D2E-696DFE52C29B}"/>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5153128" y="3746264"/>
            <a:ext cx="740178" cy="1033458"/>
          </a:xfrm>
          <a:prstGeom prst="rect">
            <a:avLst/>
          </a:prstGeom>
        </p:spPr>
      </p:pic>
      <p:pic>
        <p:nvPicPr>
          <p:cNvPr id="60" name="Picture 59">
            <a:extLst>
              <a:ext uri="{FF2B5EF4-FFF2-40B4-BE49-F238E27FC236}">
                <a16:creationId xmlns:a16="http://schemas.microsoft.com/office/drawing/2014/main" id="{391FE45D-F384-F38F-6BC9-00F23EAFF83D}"/>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9871322" y="2472640"/>
            <a:ext cx="740178" cy="1033458"/>
          </a:xfrm>
          <a:prstGeom prst="rect">
            <a:avLst/>
          </a:prstGeom>
        </p:spPr>
      </p:pic>
      <p:pic>
        <p:nvPicPr>
          <p:cNvPr id="61" name="Picture 60">
            <a:extLst>
              <a:ext uri="{FF2B5EF4-FFF2-40B4-BE49-F238E27FC236}">
                <a16:creationId xmlns:a16="http://schemas.microsoft.com/office/drawing/2014/main" id="{0FBD00E5-22D8-ECE1-FA35-DECB1B2CE402}"/>
              </a:ext>
            </a:extLst>
          </p:cNvPr>
          <p:cNvPicPr>
            <a:picLocks noChangeAspect="1"/>
          </p:cNvPicPr>
          <p:nvPr/>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61013" t="21364" r="16672" b="23247"/>
          <a:stretch>
            <a:fillRect/>
          </a:stretch>
        </p:blipFill>
        <p:spPr>
          <a:xfrm>
            <a:off x="13001708" y="3690927"/>
            <a:ext cx="740178" cy="1033458"/>
          </a:xfrm>
          <a:prstGeom prst="rect">
            <a:avLst/>
          </a:prstGeom>
        </p:spPr>
      </p:pic>
      <p:pic>
        <p:nvPicPr>
          <p:cNvPr id="62" name="Picture 61">
            <a:extLst>
              <a:ext uri="{FF2B5EF4-FFF2-40B4-BE49-F238E27FC236}">
                <a16:creationId xmlns:a16="http://schemas.microsoft.com/office/drawing/2014/main" id="{84052E8E-6419-445B-2310-45C6D9F6E5AE}"/>
              </a:ext>
            </a:extLst>
          </p:cNvPr>
          <p:cNvPicPr>
            <a:picLocks noChangeAspect="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l="38326" t="23867" r="38888" b="21518"/>
          <a:stretch>
            <a:fillRect/>
          </a:stretch>
        </p:blipFill>
        <p:spPr>
          <a:xfrm>
            <a:off x="16107756" y="2213365"/>
            <a:ext cx="740178" cy="997909"/>
          </a:xfrm>
          <a:prstGeom prst="rect">
            <a:avLst/>
          </a:prstGeom>
        </p:spPr>
      </p:pic>
      <p:grpSp>
        <p:nvGrpSpPr>
          <p:cNvPr id="63" name="Group 24">
            <a:extLst>
              <a:ext uri="{FF2B5EF4-FFF2-40B4-BE49-F238E27FC236}">
                <a16:creationId xmlns:a16="http://schemas.microsoft.com/office/drawing/2014/main" id="{C6037DAA-E5A0-828D-7109-CE5EEEA6B568}"/>
              </a:ext>
            </a:extLst>
          </p:cNvPr>
          <p:cNvGrpSpPr/>
          <p:nvPr/>
        </p:nvGrpSpPr>
        <p:grpSpPr>
          <a:xfrm>
            <a:off x="16082878" y="6197450"/>
            <a:ext cx="849460" cy="756542"/>
            <a:chOff x="0" y="43144"/>
            <a:chExt cx="1132614" cy="1008722"/>
          </a:xfrm>
        </p:grpSpPr>
        <p:grpSp>
          <p:nvGrpSpPr>
            <p:cNvPr id="64" name="Group 25">
              <a:extLst>
                <a:ext uri="{FF2B5EF4-FFF2-40B4-BE49-F238E27FC236}">
                  <a16:creationId xmlns:a16="http://schemas.microsoft.com/office/drawing/2014/main" id="{87B8C4F0-DE79-D751-4471-7B7EBAED7C1C}"/>
                </a:ext>
              </a:extLst>
            </p:cNvPr>
            <p:cNvGrpSpPr/>
            <p:nvPr/>
          </p:nvGrpSpPr>
          <p:grpSpPr>
            <a:xfrm>
              <a:off x="0" y="43144"/>
              <a:ext cx="1008722" cy="1008722"/>
              <a:chOff x="0" y="0"/>
              <a:chExt cx="812800" cy="812800"/>
            </a:xfrm>
          </p:grpSpPr>
          <p:sp>
            <p:nvSpPr>
              <p:cNvPr id="69" name="Freeform 26">
                <a:extLst>
                  <a:ext uri="{FF2B5EF4-FFF2-40B4-BE49-F238E27FC236}">
                    <a16:creationId xmlns:a16="http://schemas.microsoft.com/office/drawing/2014/main" id="{48B3EA2C-A9B5-D9BD-6E9C-03644213E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70" name="TextBox 27">
                <a:extLst>
                  <a:ext uri="{FF2B5EF4-FFF2-40B4-BE49-F238E27FC236}">
                    <a16:creationId xmlns:a16="http://schemas.microsoft.com/office/drawing/2014/main" id="{A61A514D-CB25-9AD8-106A-71CD3DA34EF8}"/>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65" name="Freeform 28">
              <a:extLst>
                <a:ext uri="{FF2B5EF4-FFF2-40B4-BE49-F238E27FC236}">
                  <a16:creationId xmlns:a16="http://schemas.microsoft.com/office/drawing/2014/main" id="{E2D717E1-C3E5-D630-BEF3-03DB9E89EDFD}"/>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7" name="TextBox 29">
              <a:extLst>
                <a:ext uri="{FF2B5EF4-FFF2-40B4-BE49-F238E27FC236}">
                  <a16:creationId xmlns:a16="http://schemas.microsoft.com/office/drawing/2014/main" id="{65EE6060-7048-B955-9C46-E788907E0945}"/>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68" name="TextBox 30">
              <a:extLst>
                <a:ext uri="{FF2B5EF4-FFF2-40B4-BE49-F238E27FC236}">
                  <a16:creationId xmlns:a16="http://schemas.microsoft.com/office/drawing/2014/main" id="{851287F8-94A4-5A61-1EE3-8F0921286195}"/>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2" name="Group 24">
            <a:extLst>
              <a:ext uri="{FF2B5EF4-FFF2-40B4-BE49-F238E27FC236}">
                <a16:creationId xmlns:a16="http://schemas.microsoft.com/office/drawing/2014/main" id="{E26F7F86-038B-21DF-D7C6-0DBCEB7060F2}"/>
              </a:ext>
            </a:extLst>
          </p:cNvPr>
          <p:cNvGrpSpPr/>
          <p:nvPr/>
        </p:nvGrpSpPr>
        <p:grpSpPr>
          <a:xfrm>
            <a:off x="6683707" y="3923442"/>
            <a:ext cx="849460" cy="756542"/>
            <a:chOff x="0" y="43144"/>
            <a:chExt cx="1132614" cy="1008722"/>
          </a:xfrm>
        </p:grpSpPr>
        <p:grpSp>
          <p:nvGrpSpPr>
            <p:cNvPr id="9" name="Group 25">
              <a:extLst>
                <a:ext uri="{FF2B5EF4-FFF2-40B4-BE49-F238E27FC236}">
                  <a16:creationId xmlns:a16="http://schemas.microsoft.com/office/drawing/2014/main" id="{240331AB-3F70-C9D3-6802-B772306624C6}"/>
                </a:ext>
              </a:extLst>
            </p:cNvPr>
            <p:cNvGrpSpPr/>
            <p:nvPr/>
          </p:nvGrpSpPr>
          <p:grpSpPr>
            <a:xfrm>
              <a:off x="0" y="43144"/>
              <a:ext cx="1008722" cy="1008722"/>
              <a:chOff x="0" y="0"/>
              <a:chExt cx="812800" cy="812800"/>
            </a:xfrm>
          </p:grpSpPr>
          <p:sp>
            <p:nvSpPr>
              <p:cNvPr id="72" name="Freeform 26">
                <a:extLst>
                  <a:ext uri="{FF2B5EF4-FFF2-40B4-BE49-F238E27FC236}">
                    <a16:creationId xmlns:a16="http://schemas.microsoft.com/office/drawing/2014/main" id="{C2FEEE62-B0F2-4E4D-BFD7-5BEF0CD9E6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73" name="TextBox 27">
                <a:extLst>
                  <a:ext uri="{FF2B5EF4-FFF2-40B4-BE49-F238E27FC236}">
                    <a16:creationId xmlns:a16="http://schemas.microsoft.com/office/drawing/2014/main" id="{D6F56F7A-6CE9-4B09-A91E-771C394E4D40}"/>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4" name="Freeform 28">
              <a:extLst>
                <a:ext uri="{FF2B5EF4-FFF2-40B4-BE49-F238E27FC236}">
                  <a16:creationId xmlns:a16="http://schemas.microsoft.com/office/drawing/2014/main" id="{D79AB435-679F-B3DF-90E1-2113008C6341}"/>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66" name="TextBox 29">
              <a:extLst>
                <a:ext uri="{FF2B5EF4-FFF2-40B4-BE49-F238E27FC236}">
                  <a16:creationId xmlns:a16="http://schemas.microsoft.com/office/drawing/2014/main" id="{274E23FB-9E25-96D7-24AB-E581A3D3E8DD}"/>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71" name="TextBox 30">
              <a:extLst>
                <a:ext uri="{FF2B5EF4-FFF2-40B4-BE49-F238E27FC236}">
                  <a16:creationId xmlns:a16="http://schemas.microsoft.com/office/drawing/2014/main" id="{4A1128E7-3E20-D9ED-9D9B-C80ED4A03B83}"/>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74" name="Group 24">
            <a:extLst>
              <a:ext uri="{FF2B5EF4-FFF2-40B4-BE49-F238E27FC236}">
                <a16:creationId xmlns:a16="http://schemas.microsoft.com/office/drawing/2014/main" id="{6A240DCE-1638-A2DC-7C8A-24546118B4E7}"/>
              </a:ext>
            </a:extLst>
          </p:cNvPr>
          <p:cNvGrpSpPr/>
          <p:nvPr/>
        </p:nvGrpSpPr>
        <p:grpSpPr>
          <a:xfrm>
            <a:off x="5657568" y="6115208"/>
            <a:ext cx="849460" cy="756542"/>
            <a:chOff x="0" y="43144"/>
            <a:chExt cx="1132614" cy="1008722"/>
          </a:xfrm>
        </p:grpSpPr>
        <p:grpSp>
          <p:nvGrpSpPr>
            <p:cNvPr id="75" name="Group 25">
              <a:extLst>
                <a:ext uri="{FF2B5EF4-FFF2-40B4-BE49-F238E27FC236}">
                  <a16:creationId xmlns:a16="http://schemas.microsoft.com/office/drawing/2014/main" id="{29695D91-5C8A-71BA-0587-54D1032E5E5C}"/>
                </a:ext>
              </a:extLst>
            </p:cNvPr>
            <p:cNvGrpSpPr/>
            <p:nvPr/>
          </p:nvGrpSpPr>
          <p:grpSpPr>
            <a:xfrm>
              <a:off x="0" y="43144"/>
              <a:ext cx="1008722" cy="1008722"/>
              <a:chOff x="0" y="0"/>
              <a:chExt cx="812800" cy="812800"/>
            </a:xfrm>
          </p:grpSpPr>
          <p:sp>
            <p:nvSpPr>
              <p:cNvPr id="80" name="Freeform 26">
                <a:extLst>
                  <a:ext uri="{FF2B5EF4-FFF2-40B4-BE49-F238E27FC236}">
                    <a16:creationId xmlns:a16="http://schemas.microsoft.com/office/drawing/2014/main" id="{6A0BB7CA-2205-A667-B16C-ADEBF67F2A0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81" name="TextBox 27">
                <a:extLst>
                  <a:ext uri="{FF2B5EF4-FFF2-40B4-BE49-F238E27FC236}">
                    <a16:creationId xmlns:a16="http://schemas.microsoft.com/office/drawing/2014/main" id="{3D1FA9EC-C95B-276A-305F-A6099718ABDB}"/>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76" name="Freeform 28">
              <a:extLst>
                <a:ext uri="{FF2B5EF4-FFF2-40B4-BE49-F238E27FC236}">
                  <a16:creationId xmlns:a16="http://schemas.microsoft.com/office/drawing/2014/main" id="{912789CB-7014-255B-CAB9-409ED964E60F}"/>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7" name="TextBox 29">
              <a:extLst>
                <a:ext uri="{FF2B5EF4-FFF2-40B4-BE49-F238E27FC236}">
                  <a16:creationId xmlns:a16="http://schemas.microsoft.com/office/drawing/2014/main" id="{82821A9E-1AC7-B73C-59BF-31B5D5058ADE}"/>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78" name="TextBox 30">
              <a:extLst>
                <a:ext uri="{FF2B5EF4-FFF2-40B4-BE49-F238E27FC236}">
                  <a16:creationId xmlns:a16="http://schemas.microsoft.com/office/drawing/2014/main" id="{97EE29F0-6108-AFBA-BA59-C24991A3C6C8}"/>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83" name="Group 39">
            <a:extLst>
              <a:ext uri="{FF2B5EF4-FFF2-40B4-BE49-F238E27FC236}">
                <a16:creationId xmlns:a16="http://schemas.microsoft.com/office/drawing/2014/main" id="{C45005A7-82D8-9F9C-4B3D-D78EB761AE67}"/>
              </a:ext>
            </a:extLst>
          </p:cNvPr>
          <p:cNvGrpSpPr/>
          <p:nvPr/>
        </p:nvGrpSpPr>
        <p:grpSpPr>
          <a:xfrm>
            <a:off x="11794166" y="6388058"/>
            <a:ext cx="839876" cy="634434"/>
            <a:chOff x="0" y="0"/>
            <a:chExt cx="1119835" cy="845912"/>
          </a:xfrm>
        </p:grpSpPr>
        <p:grpSp>
          <p:nvGrpSpPr>
            <p:cNvPr id="84" name="Group 40">
              <a:extLst>
                <a:ext uri="{FF2B5EF4-FFF2-40B4-BE49-F238E27FC236}">
                  <a16:creationId xmlns:a16="http://schemas.microsoft.com/office/drawing/2014/main" id="{BF10FA05-0BBA-0091-8F87-D1D5345A2086}"/>
                </a:ext>
              </a:extLst>
            </p:cNvPr>
            <p:cNvGrpSpPr/>
            <p:nvPr/>
          </p:nvGrpSpPr>
          <p:grpSpPr>
            <a:xfrm>
              <a:off x="0" y="409949"/>
              <a:ext cx="1119835" cy="435963"/>
              <a:chOff x="0" y="0"/>
              <a:chExt cx="831609" cy="323754"/>
            </a:xfrm>
          </p:grpSpPr>
          <p:sp>
            <p:nvSpPr>
              <p:cNvPr id="87" name="Freeform 41">
                <a:extLst>
                  <a:ext uri="{FF2B5EF4-FFF2-40B4-BE49-F238E27FC236}">
                    <a16:creationId xmlns:a16="http://schemas.microsoft.com/office/drawing/2014/main" id="{736C7E67-0CF3-5D92-8DF4-9277FDF0E45A}"/>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88" name="TextBox 42">
                <a:extLst>
                  <a:ext uri="{FF2B5EF4-FFF2-40B4-BE49-F238E27FC236}">
                    <a16:creationId xmlns:a16="http://schemas.microsoft.com/office/drawing/2014/main" id="{212D180F-61D4-6D7C-8019-F2C68EBE6EA0}"/>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85" name="TextBox 43">
              <a:extLst>
                <a:ext uri="{FF2B5EF4-FFF2-40B4-BE49-F238E27FC236}">
                  <a16:creationId xmlns:a16="http://schemas.microsoft.com/office/drawing/2014/main" id="{6665D8B8-9CDC-0564-3706-9368DB247D43}"/>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86" name="Freeform 44">
              <a:extLst>
                <a:ext uri="{FF2B5EF4-FFF2-40B4-BE49-F238E27FC236}">
                  <a16:creationId xmlns:a16="http://schemas.microsoft.com/office/drawing/2014/main" id="{CED0C63C-E373-C18A-64A2-0814B1D66D61}"/>
                </a:ext>
              </a:extLst>
            </p:cNvPr>
            <p:cNvSpPr/>
            <p:nvPr/>
          </p:nvSpPr>
          <p:spPr>
            <a:xfrm>
              <a:off x="180716" y="0"/>
              <a:ext cx="758403" cy="457882"/>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grpSp>
      <p:grpSp>
        <p:nvGrpSpPr>
          <p:cNvPr id="89" name="Group 24">
            <a:extLst>
              <a:ext uri="{FF2B5EF4-FFF2-40B4-BE49-F238E27FC236}">
                <a16:creationId xmlns:a16="http://schemas.microsoft.com/office/drawing/2014/main" id="{527BB6C6-7AEA-B45E-6F45-02E92ACDCEE8}"/>
              </a:ext>
            </a:extLst>
          </p:cNvPr>
          <p:cNvGrpSpPr/>
          <p:nvPr/>
        </p:nvGrpSpPr>
        <p:grpSpPr>
          <a:xfrm>
            <a:off x="12764295" y="6220476"/>
            <a:ext cx="849460" cy="756542"/>
            <a:chOff x="0" y="43144"/>
            <a:chExt cx="1132614" cy="1008722"/>
          </a:xfrm>
        </p:grpSpPr>
        <p:grpSp>
          <p:nvGrpSpPr>
            <p:cNvPr id="90" name="Group 25">
              <a:extLst>
                <a:ext uri="{FF2B5EF4-FFF2-40B4-BE49-F238E27FC236}">
                  <a16:creationId xmlns:a16="http://schemas.microsoft.com/office/drawing/2014/main" id="{B5464B22-5B3E-137B-EBDA-2484A43CAEA1}"/>
                </a:ext>
              </a:extLst>
            </p:cNvPr>
            <p:cNvGrpSpPr/>
            <p:nvPr/>
          </p:nvGrpSpPr>
          <p:grpSpPr>
            <a:xfrm>
              <a:off x="0" y="43144"/>
              <a:ext cx="1008722" cy="1008722"/>
              <a:chOff x="0" y="0"/>
              <a:chExt cx="812800" cy="812800"/>
            </a:xfrm>
          </p:grpSpPr>
          <p:sp>
            <p:nvSpPr>
              <p:cNvPr id="94" name="Freeform 26">
                <a:extLst>
                  <a:ext uri="{FF2B5EF4-FFF2-40B4-BE49-F238E27FC236}">
                    <a16:creationId xmlns:a16="http://schemas.microsoft.com/office/drawing/2014/main" id="{B33504D4-A452-3A6F-D4A8-3D063801FF3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95" name="TextBox 27">
                <a:extLst>
                  <a:ext uri="{FF2B5EF4-FFF2-40B4-BE49-F238E27FC236}">
                    <a16:creationId xmlns:a16="http://schemas.microsoft.com/office/drawing/2014/main" id="{E1B5E712-0701-A656-8BC3-3B7D6A5E1012}"/>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91" name="Freeform 28">
              <a:extLst>
                <a:ext uri="{FF2B5EF4-FFF2-40B4-BE49-F238E27FC236}">
                  <a16:creationId xmlns:a16="http://schemas.microsoft.com/office/drawing/2014/main" id="{17A7C8D5-E7BF-E799-506C-1EE5BFC4A3C0}"/>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2" name="TextBox 29">
              <a:extLst>
                <a:ext uri="{FF2B5EF4-FFF2-40B4-BE49-F238E27FC236}">
                  <a16:creationId xmlns:a16="http://schemas.microsoft.com/office/drawing/2014/main" id="{15FB4B4A-CE5A-A0B0-F178-420B3A9329DD}"/>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dirty="0">
                  <a:solidFill>
                    <a:srgbClr val="FFFFFF"/>
                  </a:solidFill>
                  <a:latin typeface="League Spartan"/>
                </a:rPr>
                <a:t> made </a:t>
              </a:r>
            </a:p>
            <a:p>
              <a:pPr algn="l">
                <a:lnSpc>
                  <a:spcPts val="1749"/>
                </a:lnSpc>
              </a:pPr>
              <a:r>
                <a:rPr lang="en-US" sz="1495" spc="-74" dirty="0">
                  <a:solidFill>
                    <a:srgbClr val="FFFFFF"/>
                  </a:solidFill>
                  <a:latin typeface="League Spartan"/>
                </a:rPr>
                <a:t>       site</a:t>
              </a:r>
            </a:p>
          </p:txBody>
        </p:sp>
        <p:sp>
          <p:nvSpPr>
            <p:cNvPr id="93" name="TextBox 30">
              <a:extLst>
                <a:ext uri="{FF2B5EF4-FFF2-40B4-BE49-F238E27FC236}">
                  <a16:creationId xmlns:a16="http://schemas.microsoft.com/office/drawing/2014/main" id="{4C0F10F2-8F87-F1C6-EDEA-C33EF7C236E1}"/>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grpSp>
        <p:nvGrpSpPr>
          <p:cNvPr id="96" name="Group 39">
            <a:extLst>
              <a:ext uri="{FF2B5EF4-FFF2-40B4-BE49-F238E27FC236}">
                <a16:creationId xmlns:a16="http://schemas.microsoft.com/office/drawing/2014/main" id="{AD15091B-413D-CCFB-D7E6-5E72F9C6C1F6}"/>
              </a:ext>
            </a:extLst>
          </p:cNvPr>
          <p:cNvGrpSpPr/>
          <p:nvPr/>
        </p:nvGrpSpPr>
        <p:grpSpPr>
          <a:xfrm>
            <a:off x="1953164" y="9074192"/>
            <a:ext cx="839876" cy="634435"/>
            <a:chOff x="0" y="-1"/>
            <a:chExt cx="1119835" cy="845913"/>
          </a:xfrm>
        </p:grpSpPr>
        <p:grpSp>
          <p:nvGrpSpPr>
            <p:cNvPr id="97" name="Group 40">
              <a:extLst>
                <a:ext uri="{FF2B5EF4-FFF2-40B4-BE49-F238E27FC236}">
                  <a16:creationId xmlns:a16="http://schemas.microsoft.com/office/drawing/2014/main" id="{21E0087B-719D-DDC7-2C4B-3C6F31AAD48D}"/>
                </a:ext>
              </a:extLst>
            </p:cNvPr>
            <p:cNvGrpSpPr/>
            <p:nvPr/>
          </p:nvGrpSpPr>
          <p:grpSpPr>
            <a:xfrm>
              <a:off x="0" y="371470"/>
              <a:ext cx="1119835" cy="474442"/>
              <a:chOff x="0" y="-28575"/>
              <a:chExt cx="831609" cy="352329"/>
            </a:xfrm>
          </p:grpSpPr>
          <p:sp>
            <p:nvSpPr>
              <p:cNvPr id="100" name="Freeform 41">
                <a:extLst>
                  <a:ext uri="{FF2B5EF4-FFF2-40B4-BE49-F238E27FC236}">
                    <a16:creationId xmlns:a16="http://schemas.microsoft.com/office/drawing/2014/main" id="{9ACBFC56-C90A-BAF7-2D19-D8E2F9466F99}"/>
                  </a:ext>
                </a:extLst>
              </p:cNvPr>
              <p:cNvSpPr/>
              <p:nvPr/>
            </p:nvSpPr>
            <p:spPr>
              <a:xfrm>
                <a:off x="0" y="0"/>
                <a:ext cx="831609" cy="323754"/>
              </a:xfrm>
              <a:custGeom>
                <a:avLst/>
                <a:gdLst/>
                <a:ahLst/>
                <a:cxnLst/>
                <a:rect l="l" t="t" r="r" b="b"/>
                <a:pathLst>
                  <a:path w="831609" h="323754">
                    <a:moveTo>
                      <a:pt x="161877" y="0"/>
                    </a:moveTo>
                    <a:lnTo>
                      <a:pt x="669732" y="0"/>
                    </a:lnTo>
                    <a:cubicBezTo>
                      <a:pt x="712665" y="0"/>
                      <a:pt x="753839" y="17055"/>
                      <a:pt x="784197" y="47413"/>
                    </a:cubicBezTo>
                    <a:cubicBezTo>
                      <a:pt x="814555" y="77771"/>
                      <a:pt x="831609" y="118945"/>
                      <a:pt x="831609" y="161877"/>
                    </a:cubicBezTo>
                    <a:lnTo>
                      <a:pt x="831609" y="161877"/>
                    </a:lnTo>
                    <a:cubicBezTo>
                      <a:pt x="831609" y="204810"/>
                      <a:pt x="814555" y="245984"/>
                      <a:pt x="784197" y="276341"/>
                    </a:cubicBezTo>
                    <a:cubicBezTo>
                      <a:pt x="753839" y="306699"/>
                      <a:pt x="712665" y="323754"/>
                      <a:pt x="669732" y="323754"/>
                    </a:cubicBezTo>
                    <a:lnTo>
                      <a:pt x="161877" y="323754"/>
                    </a:lnTo>
                    <a:cubicBezTo>
                      <a:pt x="118945" y="323754"/>
                      <a:pt x="77771" y="306699"/>
                      <a:pt x="47413" y="276341"/>
                    </a:cubicBezTo>
                    <a:cubicBezTo>
                      <a:pt x="17055" y="245984"/>
                      <a:pt x="0" y="204810"/>
                      <a:pt x="0" y="161877"/>
                    </a:cubicBezTo>
                    <a:lnTo>
                      <a:pt x="0" y="161877"/>
                    </a:lnTo>
                    <a:cubicBezTo>
                      <a:pt x="0" y="118945"/>
                      <a:pt x="17055" y="77771"/>
                      <a:pt x="47413" y="47413"/>
                    </a:cubicBezTo>
                    <a:cubicBezTo>
                      <a:pt x="77771" y="17055"/>
                      <a:pt x="118945" y="0"/>
                      <a:pt x="161877" y="0"/>
                    </a:cubicBezTo>
                    <a:close/>
                  </a:path>
                </a:pathLst>
              </a:custGeom>
              <a:solidFill>
                <a:srgbClr val="18B210"/>
              </a:solidFill>
            </p:spPr>
            <p:txBody>
              <a:bodyPr/>
              <a:lstStyle/>
              <a:p>
                <a:endParaRPr lang="en-GB"/>
              </a:p>
            </p:txBody>
          </p:sp>
          <p:sp>
            <p:nvSpPr>
              <p:cNvPr id="101" name="TextBox 42">
                <a:extLst>
                  <a:ext uri="{FF2B5EF4-FFF2-40B4-BE49-F238E27FC236}">
                    <a16:creationId xmlns:a16="http://schemas.microsoft.com/office/drawing/2014/main" id="{0C4CE02D-F752-2C33-099D-2C70FFA3981A}"/>
                  </a:ext>
                </a:extLst>
              </p:cNvPr>
              <p:cNvSpPr txBox="1"/>
              <p:nvPr/>
            </p:nvSpPr>
            <p:spPr>
              <a:xfrm>
                <a:off x="0" y="-28575"/>
                <a:ext cx="831609" cy="352329"/>
              </a:xfrm>
              <a:prstGeom prst="rect">
                <a:avLst/>
              </a:prstGeom>
            </p:spPr>
            <p:txBody>
              <a:bodyPr lIns="27376" tIns="27376" rIns="27376" bIns="27376" rtlCol="0" anchor="ctr"/>
              <a:lstStyle/>
              <a:p>
                <a:pPr algn="ctr">
                  <a:lnSpc>
                    <a:spcPts val="1959"/>
                  </a:lnSpc>
                </a:pPr>
                <a:endParaRPr/>
              </a:p>
            </p:txBody>
          </p:sp>
        </p:grpSp>
        <p:sp>
          <p:nvSpPr>
            <p:cNvPr id="98" name="TextBox 43">
              <a:extLst>
                <a:ext uri="{FF2B5EF4-FFF2-40B4-BE49-F238E27FC236}">
                  <a16:creationId xmlns:a16="http://schemas.microsoft.com/office/drawing/2014/main" id="{87DF5081-41BE-0415-0AA5-C90BE37825B3}"/>
                </a:ext>
              </a:extLst>
            </p:cNvPr>
            <p:cNvSpPr txBox="1"/>
            <p:nvPr/>
          </p:nvSpPr>
          <p:spPr>
            <a:xfrm>
              <a:off x="28334" y="442006"/>
              <a:ext cx="1063167" cy="343273"/>
            </a:xfrm>
            <a:prstGeom prst="rect">
              <a:avLst/>
            </a:prstGeom>
          </p:spPr>
          <p:txBody>
            <a:bodyPr lIns="0" tIns="0" rIns="0" bIns="0" rtlCol="0" anchor="t">
              <a:spAutoFit/>
            </a:bodyPr>
            <a:lstStyle/>
            <a:p>
              <a:pPr algn="ctr">
                <a:lnSpc>
                  <a:spcPts val="2170"/>
                </a:lnSpc>
                <a:spcBef>
                  <a:spcPct val="0"/>
                </a:spcBef>
              </a:pPr>
              <a:r>
                <a:rPr lang="en-US" sz="1550" dirty="0">
                  <a:solidFill>
                    <a:srgbClr val="F2FBF4"/>
                  </a:solidFill>
                  <a:latin typeface="TAN Nimbus"/>
                </a:rPr>
                <a:t>vegan</a:t>
              </a:r>
            </a:p>
          </p:txBody>
        </p:sp>
        <p:sp>
          <p:nvSpPr>
            <p:cNvPr id="99" name="Freeform 44">
              <a:extLst>
                <a:ext uri="{FF2B5EF4-FFF2-40B4-BE49-F238E27FC236}">
                  <a16:creationId xmlns:a16="http://schemas.microsoft.com/office/drawing/2014/main" id="{929C1270-98BF-CFFD-AA91-A2EBEB8D4AC8}"/>
                </a:ext>
              </a:extLst>
            </p:cNvPr>
            <p:cNvSpPr/>
            <p:nvPr/>
          </p:nvSpPr>
          <p:spPr>
            <a:xfrm>
              <a:off x="180716" y="-1"/>
              <a:ext cx="758403" cy="457883"/>
            </a:xfrm>
            <a:custGeom>
              <a:avLst/>
              <a:gdLst/>
              <a:ahLst/>
              <a:cxnLst/>
              <a:rect l="l" t="t" r="r" b="b"/>
              <a:pathLst>
                <a:path w="758403" h="457882">
                  <a:moveTo>
                    <a:pt x="0" y="0"/>
                  </a:moveTo>
                  <a:lnTo>
                    <a:pt x="758403" y="0"/>
                  </a:lnTo>
                  <a:lnTo>
                    <a:pt x="758403" y="457882"/>
                  </a:lnTo>
                  <a:lnTo>
                    <a:pt x="0" y="45788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102" name="Freeform 23">
            <a:extLst>
              <a:ext uri="{FF2B5EF4-FFF2-40B4-BE49-F238E27FC236}">
                <a16:creationId xmlns:a16="http://schemas.microsoft.com/office/drawing/2014/main" id="{04AFD643-ACB6-8662-A867-B64CFD22321E}"/>
              </a:ext>
            </a:extLst>
          </p:cNvPr>
          <p:cNvSpPr/>
          <p:nvPr/>
        </p:nvSpPr>
        <p:spPr>
          <a:xfrm flipH="1">
            <a:off x="4764007" y="9150787"/>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04" name="Freeform 23">
            <a:extLst>
              <a:ext uri="{FF2B5EF4-FFF2-40B4-BE49-F238E27FC236}">
                <a16:creationId xmlns:a16="http://schemas.microsoft.com/office/drawing/2014/main" id="{F7A8EF2F-4CD0-4FB7-1655-FFF15BC3CF01}"/>
              </a:ext>
            </a:extLst>
          </p:cNvPr>
          <p:cNvSpPr/>
          <p:nvPr/>
        </p:nvSpPr>
        <p:spPr>
          <a:xfrm flipH="1">
            <a:off x="1449217" y="9146017"/>
            <a:ext cx="424791" cy="647188"/>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109" name="Freeform 93">
            <a:extLst>
              <a:ext uri="{FF2B5EF4-FFF2-40B4-BE49-F238E27FC236}">
                <a16:creationId xmlns:a16="http://schemas.microsoft.com/office/drawing/2014/main" id="{95C547E6-6F1F-E79A-B531-3D9CB476B91D}"/>
              </a:ext>
            </a:extLst>
          </p:cNvPr>
          <p:cNvSpPr/>
          <p:nvPr/>
        </p:nvSpPr>
        <p:spPr>
          <a:xfrm>
            <a:off x="5947004" y="9146017"/>
            <a:ext cx="522003" cy="573057"/>
          </a:xfrm>
          <a:custGeom>
            <a:avLst/>
            <a:gdLst/>
            <a:ahLst/>
            <a:cxnLst/>
            <a:rect l="l" t="t" r="r" b="b"/>
            <a:pathLst>
              <a:path w="522003" h="573057">
                <a:moveTo>
                  <a:pt x="0" y="0"/>
                </a:moveTo>
                <a:lnTo>
                  <a:pt x="522003" y="0"/>
                </a:lnTo>
                <a:lnTo>
                  <a:pt x="522003" y="573057"/>
                </a:lnTo>
                <a:lnTo>
                  <a:pt x="0" y="573057"/>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128" name="Group 24">
            <a:extLst>
              <a:ext uri="{FF2B5EF4-FFF2-40B4-BE49-F238E27FC236}">
                <a16:creationId xmlns:a16="http://schemas.microsoft.com/office/drawing/2014/main" id="{D7F89770-BE6A-195D-B874-4B27F57129CE}"/>
              </a:ext>
            </a:extLst>
          </p:cNvPr>
          <p:cNvGrpSpPr/>
          <p:nvPr/>
        </p:nvGrpSpPr>
        <p:grpSpPr>
          <a:xfrm>
            <a:off x="6602763" y="8966169"/>
            <a:ext cx="849460" cy="756542"/>
            <a:chOff x="0" y="43144"/>
            <a:chExt cx="1132614" cy="1008722"/>
          </a:xfrm>
        </p:grpSpPr>
        <p:grpSp>
          <p:nvGrpSpPr>
            <p:cNvPr id="133" name="Group 25">
              <a:extLst>
                <a:ext uri="{FF2B5EF4-FFF2-40B4-BE49-F238E27FC236}">
                  <a16:creationId xmlns:a16="http://schemas.microsoft.com/office/drawing/2014/main" id="{2C2332FD-DC41-4E3D-6313-C5F954D108B2}"/>
                </a:ext>
              </a:extLst>
            </p:cNvPr>
            <p:cNvGrpSpPr/>
            <p:nvPr/>
          </p:nvGrpSpPr>
          <p:grpSpPr>
            <a:xfrm>
              <a:off x="0" y="43144"/>
              <a:ext cx="1008722" cy="1008722"/>
              <a:chOff x="0" y="0"/>
              <a:chExt cx="812800" cy="812800"/>
            </a:xfrm>
          </p:grpSpPr>
          <p:sp>
            <p:nvSpPr>
              <p:cNvPr id="141" name="Freeform 26">
                <a:extLst>
                  <a:ext uri="{FF2B5EF4-FFF2-40B4-BE49-F238E27FC236}">
                    <a16:creationId xmlns:a16="http://schemas.microsoft.com/office/drawing/2014/main" id="{8D131479-C333-A6A6-4778-1FFACD4C3EE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6C64"/>
              </a:solidFill>
            </p:spPr>
            <p:txBody>
              <a:bodyPr/>
              <a:lstStyle/>
              <a:p>
                <a:endParaRPr lang="en-GB"/>
              </a:p>
            </p:txBody>
          </p:sp>
          <p:sp>
            <p:nvSpPr>
              <p:cNvPr id="142" name="TextBox 27">
                <a:extLst>
                  <a:ext uri="{FF2B5EF4-FFF2-40B4-BE49-F238E27FC236}">
                    <a16:creationId xmlns:a16="http://schemas.microsoft.com/office/drawing/2014/main" id="{539D7A8A-7ECA-0FD9-9479-80A9F1DAC918}"/>
                  </a:ext>
                </a:extLst>
              </p:cNvPr>
              <p:cNvSpPr txBox="1"/>
              <p:nvPr/>
            </p:nvSpPr>
            <p:spPr>
              <a:xfrm>
                <a:off x="76200" y="47625"/>
                <a:ext cx="660400" cy="688975"/>
              </a:xfrm>
              <a:prstGeom prst="rect">
                <a:avLst/>
              </a:prstGeom>
            </p:spPr>
            <p:txBody>
              <a:bodyPr lIns="10227" tIns="10227" rIns="10227" bIns="10227" rtlCol="0" anchor="ctr"/>
              <a:lstStyle/>
              <a:p>
                <a:pPr algn="ctr">
                  <a:lnSpc>
                    <a:spcPts val="1960"/>
                  </a:lnSpc>
                </a:pPr>
                <a:endParaRPr/>
              </a:p>
            </p:txBody>
          </p:sp>
        </p:grpSp>
        <p:sp>
          <p:nvSpPr>
            <p:cNvPr id="138" name="Freeform 28">
              <a:extLst>
                <a:ext uri="{FF2B5EF4-FFF2-40B4-BE49-F238E27FC236}">
                  <a16:creationId xmlns:a16="http://schemas.microsoft.com/office/drawing/2014/main" id="{4B9855A9-821A-6D35-2E2E-81228D9F6A2F}"/>
                </a:ext>
              </a:extLst>
            </p:cNvPr>
            <p:cNvSpPr/>
            <p:nvPr/>
          </p:nvSpPr>
          <p:spPr>
            <a:xfrm rot="1025364">
              <a:off x="385722" y="60676"/>
              <a:ext cx="469226" cy="374527"/>
            </a:xfrm>
            <a:custGeom>
              <a:avLst/>
              <a:gdLst/>
              <a:ahLst/>
              <a:cxnLst/>
              <a:rect l="l" t="t" r="r" b="b"/>
              <a:pathLst>
                <a:path w="469226" h="374527">
                  <a:moveTo>
                    <a:pt x="0" y="0"/>
                  </a:moveTo>
                  <a:lnTo>
                    <a:pt x="469226" y="0"/>
                  </a:lnTo>
                  <a:lnTo>
                    <a:pt x="469226" y="374527"/>
                  </a:lnTo>
                  <a:lnTo>
                    <a:pt x="0" y="3745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9" name="TextBox 29">
              <a:extLst>
                <a:ext uri="{FF2B5EF4-FFF2-40B4-BE49-F238E27FC236}">
                  <a16:creationId xmlns:a16="http://schemas.microsoft.com/office/drawing/2014/main" id="{48216B98-EF77-6CE5-703D-AAF6EA36BF86}"/>
                </a:ext>
              </a:extLst>
            </p:cNvPr>
            <p:cNvSpPr txBox="1"/>
            <p:nvPr/>
          </p:nvSpPr>
          <p:spPr>
            <a:xfrm>
              <a:off x="34157" y="368314"/>
              <a:ext cx="1098457" cy="589606"/>
            </a:xfrm>
            <a:prstGeom prst="rect">
              <a:avLst/>
            </a:prstGeom>
          </p:spPr>
          <p:txBody>
            <a:bodyPr lIns="0" tIns="0" rIns="0" bIns="0" rtlCol="0" anchor="t">
              <a:spAutoFit/>
            </a:bodyPr>
            <a:lstStyle/>
            <a:p>
              <a:pPr algn="l">
                <a:lnSpc>
                  <a:spcPts val="1749"/>
                </a:lnSpc>
              </a:pPr>
              <a:r>
                <a:rPr lang="en-US" sz="1495" spc="-74">
                  <a:solidFill>
                    <a:srgbClr val="FFFFFF"/>
                  </a:solidFill>
                  <a:latin typeface="League Spartan"/>
                </a:rPr>
                <a:t> made </a:t>
              </a:r>
            </a:p>
            <a:p>
              <a:pPr algn="l">
                <a:lnSpc>
                  <a:spcPts val="1749"/>
                </a:lnSpc>
              </a:pPr>
              <a:r>
                <a:rPr lang="en-US" sz="1495" spc="-74">
                  <a:solidFill>
                    <a:srgbClr val="FFFFFF"/>
                  </a:solidFill>
                  <a:latin typeface="League Spartan"/>
                </a:rPr>
                <a:t>       site</a:t>
              </a:r>
            </a:p>
          </p:txBody>
        </p:sp>
        <p:sp>
          <p:nvSpPr>
            <p:cNvPr id="140" name="TextBox 30">
              <a:extLst>
                <a:ext uri="{FF2B5EF4-FFF2-40B4-BE49-F238E27FC236}">
                  <a16:creationId xmlns:a16="http://schemas.microsoft.com/office/drawing/2014/main" id="{A1CC82B9-1D33-0F93-6A79-7186EDBC3202}"/>
                </a:ext>
              </a:extLst>
            </p:cNvPr>
            <p:cNvSpPr txBox="1"/>
            <p:nvPr/>
          </p:nvSpPr>
          <p:spPr>
            <a:xfrm rot="-213023">
              <a:off x="272163" y="575204"/>
              <a:ext cx="225224" cy="223373"/>
            </a:xfrm>
            <a:prstGeom prst="rect">
              <a:avLst/>
            </a:prstGeom>
          </p:spPr>
          <p:txBody>
            <a:bodyPr lIns="0" tIns="0" rIns="0" bIns="0" rtlCol="0" anchor="t">
              <a:spAutoFit/>
            </a:bodyPr>
            <a:lstStyle/>
            <a:p>
              <a:pPr algn="ctr">
                <a:lnSpc>
                  <a:spcPts val="1058"/>
                </a:lnSpc>
              </a:pPr>
              <a:r>
                <a:rPr lang="en-US" sz="1357">
                  <a:solidFill>
                    <a:srgbClr val="A6D8EC"/>
                  </a:solidFill>
                  <a:latin typeface="Feeling Passionate"/>
                </a:rPr>
                <a:t>on</a:t>
              </a:r>
            </a:p>
          </p:txBody>
        </p:sp>
      </p:grpSp>
      <p:sp>
        <p:nvSpPr>
          <p:cNvPr id="3" name="TextBox 2">
            <a:extLst>
              <a:ext uri="{FF2B5EF4-FFF2-40B4-BE49-F238E27FC236}">
                <a16:creationId xmlns:a16="http://schemas.microsoft.com/office/drawing/2014/main" id="{69790CEB-8A36-EA8B-6D10-3D5C8519EBD7}"/>
              </a:ext>
            </a:extLst>
          </p:cNvPr>
          <p:cNvSpPr txBox="1"/>
          <p:nvPr/>
        </p:nvSpPr>
        <p:spPr>
          <a:xfrm>
            <a:off x="0" y="1733946"/>
            <a:ext cx="1162498" cy="1631216"/>
          </a:xfrm>
          <a:prstGeom prst="rect">
            <a:avLst/>
          </a:prstGeom>
          <a:noFill/>
        </p:spPr>
        <p:txBody>
          <a:bodyPr wrap="none" rtlCol="0">
            <a:spAutoFit/>
          </a:bodyPr>
          <a:lstStyle/>
          <a:p>
            <a:r>
              <a:rPr lang="en-GB" sz="2000" dirty="0">
                <a:solidFill>
                  <a:schemeClr val="bg1"/>
                </a:solidFill>
              </a:rPr>
              <a:t>16/11/26</a:t>
            </a:r>
          </a:p>
          <a:p>
            <a:r>
              <a:rPr lang="en-GB" sz="2000" dirty="0">
                <a:solidFill>
                  <a:schemeClr val="bg1"/>
                </a:solidFill>
              </a:rPr>
              <a:t>7/12/26</a:t>
            </a:r>
          </a:p>
          <a:p>
            <a:r>
              <a:rPr lang="en-GB" sz="2000" dirty="0">
                <a:solidFill>
                  <a:schemeClr val="bg1"/>
                </a:solidFill>
              </a:rPr>
              <a:t>18/1/27</a:t>
            </a:r>
          </a:p>
          <a:p>
            <a:r>
              <a:rPr lang="en-GB" sz="2000" dirty="0">
                <a:solidFill>
                  <a:schemeClr val="bg1"/>
                </a:solidFill>
              </a:rPr>
              <a:t>8/2/27</a:t>
            </a:r>
          </a:p>
          <a:p>
            <a:r>
              <a:rPr lang="en-GB" sz="2000" dirty="0">
                <a:solidFill>
                  <a:schemeClr val="bg1"/>
                </a:solidFill>
              </a:rPr>
              <a:t>1/3/27</a:t>
            </a:r>
          </a:p>
        </p:txBody>
      </p:sp>
    </p:spTree>
    <p:extLst>
      <p:ext uri="{BB962C8B-B14F-4D97-AF65-F5344CB8AC3E}">
        <p14:creationId xmlns:p14="http://schemas.microsoft.com/office/powerpoint/2010/main" val="1516179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86D735906C2045B630126150A2C9FD" ma:contentTypeVersion="21" ma:contentTypeDescription="Create a new document." ma:contentTypeScope="" ma:versionID="10671a9072849d219ff41260d80cde4c">
  <xsd:schema xmlns:xsd="http://www.w3.org/2001/XMLSchema" xmlns:xs="http://www.w3.org/2001/XMLSchema" xmlns:p="http://schemas.microsoft.com/office/2006/metadata/properties" xmlns:ns2="cc315347-6dc2-4f31-871c-4fac13c8e90b" xmlns:ns3="abd9c013-afd4-4605-a7aa-45ecbe72d026" targetNamespace="http://schemas.microsoft.com/office/2006/metadata/properties" ma:root="true" ma:fieldsID="c92aee4f736b14dc762fcc0d04dea306" ns2:_="" ns3:_="">
    <xsd:import namespace="cc315347-6dc2-4f31-871c-4fac13c8e90b"/>
    <xsd:import namespace="abd9c013-afd4-4605-a7aa-45ecbe72d026"/>
    <xsd:element name="properties">
      <xsd:complexType>
        <xsd:sequence>
          <xsd:element name="documentManagement">
            <xsd:complexType>
              <xsd:all>
                <xsd:element ref="ns2:Document_x0020_Type"/>
                <xsd:element ref="ns2:MediaServiceMetadata" minOccurs="0"/>
                <xsd:element ref="ns2:MediaServiceFastMetadata"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Tags" minOccurs="0"/>
                <xsd:element ref="ns2:MediaServiceSearchPropertie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315347-6dc2-4f31-871c-4fac13c8e90b" elementFormDefault="qualified">
    <xsd:import namespace="http://schemas.microsoft.com/office/2006/documentManagement/types"/>
    <xsd:import namespace="http://schemas.microsoft.com/office/infopath/2007/PartnerControls"/>
    <xsd:element name="Document_x0020_Type" ma:index="8" ma:displayName="Document Type" ma:default="Menus" ma:format="Dropdown" ma:internalName="Document_x0020_Type">
      <xsd:simpleType>
        <xsd:restriction base="dms:Choice">
          <xsd:enumeration value="Menus"/>
          <xsd:enumeration value="Recipes"/>
          <xsd:enumeration value="Allergens"/>
          <xsd:enumeration value="Added Benefits"/>
          <xsd:enumeration value="Standards"/>
          <xsd:enumeration value="Packed Lunch"/>
          <xsd:enumeration value="Theme &amp; Discovery Day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LengthInSeconds" ma:index="11" nillable="true" ma:displayName="MediaLengthInSeconds" ma:hidden="true" ma:internalName="MediaLengthInSeconds" ma:readOnly="true">
      <xsd:simpleType>
        <xsd:restriction base="dms:Unknown"/>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a60fa401-c735-472c-b85f-e3677d3c5b3f"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Tags" ma:index="22" nillable="true" ma:displayName="Tags" ma:format="Dropdown" ma:internalName="Tags">
      <xsd:simpleType>
        <xsd:restriction base="dms:Choice">
          <xsd:enumeration value="Poster"/>
          <xsd:enumeration value="Bulletin"/>
          <xsd:enumeration value="Offers"/>
          <xsd:enumeration value="Menu"/>
          <xsd:enumeration value="Guide"/>
          <xsd:enumeration value="Recipes"/>
          <xsd:enumeration value="FS13"/>
          <xsd:enumeration value="Digital"/>
        </xsd:restriction>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NOTES" ma:index="24"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d9c013-afd4-4605-a7aa-45ecbe72d02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54521f6-1ebf-4e9c-aee0-7875e57b3681}" ma:internalName="TaxCatchAll" ma:showField="CatchAllData" ma:web="abd9c013-afd4-4605-a7aa-45ecbe72d026">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c315347-6dc2-4f31-871c-4fac13c8e90b">
      <Terms xmlns="http://schemas.microsoft.com/office/infopath/2007/PartnerControls"/>
    </lcf76f155ced4ddcb4097134ff3c332f>
    <TaxCatchAll xmlns="abd9c013-afd4-4605-a7aa-45ecbe72d026" xsi:nil="true"/>
    <Document_x0020_Type xmlns="cc315347-6dc2-4f31-871c-4fac13c8e90b">Menus</Document_x0020_Type>
    <NOTES xmlns="cc315347-6dc2-4f31-871c-4fac13c8e90b" xsi:nil="true"/>
    <Tags xmlns="cc315347-6dc2-4f31-871c-4fac13c8e90b" xsi:nil="true"/>
    <SharedWithUsers xmlns="abd9c013-afd4-4605-a7aa-45ecbe72d026">
      <UserInfo>
        <DisplayName/>
        <AccountId xsi:nil="true"/>
        <AccountType/>
      </UserInfo>
    </SharedWithUsers>
  </documentManagement>
</p:properties>
</file>

<file path=customXml/itemProps1.xml><?xml version="1.0" encoding="utf-8"?>
<ds:datastoreItem xmlns:ds="http://schemas.openxmlformats.org/officeDocument/2006/customXml" ds:itemID="{A420D3A3-5260-42F7-A5E8-E8960B6217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315347-6dc2-4f31-871c-4fac13c8e90b"/>
    <ds:schemaRef ds:uri="abd9c013-afd4-4605-a7aa-45ecbe72d0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A40F742-1C66-4AA3-905C-B3FC47F03A40}">
  <ds:schemaRefs>
    <ds:schemaRef ds:uri="http://schemas.microsoft.com/sharepoint/v3/contenttype/forms"/>
  </ds:schemaRefs>
</ds:datastoreItem>
</file>

<file path=customXml/itemProps3.xml><?xml version="1.0" encoding="utf-8"?>
<ds:datastoreItem xmlns:ds="http://schemas.openxmlformats.org/officeDocument/2006/customXml" ds:itemID="{5C51A84E-8596-453E-AC24-822B7785F912}">
  <ds:schemaRefs>
    <ds:schemaRef ds:uri="http://purl.org/dc/elements/1.1/"/>
    <ds:schemaRef ds:uri="http://purl.org/dc/terms/"/>
    <ds:schemaRef ds:uri="http://purl.org/dc/dcmitype/"/>
    <ds:schemaRef ds:uri="http://www.w3.org/XML/1998/namespace"/>
    <ds:schemaRef ds:uri="http://schemas.microsoft.com/office/2006/documentManagement/types"/>
    <ds:schemaRef ds:uri="93f07fc0-f3cc-4d0b-9a4f-54b5dee9d132"/>
    <ds:schemaRef ds:uri="http://schemas.microsoft.com/office/infopath/2007/PartnerControls"/>
    <ds:schemaRef ds:uri="http://schemas.openxmlformats.org/package/2006/metadata/core-properties"/>
    <ds:schemaRef ds:uri="cfcc8f99-6edd-417c-8b08-e4af51aa64dc"/>
    <ds:schemaRef ds:uri="http://schemas.microsoft.com/office/2006/metadata/properties"/>
    <ds:schemaRef ds:uri="cc315347-6dc2-4f31-871c-4fac13c8e90b"/>
    <ds:schemaRef ds:uri="abd9c013-afd4-4605-a7aa-45ecbe72d026"/>
  </ds:schemaRefs>
</ds:datastoreItem>
</file>

<file path=docProps/app.xml><?xml version="1.0" encoding="utf-8"?>
<Properties xmlns="http://schemas.openxmlformats.org/officeDocument/2006/extended-properties" xmlns:vt="http://schemas.openxmlformats.org/officeDocument/2006/docPropsVTypes">
  <TotalTime>19</TotalTime>
  <Words>1704</Words>
  <Application>Microsoft Office PowerPoint</Application>
  <PresentationFormat>Custom</PresentationFormat>
  <Paragraphs>351</Paragraphs>
  <Slides>4</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vt:i4>
      </vt:variant>
    </vt:vector>
  </HeadingPairs>
  <TitlesOfParts>
    <vt:vector size="16" baseType="lpstr">
      <vt:lpstr>Barlow Condensed Bold</vt:lpstr>
      <vt:lpstr>Canva Sans Bold</vt:lpstr>
      <vt:lpstr>Aptos</vt:lpstr>
      <vt:lpstr>TAN Nimbus</vt:lpstr>
      <vt:lpstr>League Spartan</vt:lpstr>
      <vt:lpstr>Arial</vt:lpstr>
      <vt:lpstr>Playfair Display Heavy</vt:lpstr>
      <vt:lpstr>Century Gothic</vt:lpstr>
      <vt:lpstr>Feeling Passionate</vt:lpstr>
      <vt:lpstr>Calibri</vt:lpstr>
      <vt:lpstr>Canva Sans</vt:lpstr>
      <vt:lpstr>Office Theme</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Emily Hayton</dc:creator>
  <cp:lastModifiedBy>E Longworth (SVM)</cp:lastModifiedBy>
  <cp:revision>6</cp:revision>
  <dcterms:created xsi:type="dcterms:W3CDTF">2006-08-16T00:00:00Z</dcterms:created>
  <dcterms:modified xsi:type="dcterms:W3CDTF">2026-10-20T12:01:05Z</dcterms:modified>
  <dc:identifier>DAGF9D2QlfU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0x010100FA86D735906C2045B630126150A2C9FD</vt:lpwstr>
  </property>
  <property fmtid="{D5CDD505-2E9C-101B-9397-08002B2CF9AE}" pid="3" name="MediaServiceImageTags">
    <vt:lpwstr/>
  </property>
  <property fmtid="{D5CDD505-2E9C-101B-9397-08002B2CF9AE}" pid="4" name="Order">
    <vt:r8>11156600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