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Inter SemiBold"/>
      <p:regular r:id="rId14"/>
      <p:bold r:id="rId15"/>
      <p:italic r:id="rId16"/>
      <p:boldItalic r:id="rId17"/>
    </p:embeddedFont>
    <p:embeddedFont>
      <p:font typeface="Inter"/>
      <p:regular r:id="rId18"/>
      <p:bold r:id="rId19"/>
      <p:italic r:id="rId20"/>
      <p:boldItalic r:id="rId21"/>
    </p:embeddedFont>
    <p:embeddedFont>
      <p:font typeface="Merriweather"/>
      <p:bold r:id="rId22"/>
      <p:boldItalic r:id="rId23"/>
    </p:embeddedFont>
    <p:embeddedFont>
      <p:font typeface="Inter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italic.fntdata"/><Relationship Id="rId22" Type="http://schemas.openxmlformats.org/officeDocument/2006/relationships/font" Target="fonts/Merriweather-bold.fntdata"/><Relationship Id="rId21" Type="http://schemas.openxmlformats.org/officeDocument/2006/relationships/font" Target="fonts/Inter-boldItalic.fntdata"/><Relationship Id="rId24" Type="http://schemas.openxmlformats.org/officeDocument/2006/relationships/font" Target="fonts/InterMedium-regular.fntdata"/><Relationship Id="rId23" Type="http://schemas.openxmlformats.org/officeDocument/2006/relationships/font" Target="fonts/Merriweather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nterMedium-italic.fntdata"/><Relationship Id="rId25" Type="http://schemas.openxmlformats.org/officeDocument/2006/relationships/font" Target="fonts/InterMedium-bold.fntdata"/><Relationship Id="rId27" Type="http://schemas.openxmlformats.org/officeDocument/2006/relationships/font" Target="fonts/Inter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InterSemiBold-bold.fntdata"/><Relationship Id="rId14" Type="http://schemas.openxmlformats.org/officeDocument/2006/relationships/font" Target="fonts/InterSemiBold-regular.fntdata"/><Relationship Id="rId17" Type="http://schemas.openxmlformats.org/officeDocument/2006/relationships/font" Target="fonts/InterSemiBold-boldItalic.fntdata"/><Relationship Id="rId16" Type="http://schemas.openxmlformats.org/officeDocument/2006/relationships/font" Target="fonts/InterSemiBold-italic.fntdata"/><Relationship Id="rId19" Type="http://schemas.openxmlformats.org/officeDocument/2006/relationships/font" Target="fonts/Inter-bold.fntdata"/><Relationship Id="rId18" Type="http://schemas.openxmlformats.org/officeDocument/2006/relationships/font" Target="fonts/Inter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h7722341a6b4da134_22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h7722341a6b4da134_2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h7722341a6b4da134_21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h7722341a6b4da134_2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7722341a6b4da134_20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7722341a6b4da134_2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7722341a6b4da134_19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h7722341a6b4da134_1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7722341a6b4da134_18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h7722341a6b4da134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h7722341a6b4da134_17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h7722341a6b4da134_1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7722341a6b4da134_16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7722341a6b4da134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h7722341a6b4da134_15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h7722341a6b4da134_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7722341a6b4da134_14_0)">
  <p:cSld name="Generated (h7722341a6b4da134_14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2.jp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/>
        </p:nvSpPr>
        <p:spPr>
          <a:xfrm>
            <a:off x="1130000" y="2309525"/>
            <a:ext cx="7285500" cy="278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Moffat Consolidated School District #2 </a:t>
            </a:r>
            <a:endParaRPr b="1" sz="12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STRATEGIC PLAN YEAR 1 </a:t>
            </a:r>
            <a:endParaRPr b="1" sz="12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2026-2027 Quarter 1 Community Report</a:t>
            </a:r>
            <a:endParaRPr b="1" sz="315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Reaching and Achieving: Every Step, Every Day, with Purpose</a:t>
            </a:r>
            <a:endParaRPr b="1" sz="12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Presented by Superintendent Andrea Davis</a:t>
            </a:r>
            <a:endParaRPr b="0" sz="120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C2D1C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6" name="Google Shape;56;p14" title="NEW Logo gold and cowboy v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4544" y="235400"/>
            <a:ext cx="2514925" cy="207412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" name="Google Shape;57;p14" title="student 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200" y="1280575"/>
            <a:ext cx="2788024" cy="1841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" name="Google Shape;58;p14" title="student 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2575" y="642225"/>
            <a:ext cx="2567350" cy="14445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3A26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DDA7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5"/>
          <p:cNvSpPr txBox="1"/>
          <p:nvPr/>
        </p:nvSpPr>
        <p:spPr>
          <a:xfrm>
            <a:off x="571500" y="266700"/>
            <a:ext cx="72390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41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CULTURE &amp; EQUITABLE DISCIPLINE</a:t>
            </a:r>
            <a:endParaRPr b="1" sz="1041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50"/>
              </a:spcBef>
              <a:spcAft>
                <a:spcPts val="600"/>
              </a:spcAft>
              <a:buNone/>
            </a:pPr>
            <a:r>
              <a:rPr b="1" lang="en" sz="1804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Establishing a Consistent Culture and Equitable Discipline Framework</a:t>
            </a:r>
            <a:endParaRPr b="1" sz="1804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65" name="Google Shape;65;p15"/>
          <p:cNvGrpSpPr/>
          <p:nvPr/>
        </p:nvGrpSpPr>
        <p:grpSpPr>
          <a:xfrm>
            <a:off x="571500" y="1190625"/>
            <a:ext cx="4000500" cy="1619100"/>
            <a:chOff x="0" y="0"/>
            <a:chExt cx="4000500" cy="1619100"/>
          </a:xfrm>
        </p:grpSpPr>
        <p:sp>
          <p:nvSpPr>
            <p:cNvPr id="66" name="Google Shape;66;p15"/>
            <p:cNvSpPr/>
            <p:nvPr/>
          </p:nvSpPr>
          <p:spPr>
            <a:xfrm>
              <a:off x="0" y="0"/>
              <a:ext cx="4000500" cy="1619100"/>
            </a:xfrm>
            <a:prstGeom prst="roundRect">
              <a:avLst>
                <a:gd fmla="val 2352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0" y="0"/>
              <a:ext cx="38100" cy="1619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5"/>
            <p:cNvSpPr txBox="1"/>
            <p:nvPr/>
          </p:nvSpPr>
          <p:spPr>
            <a:xfrm>
              <a:off x="228600" y="190500"/>
              <a:ext cx="3543300" cy="123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2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DISTRICT BEHAVIOR MATRIX</a:t>
              </a:r>
              <a:endParaRPr b="1" sz="112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275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2026–2027 Handbook Integration</a:t>
              </a:r>
              <a:endParaRPr b="0" sz="1275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We have updated and integrated our District Behavior Matrix into the 2026–2027 Student &amp; Parent Handbook, following Board of Education approval.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69" name="Google Shape;69;p15"/>
          <p:cNvGrpSpPr/>
          <p:nvPr/>
        </p:nvGrpSpPr>
        <p:grpSpPr>
          <a:xfrm>
            <a:off x="571500" y="2952750"/>
            <a:ext cx="4000500" cy="1714500"/>
            <a:chOff x="0" y="0"/>
            <a:chExt cx="4000500" cy="1714500"/>
          </a:xfrm>
        </p:grpSpPr>
        <p:sp>
          <p:nvSpPr>
            <p:cNvPr id="70" name="Google Shape;70;p15"/>
            <p:cNvSpPr/>
            <p:nvPr/>
          </p:nvSpPr>
          <p:spPr>
            <a:xfrm>
              <a:off x="0" y="0"/>
              <a:ext cx="4000500" cy="1714500"/>
            </a:xfrm>
            <a:prstGeom prst="roundRect">
              <a:avLst>
                <a:gd fmla="val 2222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0" y="0"/>
              <a:ext cx="38100" cy="17145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5"/>
            <p:cNvSpPr txBox="1"/>
            <p:nvPr/>
          </p:nvSpPr>
          <p:spPr>
            <a:xfrm>
              <a:off x="228600" y="190500"/>
              <a:ext cx="35433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2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CAPTURING KIDS' HEARTS</a:t>
              </a:r>
              <a:endParaRPr b="1" sz="112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275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Positive Classroom Contracts</a:t>
              </a:r>
              <a:endParaRPr b="0" sz="1275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To foster a positive environment, our Moffat PK-12 staff received Capturing Kids' Hearts training at the Beginning-of-Year, leading to co-created behavior contracts in every classroom.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73" name="Google Shape;73;p15"/>
          <p:cNvGrpSpPr/>
          <p:nvPr/>
        </p:nvGrpSpPr>
        <p:grpSpPr>
          <a:xfrm>
            <a:off x="7048500" y="1190625"/>
            <a:ext cx="1524000" cy="1571700"/>
            <a:chOff x="0" y="0"/>
            <a:chExt cx="1524000" cy="1571700"/>
          </a:xfrm>
        </p:grpSpPr>
        <p:sp>
          <p:nvSpPr>
            <p:cNvPr id="74" name="Google Shape;74;p15"/>
            <p:cNvSpPr/>
            <p:nvPr/>
          </p:nvSpPr>
          <p:spPr>
            <a:xfrm>
              <a:off x="0" y="0"/>
              <a:ext cx="1524000" cy="1571700"/>
            </a:xfrm>
            <a:prstGeom prst="roundRect">
              <a:avLst>
                <a:gd fmla="val 2500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0" y="0"/>
              <a:ext cx="15240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5"/>
            <p:cNvSpPr txBox="1"/>
            <p:nvPr/>
          </p:nvSpPr>
          <p:spPr>
            <a:xfrm>
              <a:off x="133350" y="152400"/>
              <a:ext cx="1257300" cy="12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CLASSROOM CONTRACTS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ctr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Co-created student agreements active in every classroom district-wide.</a:t>
              </a:r>
              <a:endParaRPr b="0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77" name="Google Shape;77;p15"/>
          <p:cNvGrpSpPr/>
          <p:nvPr/>
        </p:nvGrpSpPr>
        <p:grpSpPr>
          <a:xfrm>
            <a:off x="4810125" y="2905125"/>
            <a:ext cx="3762300" cy="1762200"/>
            <a:chOff x="0" y="0"/>
            <a:chExt cx="3762300" cy="1762200"/>
          </a:xfrm>
        </p:grpSpPr>
        <p:sp>
          <p:nvSpPr>
            <p:cNvPr id="78" name="Google Shape;78;p15"/>
            <p:cNvSpPr/>
            <p:nvPr/>
          </p:nvSpPr>
          <p:spPr>
            <a:xfrm>
              <a:off x="0" y="0"/>
              <a:ext cx="3762300" cy="1762200"/>
            </a:xfrm>
            <a:prstGeom prst="roundRect">
              <a:avLst>
                <a:gd fmla="val 2162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0" y="0"/>
              <a:ext cx="37623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5"/>
            <p:cNvSpPr txBox="1"/>
            <p:nvPr/>
          </p:nvSpPr>
          <p:spPr>
            <a:xfrm>
              <a:off x="190500" y="152400"/>
              <a:ext cx="3381300" cy="14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12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SCHOOLWIDE "BOOTS" EXPECTATIONS</a:t>
              </a:r>
              <a:endParaRPr b="1" sz="112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Inter"/>
                  <a:ea typeface="Inter"/>
                  <a:cs typeface="Inter"/>
                  <a:sym typeface="Inter"/>
                </a:rPr>
                <a:t>B</a:t>
              </a: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e respectful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Inter"/>
                  <a:ea typeface="Inter"/>
                  <a:cs typeface="Inter"/>
                  <a:sym typeface="Inter"/>
                </a:rPr>
                <a:t>O</a:t>
              </a: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wn your actions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Inter"/>
                  <a:ea typeface="Inter"/>
                  <a:cs typeface="Inter"/>
                  <a:sym typeface="Inter"/>
                </a:rPr>
                <a:t>O</a:t>
              </a: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perate safely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Inter"/>
                  <a:ea typeface="Inter"/>
                  <a:cs typeface="Inter"/>
                  <a:sym typeface="Inter"/>
                </a:rPr>
                <a:t>T</a:t>
              </a: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hink kindly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Inter"/>
                  <a:ea typeface="Inter"/>
                  <a:cs typeface="Inter"/>
                  <a:sym typeface="Inter"/>
                </a:rPr>
                <a:t>S</a:t>
              </a:r>
              <a:r>
                <a:rPr b="0" lang="en" sz="105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trive for success</a:t>
              </a:r>
              <a:endParaRPr b="0" sz="105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81" name="Google Shape;81;p15" title="NEW Logo gold and cowboy v2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2260" y="274588"/>
            <a:ext cx="870175" cy="717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5"/>
          <p:cNvGrpSpPr/>
          <p:nvPr/>
        </p:nvGrpSpPr>
        <p:grpSpPr>
          <a:xfrm>
            <a:off x="5102250" y="1204900"/>
            <a:ext cx="1524000" cy="1571700"/>
            <a:chOff x="0" y="0"/>
            <a:chExt cx="1524000" cy="1571700"/>
          </a:xfrm>
        </p:grpSpPr>
        <p:sp>
          <p:nvSpPr>
            <p:cNvPr id="83" name="Google Shape;83;p15"/>
            <p:cNvSpPr/>
            <p:nvPr/>
          </p:nvSpPr>
          <p:spPr>
            <a:xfrm>
              <a:off x="0" y="0"/>
              <a:ext cx="1524000" cy="1571700"/>
            </a:xfrm>
            <a:prstGeom prst="roundRect">
              <a:avLst>
                <a:gd fmla="val 2500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0" y="0"/>
              <a:ext cx="15240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5"/>
            <p:cNvSpPr txBox="1"/>
            <p:nvPr/>
          </p:nvSpPr>
          <p:spPr>
            <a:xfrm>
              <a:off x="133350" y="152400"/>
              <a:ext cx="1257300" cy="12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BRONCOS ATTENDANCE NETWORK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ctr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Goal to cut chronic attendance rate of 46% in half.</a:t>
              </a:r>
              <a:endParaRPr b="0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86" name="Google Shape;86;p15" title="student 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30448" y="3396650"/>
            <a:ext cx="1062182" cy="1416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3A26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DDA7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 txBox="1"/>
          <p:nvPr/>
        </p:nvSpPr>
        <p:spPr>
          <a:xfrm>
            <a:off x="571500" y="228600"/>
            <a:ext cx="7334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District Accountability &amp; Community Engagement</a:t>
            </a:r>
            <a:endParaRPr b="1" sz="9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1" lang="en" sz="195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Launching S-CAP &amp; Enhancing Family Communication</a:t>
            </a:r>
            <a:endParaRPr b="1" sz="195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93" name="Google Shape;93;p16"/>
          <p:cNvGrpSpPr/>
          <p:nvPr/>
        </p:nvGrpSpPr>
        <p:grpSpPr>
          <a:xfrm>
            <a:off x="571500" y="1000125"/>
            <a:ext cx="3857700" cy="3810000"/>
            <a:chOff x="0" y="0"/>
            <a:chExt cx="3857700" cy="3810000"/>
          </a:xfrm>
        </p:grpSpPr>
        <p:sp>
          <p:nvSpPr>
            <p:cNvPr id="94" name="Google Shape;94;p16"/>
            <p:cNvSpPr/>
            <p:nvPr/>
          </p:nvSpPr>
          <p:spPr>
            <a:xfrm>
              <a:off x="0" y="0"/>
              <a:ext cx="3857700" cy="3810000"/>
            </a:xfrm>
            <a:prstGeom prst="rect">
              <a:avLst/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0" y="0"/>
              <a:ext cx="38577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 txBox="1"/>
            <p:nvPr/>
          </p:nvSpPr>
          <p:spPr>
            <a:xfrm>
              <a:off x="228600" y="190500"/>
              <a:ext cx="3400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Accountability Framework</a:t>
              </a:r>
              <a:endParaRPr b="1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rgbClr val="FFFFFF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Student-Centered Accountability</a:t>
              </a:r>
              <a:endParaRPr b="1" sz="15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We are introducing the </a:t>
              </a:r>
              <a:r>
                <a:rPr b="1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Student-Centered Accountability Program (S-CAP)</a:t>
              </a:r>
              <a:r>
                <a:rPr b="0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, a framework designed by rural Colorado districts to evaluate school climate and engagement beyond standardized tests.</a:t>
              </a:r>
              <a:endParaRPr b="0" sz="1013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Implementation Timeline</a:t>
              </a:r>
              <a:endParaRPr b="1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2026–2027:</a:t>
              </a:r>
              <a:r>
                <a:rPr b="0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Introductory Year</a:t>
              </a:r>
              <a:br>
                <a:rPr b="0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b="0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2027–2028:</a:t>
              </a:r>
              <a:r>
                <a:rPr b="0" lang="en" sz="1013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Full Onboarding</a:t>
              </a:r>
              <a:endParaRPr b="0" sz="1013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Independent Fall Surveys</a:t>
              </a:r>
              <a:endParaRPr b="1" sz="9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October 1st – October 31st, 2026</a:t>
              </a:r>
              <a:br>
                <a:rPr b="0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b="0" lang="en" sz="1013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• Administered with 100% anonymity by C-PEER at CU Denver to ensure objective feedback.</a:t>
              </a:r>
              <a:endParaRPr b="0" sz="1013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7" name="Google Shape;97;p16"/>
          <p:cNvGrpSpPr/>
          <p:nvPr/>
        </p:nvGrpSpPr>
        <p:grpSpPr>
          <a:xfrm>
            <a:off x="4714875" y="1000125"/>
            <a:ext cx="3857700" cy="3810000"/>
            <a:chOff x="0" y="0"/>
            <a:chExt cx="3857700" cy="3810000"/>
          </a:xfrm>
        </p:grpSpPr>
        <p:sp>
          <p:nvSpPr>
            <p:cNvPr id="98" name="Google Shape;98;p16"/>
            <p:cNvSpPr/>
            <p:nvPr/>
          </p:nvSpPr>
          <p:spPr>
            <a:xfrm>
              <a:off x="0" y="0"/>
              <a:ext cx="3857700" cy="3810000"/>
            </a:xfrm>
            <a:prstGeom prst="rect">
              <a:avLst/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6"/>
            <p:cNvSpPr/>
            <p:nvPr/>
          </p:nvSpPr>
          <p:spPr>
            <a:xfrm>
              <a:off x="0" y="0"/>
              <a:ext cx="38577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 txBox="1"/>
            <p:nvPr/>
          </p:nvSpPr>
          <p:spPr>
            <a:xfrm>
              <a:off x="228600" y="190500"/>
              <a:ext cx="20955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33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Outreach Channels</a:t>
              </a:r>
              <a:endParaRPr b="1" sz="833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n" sz="1388">
                  <a:solidFill>
                    <a:srgbClr val="FFFFFF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Family Communication</a:t>
              </a:r>
              <a:endParaRPr b="1" sz="1388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937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We continue active family outreach across our core communication platforms:</a:t>
              </a:r>
              <a:endParaRPr b="0" sz="937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ALMA</a:t>
              </a:r>
              <a:br>
                <a:rPr b="0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b="0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ClassDojo</a:t>
              </a:r>
              <a:br>
                <a:rPr b="0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b="0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• </a:t>
              </a:r>
              <a:r>
                <a:rPr b="1" lang="en" sz="937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District Social Media </a:t>
              </a:r>
              <a:endParaRPr b="1" sz="93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3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101" name="Google Shape;101;p16"/>
            <p:cNvGrpSpPr/>
            <p:nvPr/>
          </p:nvGrpSpPr>
          <p:grpSpPr>
            <a:xfrm>
              <a:off x="228600" y="2190750"/>
              <a:ext cx="3400500" cy="1390800"/>
              <a:chOff x="0" y="0"/>
              <a:chExt cx="3400500" cy="1390800"/>
            </a:xfrm>
          </p:grpSpPr>
          <p:sp>
            <p:nvSpPr>
              <p:cNvPr id="102" name="Google Shape;102;p16"/>
              <p:cNvSpPr/>
              <p:nvPr/>
            </p:nvSpPr>
            <p:spPr>
              <a:xfrm>
                <a:off x="0" y="0"/>
                <a:ext cx="3400500" cy="1390800"/>
              </a:xfrm>
              <a:prstGeom prst="rect">
                <a:avLst/>
              </a:prstGeom>
              <a:solidFill>
                <a:srgbClr val="DDA73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16"/>
              <p:cNvSpPr txBox="1"/>
              <p:nvPr/>
            </p:nvSpPr>
            <p:spPr>
              <a:xfrm>
                <a:off x="190500" y="171450"/>
                <a:ext cx="3019500" cy="1047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33">
                    <a:solidFill>
                      <a:srgbClr val="113A26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Community Engagement</a:t>
                </a:r>
                <a:endParaRPr b="1" sz="833">
                  <a:solidFill>
                    <a:srgbClr val="113A26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b="1" lang="en" sz="1388">
                    <a:solidFill>
                      <a:srgbClr val="113A26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Next DAC Meeting</a:t>
                </a:r>
                <a:endParaRPr b="1" sz="1388">
                  <a:solidFill>
                    <a:srgbClr val="113A26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1" lang="en" sz="1041">
                    <a:solidFill>
                      <a:srgbClr val="113A26"/>
                    </a:solidFill>
                    <a:latin typeface="Inter"/>
                    <a:ea typeface="Inter"/>
                    <a:cs typeface="Inter"/>
                    <a:sym typeface="Inter"/>
                  </a:rPr>
                  <a:t>November 4th at 5:00 PM</a:t>
                </a:r>
                <a:endParaRPr b="1" sz="1041">
                  <a:solidFill>
                    <a:srgbClr val="113A26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n" sz="867">
                    <a:solidFill>
                      <a:srgbClr val="113A26"/>
                    </a:solidFill>
                    <a:latin typeface="Inter Medium"/>
                    <a:ea typeface="Inter Medium"/>
                    <a:cs typeface="Inter Medium"/>
                    <a:sym typeface="Inter Medium"/>
                  </a:rPr>
                  <a:t>Join our District Accountability Committee session to collaborate on district progress and family engagement.</a:t>
                </a:r>
                <a:endParaRPr b="0" sz="867">
                  <a:solidFill>
                    <a:srgbClr val="113A26"/>
                  </a:solidFill>
                  <a:latin typeface="Inter Medium"/>
                  <a:ea typeface="Inter Medium"/>
                  <a:cs typeface="Inter Medium"/>
                  <a:sym typeface="Inter Medium"/>
                </a:endParaRPr>
              </a:p>
            </p:txBody>
          </p:sp>
        </p:grpSp>
      </p:grpSp>
      <p:pic>
        <p:nvPicPr>
          <p:cNvPr id="104" name="Google Shape;104;p16" title="NEW Logo gold and cowboy v2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2410" y="179338"/>
            <a:ext cx="870175" cy="71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 title="student 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07377" y="1293175"/>
            <a:ext cx="1265376" cy="168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3A26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DDA7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571500" y="228600"/>
            <a:ext cx="72390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SUPPORT &amp; WELLNESS INITIATIVES</a:t>
            </a:r>
            <a:endParaRPr b="1" sz="97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None/>
            </a:pPr>
            <a:r>
              <a:rPr b="1" lang="en" sz="195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Supporting Whole Child Wellness Through Targeted Individualized Plans</a:t>
            </a:r>
            <a:endParaRPr b="1" sz="195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12" name="Google Shape;112;p17"/>
          <p:cNvGrpSpPr/>
          <p:nvPr/>
        </p:nvGrpSpPr>
        <p:grpSpPr>
          <a:xfrm>
            <a:off x="571500" y="3876675"/>
            <a:ext cx="3048000" cy="857400"/>
            <a:chOff x="571500" y="3876675"/>
            <a:chExt cx="3048000" cy="857400"/>
          </a:xfrm>
        </p:grpSpPr>
        <p:sp>
          <p:nvSpPr>
            <p:cNvPr id="113" name="Google Shape;113;p17"/>
            <p:cNvSpPr/>
            <p:nvPr/>
          </p:nvSpPr>
          <p:spPr>
            <a:xfrm>
              <a:off x="571500" y="3876675"/>
              <a:ext cx="3048000" cy="857400"/>
            </a:xfrm>
            <a:prstGeom prst="rect">
              <a:avLst/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571500" y="3876675"/>
              <a:ext cx="3048000" cy="285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7"/>
            <p:cNvSpPr txBox="1"/>
            <p:nvPr/>
          </p:nvSpPr>
          <p:spPr>
            <a:xfrm>
              <a:off x="723900" y="3971925"/>
              <a:ext cx="27432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Our student support teams are actively delivering targeted interventions for any student self-reporting struggles, ensuring holistic well-being.</a:t>
              </a:r>
              <a:endParaRPr b="0" sz="975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6" name="Google Shape;116;p17"/>
          <p:cNvGrpSpPr/>
          <p:nvPr/>
        </p:nvGrpSpPr>
        <p:grpSpPr>
          <a:xfrm>
            <a:off x="3905250" y="1476375"/>
            <a:ext cx="4667400" cy="3257700"/>
            <a:chOff x="3905250" y="1476375"/>
            <a:chExt cx="4667400" cy="3257700"/>
          </a:xfrm>
        </p:grpSpPr>
        <p:grpSp>
          <p:nvGrpSpPr>
            <p:cNvPr id="117" name="Google Shape;117;p17"/>
            <p:cNvGrpSpPr/>
            <p:nvPr/>
          </p:nvGrpSpPr>
          <p:grpSpPr>
            <a:xfrm>
              <a:off x="3905250" y="1476375"/>
              <a:ext cx="4667400" cy="1009800"/>
              <a:chOff x="3905250" y="1476375"/>
              <a:chExt cx="4667400" cy="1009800"/>
            </a:xfrm>
          </p:grpSpPr>
          <p:sp>
            <p:nvSpPr>
              <p:cNvPr id="118" name="Google Shape;118;p17"/>
              <p:cNvSpPr/>
              <p:nvPr/>
            </p:nvSpPr>
            <p:spPr>
              <a:xfrm>
                <a:off x="3905250" y="1476375"/>
                <a:ext cx="4667400" cy="1009800"/>
              </a:xfrm>
              <a:prstGeom prst="rect">
                <a:avLst/>
              </a:prstGeom>
              <a:solidFill>
                <a:srgbClr val="0A26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7"/>
              <p:cNvSpPr/>
              <p:nvPr/>
            </p:nvSpPr>
            <p:spPr>
              <a:xfrm>
                <a:off x="3905250" y="1476375"/>
                <a:ext cx="38100" cy="1009800"/>
              </a:xfrm>
              <a:prstGeom prst="rect">
                <a:avLst/>
              </a:prstGeom>
              <a:solidFill>
                <a:srgbClr val="DDA73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7"/>
              <p:cNvSpPr txBox="1"/>
              <p:nvPr/>
            </p:nvSpPr>
            <p:spPr>
              <a:xfrm>
                <a:off x="4057650" y="1571625"/>
                <a:ext cx="4381500" cy="8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75">
                    <a:solidFill>
                      <a:srgbClr val="DDA73B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1. MTSS TIER STRUCTURES</a:t>
                </a:r>
                <a:endParaRPr b="1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Our Multi-Tiered System of Supports (MTSS) team and staff </a:t>
                </a:r>
                <a:r>
                  <a:rPr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members</a:t>
                </a:r>
                <a:r>
                  <a:rPr b="0"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 </a:t>
                </a:r>
                <a:r>
                  <a:rPr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are</a:t>
                </a:r>
                <a:r>
                  <a:rPr b="0"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 actively in motion across all grade bands, developing and providing targeted support plans for every area of student need.</a:t>
                </a:r>
                <a:endParaRPr b="0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121" name="Google Shape;121;p17"/>
            <p:cNvGrpSpPr/>
            <p:nvPr/>
          </p:nvGrpSpPr>
          <p:grpSpPr>
            <a:xfrm>
              <a:off x="3905250" y="2600325"/>
              <a:ext cx="4667400" cy="1009800"/>
              <a:chOff x="3905250" y="2600325"/>
              <a:chExt cx="4667400" cy="1009800"/>
            </a:xfrm>
          </p:grpSpPr>
          <p:sp>
            <p:nvSpPr>
              <p:cNvPr id="122" name="Google Shape;122;p17"/>
              <p:cNvSpPr/>
              <p:nvPr/>
            </p:nvSpPr>
            <p:spPr>
              <a:xfrm>
                <a:off x="3905250" y="2600325"/>
                <a:ext cx="4667400" cy="1009800"/>
              </a:xfrm>
              <a:prstGeom prst="rect">
                <a:avLst/>
              </a:prstGeom>
              <a:solidFill>
                <a:srgbClr val="0A26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>
                <a:off x="3905250" y="2600325"/>
                <a:ext cx="38100" cy="1009800"/>
              </a:xfrm>
              <a:prstGeom prst="rect">
                <a:avLst/>
              </a:prstGeom>
              <a:solidFill>
                <a:srgbClr val="DDA73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7"/>
              <p:cNvSpPr txBox="1"/>
              <p:nvPr/>
            </p:nvSpPr>
            <p:spPr>
              <a:xfrm>
                <a:off x="4057650" y="2695575"/>
                <a:ext cx="4381500" cy="8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75">
                    <a:solidFill>
                      <a:srgbClr val="DDA73B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2. INDIVIDUALIZED ACADEMIC PLANS (IEP &amp; ALP)</a:t>
                </a:r>
                <a:endParaRPr b="1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We deliver individualized accommodations for students on IEPs and utilize Advanced Learning Plans to challenge our Gifted &amp; Talented learners.</a:t>
                </a:r>
                <a:endParaRPr b="0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grpSp>
          <p:nvGrpSpPr>
            <p:cNvPr id="125" name="Google Shape;125;p17"/>
            <p:cNvGrpSpPr/>
            <p:nvPr/>
          </p:nvGrpSpPr>
          <p:grpSpPr>
            <a:xfrm>
              <a:off x="3905250" y="3724275"/>
              <a:ext cx="4667400" cy="1009800"/>
              <a:chOff x="3905250" y="3724275"/>
              <a:chExt cx="4667400" cy="1009800"/>
            </a:xfrm>
          </p:grpSpPr>
          <p:sp>
            <p:nvSpPr>
              <p:cNvPr id="126" name="Google Shape;126;p17"/>
              <p:cNvSpPr/>
              <p:nvPr/>
            </p:nvSpPr>
            <p:spPr>
              <a:xfrm>
                <a:off x="3905250" y="3724275"/>
                <a:ext cx="4667400" cy="1009800"/>
              </a:xfrm>
              <a:prstGeom prst="rect">
                <a:avLst/>
              </a:prstGeom>
              <a:solidFill>
                <a:srgbClr val="0A261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7"/>
              <p:cNvSpPr/>
              <p:nvPr/>
            </p:nvSpPr>
            <p:spPr>
              <a:xfrm>
                <a:off x="3905250" y="3724275"/>
                <a:ext cx="38100" cy="1009800"/>
              </a:xfrm>
              <a:prstGeom prst="rect">
                <a:avLst/>
              </a:prstGeom>
              <a:solidFill>
                <a:srgbClr val="DDA73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7"/>
              <p:cNvSpPr txBox="1"/>
              <p:nvPr/>
            </p:nvSpPr>
            <p:spPr>
              <a:xfrm>
                <a:off x="4057650" y="3819525"/>
                <a:ext cx="4381500" cy="81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75">
                    <a:solidFill>
                      <a:srgbClr val="DDA73B"/>
                    </a:solidFill>
                    <a:latin typeface="Merriweather"/>
                    <a:ea typeface="Merriweather"/>
                    <a:cs typeface="Merriweather"/>
                    <a:sym typeface="Merriweather"/>
                  </a:rPr>
                  <a:t>3. WHOLE-CHILD WELLNESS SCREENERS</a:t>
                </a:r>
                <a:endParaRPr b="1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In the 2026-2027 quarter 1, w</a:t>
                </a:r>
                <a:r>
                  <a:rPr b="0" lang="en" sz="975">
                    <a:solidFill>
                      <a:srgbClr val="FFFFFF"/>
                    </a:solidFill>
                    <a:latin typeface="Inter"/>
                    <a:ea typeface="Inter"/>
                    <a:cs typeface="Inter"/>
                    <a:sym typeface="Inter"/>
                  </a:rPr>
                  <a:t>e have administered BIMAS and Healthy Minds wellness screeners to identify needs early and guide targeted support team interventions.</a:t>
                </a:r>
                <a:endParaRPr b="0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pic>
        <p:nvPicPr>
          <p:cNvPr id="129" name="Google Shape;129;p17" title="NEW Logo gold and cowboy v2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2260" y="274588"/>
            <a:ext cx="870175" cy="71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 title="student 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00" y="1447763"/>
            <a:ext cx="2997299" cy="2247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3A26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DDA7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 txBox="1"/>
          <p:nvPr/>
        </p:nvSpPr>
        <p:spPr>
          <a:xfrm>
            <a:off x="571500" y="209550"/>
            <a:ext cx="7334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2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MOFFAT CONSOLIDATED SCHOOL DISTRICT #2</a:t>
            </a:r>
            <a:endParaRPr b="1" sz="82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8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Advancing High-Quality Instruction &amp; Standards</a:t>
            </a:r>
            <a:endParaRPr b="1" sz="187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890588"/>
            <a:ext cx="8001000" cy="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18"/>
          <p:cNvGrpSpPr/>
          <p:nvPr/>
        </p:nvGrpSpPr>
        <p:grpSpPr>
          <a:xfrm>
            <a:off x="571500" y="1066800"/>
            <a:ext cx="3952800" cy="1124100"/>
            <a:chOff x="0" y="0"/>
            <a:chExt cx="3952800" cy="1124100"/>
          </a:xfrm>
        </p:grpSpPr>
        <p:sp>
          <p:nvSpPr>
            <p:cNvPr id="139" name="Google Shape;139;p18"/>
            <p:cNvSpPr/>
            <p:nvPr/>
          </p:nvSpPr>
          <p:spPr>
            <a:xfrm>
              <a:off x="0" y="0"/>
              <a:ext cx="3952800" cy="1124100"/>
            </a:xfrm>
            <a:prstGeom prst="roundRect">
              <a:avLst>
                <a:gd fmla="val 1694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8"/>
            <p:cNvSpPr/>
            <p:nvPr/>
          </p:nvSpPr>
          <p:spPr>
            <a:xfrm>
              <a:off x="0" y="0"/>
              <a:ext cx="38100" cy="1124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8"/>
            <p:cNvSpPr txBox="1"/>
            <p:nvPr/>
          </p:nvSpPr>
          <p:spPr>
            <a:xfrm>
              <a:off x="190500" y="133350"/>
              <a:ext cx="35718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STATE ACCOUNTABILITY STANDARDS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Char char="●"/>
              </a:pP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Accredited </a:t>
              </a:r>
              <a:r>
                <a:rPr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Di</a:t>
              </a: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strict rating</a:t>
              </a: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under CDE Framework</a:t>
              </a:r>
              <a:endParaRPr b="0" sz="97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spcBef>
                  <a:spcPts val="450"/>
                </a:spcBef>
                <a:spcAft>
                  <a:spcPts val="0"/>
                </a:spcAft>
                <a:buSzPts val="1400"/>
                <a:buChar char="●"/>
              </a:pP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Moffat PK-12 earned a </a:t>
              </a: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Performance Plan rating</a:t>
              </a:r>
              <a:endParaRPr b="0"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4572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142" name="Google Shape;142;p18"/>
          <p:cNvGrpSpPr/>
          <p:nvPr/>
        </p:nvGrpSpPr>
        <p:grpSpPr>
          <a:xfrm>
            <a:off x="571500" y="2324100"/>
            <a:ext cx="3952800" cy="1257306"/>
            <a:chOff x="0" y="0"/>
            <a:chExt cx="3952800" cy="1124100"/>
          </a:xfrm>
        </p:grpSpPr>
        <p:sp>
          <p:nvSpPr>
            <p:cNvPr id="143" name="Google Shape;143;p18"/>
            <p:cNvSpPr/>
            <p:nvPr/>
          </p:nvSpPr>
          <p:spPr>
            <a:xfrm>
              <a:off x="0" y="0"/>
              <a:ext cx="3952800" cy="1124100"/>
            </a:xfrm>
            <a:prstGeom prst="roundRect">
              <a:avLst>
                <a:gd fmla="val 1694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0" y="0"/>
              <a:ext cx="38100" cy="1124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8"/>
            <p:cNvSpPr txBox="1"/>
            <p:nvPr/>
          </p:nvSpPr>
          <p:spPr>
            <a:xfrm>
              <a:off x="190500" y="133350"/>
              <a:ext cx="3571800" cy="857400"/>
            </a:xfrm>
            <a:prstGeom prst="rect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CURRICULUM IMPLEMENTATION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-317500" lvl="0" marL="457200" rtl="0" algn="l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SzPts val="1400"/>
                <a:buChar char="●"/>
              </a:pPr>
              <a:r>
                <a:rPr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Incorporating engaging, high-quality, standards-based instruction that builds student critical thinking, problem-solving, and core academic skills.</a:t>
              </a:r>
              <a:endParaRPr sz="97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46" name="Google Shape;146;p18"/>
          <p:cNvGrpSpPr/>
          <p:nvPr/>
        </p:nvGrpSpPr>
        <p:grpSpPr>
          <a:xfrm>
            <a:off x="571500" y="3581400"/>
            <a:ext cx="3952800" cy="1124100"/>
            <a:chOff x="0" y="0"/>
            <a:chExt cx="3952800" cy="1124100"/>
          </a:xfrm>
        </p:grpSpPr>
        <p:sp>
          <p:nvSpPr>
            <p:cNvPr id="147" name="Google Shape;147;p18"/>
            <p:cNvSpPr/>
            <p:nvPr/>
          </p:nvSpPr>
          <p:spPr>
            <a:xfrm>
              <a:off x="0" y="0"/>
              <a:ext cx="3952800" cy="1124100"/>
            </a:xfrm>
            <a:prstGeom prst="roundRect">
              <a:avLst>
                <a:gd fmla="val 1694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0" y="0"/>
              <a:ext cx="38100" cy="1124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8"/>
            <p:cNvSpPr txBox="1"/>
            <p:nvPr/>
          </p:nvSpPr>
          <p:spPr>
            <a:xfrm>
              <a:off x="190500" y="133350"/>
              <a:ext cx="35718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PROJECT-BASED LEARNING (PBL)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Staff attended </a:t>
              </a: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PBL World 101 Training</a:t>
              </a: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in California.</a:t>
              </a:r>
              <a:endParaRPr b="0" sz="97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Empowering educators to drive deep</a:t>
              </a:r>
              <a:r>
                <a:rPr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er </a:t>
              </a:r>
              <a:r>
                <a:rPr b="0"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engagement across classrooms.</a:t>
              </a:r>
              <a:endParaRPr b="0" sz="90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4743450" y="3333750"/>
            <a:ext cx="3829200" cy="1371600"/>
            <a:chOff x="0" y="0"/>
            <a:chExt cx="3829200" cy="1371600"/>
          </a:xfrm>
        </p:grpSpPr>
        <p:sp>
          <p:nvSpPr>
            <p:cNvPr id="151" name="Google Shape;151;p18"/>
            <p:cNvSpPr/>
            <p:nvPr/>
          </p:nvSpPr>
          <p:spPr>
            <a:xfrm>
              <a:off x="0" y="0"/>
              <a:ext cx="3829200" cy="1371600"/>
            </a:xfrm>
            <a:prstGeom prst="roundRect">
              <a:avLst>
                <a:gd fmla="val 1388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0" y="0"/>
              <a:ext cx="38292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8"/>
            <p:cNvSpPr txBox="1"/>
            <p:nvPr/>
          </p:nvSpPr>
          <p:spPr>
            <a:xfrm>
              <a:off x="190500" y="133350"/>
              <a:ext cx="34482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USDA TECHNOLOGY GRANT DEPLOYMENT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-317500" lvl="0" marL="457200" rtl="0" algn="l">
                <a:spcBef>
                  <a:spcPts val="600"/>
                </a:spcBef>
                <a:spcAft>
                  <a:spcPts val="0"/>
                </a:spcAft>
                <a:buSzPts val="1400"/>
                <a:buChar char="●"/>
              </a:pPr>
              <a:r>
                <a:rPr b="0" lang="en" sz="900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70-inch displays</a:t>
              </a:r>
              <a:r>
                <a:rPr b="0" lang="en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with integrated cameras</a:t>
              </a:r>
              <a:endParaRPr b="0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spcBef>
                  <a:spcPts val="300"/>
                </a:spcBef>
                <a:spcAft>
                  <a:spcPts val="0"/>
                </a:spcAft>
                <a:buSzPts val="1400"/>
                <a:buChar char="●"/>
              </a:pPr>
              <a:r>
                <a:rPr b="0" lang="en" sz="900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VR headsets</a:t>
              </a:r>
              <a:r>
                <a:rPr b="0" lang="en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for immersive learning experiences</a:t>
              </a:r>
              <a:endParaRPr b="0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spcBef>
                  <a:spcPts val="300"/>
                </a:spcBef>
                <a:spcAft>
                  <a:spcPts val="0"/>
                </a:spcAft>
                <a:buSzPts val="1400"/>
                <a:buChar char="●"/>
              </a:pPr>
              <a:r>
                <a:rPr b="0" lang="en" sz="900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New Chromebooks</a:t>
              </a:r>
              <a:r>
                <a:rPr b="0" lang="en" sz="9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deployed district-wide</a:t>
              </a:r>
              <a:endParaRPr b="0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54" name="Google Shape;154;p18" title="NEW Logo gold and cowboy v2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2260" y="274588"/>
            <a:ext cx="870175" cy="71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title="student 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3949" y="1091862"/>
            <a:ext cx="1537674" cy="2050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/>
          <p:nvPr/>
        </p:nvSpPr>
        <p:spPr>
          <a:xfrm>
            <a:off x="571500" y="381000"/>
            <a:ext cx="71439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en" sz="222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Expanding Community Partnerships &amp; Facilities</a:t>
            </a:r>
            <a:endParaRPr b="1" sz="222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61" name="Google Shape;161;p19"/>
          <p:cNvGrpSpPr/>
          <p:nvPr/>
        </p:nvGrpSpPr>
        <p:grpSpPr>
          <a:xfrm>
            <a:off x="571500" y="1190625"/>
            <a:ext cx="2514600" cy="3476700"/>
            <a:chOff x="0" y="0"/>
            <a:chExt cx="2514600" cy="3476700"/>
          </a:xfrm>
        </p:grpSpPr>
        <p:sp>
          <p:nvSpPr>
            <p:cNvPr id="162" name="Google Shape;162;p19"/>
            <p:cNvSpPr/>
            <p:nvPr/>
          </p:nvSpPr>
          <p:spPr>
            <a:xfrm>
              <a:off x="0" y="0"/>
              <a:ext cx="2514600" cy="3476700"/>
            </a:xfrm>
            <a:prstGeom prst="roundRect">
              <a:avLst>
                <a:gd fmla="val 757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0" y="0"/>
              <a:ext cx="25146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9"/>
            <p:cNvSpPr txBox="1"/>
            <p:nvPr/>
          </p:nvSpPr>
          <p:spPr>
            <a:xfrm>
              <a:off x="190500" y="228600"/>
              <a:ext cx="2133600" cy="30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Community Support</a:t>
              </a:r>
              <a:endParaRPr b="1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Wraparound Partnerships</a:t>
              </a:r>
              <a:endParaRPr b="0" sz="13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Collaborating with the </a:t>
              </a:r>
              <a:r>
                <a:rPr b="1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Saguache County Interagency Oversight Group (IOG)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to provide direct linkages to vital wraparound support for district families.</a:t>
              </a:r>
              <a:endParaRPr b="0"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Maintaining an active early-career teacher mentorship program in partnership with </a:t>
              </a:r>
              <a:r>
                <a:rPr b="1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San Luis Valley BOCES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to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support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our new teachers.</a:t>
              </a:r>
              <a:endParaRPr b="0"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5" name="Google Shape;165;p19"/>
          <p:cNvGrpSpPr/>
          <p:nvPr/>
        </p:nvGrpSpPr>
        <p:grpSpPr>
          <a:xfrm>
            <a:off x="3314700" y="1190625"/>
            <a:ext cx="2514600" cy="3476700"/>
            <a:chOff x="0" y="0"/>
            <a:chExt cx="2514600" cy="3476700"/>
          </a:xfrm>
        </p:grpSpPr>
        <p:sp>
          <p:nvSpPr>
            <p:cNvPr id="166" name="Google Shape;166;p19"/>
            <p:cNvSpPr/>
            <p:nvPr/>
          </p:nvSpPr>
          <p:spPr>
            <a:xfrm>
              <a:off x="0" y="0"/>
              <a:ext cx="2514600" cy="3476700"/>
            </a:xfrm>
            <a:prstGeom prst="roundRect">
              <a:avLst>
                <a:gd fmla="val 757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9"/>
            <p:cNvSpPr/>
            <p:nvPr/>
          </p:nvSpPr>
          <p:spPr>
            <a:xfrm>
              <a:off x="0" y="0"/>
              <a:ext cx="25146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9"/>
            <p:cNvSpPr txBox="1"/>
            <p:nvPr/>
          </p:nvSpPr>
          <p:spPr>
            <a:xfrm>
              <a:off x="190500" y="1571625"/>
              <a:ext cx="2133600" cy="176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On-Site Health</a:t>
              </a:r>
              <a:endParaRPr b="1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Dental &amp; Food Services</a:t>
              </a:r>
              <a:endParaRPr b="0" sz="13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Thus far, the District has partnered to bring d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irect dental care provided through </a:t>
              </a:r>
              <a:r>
                <a:rPr b="1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Teaching Tiny Teeth Dentistry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alongside the bi-monthly </a:t>
              </a:r>
              <a:r>
                <a:rPr b="1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Care &amp; Share Mobile Market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b="0"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69" name="Google Shape;169;p19"/>
          <p:cNvGrpSpPr/>
          <p:nvPr/>
        </p:nvGrpSpPr>
        <p:grpSpPr>
          <a:xfrm>
            <a:off x="6057900" y="1190625"/>
            <a:ext cx="2514600" cy="3476700"/>
            <a:chOff x="0" y="0"/>
            <a:chExt cx="2514600" cy="3476700"/>
          </a:xfrm>
        </p:grpSpPr>
        <p:sp>
          <p:nvSpPr>
            <p:cNvPr id="170" name="Google Shape;170;p19"/>
            <p:cNvSpPr/>
            <p:nvPr/>
          </p:nvSpPr>
          <p:spPr>
            <a:xfrm>
              <a:off x="0" y="0"/>
              <a:ext cx="2514600" cy="3476700"/>
            </a:xfrm>
            <a:prstGeom prst="roundRect">
              <a:avLst>
                <a:gd fmla="val 757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9"/>
            <p:cNvSpPr/>
            <p:nvPr/>
          </p:nvSpPr>
          <p:spPr>
            <a:xfrm>
              <a:off x="0" y="0"/>
              <a:ext cx="25146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9"/>
            <p:cNvSpPr txBox="1"/>
            <p:nvPr/>
          </p:nvSpPr>
          <p:spPr>
            <a:xfrm>
              <a:off x="190500" y="214350"/>
              <a:ext cx="2133600" cy="304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Infrastructure</a:t>
              </a:r>
              <a:endParaRPr b="1" sz="12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b="0" lang="en" sz="13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Campus Improvements</a:t>
              </a:r>
              <a:endParaRPr b="0" sz="13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Repairing and upgrading the 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main parking lot,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HVAC repairs have been made at Moffat PK-12 and the district is purchasing a new school bus to ensure we are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able to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get our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students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to and from school, athletics, and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learning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opportunities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. </a:t>
              </a:r>
              <a:endParaRPr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t/>
              </a:r>
              <a:endParaRPr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In partnership with the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r>
                <a:rPr b="1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Town of Moffat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 a grant application is un</a:t>
              </a:r>
              <a:r>
                <a:rPr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derway to </a:t>
              </a:r>
              <a:r>
                <a:rPr b="0" lang="en" sz="105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securing affordable, local  housing for district staff.</a:t>
              </a:r>
              <a:endParaRPr b="0" sz="105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73" name="Google Shape;173;p19" title="NEW Logo gold and cowboy v2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2335" y="296813"/>
            <a:ext cx="870175" cy="71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title="IMG_0005 (1)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4750" y="1431450"/>
            <a:ext cx="1587502" cy="1190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3A2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571500" y="304800"/>
            <a:ext cx="7334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Pathway Development &amp; Growth</a:t>
            </a:r>
            <a:endParaRPr b="1" sz="97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Growing Experiential Learning &amp; Post-Secondary Pathways</a:t>
            </a:r>
            <a:endParaRPr b="1" sz="180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181" name="Google Shape;181;p20"/>
          <p:cNvGrpSpPr/>
          <p:nvPr/>
        </p:nvGrpSpPr>
        <p:grpSpPr>
          <a:xfrm>
            <a:off x="571500" y="1028700"/>
            <a:ext cx="8001000" cy="1190700"/>
            <a:chOff x="0" y="0"/>
            <a:chExt cx="8001000" cy="1190700"/>
          </a:xfrm>
        </p:grpSpPr>
        <p:sp>
          <p:nvSpPr>
            <p:cNvPr id="182" name="Google Shape;182;p20"/>
            <p:cNvSpPr/>
            <p:nvPr/>
          </p:nvSpPr>
          <p:spPr>
            <a:xfrm>
              <a:off x="0" y="0"/>
              <a:ext cx="8001000" cy="1190700"/>
            </a:xfrm>
            <a:prstGeom prst="roundRect">
              <a:avLst>
                <a:gd fmla="val 3200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0"/>
            <p:cNvSpPr/>
            <p:nvPr/>
          </p:nvSpPr>
          <p:spPr>
            <a:xfrm>
              <a:off x="0" y="0"/>
              <a:ext cx="38100" cy="11907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0"/>
            <p:cNvSpPr txBox="1"/>
            <p:nvPr/>
          </p:nvSpPr>
          <p:spPr>
            <a:xfrm>
              <a:off x="190500" y="152400"/>
              <a:ext cx="48579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Secondary ICAP Experience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Our 9th and 10th-grade Dist</a:t>
              </a:r>
              <a:r>
                <a:rPr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rict </a:t>
              </a: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students completed a Secondary ICAP Denver Trip over the summer, visiting Junior Achievement, the CSU Spur Center, and various museums and cultur</a:t>
              </a:r>
              <a:r>
                <a:rPr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al institutions </a:t>
              </a:r>
              <a:r>
                <a:rPr b="0" lang="en" sz="975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to explore diverse career pathways.</a:t>
              </a:r>
              <a:endParaRPr b="0" sz="97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85" name="Google Shape;185;p20"/>
          <p:cNvGrpSpPr/>
          <p:nvPr/>
        </p:nvGrpSpPr>
        <p:grpSpPr>
          <a:xfrm>
            <a:off x="571500" y="2381250"/>
            <a:ext cx="8001075" cy="2419500"/>
            <a:chOff x="0" y="0"/>
            <a:chExt cx="8001075" cy="2419500"/>
          </a:xfrm>
        </p:grpSpPr>
        <p:sp>
          <p:nvSpPr>
            <p:cNvPr id="186" name="Google Shape;186;p20"/>
            <p:cNvSpPr txBox="1"/>
            <p:nvPr/>
          </p:nvSpPr>
          <p:spPr>
            <a:xfrm>
              <a:off x="0" y="0"/>
              <a:ext cx="8001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50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Post-Secondary Pathway Growth Dashboard - Moffat PK-12</a:t>
              </a:r>
              <a:endParaRPr b="1" sz="105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grpSp>
          <p:nvGrpSpPr>
            <p:cNvPr id="187" name="Google Shape;187;p20"/>
            <p:cNvGrpSpPr/>
            <p:nvPr/>
          </p:nvGrpSpPr>
          <p:grpSpPr>
            <a:xfrm>
              <a:off x="0" y="304800"/>
              <a:ext cx="3857700" cy="2114700"/>
              <a:chOff x="0" y="0"/>
              <a:chExt cx="3857700" cy="2114700"/>
            </a:xfrm>
          </p:grpSpPr>
          <p:grpSp>
            <p:nvGrpSpPr>
              <p:cNvPr id="188" name="Google Shape;188;p20"/>
              <p:cNvGrpSpPr/>
              <p:nvPr/>
            </p:nvGrpSpPr>
            <p:grpSpPr>
              <a:xfrm>
                <a:off x="0" y="0"/>
                <a:ext cx="3857700" cy="952500"/>
                <a:chOff x="0" y="0"/>
                <a:chExt cx="3857700" cy="952500"/>
              </a:xfrm>
            </p:grpSpPr>
            <p:sp>
              <p:nvSpPr>
                <p:cNvPr id="189" name="Google Shape;189;p20"/>
                <p:cNvSpPr/>
                <p:nvPr/>
              </p:nvSpPr>
              <p:spPr>
                <a:xfrm>
                  <a:off x="0" y="0"/>
                  <a:ext cx="3857700" cy="952500"/>
                </a:xfrm>
                <a:prstGeom prst="roundRect">
                  <a:avLst>
                    <a:gd fmla="val 4000" name="adj"/>
                  </a:avLst>
                </a:prstGeom>
                <a:solidFill>
                  <a:srgbClr val="0A2617">
                    <a:alpha val="60000"/>
                  </a:srgbClr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" name="Google Shape;190;p20"/>
                <p:cNvSpPr/>
                <p:nvPr/>
              </p:nvSpPr>
              <p:spPr>
                <a:xfrm>
                  <a:off x="0" y="0"/>
                  <a:ext cx="3857700" cy="19200"/>
                </a:xfrm>
                <a:prstGeom prst="rect">
                  <a:avLst/>
                </a:prstGeom>
                <a:solidFill>
                  <a:srgbClr val="C2D1C9">
                    <a:alpha val="30000"/>
                  </a:srgbClr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" name="Google Shape;191;p20"/>
                <p:cNvSpPr txBox="1"/>
                <p:nvPr/>
              </p:nvSpPr>
              <p:spPr>
                <a:xfrm>
                  <a:off x="171450" y="133350"/>
                  <a:ext cx="3514800" cy="685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C2D1C9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AY 2025–2026 Baseline</a:t>
                  </a:r>
                  <a:endParaRPr b="0" sz="701">
                    <a:solidFill>
                      <a:srgbClr val="C2D1C9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  <a:p>
                  <a:pPr indent="0" lvl="0" marL="0" rtl="0" algn="l">
                    <a:spcBef>
                      <a:spcPts val="150"/>
                    </a:spcBef>
                    <a:spcAft>
                      <a:spcPts val="0"/>
                    </a:spcAft>
                    <a:buNone/>
                  </a:pPr>
                  <a:r>
                    <a:rPr b="1" lang="en" sz="2423">
                      <a:solidFill>
                        <a:srgbClr val="FFFFFF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39</a:t>
                  </a:r>
                  <a:endParaRPr b="1" sz="2423">
                    <a:solidFill>
                      <a:srgbClr val="FFFFFF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  <a:p>
                  <a:pPr indent="0" lvl="0" marL="0" rtl="0" algn="l">
                    <a:spcBef>
                      <a:spcPts val="30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C2D1C9"/>
                      </a:solidFill>
                      <a:latin typeface="Inter"/>
                      <a:ea typeface="Inter"/>
                      <a:cs typeface="Inter"/>
                      <a:sym typeface="Inter"/>
                    </a:rPr>
                    <a:t>Earned Concurrent Enrollment Credits</a:t>
                  </a:r>
                  <a:endParaRPr b="0" sz="701">
                    <a:solidFill>
                      <a:srgbClr val="C2D1C9"/>
                    </a:solidFill>
                    <a:latin typeface="Inter"/>
                    <a:ea typeface="Inter"/>
                    <a:cs typeface="Inter"/>
                    <a:sym typeface="Inter"/>
                  </a:endParaRPr>
                </a:p>
              </p:txBody>
            </p:sp>
          </p:grpSp>
          <p:grpSp>
            <p:nvGrpSpPr>
              <p:cNvPr id="192" name="Google Shape;192;p20"/>
              <p:cNvGrpSpPr/>
              <p:nvPr/>
            </p:nvGrpSpPr>
            <p:grpSpPr>
              <a:xfrm>
                <a:off x="0" y="1066800"/>
                <a:ext cx="3857700" cy="1047900"/>
                <a:chOff x="0" y="0"/>
                <a:chExt cx="3857700" cy="1047900"/>
              </a:xfrm>
            </p:grpSpPr>
            <p:sp>
              <p:nvSpPr>
                <p:cNvPr id="193" name="Google Shape;193;p20"/>
                <p:cNvSpPr/>
                <p:nvPr/>
              </p:nvSpPr>
              <p:spPr>
                <a:xfrm>
                  <a:off x="0" y="0"/>
                  <a:ext cx="3857700" cy="1047900"/>
                </a:xfrm>
                <a:prstGeom prst="roundRect">
                  <a:avLst>
                    <a:gd fmla="val 3636" name="adj"/>
                  </a:avLst>
                </a:prstGeom>
                <a:solidFill>
                  <a:srgbClr val="0A261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" name="Google Shape;194;p20"/>
                <p:cNvSpPr/>
                <p:nvPr/>
              </p:nvSpPr>
              <p:spPr>
                <a:xfrm>
                  <a:off x="0" y="0"/>
                  <a:ext cx="3857700" cy="38100"/>
                </a:xfrm>
                <a:prstGeom prst="rect">
                  <a:avLst/>
                </a:prstGeom>
                <a:solidFill>
                  <a:srgbClr val="DDA73B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" name="Google Shape;195;p20"/>
                <p:cNvSpPr txBox="1"/>
                <p:nvPr/>
              </p:nvSpPr>
              <p:spPr>
                <a:xfrm>
                  <a:off x="171450" y="133350"/>
                  <a:ext cx="3514800" cy="781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DDA73B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AY 2026–2027 Fall Progress</a:t>
                  </a:r>
                  <a:endParaRPr b="0" sz="701">
                    <a:solidFill>
                      <a:srgbClr val="DDA73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  <a:p>
                  <a:pPr indent="0" lvl="0" marL="0" rtl="0" algn="l">
                    <a:spcBef>
                      <a:spcPts val="150"/>
                    </a:spcBef>
                    <a:spcAft>
                      <a:spcPts val="0"/>
                    </a:spcAft>
                    <a:buNone/>
                  </a:pPr>
                  <a:r>
                    <a:rPr b="1" lang="en" sz="2933">
                      <a:solidFill>
                        <a:srgbClr val="DDA73B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63</a:t>
                  </a:r>
                  <a:endParaRPr b="1" sz="2933">
                    <a:solidFill>
                      <a:srgbClr val="DDA73B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  <a:p>
                  <a:pPr indent="0" lvl="0" marL="0" rtl="0" algn="l">
                    <a:spcBef>
                      <a:spcPts val="300"/>
                    </a:spcBef>
                    <a:spcAft>
                      <a:spcPts val="0"/>
                    </a:spcAft>
                    <a:buNone/>
                  </a:pPr>
                  <a:r>
                    <a:rPr b="0" lang="en" sz="765">
                      <a:solidFill>
                        <a:srgbClr val="FFFFFF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Concurrent Enrollment Credit Hours In Progress</a:t>
                  </a:r>
                  <a:endParaRPr b="0" sz="765">
                    <a:solidFill>
                      <a:srgbClr val="FFFFFF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</p:txBody>
            </p:sp>
          </p:grpSp>
        </p:grpSp>
        <p:grpSp>
          <p:nvGrpSpPr>
            <p:cNvPr id="196" name="Google Shape;196;p20"/>
            <p:cNvGrpSpPr/>
            <p:nvPr/>
          </p:nvGrpSpPr>
          <p:grpSpPr>
            <a:xfrm>
              <a:off x="4143375" y="304800"/>
              <a:ext cx="3857700" cy="2114700"/>
              <a:chOff x="0" y="0"/>
              <a:chExt cx="3857700" cy="2114700"/>
            </a:xfrm>
          </p:grpSpPr>
          <p:grpSp>
            <p:nvGrpSpPr>
              <p:cNvPr id="197" name="Google Shape;197;p20"/>
              <p:cNvGrpSpPr/>
              <p:nvPr/>
            </p:nvGrpSpPr>
            <p:grpSpPr>
              <a:xfrm>
                <a:off x="0" y="0"/>
                <a:ext cx="3857700" cy="952500"/>
                <a:chOff x="0" y="0"/>
                <a:chExt cx="3857700" cy="952500"/>
              </a:xfrm>
            </p:grpSpPr>
            <p:sp>
              <p:nvSpPr>
                <p:cNvPr id="198" name="Google Shape;198;p20"/>
                <p:cNvSpPr/>
                <p:nvPr/>
              </p:nvSpPr>
              <p:spPr>
                <a:xfrm>
                  <a:off x="0" y="0"/>
                  <a:ext cx="3857700" cy="952500"/>
                </a:xfrm>
                <a:prstGeom prst="roundRect">
                  <a:avLst>
                    <a:gd fmla="val 4000" name="adj"/>
                  </a:avLst>
                </a:prstGeom>
                <a:solidFill>
                  <a:srgbClr val="0A2617">
                    <a:alpha val="60000"/>
                  </a:srgbClr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20"/>
                <p:cNvSpPr/>
                <p:nvPr/>
              </p:nvSpPr>
              <p:spPr>
                <a:xfrm>
                  <a:off x="0" y="0"/>
                  <a:ext cx="3857700" cy="19200"/>
                </a:xfrm>
                <a:prstGeom prst="rect">
                  <a:avLst/>
                </a:prstGeom>
                <a:solidFill>
                  <a:srgbClr val="C2D1C9">
                    <a:alpha val="30000"/>
                  </a:srgbClr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" name="Google Shape;200;p20"/>
                <p:cNvSpPr txBox="1"/>
                <p:nvPr/>
              </p:nvSpPr>
              <p:spPr>
                <a:xfrm>
                  <a:off x="171450" y="133350"/>
                  <a:ext cx="3514800" cy="685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C2D1C9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AY 2025–2026 Baseline</a:t>
                  </a:r>
                  <a:endParaRPr b="0" sz="701">
                    <a:solidFill>
                      <a:srgbClr val="C2D1C9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  <a:p>
                  <a:pPr indent="0" lvl="0" marL="0" rtl="0" algn="l">
                    <a:spcBef>
                      <a:spcPts val="150"/>
                    </a:spcBef>
                    <a:spcAft>
                      <a:spcPts val="0"/>
                    </a:spcAft>
                    <a:buNone/>
                  </a:pPr>
                  <a:r>
                    <a:rPr b="1" lang="en" sz="2423">
                      <a:solidFill>
                        <a:srgbClr val="FFFFFF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0</a:t>
                  </a:r>
                  <a:endParaRPr b="1" sz="2423">
                    <a:solidFill>
                      <a:srgbClr val="FFFFFF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  <a:p>
                  <a:pPr indent="0" lvl="0" marL="0" rtl="0" algn="l">
                    <a:spcBef>
                      <a:spcPts val="30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C2D1C9"/>
                      </a:solidFill>
                      <a:latin typeface="Inter"/>
                      <a:ea typeface="Inter"/>
                      <a:cs typeface="Inter"/>
                      <a:sym typeface="Inter"/>
                    </a:rPr>
                    <a:t>Work-Based Learning Students</a:t>
                  </a:r>
                  <a:endParaRPr b="0" sz="701">
                    <a:solidFill>
                      <a:srgbClr val="C2D1C9"/>
                    </a:solidFill>
                    <a:latin typeface="Inter"/>
                    <a:ea typeface="Inter"/>
                    <a:cs typeface="Inter"/>
                    <a:sym typeface="Inter"/>
                  </a:endParaRPr>
                </a:p>
              </p:txBody>
            </p:sp>
          </p:grpSp>
          <p:grpSp>
            <p:nvGrpSpPr>
              <p:cNvPr id="201" name="Google Shape;201;p20"/>
              <p:cNvGrpSpPr/>
              <p:nvPr/>
            </p:nvGrpSpPr>
            <p:grpSpPr>
              <a:xfrm>
                <a:off x="0" y="1066800"/>
                <a:ext cx="3857700" cy="1047900"/>
                <a:chOff x="0" y="0"/>
                <a:chExt cx="3857700" cy="1047900"/>
              </a:xfrm>
            </p:grpSpPr>
            <p:sp>
              <p:nvSpPr>
                <p:cNvPr id="202" name="Google Shape;202;p20"/>
                <p:cNvSpPr/>
                <p:nvPr/>
              </p:nvSpPr>
              <p:spPr>
                <a:xfrm>
                  <a:off x="0" y="0"/>
                  <a:ext cx="3857700" cy="1047900"/>
                </a:xfrm>
                <a:prstGeom prst="roundRect">
                  <a:avLst>
                    <a:gd fmla="val 3636" name="adj"/>
                  </a:avLst>
                </a:prstGeom>
                <a:solidFill>
                  <a:srgbClr val="0A2617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" name="Google Shape;203;p20"/>
                <p:cNvSpPr/>
                <p:nvPr/>
              </p:nvSpPr>
              <p:spPr>
                <a:xfrm>
                  <a:off x="0" y="0"/>
                  <a:ext cx="3857700" cy="38100"/>
                </a:xfrm>
                <a:prstGeom prst="rect">
                  <a:avLst/>
                </a:prstGeom>
                <a:solidFill>
                  <a:srgbClr val="DDA73B"/>
                </a:solidFill>
                <a:ln>
                  <a:noFill/>
                </a:ln>
              </p:spPr>
              <p:txBody>
                <a:bodyPr anchorCtr="0" anchor="ctr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20"/>
                <p:cNvSpPr txBox="1"/>
                <p:nvPr/>
              </p:nvSpPr>
              <p:spPr>
                <a:xfrm>
                  <a:off x="171450" y="133350"/>
                  <a:ext cx="3514800" cy="781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0" lang="en" sz="701">
                      <a:solidFill>
                        <a:srgbClr val="DDA73B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AY 2026–2027 Fall Progress</a:t>
                  </a:r>
                  <a:endParaRPr b="0" sz="701">
                    <a:solidFill>
                      <a:srgbClr val="DDA73B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  <a:p>
                  <a:pPr indent="0" lvl="0" marL="0" rtl="0" algn="l">
                    <a:spcBef>
                      <a:spcPts val="150"/>
                    </a:spcBef>
                    <a:spcAft>
                      <a:spcPts val="0"/>
                    </a:spcAft>
                    <a:buNone/>
                  </a:pPr>
                  <a:r>
                    <a:rPr b="1" lang="en" sz="2933">
                      <a:solidFill>
                        <a:srgbClr val="DDA73B"/>
                      </a:solidFill>
                      <a:latin typeface="Merriweather"/>
                      <a:ea typeface="Merriweather"/>
                      <a:cs typeface="Merriweather"/>
                      <a:sym typeface="Merriweather"/>
                    </a:rPr>
                    <a:t>3</a:t>
                  </a:r>
                  <a:endParaRPr b="1" sz="2933">
                    <a:solidFill>
                      <a:srgbClr val="DDA73B"/>
                    </a:solidFill>
                    <a:latin typeface="Merriweather"/>
                    <a:ea typeface="Merriweather"/>
                    <a:cs typeface="Merriweather"/>
                    <a:sym typeface="Merriweather"/>
                  </a:endParaRPr>
                </a:p>
                <a:p>
                  <a:pPr indent="0" lvl="0" marL="0" rtl="0" algn="l">
                    <a:spcBef>
                      <a:spcPts val="300"/>
                    </a:spcBef>
                    <a:spcAft>
                      <a:spcPts val="0"/>
                    </a:spcAft>
                    <a:buNone/>
                  </a:pPr>
                  <a:r>
                    <a:rPr b="0" lang="en" sz="765">
                      <a:solidFill>
                        <a:srgbClr val="FFFFFF"/>
                      </a:solidFill>
                      <a:latin typeface="Inter SemiBold"/>
                      <a:ea typeface="Inter SemiBold"/>
                      <a:cs typeface="Inter SemiBold"/>
                      <a:sym typeface="Inter SemiBold"/>
                    </a:rPr>
                    <a:t>Students Actively Participating in Internships</a:t>
                  </a:r>
                  <a:endParaRPr b="0" sz="765">
                    <a:solidFill>
                      <a:srgbClr val="FFFFFF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endParaRPr>
                </a:p>
              </p:txBody>
            </p:sp>
          </p:grpSp>
        </p:grpSp>
      </p:grpSp>
      <p:pic>
        <p:nvPicPr>
          <p:cNvPr id="205" name="Google Shape;205;p20" title="NEW Logo gold and cowboy v2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2335" y="196813"/>
            <a:ext cx="870175" cy="71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3A26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DDA73B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 txBox="1"/>
          <p:nvPr/>
        </p:nvSpPr>
        <p:spPr>
          <a:xfrm>
            <a:off x="571500" y="228600"/>
            <a:ext cx="72390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50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Celebrating Our Dedicated Staff &amp; Next Steps</a:t>
            </a:r>
            <a:endParaRPr b="1" sz="2250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571500" y="904875"/>
            <a:ext cx="4205100" cy="26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rPr>
              <a:t>Staff Recognition</a:t>
            </a:r>
            <a:endParaRPr b="1" sz="97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t/>
            </a:r>
            <a:endParaRPr b="1" sz="975">
              <a:solidFill>
                <a:srgbClr val="DDA73B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Honoring Campus Dedication</a:t>
            </a:r>
            <a:endParaRPr b="0" sz="1650">
              <a:solidFill>
                <a:srgbClr val="FFFFFF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indent="0" lvl="0" marL="0" rtl="0" algn="l">
              <a:spcBef>
                <a:spcPts val="750"/>
              </a:spcBef>
              <a:spcAft>
                <a:spcPts val="0"/>
              </a:spcAft>
              <a:buNone/>
            </a:pPr>
            <a:r>
              <a:rPr b="0"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We proudly recognize our dedicated classroom teachers, instructional support personnel, substitute teachers, bus drivers, nutrition service staff, nurses, front office</a:t>
            </a:r>
            <a:r>
              <a:rPr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and </a:t>
            </a:r>
            <a:r>
              <a:rPr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district</a:t>
            </a:r>
            <a:r>
              <a:rPr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teams </a:t>
            </a:r>
            <a:r>
              <a:rPr b="0"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for their unwavering commitment to serving students daily across campus.</a:t>
            </a:r>
            <a:endParaRPr b="0" sz="11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Looking forward to seeing the community at the Cowboy basketball and track events this </a:t>
            </a:r>
            <a:r>
              <a:rPr lang="en" sz="112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season!</a:t>
            </a:r>
            <a:endParaRPr sz="11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25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1200"/>
              </a:spcBef>
              <a:spcAft>
                <a:spcPts val="600"/>
              </a:spcAft>
              <a:buNone/>
            </a:pPr>
            <a:r>
              <a:t/>
            </a:r>
            <a:endParaRPr sz="1050">
              <a:solidFill>
                <a:srgbClr val="C2D1C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13" name="Google Shape;213;p21"/>
          <p:cNvGrpSpPr/>
          <p:nvPr/>
        </p:nvGrpSpPr>
        <p:grpSpPr>
          <a:xfrm>
            <a:off x="571500" y="3762375"/>
            <a:ext cx="8001000" cy="1095300"/>
            <a:chOff x="0" y="0"/>
            <a:chExt cx="8001000" cy="1095300"/>
          </a:xfrm>
        </p:grpSpPr>
        <p:sp>
          <p:nvSpPr>
            <p:cNvPr id="214" name="Google Shape;214;p21"/>
            <p:cNvSpPr/>
            <p:nvPr/>
          </p:nvSpPr>
          <p:spPr>
            <a:xfrm>
              <a:off x="0" y="0"/>
              <a:ext cx="8001000" cy="1095300"/>
            </a:xfrm>
            <a:prstGeom prst="roundRect">
              <a:avLst>
                <a:gd fmla="val 3478" name="adj"/>
              </a:avLst>
            </a:prstGeom>
            <a:solidFill>
              <a:srgbClr val="0A261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1"/>
            <p:cNvSpPr/>
            <p:nvPr/>
          </p:nvSpPr>
          <p:spPr>
            <a:xfrm>
              <a:off x="0" y="0"/>
              <a:ext cx="8001000" cy="38100"/>
            </a:xfrm>
            <a:prstGeom prst="rect">
              <a:avLst/>
            </a:prstGeom>
            <a:solidFill>
              <a:srgbClr val="DDA7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1"/>
            <p:cNvSpPr txBox="1"/>
            <p:nvPr/>
          </p:nvSpPr>
          <p:spPr>
            <a:xfrm>
              <a:off x="228600" y="114300"/>
              <a:ext cx="7543800" cy="2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75">
                  <a:solidFill>
                    <a:srgbClr val="DDA73B"/>
                  </a:solidFill>
                  <a:latin typeface="Merriweather"/>
                  <a:ea typeface="Merriweather"/>
                  <a:cs typeface="Merriweather"/>
                  <a:sym typeface="Merriweather"/>
                </a:rPr>
                <a:t>Community Call to Action &amp; Important Dates</a:t>
              </a:r>
              <a:endParaRPr b="1" sz="975">
                <a:solidFill>
                  <a:srgbClr val="DDA73B"/>
                </a:solidFill>
                <a:latin typeface="Merriweather"/>
                <a:ea typeface="Merriweather"/>
                <a:cs typeface="Merriweather"/>
                <a:sym typeface="Merriweather"/>
              </a:endParaRPr>
            </a:p>
          </p:txBody>
        </p:sp>
        <p:sp>
          <p:nvSpPr>
            <p:cNvPr id="217" name="Google Shape;217;p21"/>
            <p:cNvSpPr txBox="1"/>
            <p:nvPr/>
          </p:nvSpPr>
          <p:spPr>
            <a:xfrm>
              <a:off x="228600" y="361950"/>
              <a:ext cx="23814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S-CAP Stakeholder Survey</a:t>
              </a:r>
              <a:endParaRPr b="0" sz="10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October </a:t>
              </a:r>
              <a:r>
                <a:rPr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15th</a:t>
              </a: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 – October 31st, 2026</a:t>
              </a:r>
              <a:endParaRPr b="0"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Please complete the survey online</a:t>
              </a:r>
              <a:endParaRPr sz="90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218" name="Google Shape;218;p21"/>
            <p:cNvCxnSpPr/>
            <p:nvPr/>
          </p:nvCxnSpPr>
          <p:spPr>
            <a:xfrm>
              <a:off x="2762250" y="361950"/>
              <a:ext cx="0" cy="590700"/>
            </a:xfrm>
            <a:prstGeom prst="straightConnector1">
              <a:avLst/>
            </a:prstGeom>
            <a:solidFill>
              <a:srgbClr val="FFFFFF"/>
            </a:solidFill>
            <a:ln cap="flat" cmpd="sng" w="19050">
              <a:solidFill>
                <a:srgbClr val="113A2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19" name="Google Shape;219;p21"/>
            <p:cNvSpPr txBox="1"/>
            <p:nvPr/>
          </p:nvSpPr>
          <p:spPr>
            <a:xfrm>
              <a:off x="2952750" y="361950"/>
              <a:ext cx="22860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Next DAC Meeting</a:t>
              </a:r>
              <a:endParaRPr b="0" sz="10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November 4th @ 5:00 PM</a:t>
              </a:r>
              <a:endParaRPr b="0"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All community members invited</a:t>
              </a:r>
              <a:endParaRPr sz="90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cxnSp>
          <p:nvCxnSpPr>
            <p:cNvPr id="220" name="Google Shape;220;p21"/>
            <p:cNvCxnSpPr/>
            <p:nvPr/>
          </p:nvCxnSpPr>
          <p:spPr>
            <a:xfrm>
              <a:off x="5391150" y="361950"/>
              <a:ext cx="0" cy="590700"/>
            </a:xfrm>
            <a:prstGeom prst="straightConnector1">
              <a:avLst/>
            </a:prstGeom>
            <a:solidFill>
              <a:srgbClr val="FFFFFF"/>
            </a:solidFill>
            <a:ln cap="flat" cmpd="sng" w="19050">
              <a:solidFill>
                <a:srgbClr val="113A2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21" name="Google Shape;221;p21"/>
            <p:cNvSpPr txBox="1"/>
            <p:nvPr/>
          </p:nvSpPr>
          <p:spPr>
            <a:xfrm>
              <a:off x="5581650" y="361950"/>
              <a:ext cx="21909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" sz="105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Stay Connected</a:t>
              </a:r>
              <a:endParaRPr b="0" sz="105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en" sz="975">
                  <a:solidFill>
                    <a:srgbClr val="DDA7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ALMA • ClassDojo • District Website</a:t>
              </a:r>
              <a:endParaRPr b="0" sz="975">
                <a:solidFill>
                  <a:srgbClr val="DDA7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C2D1C9"/>
                  </a:solidFill>
                  <a:latin typeface="Inter"/>
                  <a:ea typeface="Inter"/>
                  <a:cs typeface="Inter"/>
                  <a:sym typeface="Inter"/>
                </a:rPr>
                <a:t>Follow for future district updates</a:t>
              </a:r>
              <a:endParaRPr sz="900">
                <a:solidFill>
                  <a:srgbClr val="C2D1C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22" name="Google Shape;222;p21" title="NEW Logo gold and cowboy v2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2476" y="152399"/>
            <a:ext cx="820034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 title="sudent 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1625" y="1213800"/>
            <a:ext cx="2437417" cy="2362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