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9" r:id="rId1"/>
  </p:sldMasterIdLst>
  <p:notesMasterIdLst>
    <p:notesMasterId r:id="rId12"/>
  </p:notesMasterIdLst>
  <p:sldIdLst>
    <p:sldId id="256" r:id="rId2"/>
    <p:sldId id="257" r:id="rId3"/>
    <p:sldId id="258" r:id="rId4"/>
    <p:sldId id="259" r:id="rId5"/>
    <p:sldId id="260" r:id="rId6"/>
    <p:sldId id="261" r:id="rId7"/>
    <p:sldId id="262" r:id="rId8"/>
    <p:sldId id="263" r:id="rId9"/>
    <p:sldId id="264" r:id="rId10"/>
    <p:sldId id="265" r:id="rId11"/>
  </p:sldIdLst>
  <p:sldSz cx="12192000" cy="6858000"/>
  <p:notesSz cx="6858000" cy="12192000"/>
  <p:embeddedFontLst>
    <p:embeddedFont>
      <p:font typeface="Oswald" panose="00000500000000000000" pitchFamily="2" charset="0"/>
      <p:regular r:id="rId13"/>
      <p:bold r:id="rId14"/>
    </p:embeddedFont>
    <p:embeddedFont>
      <p:font typeface="Public Sans" panose="020B0604020202020204" charset="0"/>
      <p:regular r:id="rId15"/>
      <p:bold r:id="rId16"/>
      <p:italic r:id="rId17"/>
      <p:boldItalic r:id="rId18"/>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7" d="100"/>
          <a:sy n="107" d="100"/>
        </p:scale>
        <p:origin x="714" y="11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1.fntdata"/><Relationship Id="rId18" Type="http://schemas.openxmlformats.org/officeDocument/2006/relationships/font" Target="fonts/font6.fntdata"/><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font" Target="fonts/font5.fntdata"/><Relationship Id="rId2" Type="http://schemas.openxmlformats.org/officeDocument/2006/relationships/slide" Target="slides/slide1.xml"/><Relationship Id="rId16" Type="http://schemas.openxmlformats.org/officeDocument/2006/relationships/font" Target="fonts/font4.fntdata"/><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2.fntdata"/><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
        <p:cNvGrpSpPr/>
        <p:nvPr/>
      </p:nvGrpSpPr>
      <p:grpSpPr>
        <a:xfrm>
          <a:off x="0" y="0"/>
          <a:ext cx="0" cy="0"/>
          <a:chOff x="0" y="0"/>
          <a:chExt cx="0" cy="0"/>
        </a:xfrm>
      </p:grpSpPr>
      <p:sp>
        <p:nvSpPr>
          <p:cNvPr id="12" name="Google Shape;12;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 name="Google Shape;13;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Welcome and thank you. I want to spend our time on one idea: that a high school diploma should be where a student's options begin, not where they end. I'll show you what we are building in Everton, who is building it with us, and why I believe every district in this room can do the same thing, whatever its size.</a:t>
            </a:r>
            <a:endParaRPr/>
          </a:p>
        </p:txBody>
      </p:sp>
      <p:sp>
        <p:nvSpPr>
          <p:cNvPr id="14" name="Google Shape;14;p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
        <p:cNvGrpSpPr/>
        <p:nvPr/>
      </p:nvGrpSpPr>
      <p:grpSpPr>
        <a:xfrm>
          <a:off x="0" y="0"/>
          <a:ext cx="0" cy="0"/>
          <a:chOff x="0" y="0"/>
          <a:chExt cx="0" cy="0"/>
        </a:xfrm>
      </p:grpSpPr>
      <p:sp>
        <p:nvSpPr>
          <p:cNvPr id="24" name="Google Shape;24;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5" name="Google Shape;25;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Let's be honest about what small schools are up against. We don't have a career center down the hall. We don't have a specialist for every pathway. Many of us can't fill a traditional program with enough students to justify it. Those are real limits. But look at the right column. We know every kid. Our employers know our families. Our communities show up. And we can change direction in a month instead of a year. Those are advantages big districts would pay for. The question is whether we build on them.</a:t>
            </a:r>
            <a:endParaRPr/>
          </a:p>
        </p:txBody>
      </p:sp>
      <p:sp>
        <p:nvSpPr>
          <p:cNvPr id="26" name="Google Shape;26;p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
        <p:cNvGrpSpPr/>
        <p:nvPr/>
      </p:nvGrpSpPr>
      <p:grpSpPr>
        <a:xfrm>
          <a:off x="0" y="0"/>
          <a:ext cx="0" cy="0"/>
          <a:chOff x="0" y="0"/>
          <a:chExt cx="0" cy="0"/>
        </a:xfrm>
      </p:grpSpPr>
      <p:sp>
        <p:nvSpPr>
          <p:cNvPr id="40" name="Google Shape;40;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1" name="Google Shape;41;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Here is the whole idea on one slide. Too many students treat the diploma as the finish line. They cross the stage, and then what? Diploma Plus means the diploma is where things start. On top of it, our students stack industry-recognized credentials, and they stack registered youth apprenticeship hours. When they graduate, they have the diploma, a credential an employer recognizes on sight, and a work record with a mentor who can vouch for them. That is what ready for life looks like.</a:t>
            </a:r>
            <a:endParaRPr/>
          </a:p>
        </p:txBody>
      </p:sp>
      <p:sp>
        <p:nvSpPr>
          <p:cNvPr id="42" name="Google Shape;42;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0" name="Google Shape;60;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I want to be clear about where this came from. This was not a superintendent's idea. It is written in our strategic plan, and the words in that plan came from our community. Parents, local employers, our staff, and our students sat at the table and told us what they wanted a graduate of Everton to be able to do. We held the meetings. They held the pen. So when we execute this plan, we are keeping a promise our community made to its own kids. That changes how the work feels, and it changes who shows up to help. [Read the goal from the strategic plan here.]</a:t>
            </a:r>
            <a:endParaRPr/>
          </a:p>
        </p:txBody>
      </p:sp>
      <p:sp>
        <p:nvSpPr>
          <p:cNvPr id="61" name="Google Shape;61;p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
        <p:cNvGrpSpPr/>
        <p:nvPr/>
      </p:nvGrpSpPr>
      <p:grpSpPr>
        <a:xfrm>
          <a:off x="0" y="0"/>
          <a:ext cx="0" cy="0"/>
          <a:chOff x="0" y="0"/>
          <a:chExt cx="0" cy="0"/>
        </a:xfrm>
      </p:grpSpPr>
      <p:sp>
        <p:nvSpPr>
          <p:cNvPr id="70" name="Google Shape;70;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1" name="Google Shape;71;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The first leg is industry-recognized credentials, and we could not do this without Callie McElwain and ICEB. [Describe Callie's role and what ICEB provides.] Here is why credentials matter. A transcript tells an employer a student passed a class. A credential tells them exactly what the student can do, in language their industry already uses. And here is the small-school lesson: we don't have to build the expertise ourselves. The partner brings the content and the testing. We bring the kids, the time in the schedule, and the follow-through. [Share the number of credentials earned and one student example.]</a:t>
            </a:r>
            <a:endParaRPr/>
          </a:p>
        </p:txBody>
      </p:sp>
      <p:sp>
        <p:nvSpPr>
          <p:cNvPr id="72" name="Google Shape;72;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Google Shape;94;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5" name="Google Shape;95;p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The second leg is registered youth apprenticeships, built with Betty Glasgow. [Describe Betty's role.] A registered apprenticeship is not a job shadow and it's not a summer job. It's paid work with a local employer, a mentor on the job, instruction tied to that work, and a documented record of hours and skills that goes with the student after graduation. For a kid in a small town, that means an adult outside the school who knows them, trusts them, and will vouch for them. [Share the number of apprentices, the employers, and one student story.]</a:t>
            </a:r>
            <a:endParaRPr/>
          </a:p>
        </p:txBody>
      </p:sp>
      <p:sp>
        <p:nvSpPr>
          <p:cNvPr id="96" name="Google Shape;96;p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
        <p:cNvGrpSpPr/>
        <p:nvPr/>
      </p:nvGrpSpPr>
      <p:grpSpPr>
        <a:xfrm>
          <a:off x="0" y="0"/>
          <a:ext cx="0" cy="0"/>
          <a:chOff x="0" y="0"/>
          <a:chExt cx="0" cy="0"/>
        </a:xfrm>
      </p:grpSpPr>
      <p:sp>
        <p:nvSpPr>
          <p:cNvPr id="124" name="Google Shape;124;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5" name="Google Shape;125;p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Here's what stacking looks like over four years. This is an example, not a mold; every plan is built around the kid. Freshman year is exploration: what do you like, and who in our community does that work? Sophomore year, a first credential, earned during the school day. Junior year, the apprenticeship starts, paid work with a mentor, and often a second credential. By senior year, that student walks across the stage with a diploma, credentials, real hours on the job, and an employer who knows their name. [Adjust grade levels to match how Everton actually sequences this.]</a:t>
            </a:r>
            <a:endParaRPr/>
          </a:p>
        </p:txBody>
      </p:sp>
      <p:sp>
        <p:nvSpPr>
          <p:cNvPr id="126" name="Google Shape;126;p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1" name="Google Shape;151;p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None of this works without partnerships, and in a small town the partners are already around you. Start with who you know: the shop owner, the clinic, the co-op, the parent who runs a crew. Ask them what they need, and build the pathway around the jobs that actually exist in your community. Make the first ask small. A tour. A job shadow. One hour a week as a mentor. Most employers say yes to that, and yes grows. And the goal is simple: the adults who will someday hire our kids should know them before graduation, not meet them after. [Name two or three Everton partners here.]</a:t>
            </a:r>
            <a:endParaRPr/>
          </a:p>
        </p:txBody>
      </p:sp>
      <p:sp>
        <p:nvSpPr>
          <p:cNvPr id="152" name="Google Shape;152;p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4"/>
        <p:cNvGrpSpPr/>
        <p:nvPr/>
      </p:nvGrpSpPr>
      <p:grpSpPr>
        <a:xfrm>
          <a:off x="0" y="0"/>
          <a:ext cx="0" cy="0"/>
          <a:chOff x="0" y="0"/>
          <a:chExt cx="0" cy="0"/>
        </a:xfrm>
      </p:grpSpPr>
      <p:sp>
        <p:nvSpPr>
          <p:cNvPr id="175" name="Google Shape;175;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6" name="Google Shape;176;p1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This is the part I most want you to take home. Everyone in this room can do this, regardless of size. Being small changes the scale. You may start with three students instead of thirty. It does not change the ceiling on what those students can earn. You don't need a new building or a new grant to begin. You need one person on staff who will own it, one credential partner, one employer willing to mentor, and one student ready to go. Start there. The second employer is easier than the first, and the second cohort is easier than the first.</a:t>
            </a:r>
            <a:endParaRPr/>
          </a:p>
        </p:txBody>
      </p:sp>
      <p:sp>
        <p:nvSpPr>
          <p:cNvPr id="177" name="Google Shape;177;p1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9</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
        <p:cNvGrpSpPr/>
        <p:nvPr/>
      </p:nvGrpSpPr>
      <p:grpSpPr>
        <a:xfrm>
          <a:off x="0" y="0"/>
          <a:ext cx="0" cy="0"/>
          <a:chOff x="0" y="0"/>
          <a:chExt cx="0" cy="0"/>
        </a:xfrm>
      </p:grpSpPr>
      <p:sp>
        <p:nvSpPr>
          <p:cNvPr id="192" name="Google Shape;192;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3" name="Google Shape;193;p1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I'll close with this. No one in Everton does this alone. Our community wrote the plan. Our employers open the doors. Our staff build the path. And our students do the work. When each of those groups carries its part, a small school can give its kids more than anyone thought was possible. I'd love to hear what you're building, and I'm glad to help if you want to start. Questions?</a:t>
            </a:r>
            <a:endParaRPr/>
          </a:p>
        </p:txBody>
      </p:sp>
      <p:sp>
        <p:nvSpPr>
          <p:cNvPr id="194" name="Google Shape;194;p1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10</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DEFAULT">
  <p:cSld name="DEFAULT">
    <p:bg>
      <p:bgPr>
        <a:solidFill>
          <a:schemeClr val="lt1"/>
        </a:solidFill>
        <a:effectLst/>
      </p:bgPr>
    </p:bg>
    <p:spTree>
      <p:nvGrpSpPr>
        <p:cNvPr id="1" name="Shape 10"/>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Shape 9"/>
        <p:cNvGrpSpPr/>
        <p:nvPr/>
      </p:nvGrpSpPr>
      <p:grpSpPr>
        <a:xfrm>
          <a:off x="0" y="0"/>
          <a:ext cx="0" cy="0"/>
          <a:chOff x="0" y="0"/>
          <a:chExt cx="0" cy="0"/>
        </a:xfrm>
      </p:grpSpPr>
    </p:spTree>
  </p:cSld>
  <p:clrMap bg1="lt1" tx1="dk1" bg2="dk2" tx2="lt2" accent1="accent1" accent2="accent2" accent3="accent3" accent4="accent4" accent5="accent5" accent6="accent6" hlink="hlink" folHlink="folHlink"/>
  <p:sldLayoutIdLst>
    <p:sldLayoutId id="2147483648"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B2420"/>
        </a:solidFill>
        <a:effectLst/>
      </p:bgPr>
    </p:bg>
    <p:spTree>
      <p:nvGrpSpPr>
        <p:cNvPr id="1" name="Shape 15"/>
        <p:cNvGrpSpPr/>
        <p:nvPr/>
      </p:nvGrpSpPr>
      <p:grpSpPr>
        <a:xfrm>
          <a:off x="0" y="0"/>
          <a:ext cx="0" cy="0"/>
          <a:chOff x="0" y="0"/>
          <a:chExt cx="0" cy="0"/>
        </a:xfrm>
      </p:grpSpPr>
      <p:pic>
        <p:nvPicPr>
          <p:cNvPr id="16" name="Google Shape;16;p3"/>
          <p:cNvPicPr preferRelativeResize="0"/>
          <p:nvPr/>
        </p:nvPicPr>
        <p:blipFill>
          <a:blip r:embed="rId3">
            <a:alphaModFix/>
          </a:blip>
          <a:stretch>
            <a:fillRect/>
          </a:stretch>
        </p:blipFill>
        <p:spPr>
          <a:xfrm>
            <a:off x="3182" y="3"/>
            <a:ext cx="12185599" cy="6858001"/>
          </a:xfrm>
          <a:prstGeom prst="rect">
            <a:avLst/>
          </a:prstGeom>
          <a:noFill/>
          <a:ln>
            <a:noFill/>
          </a:ln>
        </p:spPr>
      </p:pic>
      <p:sp>
        <p:nvSpPr>
          <p:cNvPr id="17" name="Google Shape;17;p3"/>
          <p:cNvSpPr txBox="1"/>
          <p:nvPr/>
        </p:nvSpPr>
        <p:spPr>
          <a:xfrm>
            <a:off x="609600" y="533400"/>
            <a:ext cx="8508900" cy="3303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E08A3C"/>
              </a:buClr>
              <a:buSzPts val="1200"/>
              <a:buFont typeface="Public Sans"/>
              <a:buNone/>
            </a:pPr>
            <a:r>
              <a:rPr lang="en-US" sz="1300" b="1" i="0" u="none" strike="noStrike" cap="none">
                <a:solidFill>
                  <a:srgbClr val="FFDD00"/>
                </a:solidFill>
                <a:latin typeface="Public Sans"/>
                <a:ea typeface="Public Sans"/>
                <a:cs typeface="Public Sans"/>
                <a:sym typeface="Public Sans"/>
              </a:rPr>
              <a:t>MARE · MISSOURI ASSOCIATION OF RURAL EDUCATION</a:t>
            </a:r>
            <a:endParaRPr sz="1300" b="0" i="0" u="none" strike="noStrike" cap="none">
              <a:solidFill>
                <a:srgbClr val="FFDD00"/>
              </a:solidFill>
              <a:latin typeface="Calibri"/>
              <a:ea typeface="Calibri"/>
              <a:cs typeface="Calibri"/>
              <a:sym typeface="Calibri"/>
            </a:endParaRPr>
          </a:p>
        </p:txBody>
      </p:sp>
      <p:sp>
        <p:nvSpPr>
          <p:cNvPr id="18" name="Google Shape;18;p3"/>
          <p:cNvSpPr txBox="1"/>
          <p:nvPr/>
        </p:nvSpPr>
        <p:spPr>
          <a:xfrm>
            <a:off x="609600" y="1409700"/>
            <a:ext cx="6858000" cy="26034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F5F1E8"/>
              </a:buClr>
              <a:buSzPts val="8800"/>
              <a:buFont typeface="Oswald"/>
              <a:buNone/>
            </a:pPr>
            <a:r>
              <a:rPr lang="en-US" sz="8600" b="1">
                <a:solidFill>
                  <a:srgbClr val="FFFFFF"/>
                </a:solidFill>
                <a:latin typeface="Oswald"/>
                <a:ea typeface="Oswald"/>
                <a:cs typeface="Oswald"/>
                <a:sym typeface="Oswald"/>
              </a:rPr>
              <a:t>DIPLOMA</a:t>
            </a:r>
            <a:endParaRPr sz="8600" b="1">
              <a:solidFill>
                <a:srgbClr val="FFFFFF"/>
              </a:solidFill>
              <a:latin typeface="Oswald"/>
              <a:ea typeface="Oswald"/>
              <a:cs typeface="Oswald"/>
              <a:sym typeface="Oswald"/>
            </a:endParaRPr>
          </a:p>
          <a:p>
            <a:pPr marL="0" marR="0" lvl="0" indent="0" algn="l" rtl="0">
              <a:spcBef>
                <a:spcPts val="0"/>
              </a:spcBef>
              <a:spcAft>
                <a:spcPts val="0"/>
              </a:spcAft>
              <a:buClr>
                <a:srgbClr val="F5F1E8"/>
              </a:buClr>
              <a:buSzPts val="8800"/>
              <a:buFont typeface="Oswald"/>
              <a:buNone/>
            </a:pPr>
            <a:r>
              <a:rPr lang="en-US" sz="8600" b="1">
                <a:solidFill>
                  <a:srgbClr val="FFDD00"/>
                </a:solidFill>
                <a:latin typeface="Oswald"/>
                <a:ea typeface="Oswald"/>
                <a:cs typeface="Oswald"/>
                <a:sym typeface="Oswald"/>
              </a:rPr>
              <a:t>PLUS</a:t>
            </a:r>
            <a:endParaRPr sz="8600" b="1">
              <a:solidFill>
                <a:srgbClr val="FFDD00"/>
              </a:solidFill>
              <a:latin typeface="Oswald"/>
              <a:ea typeface="Oswald"/>
              <a:cs typeface="Oswald"/>
              <a:sym typeface="Oswald"/>
            </a:endParaRPr>
          </a:p>
        </p:txBody>
      </p:sp>
      <p:sp>
        <p:nvSpPr>
          <p:cNvPr id="19" name="Google Shape;19;p3"/>
          <p:cNvSpPr txBox="1"/>
          <p:nvPr/>
        </p:nvSpPr>
        <p:spPr>
          <a:xfrm>
            <a:off x="609600" y="4076700"/>
            <a:ext cx="6731100" cy="11811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CFC8B8"/>
              </a:buClr>
              <a:buSzPts val="2200"/>
              <a:buFont typeface="Public Sans"/>
              <a:buNone/>
            </a:pPr>
            <a:r>
              <a:rPr lang="en-US" sz="2100" b="0" i="0" u="none" strike="noStrike" cap="none">
                <a:solidFill>
                  <a:srgbClr val="FFFFFF"/>
                </a:solidFill>
                <a:latin typeface="Public Sans"/>
                <a:ea typeface="Public Sans"/>
                <a:cs typeface="Public Sans"/>
                <a:sym typeface="Public Sans"/>
              </a:rPr>
              <a:t>The diploma is the starting line. How a small rural district is building a path from graduation into life.</a:t>
            </a:r>
            <a:endParaRPr sz="2100" b="0" i="0" u="none" strike="noStrike" cap="none">
              <a:solidFill>
                <a:srgbClr val="FFFFFF"/>
              </a:solidFill>
              <a:latin typeface="Calibri"/>
              <a:ea typeface="Calibri"/>
              <a:cs typeface="Calibri"/>
              <a:sym typeface="Calibri"/>
            </a:endParaRPr>
          </a:p>
        </p:txBody>
      </p:sp>
      <p:sp>
        <p:nvSpPr>
          <p:cNvPr id="20" name="Google Shape;20;p3"/>
          <p:cNvSpPr txBox="1"/>
          <p:nvPr/>
        </p:nvSpPr>
        <p:spPr>
          <a:xfrm>
            <a:off x="1066800" y="5676900"/>
            <a:ext cx="9017100" cy="6858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F5F1E8"/>
              </a:buClr>
              <a:buSzPts val="1600"/>
              <a:buFont typeface="Public Sans"/>
              <a:buNone/>
            </a:pPr>
            <a:r>
              <a:rPr lang="en-US" sz="2000" b="1" i="0" u="none" strike="noStrike" cap="none">
                <a:latin typeface="Public Sans"/>
                <a:ea typeface="Public Sans"/>
                <a:cs typeface="Public Sans"/>
                <a:sym typeface="Public Sans"/>
              </a:rPr>
              <a:t>Will Darter, Ed.D.</a:t>
            </a:r>
            <a:endParaRPr sz="2000" b="0" i="0" u="none" strike="noStrike" cap="none">
              <a:latin typeface="Calibri"/>
              <a:ea typeface="Calibri"/>
              <a:cs typeface="Calibri"/>
              <a:sym typeface="Calibri"/>
            </a:endParaRPr>
          </a:p>
          <a:p>
            <a:pPr marL="0" marR="0" lvl="0" indent="0" algn="l" rtl="0">
              <a:spcBef>
                <a:spcPts val="0"/>
              </a:spcBef>
              <a:spcAft>
                <a:spcPts val="0"/>
              </a:spcAft>
              <a:buClr>
                <a:srgbClr val="F5F1E8"/>
              </a:buClr>
              <a:buSzPts val="1600"/>
              <a:buFont typeface="Public Sans"/>
              <a:buNone/>
            </a:pPr>
            <a:r>
              <a:rPr lang="en-US" sz="2000" b="0" i="0" u="none" strike="noStrike" cap="none">
                <a:latin typeface="Public Sans"/>
                <a:ea typeface="Public Sans"/>
                <a:cs typeface="Public Sans"/>
                <a:sym typeface="Public Sans"/>
              </a:rPr>
              <a:t>Superintendent, Everton R-III School District</a:t>
            </a:r>
            <a:endParaRPr sz="2000" b="0" i="0" u="none" strike="noStrike" cap="none">
              <a:latin typeface="Calibri"/>
              <a:ea typeface="Calibri"/>
              <a:cs typeface="Calibri"/>
              <a:sym typeface="Calibri"/>
            </a:endParaRPr>
          </a:p>
        </p:txBody>
      </p:sp>
      <p:pic>
        <p:nvPicPr>
          <p:cNvPr id="21" name="Google Shape;21;p3"/>
          <p:cNvPicPr preferRelativeResize="0"/>
          <p:nvPr/>
        </p:nvPicPr>
        <p:blipFill>
          <a:blip r:embed="rId4">
            <a:alphaModFix/>
          </a:blip>
          <a:stretch>
            <a:fillRect/>
          </a:stretch>
        </p:blipFill>
        <p:spPr>
          <a:xfrm>
            <a:off x="10731500" y="5676900"/>
            <a:ext cx="558800" cy="534789"/>
          </a:xfrm>
          <a:prstGeom prst="rect">
            <a:avLst/>
          </a:prstGeom>
          <a:noFill/>
          <a:ln>
            <a:noFill/>
          </a:ln>
        </p:spPr>
      </p:pic>
      <p:pic>
        <p:nvPicPr>
          <p:cNvPr id="22" name="Google Shape;22;p3"/>
          <p:cNvPicPr preferRelativeResize="0"/>
          <p:nvPr/>
        </p:nvPicPr>
        <p:blipFill>
          <a:blip r:embed="rId5">
            <a:alphaModFix/>
          </a:blip>
          <a:stretch>
            <a:fillRect/>
          </a:stretch>
        </p:blipFill>
        <p:spPr>
          <a:xfrm>
            <a:off x="9982200" y="342900"/>
            <a:ext cx="1422300" cy="1422300"/>
          </a:xfrm>
          <a:prstGeom prst="ellipse">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5F1E8"/>
        </a:solidFill>
        <a:effectLst/>
      </p:bgPr>
    </p:bg>
    <p:spTree>
      <p:nvGrpSpPr>
        <p:cNvPr id="1" name="Shape 27"/>
        <p:cNvGrpSpPr/>
        <p:nvPr/>
      </p:nvGrpSpPr>
      <p:grpSpPr>
        <a:xfrm>
          <a:off x="0" y="0"/>
          <a:ext cx="0" cy="0"/>
          <a:chOff x="0" y="0"/>
          <a:chExt cx="0" cy="0"/>
        </a:xfrm>
      </p:grpSpPr>
      <p:sp>
        <p:nvSpPr>
          <p:cNvPr id="28" name="Google Shape;28;p4"/>
          <p:cNvSpPr txBox="1"/>
          <p:nvPr/>
        </p:nvSpPr>
        <p:spPr>
          <a:xfrm>
            <a:off x="813816" y="685800"/>
            <a:ext cx="10564063" cy="32004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A9521A"/>
              </a:buClr>
              <a:buSzPts val="1200"/>
              <a:buFont typeface="Public Sans"/>
              <a:buNone/>
            </a:pPr>
            <a:r>
              <a:rPr lang="en-US" sz="1200" b="1" i="0" u="none" strike="noStrike" cap="none">
                <a:solidFill>
                  <a:srgbClr val="A9521A"/>
                </a:solidFill>
                <a:latin typeface="Public Sans"/>
                <a:ea typeface="Public Sans"/>
                <a:cs typeface="Public Sans"/>
                <a:sym typeface="Public Sans"/>
              </a:rPr>
              <a:t>WHERE WE START</a:t>
            </a:r>
            <a:endParaRPr sz="1200" b="0" i="0" u="none" strike="noStrike" cap="none">
              <a:solidFill>
                <a:schemeClr val="dk1"/>
              </a:solidFill>
              <a:latin typeface="Calibri"/>
              <a:ea typeface="Calibri"/>
              <a:cs typeface="Calibri"/>
              <a:sym typeface="Calibri"/>
            </a:endParaRPr>
          </a:p>
        </p:txBody>
      </p:sp>
      <p:sp>
        <p:nvSpPr>
          <p:cNvPr id="29" name="Google Shape;29;p4"/>
          <p:cNvSpPr txBox="1"/>
          <p:nvPr/>
        </p:nvSpPr>
        <p:spPr>
          <a:xfrm>
            <a:off x="813816" y="1024128"/>
            <a:ext cx="10564063" cy="6858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1B2420"/>
              </a:buClr>
              <a:buSzPts val="3600"/>
              <a:buFont typeface="Oswald"/>
              <a:buNone/>
            </a:pPr>
            <a:r>
              <a:rPr lang="en-US" sz="3600" b="1" i="0" u="none" strike="noStrike" cap="none">
                <a:solidFill>
                  <a:srgbClr val="1B2420"/>
                </a:solidFill>
                <a:latin typeface="Oswald"/>
                <a:ea typeface="Oswald"/>
                <a:cs typeface="Oswald"/>
                <a:sym typeface="Oswald"/>
              </a:rPr>
              <a:t>The realities of a small school</a:t>
            </a:r>
            <a:endParaRPr sz="3600" b="0" i="0" u="none" strike="noStrike" cap="none">
              <a:solidFill>
                <a:schemeClr val="dk1"/>
              </a:solidFill>
              <a:latin typeface="Calibri"/>
              <a:ea typeface="Calibri"/>
              <a:cs typeface="Calibri"/>
              <a:sym typeface="Calibri"/>
            </a:endParaRPr>
          </a:p>
        </p:txBody>
      </p:sp>
      <p:sp>
        <p:nvSpPr>
          <p:cNvPr id="30" name="Google Shape;30;p4"/>
          <p:cNvSpPr/>
          <p:nvPr/>
        </p:nvSpPr>
        <p:spPr>
          <a:xfrm>
            <a:off x="813816" y="2011680"/>
            <a:ext cx="5144872" cy="2651760"/>
          </a:xfrm>
          <a:prstGeom prst="roundRect">
            <a:avLst>
              <a:gd name="adj" fmla="val 3448"/>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31;p4"/>
          <p:cNvSpPr/>
          <p:nvPr/>
        </p:nvSpPr>
        <p:spPr>
          <a:xfrm>
            <a:off x="6286500" y="2006600"/>
            <a:ext cx="5092800" cy="2883000"/>
          </a:xfrm>
          <a:prstGeom prst="roundRect">
            <a:avLst>
              <a:gd name="adj" fmla="val 3448"/>
            </a:avLst>
          </a:prstGeom>
          <a:solidFill>
            <a:srgbClr val="2F5D4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32;p4"/>
          <p:cNvSpPr txBox="1"/>
          <p:nvPr/>
        </p:nvSpPr>
        <p:spPr>
          <a:xfrm>
            <a:off x="812800" y="2197100"/>
            <a:ext cx="5016600" cy="4446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4A463D"/>
              </a:buClr>
              <a:buSzPts val="1800"/>
              <a:buFont typeface="Public Sans"/>
              <a:buNone/>
            </a:pPr>
            <a:r>
              <a:rPr lang="en-US" sz="2100" b="1" i="0" u="none" strike="noStrike" cap="none">
                <a:solidFill>
                  <a:srgbClr val="1B2420"/>
                </a:solidFill>
                <a:latin typeface="Public Sans"/>
                <a:ea typeface="Public Sans"/>
                <a:cs typeface="Public Sans"/>
                <a:sym typeface="Public Sans"/>
              </a:rPr>
              <a:t>What we don't have</a:t>
            </a:r>
            <a:endParaRPr sz="2100" b="0" i="0" u="none" strike="noStrike" cap="none">
              <a:solidFill>
                <a:srgbClr val="1B2420"/>
              </a:solidFill>
              <a:latin typeface="Calibri"/>
              <a:ea typeface="Calibri"/>
              <a:cs typeface="Calibri"/>
              <a:sym typeface="Calibri"/>
            </a:endParaRPr>
          </a:p>
        </p:txBody>
      </p:sp>
      <p:sp>
        <p:nvSpPr>
          <p:cNvPr id="33" name="Google Shape;33;p4"/>
          <p:cNvSpPr txBox="1"/>
          <p:nvPr/>
        </p:nvSpPr>
        <p:spPr>
          <a:xfrm>
            <a:off x="812800" y="2768600"/>
            <a:ext cx="5054700" cy="1905000"/>
          </a:xfrm>
          <a:prstGeom prst="rect">
            <a:avLst/>
          </a:prstGeom>
          <a:noFill/>
          <a:ln>
            <a:noFill/>
          </a:ln>
        </p:spPr>
        <p:txBody>
          <a:bodyPr spcFirstLastPara="1" wrap="square" lIns="0" tIns="0" rIns="0" bIns="0" anchor="t" anchorCtr="0">
            <a:noAutofit/>
          </a:bodyPr>
          <a:lstStyle/>
          <a:p>
            <a:pPr marL="342900" marR="0" lvl="0" indent="-355600" algn="l" rtl="0">
              <a:spcBef>
                <a:spcPts val="0"/>
              </a:spcBef>
              <a:spcAft>
                <a:spcPts val="0"/>
              </a:spcAft>
              <a:buClr>
                <a:srgbClr val="575D55"/>
              </a:buClr>
              <a:buSzPts val="1800"/>
              <a:buFont typeface="Public Sans"/>
              <a:buChar char="•"/>
            </a:pPr>
            <a:r>
              <a:rPr lang="en-US" sz="1800" b="0" i="0" u="none" strike="noStrike" cap="none">
                <a:solidFill>
                  <a:srgbClr val="575D55"/>
                </a:solidFill>
                <a:latin typeface="Public Sans"/>
                <a:ea typeface="Public Sans"/>
                <a:cs typeface="Public Sans"/>
                <a:sym typeface="Public Sans"/>
              </a:rPr>
              <a:t>A full-scale CTE center down the hall</a:t>
            </a:r>
            <a:endParaRPr sz="1800" b="0" i="0" u="none" strike="noStrike" cap="none">
              <a:solidFill>
                <a:srgbClr val="575D55"/>
              </a:solidFill>
              <a:latin typeface="Calibri"/>
              <a:ea typeface="Calibri"/>
              <a:cs typeface="Calibri"/>
              <a:sym typeface="Calibri"/>
            </a:endParaRPr>
          </a:p>
          <a:p>
            <a:pPr marL="342900" marR="0" lvl="0" indent="-355600" algn="l" rtl="0">
              <a:spcBef>
                <a:spcPts val="1000"/>
              </a:spcBef>
              <a:spcAft>
                <a:spcPts val="0"/>
              </a:spcAft>
              <a:buClr>
                <a:srgbClr val="575D55"/>
              </a:buClr>
              <a:buSzPts val="1800"/>
              <a:buFont typeface="Public Sans"/>
              <a:buChar char="•"/>
            </a:pPr>
            <a:r>
              <a:rPr lang="en-US" sz="1800" b="0" i="0" u="none" strike="noStrike" cap="none">
                <a:solidFill>
                  <a:srgbClr val="575D55"/>
                </a:solidFill>
                <a:latin typeface="Public Sans"/>
                <a:ea typeface="Public Sans"/>
                <a:cs typeface="Public Sans"/>
                <a:sym typeface="Public Sans"/>
              </a:rPr>
              <a:t>A staff specialist for every pathway</a:t>
            </a:r>
            <a:endParaRPr sz="1800" b="0" i="0" u="none" strike="noStrike" cap="none">
              <a:solidFill>
                <a:srgbClr val="575D55"/>
              </a:solidFill>
              <a:latin typeface="Calibri"/>
              <a:ea typeface="Calibri"/>
              <a:cs typeface="Calibri"/>
              <a:sym typeface="Calibri"/>
            </a:endParaRPr>
          </a:p>
          <a:p>
            <a:pPr marL="342900" marR="0" lvl="0" indent="-355600" algn="l" rtl="0">
              <a:spcBef>
                <a:spcPts val="1000"/>
              </a:spcBef>
              <a:spcAft>
                <a:spcPts val="0"/>
              </a:spcAft>
              <a:buClr>
                <a:srgbClr val="575D55"/>
              </a:buClr>
              <a:buSzPts val="1800"/>
              <a:buFont typeface="Public Sans"/>
              <a:buChar char="•"/>
            </a:pPr>
            <a:r>
              <a:rPr lang="en-US" sz="1800" b="0" i="0" u="none" strike="noStrike" cap="none">
                <a:solidFill>
                  <a:srgbClr val="575D55"/>
                </a:solidFill>
                <a:latin typeface="Public Sans"/>
                <a:ea typeface="Public Sans"/>
                <a:cs typeface="Public Sans"/>
                <a:sym typeface="Public Sans"/>
              </a:rPr>
              <a:t>A large industrial base next door</a:t>
            </a:r>
            <a:endParaRPr sz="1800" b="0" i="0" u="none" strike="noStrike" cap="none">
              <a:solidFill>
                <a:srgbClr val="575D55"/>
              </a:solidFill>
              <a:latin typeface="Calibri"/>
              <a:ea typeface="Calibri"/>
              <a:cs typeface="Calibri"/>
              <a:sym typeface="Calibri"/>
            </a:endParaRPr>
          </a:p>
          <a:p>
            <a:pPr marL="342900" marR="0" lvl="0" indent="-355600" algn="l" rtl="0">
              <a:spcBef>
                <a:spcPts val="1000"/>
              </a:spcBef>
              <a:spcAft>
                <a:spcPts val="1000"/>
              </a:spcAft>
              <a:buClr>
                <a:srgbClr val="575D55"/>
              </a:buClr>
              <a:buSzPts val="1800"/>
              <a:buFont typeface="Public Sans"/>
              <a:buChar char="•"/>
            </a:pPr>
            <a:r>
              <a:rPr lang="en-US" sz="1800" b="0" i="0" u="none" strike="noStrike" cap="none">
                <a:solidFill>
                  <a:srgbClr val="575D55"/>
                </a:solidFill>
                <a:latin typeface="Public Sans"/>
                <a:ea typeface="Public Sans"/>
                <a:cs typeface="Public Sans"/>
                <a:sym typeface="Public Sans"/>
              </a:rPr>
              <a:t>Enough students to fill a traditional program</a:t>
            </a:r>
            <a:endParaRPr sz="1800" b="0" i="0" u="none" strike="noStrike" cap="none">
              <a:solidFill>
                <a:srgbClr val="575D55"/>
              </a:solidFill>
              <a:latin typeface="Calibri"/>
              <a:ea typeface="Calibri"/>
              <a:cs typeface="Calibri"/>
              <a:sym typeface="Calibri"/>
            </a:endParaRPr>
          </a:p>
        </p:txBody>
      </p:sp>
      <p:sp>
        <p:nvSpPr>
          <p:cNvPr id="34" name="Google Shape;34;p4"/>
          <p:cNvSpPr txBox="1"/>
          <p:nvPr/>
        </p:nvSpPr>
        <p:spPr>
          <a:xfrm>
            <a:off x="6591300" y="2197100"/>
            <a:ext cx="4381500" cy="4446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2F5D4E"/>
              </a:buClr>
              <a:buSzPts val="1800"/>
              <a:buFont typeface="Public Sans"/>
              <a:buNone/>
            </a:pPr>
            <a:r>
              <a:rPr lang="en-US" sz="2100" b="1" i="0" u="none" strike="noStrike" cap="none">
                <a:solidFill>
                  <a:srgbClr val="F5F1E8"/>
                </a:solidFill>
                <a:latin typeface="Public Sans"/>
                <a:ea typeface="Public Sans"/>
                <a:cs typeface="Public Sans"/>
                <a:sym typeface="Public Sans"/>
              </a:rPr>
              <a:t>What we do have</a:t>
            </a:r>
            <a:endParaRPr sz="2100" b="0" i="0" u="none" strike="noStrike" cap="none">
              <a:solidFill>
                <a:srgbClr val="F5F1E8"/>
              </a:solidFill>
              <a:latin typeface="Calibri"/>
              <a:ea typeface="Calibri"/>
              <a:cs typeface="Calibri"/>
              <a:sym typeface="Calibri"/>
            </a:endParaRPr>
          </a:p>
        </p:txBody>
      </p:sp>
      <p:sp>
        <p:nvSpPr>
          <p:cNvPr id="35" name="Google Shape;35;p4"/>
          <p:cNvSpPr txBox="1"/>
          <p:nvPr/>
        </p:nvSpPr>
        <p:spPr>
          <a:xfrm>
            <a:off x="6591300" y="2768600"/>
            <a:ext cx="4381500" cy="1905000"/>
          </a:xfrm>
          <a:prstGeom prst="rect">
            <a:avLst/>
          </a:prstGeom>
          <a:noFill/>
          <a:ln>
            <a:noFill/>
          </a:ln>
        </p:spPr>
        <p:txBody>
          <a:bodyPr spcFirstLastPara="1" wrap="square" lIns="0" tIns="0" rIns="0" bIns="0" anchor="t" anchorCtr="0">
            <a:noAutofit/>
          </a:bodyPr>
          <a:lstStyle/>
          <a:p>
            <a:pPr marL="342900" marR="0" lvl="0" indent="-355600" algn="l" rtl="0">
              <a:spcBef>
                <a:spcPts val="0"/>
              </a:spcBef>
              <a:spcAft>
                <a:spcPts val="0"/>
              </a:spcAft>
              <a:buClr>
                <a:srgbClr val="F5F1E8"/>
              </a:buClr>
              <a:buSzPts val="1800"/>
              <a:buFont typeface="Public Sans"/>
              <a:buChar char="•"/>
            </a:pPr>
            <a:r>
              <a:rPr lang="en-US" sz="1800" b="0" i="0" u="none" strike="noStrike" cap="none">
                <a:solidFill>
                  <a:srgbClr val="F5F1E8"/>
                </a:solidFill>
                <a:latin typeface="Public Sans"/>
                <a:ea typeface="Public Sans"/>
                <a:cs typeface="Public Sans"/>
                <a:sym typeface="Public Sans"/>
              </a:rPr>
              <a:t>Every student known</a:t>
            </a:r>
            <a:endParaRPr sz="1800" b="0" i="0" u="none" strike="noStrike" cap="none">
              <a:solidFill>
                <a:srgbClr val="F5F1E8"/>
              </a:solidFill>
              <a:latin typeface="Calibri"/>
              <a:ea typeface="Calibri"/>
              <a:cs typeface="Calibri"/>
              <a:sym typeface="Calibri"/>
            </a:endParaRPr>
          </a:p>
          <a:p>
            <a:pPr marL="342900" marR="0" lvl="0" indent="-355600" algn="l" rtl="0">
              <a:spcBef>
                <a:spcPts val="1000"/>
              </a:spcBef>
              <a:spcAft>
                <a:spcPts val="0"/>
              </a:spcAft>
              <a:buClr>
                <a:srgbClr val="F5F1E8"/>
              </a:buClr>
              <a:buSzPts val="1800"/>
              <a:buFont typeface="Public Sans"/>
              <a:buChar char="•"/>
            </a:pPr>
            <a:r>
              <a:rPr lang="en-US" sz="1800" b="0" i="0" u="none" strike="noStrike" cap="none">
                <a:solidFill>
                  <a:srgbClr val="F5F1E8"/>
                </a:solidFill>
                <a:latin typeface="Public Sans"/>
                <a:ea typeface="Public Sans"/>
                <a:cs typeface="Public Sans"/>
                <a:sym typeface="Public Sans"/>
              </a:rPr>
              <a:t>Employers who know our families</a:t>
            </a:r>
            <a:endParaRPr sz="1800" b="0" i="0" u="none" strike="noStrike" cap="none">
              <a:solidFill>
                <a:srgbClr val="F5F1E8"/>
              </a:solidFill>
              <a:latin typeface="Calibri"/>
              <a:ea typeface="Calibri"/>
              <a:cs typeface="Calibri"/>
              <a:sym typeface="Calibri"/>
            </a:endParaRPr>
          </a:p>
          <a:p>
            <a:pPr marL="342900" marR="0" lvl="0" indent="-355600" algn="l" rtl="0">
              <a:spcBef>
                <a:spcPts val="1000"/>
              </a:spcBef>
              <a:spcAft>
                <a:spcPts val="0"/>
              </a:spcAft>
              <a:buClr>
                <a:srgbClr val="F5F1E8"/>
              </a:buClr>
              <a:buSzPts val="1800"/>
              <a:buFont typeface="Public Sans"/>
              <a:buChar char="•"/>
            </a:pPr>
            <a:r>
              <a:rPr lang="en-US" sz="1800" b="0" i="0" u="none" strike="noStrike" cap="none">
                <a:solidFill>
                  <a:srgbClr val="F5F1E8"/>
                </a:solidFill>
                <a:latin typeface="Public Sans"/>
                <a:ea typeface="Public Sans"/>
                <a:cs typeface="Public Sans"/>
                <a:sym typeface="Public Sans"/>
              </a:rPr>
              <a:t>A community that shows up</a:t>
            </a:r>
            <a:endParaRPr sz="1800" b="0" i="0" u="none" strike="noStrike" cap="none">
              <a:solidFill>
                <a:srgbClr val="F5F1E8"/>
              </a:solidFill>
              <a:latin typeface="Calibri"/>
              <a:ea typeface="Calibri"/>
              <a:cs typeface="Calibri"/>
              <a:sym typeface="Calibri"/>
            </a:endParaRPr>
          </a:p>
          <a:p>
            <a:pPr marL="342900" marR="0" lvl="0" indent="-355600" algn="l" rtl="0">
              <a:spcBef>
                <a:spcPts val="1000"/>
              </a:spcBef>
              <a:spcAft>
                <a:spcPts val="1000"/>
              </a:spcAft>
              <a:buClr>
                <a:srgbClr val="F5F1E8"/>
              </a:buClr>
              <a:buSzPts val="1800"/>
              <a:buFont typeface="Public Sans"/>
              <a:buChar char="•"/>
            </a:pPr>
            <a:r>
              <a:rPr lang="en-US" sz="1800" b="0" i="0" u="none" strike="noStrike" cap="none">
                <a:solidFill>
                  <a:srgbClr val="F5F1E8"/>
                </a:solidFill>
                <a:latin typeface="Public Sans"/>
                <a:ea typeface="Public Sans"/>
                <a:cs typeface="Public Sans"/>
                <a:sym typeface="Public Sans"/>
              </a:rPr>
              <a:t>The flexibility to move fast</a:t>
            </a:r>
            <a:endParaRPr sz="1800" b="0" i="0" u="none" strike="noStrike" cap="none">
              <a:solidFill>
                <a:srgbClr val="F5F1E8"/>
              </a:solidFill>
              <a:latin typeface="Calibri"/>
              <a:ea typeface="Calibri"/>
              <a:cs typeface="Calibri"/>
              <a:sym typeface="Calibri"/>
            </a:endParaRPr>
          </a:p>
        </p:txBody>
      </p:sp>
      <p:sp>
        <p:nvSpPr>
          <p:cNvPr id="36" name="Google Shape;36;p4"/>
          <p:cNvSpPr txBox="1"/>
          <p:nvPr/>
        </p:nvSpPr>
        <p:spPr>
          <a:xfrm>
            <a:off x="812800" y="5181600"/>
            <a:ext cx="10566300" cy="8889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1B2420"/>
              </a:buClr>
              <a:buSzPts val="2200"/>
              <a:buFont typeface="Public Sans"/>
              <a:buNone/>
            </a:pPr>
            <a:r>
              <a:rPr lang="en-US" sz="2200" b="1" i="0" u="none" strike="noStrike" cap="none">
                <a:solidFill>
                  <a:srgbClr val="1B2420"/>
                </a:solidFill>
                <a:latin typeface="Public Sans"/>
                <a:ea typeface="Public Sans"/>
                <a:cs typeface="Public Sans"/>
                <a:sym typeface="Public Sans"/>
              </a:rPr>
              <a:t>Size limits how many programs we can run.</a:t>
            </a:r>
            <a:endParaRPr sz="2200" b="1" i="0" u="none" strike="noStrike" cap="none">
              <a:solidFill>
                <a:srgbClr val="1B2420"/>
              </a:solidFill>
              <a:latin typeface="Public Sans"/>
              <a:ea typeface="Public Sans"/>
              <a:cs typeface="Public Sans"/>
              <a:sym typeface="Public Sans"/>
            </a:endParaRPr>
          </a:p>
          <a:p>
            <a:pPr marL="0" marR="0" lvl="0" indent="0" algn="l" rtl="0">
              <a:spcBef>
                <a:spcPts val="0"/>
              </a:spcBef>
              <a:spcAft>
                <a:spcPts val="0"/>
              </a:spcAft>
              <a:buClr>
                <a:srgbClr val="1B2420"/>
              </a:buClr>
              <a:buSzPts val="2200"/>
              <a:buFont typeface="Public Sans"/>
              <a:buNone/>
            </a:pPr>
            <a:r>
              <a:rPr lang="en-US" sz="2200" b="1" i="0" u="none" strike="noStrike" cap="none">
                <a:solidFill>
                  <a:srgbClr val="A9521A"/>
                </a:solidFill>
                <a:latin typeface="Public Sans"/>
                <a:ea typeface="Public Sans"/>
                <a:cs typeface="Public Sans"/>
                <a:sym typeface="Public Sans"/>
              </a:rPr>
              <a:t>It does not limit what a student can earn.</a:t>
            </a:r>
            <a:endParaRPr sz="2200" b="0" i="0" u="none" strike="noStrike" cap="none">
              <a:solidFill>
                <a:schemeClr val="dk1"/>
              </a:solidFill>
              <a:latin typeface="Calibri"/>
              <a:ea typeface="Calibri"/>
              <a:cs typeface="Calibri"/>
              <a:sym typeface="Calibri"/>
            </a:endParaRPr>
          </a:p>
        </p:txBody>
      </p:sp>
      <p:sp>
        <p:nvSpPr>
          <p:cNvPr id="37" name="Google Shape;37;p4"/>
          <p:cNvSpPr txBox="1"/>
          <p:nvPr/>
        </p:nvSpPr>
        <p:spPr>
          <a:xfrm>
            <a:off x="813816" y="6263640"/>
            <a:ext cx="10564063" cy="27432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6B665A"/>
              </a:buClr>
              <a:buSzPts val="1100"/>
              <a:buFont typeface="Public Sans"/>
              <a:buNone/>
            </a:pPr>
            <a:r>
              <a:rPr lang="en-US" sz="1100" b="0" i="0" u="none" strike="noStrike" cap="none">
                <a:solidFill>
                  <a:srgbClr val="6B665A"/>
                </a:solidFill>
                <a:latin typeface="Public Sans"/>
                <a:ea typeface="Public Sans"/>
                <a:cs typeface="Public Sans"/>
                <a:sym typeface="Public Sans"/>
              </a:rPr>
              <a:t>Everton R-III School District · Diploma Plus</a:t>
            </a:r>
            <a:endParaRPr sz="1100" b="0" i="0" u="none" strike="noStrike" cap="none">
              <a:solidFill>
                <a:schemeClr val="dk1"/>
              </a:solidFill>
              <a:latin typeface="Calibri"/>
              <a:ea typeface="Calibri"/>
              <a:cs typeface="Calibri"/>
              <a:sym typeface="Calibri"/>
            </a:endParaRPr>
          </a:p>
        </p:txBody>
      </p:sp>
      <p:pic>
        <p:nvPicPr>
          <p:cNvPr id="38" name="Google Shape;38;p4"/>
          <p:cNvPicPr preferRelativeResize="0"/>
          <p:nvPr/>
        </p:nvPicPr>
        <p:blipFill>
          <a:blip r:embed="rId3">
            <a:alphaModFix/>
          </a:blip>
          <a:stretch>
            <a:fillRect/>
          </a:stretch>
        </p:blipFill>
        <p:spPr>
          <a:xfrm>
            <a:off x="0" y="1823"/>
            <a:ext cx="12191998" cy="6854353"/>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5F1E8"/>
        </a:solidFill>
        <a:effectLst/>
      </p:bgPr>
    </p:bg>
    <p:spTree>
      <p:nvGrpSpPr>
        <p:cNvPr id="1" name="Shape 43"/>
        <p:cNvGrpSpPr/>
        <p:nvPr/>
      </p:nvGrpSpPr>
      <p:grpSpPr>
        <a:xfrm>
          <a:off x="0" y="0"/>
          <a:ext cx="0" cy="0"/>
          <a:chOff x="0" y="0"/>
          <a:chExt cx="0" cy="0"/>
        </a:xfrm>
      </p:grpSpPr>
      <p:sp>
        <p:nvSpPr>
          <p:cNvPr id="44" name="Google Shape;44;p5"/>
          <p:cNvSpPr txBox="1"/>
          <p:nvPr/>
        </p:nvSpPr>
        <p:spPr>
          <a:xfrm>
            <a:off x="812800" y="685800"/>
            <a:ext cx="10566300" cy="3174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A9521A"/>
              </a:buClr>
              <a:buSzPts val="1200"/>
              <a:buFont typeface="Public Sans"/>
              <a:buNone/>
            </a:pPr>
            <a:r>
              <a:rPr lang="en-US" sz="1200" b="1" i="0" u="none" strike="noStrike" cap="none">
                <a:solidFill>
                  <a:srgbClr val="A9521A"/>
                </a:solidFill>
                <a:latin typeface="Public Sans"/>
                <a:ea typeface="Public Sans"/>
                <a:cs typeface="Public Sans"/>
                <a:sym typeface="Public Sans"/>
              </a:rPr>
              <a:t>WHAT DIPLOMA PLUS MEANS</a:t>
            </a:r>
            <a:endParaRPr sz="1200" b="0" i="0" u="none" strike="noStrike" cap="none">
              <a:solidFill>
                <a:schemeClr val="dk1"/>
              </a:solidFill>
              <a:latin typeface="Calibri"/>
              <a:ea typeface="Calibri"/>
              <a:cs typeface="Calibri"/>
              <a:sym typeface="Calibri"/>
            </a:endParaRPr>
          </a:p>
        </p:txBody>
      </p:sp>
      <p:sp>
        <p:nvSpPr>
          <p:cNvPr id="45" name="Google Shape;45;p5"/>
          <p:cNvSpPr txBox="1"/>
          <p:nvPr/>
        </p:nvSpPr>
        <p:spPr>
          <a:xfrm>
            <a:off x="812800" y="1028700"/>
            <a:ext cx="10566300" cy="7620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1B2420"/>
              </a:buClr>
              <a:buSzPts val="4000"/>
              <a:buFont typeface="Oswald"/>
              <a:buNone/>
            </a:pPr>
            <a:r>
              <a:rPr lang="en-US" sz="3600" b="1" i="0" u="none" strike="noStrike" cap="none">
                <a:solidFill>
                  <a:srgbClr val="1B2420"/>
                </a:solidFill>
                <a:latin typeface="Oswald"/>
                <a:ea typeface="Oswald"/>
                <a:cs typeface="Oswald"/>
                <a:sym typeface="Oswald"/>
              </a:rPr>
              <a:t>The diploma is the starting line.</a:t>
            </a:r>
            <a:endParaRPr sz="3600" b="0" i="0" u="none" strike="noStrike" cap="none">
              <a:solidFill>
                <a:schemeClr val="dk1"/>
              </a:solidFill>
              <a:latin typeface="Calibri"/>
              <a:ea typeface="Calibri"/>
              <a:cs typeface="Calibri"/>
              <a:sym typeface="Calibri"/>
            </a:endParaRPr>
          </a:p>
        </p:txBody>
      </p:sp>
      <p:sp>
        <p:nvSpPr>
          <p:cNvPr id="46" name="Google Shape;46;p5"/>
          <p:cNvSpPr txBox="1"/>
          <p:nvPr/>
        </p:nvSpPr>
        <p:spPr>
          <a:xfrm>
            <a:off x="812800" y="2032000"/>
            <a:ext cx="5308500" cy="1740000"/>
          </a:xfrm>
          <a:prstGeom prst="rect">
            <a:avLst/>
          </a:prstGeom>
          <a:noFill/>
          <a:ln>
            <a:noFill/>
          </a:ln>
        </p:spPr>
        <p:txBody>
          <a:bodyPr spcFirstLastPara="1" wrap="square" lIns="0" tIns="0" rIns="0" bIns="0" anchor="t" anchorCtr="0">
            <a:noAutofit/>
          </a:bodyPr>
          <a:lstStyle/>
          <a:p>
            <a:pPr marL="0" marR="0" lvl="0" indent="0" algn="l" rtl="0">
              <a:lnSpc>
                <a:spcPct val="120000"/>
              </a:lnSpc>
              <a:spcBef>
                <a:spcPts val="0"/>
              </a:spcBef>
              <a:spcAft>
                <a:spcPts val="0"/>
              </a:spcAft>
              <a:buClr>
                <a:srgbClr val="4A463D"/>
              </a:buClr>
              <a:buSzPts val="1600"/>
              <a:buFont typeface="Public Sans"/>
              <a:buNone/>
            </a:pPr>
            <a:r>
              <a:rPr lang="en-US" sz="1800" b="0" i="0" u="none" strike="noStrike" cap="none">
                <a:solidFill>
                  <a:srgbClr val="575D55"/>
                </a:solidFill>
                <a:latin typeface="Public Sans"/>
                <a:ea typeface="Public Sans"/>
                <a:cs typeface="Public Sans"/>
                <a:sym typeface="Public Sans"/>
              </a:rPr>
              <a:t>Every graduate still earns a diploma. Diploma Plus asks what else they carry across the stage: proof of skill an employer already trusts, and real hours on a real job.</a:t>
            </a:r>
            <a:endParaRPr sz="1800" b="0" i="0" u="none" strike="noStrike" cap="none">
              <a:solidFill>
                <a:srgbClr val="575D55"/>
              </a:solidFill>
              <a:latin typeface="Calibri"/>
              <a:ea typeface="Calibri"/>
              <a:cs typeface="Calibri"/>
              <a:sym typeface="Calibri"/>
            </a:endParaRPr>
          </a:p>
        </p:txBody>
      </p:sp>
      <p:sp>
        <p:nvSpPr>
          <p:cNvPr id="47" name="Google Shape;47;p5"/>
          <p:cNvSpPr/>
          <p:nvPr/>
        </p:nvSpPr>
        <p:spPr>
          <a:xfrm>
            <a:off x="6492240" y="1325880"/>
            <a:ext cx="4873752" cy="841248"/>
          </a:xfrm>
          <a:prstGeom prst="roundRect">
            <a:avLst>
              <a:gd name="adj" fmla="val 10870"/>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48;p5"/>
          <p:cNvSpPr txBox="1"/>
          <p:nvPr/>
        </p:nvSpPr>
        <p:spPr>
          <a:xfrm>
            <a:off x="6604000" y="2095500"/>
            <a:ext cx="4775100" cy="8637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1B2420"/>
              </a:buClr>
              <a:buSzPts val="1600"/>
              <a:buFont typeface="Public Sans"/>
              <a:buNone/>
            </a:pPr>
            <a:r>
              <a:rPr lang="en-US" sz="2100" b="1" i="0" u="none" strike="noStrike" cap="none">
                <a:solidFill>
                  <a:srgbClr val="1B2420"/>
                </a:solidFill>
                <a:latin typeface="Public Sans"/>
                <a:ea typeface="Public Sans"/>
                <a:cs typeface="Public Sans"/>
                <a:sym typeface="Public Sans"/>
              </a:rPr>
              <a:t>High school diploma</a:t>
            </a:r>
            <a:endParaRPr sz="2100" b="0" i="0" u="none" strike="noStrike" cap="none">
              <a:solidFill>
                <a:srgbClr val="1B2420"/>
              </a:solidFill>
              <a:latin typeface="Calibri"/>
              <a:ea typeface="Calibri"/>
              <a:cs typeface="Calibri"/>
              <a:sym typeface="Calibri"/>
            </a:endParaRPr>
          </a:p>
        </p:txBody>
      </p:sp>
      <p:sp>
        <p:nvSpPr>
          <p:cNvPr id="49" name="Google Shape;49;p5"/>
          <p:cNvSpPr/>
          <p:nvPr/>
        </p:nvSpPr>
        <p:spPr>
          <a:xfrm>
            <a:off x="6492240" y="2350008"/>
            <a:ext cx="4873752" cy="841248"/>
          </a:xfrm>
          <a:prstGeom prst="roundRect">
            <a:avLst>
              <a:gd name="adj" fmla="val 10870"/>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50;p5"/>
          <p:cNvSpPr txBox="1"/>
          <p:nvPr/>
        </p:nvSpPr>
        <p:spPr>
          <a:xfrm>
            <a:off x="6604000" y="3048000"/>
            <a:ext cx="4775100" cy="8637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A9521A"/>
              </a:buClr>
              <a:buSzPts val="1600"/>
              <a:buFont typeface="Public Sans"/>
              <a:buNone/>
            </a:pPr>
            <a:r>
              <a:rPr lang="en-US" sz="2100" b="1" i="0" u="none" strike="noStrike" cap="none">
                <a:solidFill>
                  <a:srgbClr val="1B2420"/>
                </a:solidFill>
                <a:latin typeface="Public Sans"/>
                <a:ea typeface="Public Sans"/>
                <a:cs typeface="Public Sans"/>
                <a:sym typeface="Public Sans"/>
              </a:rPr>
              <a:t>+ Industry-recognized credentials</a:t>
            </a:r>
            <a:endParaRPr sz="2100" b="0" i="0" u="none" strike="noStrike" cap="none">
              <a:solidFill>
                <a:srgbClr val="1B2420"/>
              </a:solidFill>
              <a:latin typeface="Calibri"/>
              <a:ea typeface="Calibri"/>
              <a:cs typeface="Calibri"/>
              <a:sym typeface="Calibri"/>
            </a:endParaRPr>
          </a:p>
        </p:txBody>
      </p:sp>
      <p:sp>
        <p:nvSpPr>
          <p:cNvPr id="51" name="Google Shape;51;p5"/>
          <p:cNvSpPr/>
          <p:nvPr/>
        </p:nvSpPr>
        <p:spPr>
          <a:xfrm>
            <a:off x="6492240" y="3374136"/>
            <a:ext cx="4873752" cy="841248"/>
          </a:xfrm>
          <a:prstGeom prst="roundRect">
            <a:avLst>
              <a:gd name="adj" fmla="val 10870"/>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52;p5"/>
          <p:cNvSpPr txBox="1"/>
          <p:nvPr/>
        </p:nvSpPr>
        <p:spPr>
          <a:xfrm>
            <a:off x="6604000" y="4000500"/>
            <a:ext cx="4775100" cy="8637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A9521A"/>
              </a:buClr>
              <a:buSzPts val="1600"/>
              <a:buFont typeface="Public Sans"/>
              <a:buNone/>
            </a:pPr>
            <a:r>
              <a:rPr lang="en-US" sz="2100" b="1" i="0" u="none" strike="noStrike" cap="none">
                <a:solidFill>
                  <a:srgbClr val="1B2420"/>
                </a:solidFill>
                <a:latin typeface="Public Sans"/>
                <a:ea typeface="Public Sans"/>
                <a:cs typeface="Public Sans"/>
                <a:sym typeface="Public Sans"/>
              </a:rPr>
              <a:t>+ Registered youth apprenticeship</a:t>
            </a:r>
            <a:endParaRPr sz="2100" b="0" i="0" u="none" strike="noStrike" cap="none">
              <a:solidFill>
                <a:srgbClr val="1B2420"/>
              </a:solidFill>
              <a:latin typeface="Calibri"/>
              <a:ea typeface="Calibri"/>
              <a:cs typeface="Calibri"/>
              <a:sym typeface="Calibri"/>
            </a:endParaRPr>
          </a:p>
        </p:txBody>
      </p:sp>
      <p:sp>
        <p:nvSpPr>
          <p:cNvPr id="53" name="Google Shape;53;p5"/>
          <p:cNvSpPr/>
          <p:nvPr/>
        </p:nvSpPr>
        <p:spPr>
          <a:xfrm>
            <a:off x="6413500" y="5143500"/>
            <a:ext cx="4965600" cy="787500"/>
          </a:xfrm>
          <a:prstGeom prst="roundRect">
            <a:avLst>
              <a:gd name="adj" fmla="val 10870"/>
            </a:avLst>
          </a:prstGeom>
          <a:solidFill>
            <a:srgbClr val="2F5D4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54;p5"/>
          <p:cNvSpPr txBox="1"/>
          <p:nvPr/>
        </p:nvSpPr>
        <p:spPr>
          <a:xfrm>
            <a:off x="6604000" y="5143500"/>
            <a:ext cx="4572000" cy="7875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E08A3C"/>
              </a:buClr>
              <a:buSzPts val="1600"/>
              <a:buFont typeface="Public Sans"/>
              <a:buNone/>
            </a:pPr>
            <a:r>
              <a:rPr lang="en-US" sz="1800" b="1" i="0" u="none" strike="noStrike" cap="none">
                <a:solidFill>
                  <a:srgbClr val="F5F1E8"/>
                </a:solidFill>
                <a:latin typeface="Public Sans"/>
                <a:ea typeface="Public Sans"/>
                <a:cs typeface="Public Sans"/>
                <a:sym typeface="Public Sans"/>
              </a:rPr>
              <a:t>= Ready for life, not just graduation day</a:t>
            </a:r>
            <a:endParaRPr sz="1800" b="0" i="0" u="none" strike="noStrike" cap="none">
              <a:solidFill>
                <a:srgbClr val="F5F1E8"/>
              </a:solidFill>
              <a:latin typeface="Calibri"/>
              <a:ea typeface="Calibri"/>
              <a:cs typeface="Calibri"/>
              <a:sym typeface="Calibri"/>
            </a:endParaRPr>
          </a:p>
        </p:txBody>
      </p:sp>
      <p:sp>
        <p:nvSpPr>
          <p:cNvPr id="55" name="Google Shape;55;p5"/>
          <p:cNvSpPr txBox="1"/>
          <p:nvPr/>
        </p:nvSpPr>
        <p:spPr>
          <a:xfrm>
            <a:off x="813816" y="6263640"/>
            <a:ext cx="10564063" cy="27432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6B665A"/>
              </a:buClr>
              <a:buSzPts val="1100"/>
              <a:buFont typeface="Public Sans"/>
              <a:buNone/>
            </a:pPr>
            <a:r>
              <a:rPr lang="en-US" sz="1100" b="0" i="0" u="none" strike="noStrike" cap="none">
                <a:solidFill>
                  <a:srgbClr val="6B665A"/>
                </a:solidFill>
                <a:latin typeface="Public Sans"/>
                <a:ea typeface="Public Sans"/>
                <a:cs typeface="Public Sans"/>
                <a:sym typeface="Public Sans"/>
              </a:rPr>
              <a:t>Everton R-III School District · Diploma Plus</a:t>
            </a:r>
            <a:endParaRPr sz="1100" b="0" i="0" u="none" strike="noStrike" cap="none">
              <a:solidFill>
                <a:schemeClr val="dk1"/>
              </a:solidFill>
              <a:latin typeface="Calibri"/>
              <a:ea typeface="Calibri"/>
              <a:cs typeface="Calibri"/>
              <a:sym typeface="Calibri"/>
            </a:endParaRPr>
          </a:p>
        </p:txBody>
      </p:sp>
      <p:pic>
        <p:nvPicPr>
          <p:cNvPr id="56" name="Google Shape;56;p5"/>
          <p:cNvPicPr preferRelativeResize="0"/>
          <p:nvPr/>
        </p:nvPicPr>
        <p:blipFill>
          <a:blip r:embed="rId3">
            <a:alphaModFix/>
          </a:blip>
          <a:stretch>
            <a:fillRect/>
          </a:stretch>
        </p:blipFill>
        <p:spPr>
          <a:xfrm>
            <a:off x="1193800" y="3695700"/>
            <a:ext cx="3810002" cy="2540001"/>
          </a:xfrm>
          <a:prstGeom prst="rect">
            <a:avLst/>
          </a:prstGeom>
          <a:noFill/>
          <a:ln>
            <a:noFill/>
          </a:ln>
        </p:spPr>
      </p:pic>
      <p:pic>
        <p:nvPicPr>
          <p:cNvPr id="57" name="Google Shape;57;p5"/>
          <p:cNvPicPr preferRelativeResize="0"/>
          <p:nvPr/>
        </p:nvPicPr>
        <p:blipFill>
          <a:blip r:embed="rId4">
            <a:alphaModFix/>
          </a:blip>
          <a:stretch>
            <a:fillRect/>
          </a:stretch>
        </p:blipFill>
        <p:spPr>
          <a:xfrm>
            <a:off x="3239" y="0"/>
            <a:ext cx="12185523" cy="6858001"/>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5F1E8"/>
        </a:solidFill>
        <a:effectLst/>
      </p:bgPr>
    </p:bg>
    <p:spTree>
      <p:nvGrpSpPr>
        <p:cNvPr id="1" name="Shape 62"/>
        <p:cNvGrpSpPr/>
        <p:nvPr/>
      </p:nvGrpSpPr>
      <p:grpSpPr>
        <a:xfrm>
          <a:off x="0" y="0"/>
          <a:ext cx="0" cy="0"/>
          <a:chOff x="0" y="0"/>
          <a:chExt cx="0" cy="0"/>
        </a:xfrm>
      </p:grpSpPr>
      <p:sp>
        <p:nvSpPr>
          <p:cNvPr id="63" name="Google Shape;63;p6"/>
          <p:cNvSpPr txBox="1"/>
          <p:nvPr/>
        </p:nvSpPr>
        <p:spPr>
          <a:xfrm>
            <a:off x="812800" y="685800"/>
            <a:ext cx="10566300" cy="3174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F2B880"/>
              </a:buClr>
              <a:buSzPts val="1200"/>
              <a:buFont typeface="Public Sans"/>
              <a:buNone/>
            </a:pPr>
            <a:r>
              <a:rPr lang="en-US" sz="1200" b="1" i="0" u="none" strike="noStrike" cap="none">
                <a:solidFill>
                  <a:srgbClr val="A9521A"/>
                </a:solidFill>
                <a:latin typeface="Public Sans"/>
                <a:ea typeface="Public Sans"/>
                <a:cs typeface="Public Sans"/>
                <a:sym typeface="Public Sans"/>
              </a:rPr>
              <a:t>WHERE IT CAME FROM</a:t>
            </a:r>
            <a:endParaRPr sz="1200" b="0" i="0" u="none" strike="noStrike" cap="none">
              <a:solidFill>
                <a:srgbClr val="A9521A"/>
              </a:solidFill>
              <a:latin typeface="Calibri"/>
              <a:ea typeface="Calibri"/>
              <a:cs typeface="Calibri"/>
              <a:sym typeface="Calibri"/>
            </a:endParaRPr>
          </a:p>
        </p:txBody>
      </p:sp>
      <p:sp>
        <p:nvSpPr>
          <p:cNvPr id="64" name="Google Shape;64;p6"/>
          <p:cNvSpPr txBox="1"/>
          <p:nvPr/>
        </p:nvSpPr>
        <p:spPr>
          <a:xfrm>
            <a:off x="812800" y="1244600"/>
            <a:ext cx="6159600" cy="15621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F5F1E8"/>
              </a:buClr>
              <a:buSzPts val="5200"/>
              <a:buFont typeface="Oswald"/>
              <a:buNone/>
            </a:pPr>
            <a:r>
              <a:rPr lang="en-US" sz="4600" b="1" i="0" u="none" strike="noStrike" cap="none">
                <a:solidFill>
                  <a:srgbClr val="1B2420"/>
                </a:solidFill>
                <a:latin typeface="Oswald"/>
                <a:ea typeface="Oswald"/>
                <a:cs typeface="Oswald"/>
                <a:sym typeface="Oswald"/>
              </a:rPr>
              <a:t>Our community held the pen.</a:t>
            </a:r>
            <a:endParaRPr sz="4600" b="0" i="0" u="none" strike="noStrike" cap="none">
              <a:solidFill>
                <a:srgbClr val="1B2420"/>
              </a:solidFill>
              <a:latin typeface="Calibri"/>
              <a:ea typeface="Calibri"/>
              <a:cs typeface="Calibri"/>
              <a:sym typeface="Calibri"/>
            </a:endParaRPr>
          </a:p>
        </p:txBody>
      </p:sp>
      <p:sp>
        <p:nvSpPr>
          <p:cNvPr id="65" name="Google Shape;65;p6"/>
          <p:cNvSpPr txBox="1"/>
          <p:nvPr/>
        </p:nvSpPr>
        <p:spPr>
          <a:xfrm>
            <a:off x="812800" y="3149600"/>
            <a:ext cx="5778600" cy="2108100"/>
          </a:xfrm>
          <a:prstGeom prst="rect">
            <a:avLst/>
          </a:prstGeom>
          <a:noFill/>
          <a:ln>
            <a:noFill/>
          </a:ln>
        </p:spPr>
        <p:txBody>
          <a:bodyPr spcFirstLastPara="1" wrap="square" lIns="0" tIns="0" rIns="0" bIns="0" anchor="t" anchorCtr="0">
            <a:noAutofit/>
          </a:bodyPr>
          <a:lstStyle/>
          <a:p>
            <a:pPr marL="0" marR="0" lvl="0" indent="0" algn="l" rtl="0">
              <a:lnSpc>
                <a:spcPct val="115000"/>
              </a:lnSpc>
              <a:spcBef>
                <a:spcPts val="0"/>
              </a:spcBef>
              <a:spcAft>
                <a:spcPts val="0"/>
              </a:spcAft>
              <a:buClr>
                <a:srgbClr val="DCE8E2"/>
              </a:buClr>
              <a:buSzPts val="2200"/>
              <a:buFont typeface="Public Sans"/>
              <a:buNone/>
            </a:pPr>
            <a:r>
              <a:rPr lang="en-US" sz="2000" b="0" i="0" u="none" strike="noStrike" cap="none">
                <a:solidFill>
                  <a:srgbClr val="575D55"/>
                </a:solidFill>
                <a:latin typeface="Public Sans"/>
                <a:ea typeface="Public Sans"/>
                <a:cs typeface="Public Sans"/>
                <a:sym typeface="Public Sans"/>
              </a:rPr>
              <a:t>Diploma Plus comes directly from the Everton R-III strategic plan. Parents, employers, staff, and students told us what they wanted graduates to leave with. We wrote it down. Our job now is to deliver it.</a:t>
            </a:r>
            <a:endParaRPr sz="2000" b="0" i="0" u="none" strike="noStrike" cap="none">
              <a:solidFill>
                <a:srgbClr val="575D55"/>
              </a:solidFill>
              <a:latin typeface="Calibri"/>
              <a:ea typeface="Calibri"/>
              <a:cs typeface="Calibri"/>
              <a:sym typeface="Calibri"/>
            </a:endParaRPr>
          </a:p>
        </p:txBody>
      </p:sp>
      <p:sp>
        <p:nvSpPr>
          <p:cNvPr id="66" name="Google Shape;66;p6"/>
          <p:cNvSpPr txBox="1"/>
          <p:nvPr/>
        </p:nvSpPr>
        <p:spPr>
          <a:xfrm>
            <a:off x="812800" y="5600700"/>
            <a:ext cx="6350100" cy="7113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F2B880"/>
              </a:buClr>
              <a:buSzPts val="1600"/>
              <a:buFont typeface="Public Sans"/>
              <a:buNone/>
            </a:pPr>
            <a:endParaRPr sz="1600" b="0" i="0" u="none" strike="noStrike" cap="none">
              <a:solidFill>
                <a:srgbClr val="A9521A"/>
              </a:solidFill>
              <a:latin typeface="Calibri"/>
              <a:ea typeface="Calibri"/>
              <a:cs typeface="Calibri"/>
              <a:sym typeface="Calibri"/>
            </a:endParaRPr>
          </a:p>
        </p:txBody>
      </p:sp>
      <p:pic>
        <p:nvPicPr>
          <p:cNvPr id="67" name="Google Shape;67;p6"/>
          <p:cNvPicPr preferRelativeResize="0"/>
          <p:nvPr/>
        </p:nvPicPr>
        <p:blipFill>
          <a:blip r:embed="rId3">
            <a:alphaModFix/>
          </a:blip>
          <a:stretch>
            <a:fillRect/>
          </a:stretch>
        </p:blipFill>
        <p:spPr>
          <a:xfrm>
            <a:off x="6985000" y="2413000"/>
            <a:ext cx="4394200" cy="2929467"/>
          </a:xfrm>
          <a:prstGeom prst="rect">
            <a:avLst/>
          </a:prstGeom>
          <a:noFill/>
          <a:ln>
            <a:noFill/>
          </a:ln>
        </p:spPr>
      </p:pic>
      <p:pic>
        <p:nvPicPr>
          <p:cNvPr id="68" name="Google Shape;68;p6"/>
          <p:cNvPicPr preferRelativeResize="0"/>
          <p:nvPr/>
        </p:nvPicPr>
        <p:blipFill>
          <a:blip r:embed="rId4">
            <a:alphaModFix/>
          </a:blip>
          <a:stretch>
            <a:fillRect/>
          </a:stretch>
        </p:blipFill>
        <p:spPr>
          <a:xfrm>
            <a:off x="3239" y="0"/>
            <a:ext cx="12185523" cy="6858001"/>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5F1E8"/>
        </a:solidFill>
        <a:effectLst/>
      </p:bgPr>
    </p:bg>
    <p:spTree>
      <p:nvGrpSpPr>
        <p:cNvPr id="1" name="Shape 73"/>
        <p:cNvGrpSpPr/>
        <p:nvPr/>
      </p:nvGrpSpPr>
      <p:grpSpPr>
        <a:xfrm>
          <a:off x="0" y="0"/>
          <a:ext cx="0" cy="0"/>
          <a:chOff x="0" y="0"/>
          <a:chExt cx="0" cy="0"/>
        </a:xfrm>
      </p:grpSpPr>
      <p:sp>
        <p:nvSpPr>
          <p:cNvPr id="74" name="Google Shape;74;p7"/>
          <p:cNvSpPr txBox="1"/>
          <p:nvPr/>
        </p:nvSpPr>
        <p:spPr>
          <a:xfrm>
            <a:off x="813816" y="685800"/>
            <a:ext cx="10564063" cy="32004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A9521A"/>
              </a:buClr>
              <a:buSzPts val="1200"/>
              <a:buFont typeface="Public Sans"/>
              <a:buNone/>
            </a:pPr>
            <a:r>
              <a:rPr lang="en-US" sz="1200" b="1" i="0" u="none" strike="noStrike" cap="none">
                <a:solidFill>
                  <a:srgbClr val="A9521A"/>
                </a:solidFill>
                <a:latin typeface="Public Sans"/>
                <a:ea typeface="Public Sans"/>
                <a:cs typeface="Public Sans"/>
                <a:sym typeface="Public Sans"/>
              </a:rPr>
              <a:t>LEG ONE · WITH CALLIE MCELWAIN AND ICEB</a:t>
            </a:r>
            <a:endParaRPr sz="1200" b="0" i="0" u="none" strike="noStrike" cap="none">
              <a:solidFill>
                <a:schemeClr val="dk1"/>
              </a:solidFill>
              <a:latin typeface="Calibri"/>
              <a:ea typeface="Calibri"/>
              <a:cs typeface="Calibri"/>
              <a:sym typeface="Calibri"/>
            </a:endParaRPr>
          </a:p>
        </p:txBody>
      </p:sp>
      <p:sp>
        <p:nvSpPr>
          <p:cNvPr id="75" name="Google Shape;75;p7"/>
          <p:cNvSpPr txBox="1"/>
          <p:nvPr/>
        </p:nvSpPr>
        <p:spPr>
          <a:xfrm>
            <a:off x="813816" y="1024128"/>
            <a:ext cx="10564063" cy="6858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1B2420"/>
              </a:buClr>
              <a:buSzPts val="3600"/>
              <a:buFont typeface="Oswald"/>
              <a:buNone/>
            </a:pPr>
            <a:r>
              <a:rPr lang="en-US" sz="3600" b="1" i="0" u="none" strike="noStrike" cap="none">
                <a:solidFill>
                  <a:srgbClr val="1B2420"/>
                </a:solidFill>
                <a:latin typeface="Oswald"/>
                <a:ea typeface="Oswald"/>
                <a:cs typeface="Oswald"/>
                <a:sym typeface="Oswald"/>
              </a:rPr>
              <a:t>Industry-recognized credentials</a:t>
            </a:r>
            <a:endParaRPr sz="3600" b="0" i="0" u="none" strike="noStrike" cap="none">
              <a:solidFill>
                <a:schemeClr val="dk1"/>
              </a:solidFill>
              <a:latin typeface="Calibri"/>
              <a:ea typeface="Calibri"/>
              <a:cs typeface="Calibri"/>
              <a:sym typeface="Calibri"/>
            </a:endParaRPr>
          </a:p>
        </p:txBody>
      </p:sp>
      <p:sp>
        <p:nvSpPr>
          <p:cNvPr id="76" name="Google Shape;76;p7"/>
          <p:cNvSpPr/>
          <p:nvPr/>
        </p:nvSpPr>
        <p:spPr>
          <a:xfrm>
            <a:off x="813816" y="2011680"/>
            <a:ext cx="3387242" cy="2331720"/>
          </a:xfrm>
          <a:prstGeom prst="roundRect">
            <a:avLst>
              <a:gd name="adj" fmla="val 3922"/>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77;p7"/>
          <p:cNvSpPr/>
          <p:nvPr/>
        </p:nvSpPr>
        <p:spPr>
          <a:xfrm>
            <a:off x="1088136" y="2240280"/>
            <a:ext cx="384048" cy="384048"/>
          </a:xfrm>
          <a:prstGeom prst="ellipse">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78;p7"/>
          <p:cNvSpPr txBox="1"/>
          <p:nvPr/>
        </p:nvSpPr>
        <p:spPr>
          <a:xfrm>
            <a:off x="812800" y="1943100"/>
            <a:ext cx="812700" cy="8382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FFFDF8"/>
              </a:buClr>
              <a:buSzPts val="1400"/>
              <a:buFont typeface="Public Sans"/>
              <a:buNone/>
            </a:pPr>
            <a:r>
              <a:rPr lang="en-US" sz="4200" b="1" i="0" u="none" strike="noStrike" cap="none">
                <a:solidFill>
                  <a:srgbClr val="A9521A"/>
                </a:solidFill>
                <a:latin typeface="Public Sans"/>
                <a:ea typeface="Public Sans"/>
                <a:cs typeface="Public Sans"/>
                <a:sym typeface="Public Sans"/>
              </a:rPr>
              <a:t>1</a:t>
            </a:r>
            <a:endParaRPr sz="4200" b="0" i="0" u="none" strike="noStrike" cap="none">
              <a:solidFill>
                <a:srgbClr val="A9521A"/>
              </a:solidFill>
              <a:latin typeface="Calibri"/>
              <a:ea typeface="Calibri"/>
              <a:cs typeface="Calibri"/>
              <a:sym typeface="Calibri"/>
            </a:endParaRPr>
          </a:p>
        </p:txBody>
      </p:sp>
      <p:sp>
        <p:nvSpPr>
          <p:cNvPr id="79" name="Google Shape;79;p7"/>
          <p:cNvSpPr txBox="1"/>
          <p:nvPr/>
        </p:nvSpPr>
        <p:spPr>
          <a:xfrm>
            <a:off x="812800" y="2882900"/>
            <a:ext cx="3276600" cy="4446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1B2420"/>
              </a:buClr>
              <a:buSzPts val="1600"/>
              <a:buFont typeface="Public Sans"/>
              <a:buNone/>
            </a:pPr>
            <a:r>
              <a:rPr lang="en-US" sz="1900" b="1" i="0" u="none" strike="noStrike" cap="none">
                <a:solidFill>
                  <a:srgbClr val="1B2420"/>
                </a:solidFill>
                <a:latin typeface="Public Sans"/>
                <a:ea typeface="Public Sans"/>
                <a:cs typeface="Public Sans"/>
                <a:sym typeface="Public Sans"/>
              </a:rPr>
              <a:t>What students earn</a:t>
            </a:r>
            <a:endParaRPr sz="1900" b="0" i="0" u="none" strike="noStrike" cap="none">
              <a:solidFill>
                <a:srgbClr val="1B2420"/>
              </a:solidFill>
              <a:latin typeface="Calibri"/>
              <a:ea typeface="Calibri"/>
              <a:cs typeface="Calibri"/>
              <a:sym typeface="Calibri"/>
            </a:endParaRPr>
          </a:p>
        </p:txBody>
      </p:sp>
      <p:sp>
        <p:nvSpPr>
          <p:cNvPr id="80" name="Google Shape;80;p7"/>
          <p:cNvSpPr txBox="1"/>
          <p:nvPr/>
        </p:nvSpPr>
        <p:spPr>
          <a:xfrm>
            <a:off x="812800" y="3479800"/>
            <a:ext cx="3162300" cy="1625700"/>
          </a:xfrm>
          <a:prstGeom prst="rect">
            <a:avLst/>
          </a:prstGeom>
          <a:noFill/>
          <a:ln>
            <a:noFill/>
          </a:ln>
        </p:spPr>
        <p:txBody>
          <a:bodyPr spcFirstLastPara="1" wrap="square" lIns="0" tIns="0" rIns="0" bIns="0" anchor="t" anchorCtr="0">
            <a:noAutofit/>
          </a:bodyPr>
          <a:lstStyle/>
          <a:p>
            <a:pPr marL="0" marR="0" lvl="0" indent="0" algn="l" rtl="0">
              <a:lnSpc>
                <a:spcPct val="115000"/>
              </a:lnSpc>
              <a:spcBef>
                <a:spcPts val="0"/>
              </a:spcBef>
              <a:spcAft>
                <a:spcPts val="0"/>
              </a:spcAft>
              <a:buClr>
                <a:srgbClr val="4A463D"/>
              </a:buClr>
              <a:buSzPts val="1400"/>
              <a:buFont typeface="Public Sans"/>
              <a:buNone/>
            </a:pPr>
            <a:r>
              <a:rPr lang="en-US" sz="1700" b="0" i="0" u="none" strike="noStrike" cap="none">
                <a:solidFill>
                  <a:srgbClr val="575D55"/>
                </a:solidFill>
                <a:latin typeface="Public Sans"/>
                <a:ea typeface="Public Sans"/>
                <a:cs typeface="Public Sans"/>
                <a:sym typeface="Public Sans"/>
              </a:rPr>
              <a:t>[Credentials offered through ICEB, e.g. certifications by pathway]</a:t>
            </a:r>
            <a:endParaRPr sz="1700" b="0" i="0" u="none" strike="noStrike" cap="none">
              <a:solidFill>
                <a:srgbClr val="575D55"/>
              </a:solidFill>
              <a:latin typeface="Calibri"/>
              <a:ea typeface="Calibri"/>
              <a:cs typeface="Calibri"/>
              <a:sym typeface="Calibri"/>
            </a:endParaRPr>
          </a:p>
        </p:txBody>
      </p:sp>
      <p:sp>
        <p:nvSpPr>
          <p:cNvPr id="81" name="Google Shape;81;p7"/>
          <p:cNvSpPr/>
          <p:nvPr/>
        </p:nvSpPr>
        <p:spPr>
          <a:xfrm>
            <a:off x="4402226" y="2011680"/>
            <a:ext cx="3387242" cy="2331720"/>
          </a:xfrm>
          <a:prstGeom prst="roundRect">
            <a:avLst>
              <a:gd name="adj" fmla="val 3922"/>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82;p7"/>
          <p:cNvSpPr/>
          <p:nvPr/>
        </p:nvSpPr>
        <p:spPr>
          <a:xfrm>
            <a:off x="4676546" y="2240280"/>
            <a:ext cx="384048" cy="384048"/>
          </a:xfrm>
          <a:prstGeom prst="ellipse">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83;p7"/>
          <p:cNvSpPr txBox="1"/>
          <p:nvPr/>
        </p:nvSpPr>
        <p:spPr>
          <a:xfrm>
            <a:off x="4394200" y="1943100"/>
            <a:ext cx="812700" cy="8382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FFFDF8"/>
              </a:buClr>
              <a:buSzPts val="1400"/>
              <a:buFont typeface="Public Sans"/>
              <a:buNone/>
            </a:pPr>
            <a:r>
              <a:rPr lang="en-US" sz="4200" b="1" i="0" u="none" strike="noStrike" cap="none">
                <a:solidFill>
                  <a:srgbClr val="A9521A"/>
                </a:solidFill>
                <a:latin typeface="Public Sans"/>
                <a:ea typeface="Public Sans"/>
                <a:cs typeface="Public Sans"/>
                <a:sym typeface="Public Sans"/>
              </a:rPr>
              <a:t>2</a:t>
            </a:r>
            <a:endParaRPr sz="4200" b="0" i="0" u="none" strike="noStrike" cap="none">
              <a:solidFill>
                <a:srgbClr val="A9521A"/>
              </a:solidFill>
              <a:latin typeface="Calibri"/>
              <a:ea typeface="Calibri"/>
              <a:cs typeface="Calibri"/>
              <a:sym typeface="Calibri"/>
            </a:endParaRPr>
          </a:p>
        </p:txBody>
      </p:sp>
      <p:sp>
        <p:nvSpPr>
          <p:cNvPr id="84" name="Google Shape;84;p7"/>
          <p:cNvSpPr txBox="1"/>
          <p:nvPr/>
        </p:nvSpPr>
        <p:spPr>
          <a:xfrm>
            <a:off x="4394200" y="2882900"/>
            <a:ext cx="3276600" cy="4446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1B2420"/>
              </a:buClr>
              <a:buSzPts val="1600"/>
              <a:buFont typeface="Public Sans"/>
              <a:buNone/>
            </a:pPr>
            <a:r>
              <a:rPr lang="en-US" sz="1900" b="1" i="0" u="none" strike="noStrike" cap="none">
                <a:solidFill>
                  <a:srgbClr val="1B2420"/>
                </a:solidFill>
                <a:latin typeface="Public Sans"/>
                <a:ea typeface="Public Sans"/>
                <a:cs typeface="Public Sans"/>
                <a:sym typeface="Public Sans"/>
              </a:rPr>
              <a:t>Why it matters</a:t>
            </a:r>
            <a:endParaRPr sz="1900" b="0" i="0" u="none" strike="noStrike" cap="none">
              <a:solidFill>
                <a:srgbClr val="1B2420"/>
              </a:solidFill>
              <a:latin typeface="Calibri"/>
              <a:ea typeface="Calibri"/>
              <a:cs typeface="Calibri"/>
              <a:sym typeface="Calibri"/>
            </a:endParaRPr>
          </a:p>
        </p:txBody>
      </p:sp>
      <p:sp>
        <p:nvSpPr>
          <p:cNvPr id="85" name="Google Shape;85;p7"/>
          <p:cNvSpPr txBox="1"/>
          <p:nvPr/>
        </p:nvSpPr>
        <p:spPr>
          <a:xfrm>
            <a:off x="4394200" y="3479800"/>
            <a:ext cx="3162300" cy="1625700"/>
          </a:xfrm>
          <a:prstGeom prst="rect">
            <a:avLst/>
          </a:prstGeom>
          <a:noFill/>
          <a:ln>
            <a:noFill/>
          </a:ln>
        </p:spPr>
        <p:txBody>
          <a:bodyPr spcFirstLastPara="1" wrap="square" lIns="0" tIns="0" rIns="0" bIns="0" anchor="t" anchorCtr="0">
            <a:noAutofit/>
          </a:bodyPr>
          <a:lstStyle/>
          <a:p>
            <a:pPr marL="0" marR="0" lvl="0" indent="0" algn="l" rtl="0">
              <a:lnSpc>
                <a:spcPct val="115000"/>
              </a:lnSpc>
              <a:spcBef>
                <a:spcPts val="0"/>
              </a:spcBef>
              <a:spcAft>
                <a:spcPts val="0"/>
              </a:spcAft>
              <a:buClr>
                <a:srgbClr val="4A463D"/>
              </a:buClr>
              <a:buSzPts val="1400"/>
              <a:buFont typeface="Public Sans"/>
              <a:buNone/>
            </a:pPr>
            <a:r>
              <a:rPr lang="en-US" sz="1700" b="0" i="0" u="none" strike="noStrike" cap="none">
                <a:solidFill>
                  <a:srgbClr val="575D55"/>
                </a:solidFill>
                <a:latin typeface="Public Sans"/>
                <a:ea typeface="Public Sans"/>
                <a:cs typeface="Public Sans"/>
                <a:sym typeface="Public Sans"/>
              </a:rPr>
              <a:t>A credential tells an employer what a student can do before the interview starts. A transcript can't.</a:t>
            </a:r>
            <a:endParaRPr sz="1700" b="0" i="0" u="none" strike="noStrike" cap="none">
              <a:solidFill>
                <a:srgbClr val="575D55"/>
              </a:solidFill>
              <a:latin typeface="Calibri"/>
              <a:ea typeface="Calibri"/>
              <a:cs typeface="Calibri"/>
              <a:sym typeface="Calibri"/>
            </a:endParaRPr>
          </a:p>
        </p:txBody>
      </p:sp>
      <p:sp>
        <p:nvSpPr>
          <p:cNvPr id="86" name="Google Shape;86;p7"/>
          <p:cNvSpPr/>
          <p:nvPr/>
        </p:nvSpPr>
        <p:spPr>
          <a:xfrm>
            <a:off x="7990637" y="2011680"/>
            <a:ext cx="3387242" cy="2331720"/>
          </a:xfrm>
          <a:prstGeom prst="roundRect">
            <a:avLst>
              <a:gd name="adj" fmla="val 3922"/>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87;p7"/>
          <p:cNvSpPr/>
          <p:nvPr/>
        </p:nvSpPr>
        <p:spPr>
          <a:xfrm>
            <a:off x="8264957" y="2240280"/>
            <a:ext cx="384048" cy="384048"/>
          </a:xfrm>
          <a:prstGeom prst="ellipse">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 name="Google Shape;88;p7"/>
          <p:cNvSpPr txBox="1"/>
          <p:nvPr/>
        </p:nvSpPr>
        <p:spPr>
          <a:xfrm>
            <a:off x="7975600" y="1943100"/>
            <a:ext cx="812700" cy="8382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FFFDF8"/>
              </a:buClr>
              <a:buSzPts val="1400"/>
              <a:buFont typeface="Public Sans"/>
              <a:buNone/>
            </a:pPr>
            <a:r>
              <a:rPr lang="en-US" sz="4200" b="1" i="0" u="none" strike="noStrike" cap="none">
                <a:solidFill>
                  <a:srgbClr val="A9521A"/>
                </a:solidFill>
                <a:latin typeface="Public Sans"/>
                <a:ea typeface="Public Sans"/>
                <a:cs typeface="Public Sans"/>
                <a:sym typeface="Public Sans"/>
              </a:rPr>
              <a:t>3</a:t>
            </a:r>
            <a:endParaRPr sz="4200" b="0" i="0" u="none" strike="noStrike" cap="none">
              <a:solidFill>
                <a:srgbClr val="A9521A"/>
              </a:solidFill>
              <a:latin typeface="Calibri"/>
              <a:ea typeface="Calibri"/>
              <a:cs typeface="Calibri"/>
              <a:sym typeface="Calibri"/>
            </a:endParaRPr>
          </a:p>
        </p:txBody>
      </p:sp>
      <p:sp>
        <p:nvSpPr>
          <p:cNvPr id="89" name="Google Shape;89;p7"/>
          <p:cNvSpPr txBox="1"/>
          <p:nvPr/>
        </p:nvSpPr>
        <p:spPr>
          <a:xfrm>
            <a:off x="7975600" y="2882900"/>
            <a:ext cx="3276600" cy="4446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1B2420"/>
              </a:buClr>
              <a:buSzPts val="1600"/>
              <a:buFont typeface="Public Sans"/>
              <a:buNone/>
            </a:pPr>
            <a:r>
              <a:rPr lang="en-US" sz="1900" b="1" i="0" u="none" strike="noStrike" cap="none">
                <a:solidFill>
                  <a:srgbClr val="1B2420"/>
                </a:solidFill>
                <a:latin typeface="Public Sans"/>
                <a:ea typeface="Public Sans"/>
                <a:cs typeface="Public Sans"/>
                <a:sym typeface="Public Sans"/>
              </a:rPr>
              <a:t>How small schools do it</a:t>
            </a:r>
            <a:endParaRPr sz="1900" b="0" i="0" u="none" strike="noStrike" cap="none">
              <a:solidFill>
                <a:srgbClr val="1B2420"/>
              </a:solidFill>
              <a:latin typeface="Calibri"/>
              <a:ea typeface="Calibri"/>
              <a:cs typeface="Calibri"/>
              <a:sym typeface="Calibri"/>
            </a:endParaRPr>
          </a:p>
        </p:txBody>
      </p:sp>
      <p:sp>
        <p:nvSpPr>
          <p:cNvPr id="90" name="Google Shape;90;p7"/>
          <p:cNvSpPr txBox="1"/>
          <p:nvPr/>
        </p:nvSpPr>
        <p:spPr>
          <a:xfrm>
            <a:off x="7975600" y="3479800"/>
            <a:ext cx="3162300" cy="1625700"/>
          </a:xfrm>
          <a:prstGeom prst="rect">
            <a:avLst/>
          </a:prstGeom>
          <a:noFill/>
          <a:ln>
            <a:noFill/>
          </a:ln>
        </p:spPr>
        <p:txBody>
          <a:bodyPr spcFirstLastPara="1" wrap="square" lIns="0" tIns="0" rIns="0" bIns="0" anchor="t" anchorCtr="0">
            <a:noAutofit/>
          </a:bodyPr>
          <a:lstStyle/>
          <a:p>
            <a:pPr marL="0" marR="0" lvl="0" indent="0" algn="l" rtl="0">
              <a:lnSpc>
                <a:spcPct val="115000"/>
              </a:lnSpc>
              <a:spcBef>
                <a:spcPts val="0"/>
              </a:spcBef>
              <a:spcAft>
                <a:spcPts val="0"/>
              </a:spcAft>
              <a:buClr>
                <a:srgbClr val="4A463D"/>
              </a:buClr>
              <a:buSzPts val="1400"/>
              <a:buFont typeface="Public Sans"/>
              <a:buNone/>
            </a:pPr>
            <a:r>
              <a:rPr lang="en-US" sz="1700" b="0" i="0" u="none" strike="noStrike" cap="none">
                <a:solidFill>
                  <a:srgbClr val="575D55"/>
                </a:solidFill>
                <a:latin typeface="Public Sans"/>
                <a:ea typeface="Public Sans"/>
                <a:cs typeface="Public Sans"/>
                <a:sym typeface="Public Sans"/>
              </a:rPr>
              <a:t>A partner brings the expertise and the testing. We bring the students, the schedule, and the follow-through.</a:t>
            </a:r>
            <a:endParaRPr sz="1700" b="0" i="0" u="none" strike="noStrike" cap="none">
              <a:solidFill>
                <a:srgbClr val="575D55"/>
              </a:solidFill>
              <a:latin typeface="Calibri"/>
              <a:ea typeface="Calibri"/>
              <a:cs typeface="Calibri"/>
              <a:sym typeface="Calibri"/>
            </a:endParaRPr>
          </a:p>
        </p:txBody>
      </p:sp>
      <p:sp>
        <p:nvSpPr>
          <p:cNvPr id="91" name="Google Shape;91;p7"/>
          <p:cNvSpPr txBox="1"/>
          <p:nvPr/>
        </p:nvSpPr>
        <p:spPr>
          <a:xfrm>
            <a:off x="813816" y="6263640"/>
            <a:ext cx="10564063" cy="27432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6B665A"/>
              </a:buClr>
              <a:buSzPts val="1100"/>
              <a:buFont typeface="Public Sans"/>
              <a:buNone/>
            </a:pPr>
            <a:r>
              <a:rPr lang="en-US" sz="1100" b="0" i="0" u="none" strike="noStrike" cap="none">
                <a:solidFill>
                  <a:srgbClr val="6B665A"/>
                </a:solidFill>
                <a:latin typeface="Public Sans"/>
                <a:ea typeface="Public Sans"/>
                <a:cs typeface="Public Sans"/>
                <a:sym typeface="Public Sans"/>
              </a:rPr>
              <a:t>Everton R-III School District · Diploma Plus</a:t>
            </a:r>
            <a:endParaRPr sz="1100" b="0" i="0" u="none" strike="noStrike" cap="none">
              <a:solidFill>
                <a:schemeClr val="dk1"/>
              </a:solidFill>
              <a:latin typeface="Calibri"/>
              <a:ea typeface="Calibri"/>
              <a:cs typeface="Calibri"/>
              <a:sym typeface="Calibri"/>
            </a:endParaRPr>
          </a:p>
        </p:txBody>
      </p:sp>
      <p:pic>
        <p:nvPicPr>
          <p:cNvPr id="92" name="Google Shape;92;p7"/>
          <p:cNvPicPr preferRelativeResize="0"/>
          <p:nvPr/>
        </p:nvPicPr>
        <p:blipFill>
          <a:blip r:embed="rId3">
            <a:alphaModFix/>
          </a:blip>
          <a:stretch>
            <a:fillRect/>
          </a:stretch>
        </p:blipFill>
        <p:spPr>
          <a:xfrm>
            <a:off x="3239" y="0"/>
            <a:ext cx="12185523" cy="6858001"/>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5F1E8"/>
        </a:solidFill>
        <a:effectLst/>
      </p:bgPr>
    </p:bg>
    <p:spTree>
      <p:nvGrpSpPr>
        <p:cNvPr id="1" name="Shape 97"/>
        <p:cNvGrpSpPr/>
        <p:nvPr/>
      </p:nvGrpSpPr>
      <p:grpSpPr>
        <a:xfrm>
          <a:off x="0" y="0"/>
          <a:ext cx="0" cy="0"/>
          <a:chOff x="0" y="0"/>
          <a:chExt cx="0" cy="0"/>
        </a:xfrm>
      </p:grpSpPr>
      <p:sp>
        <p:nvSpPr>
          <p:cNvPr id="98" name="Google Shape;98;p8"/>
          <p:cNvSpPr txBox="1"/>
          <p:nvPr/>
        </p:nvSpPr>
        <p:spPr>
          <a:xfrm>
            <a:off x="813816" y="685800"/>
            <a:ext cx="10564063" cy="32004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A9521A"/>
              </a:buClr>
              <a:buSzPts val="1200"/>
              <a:buFont typeface="Public Sans"/>
              <a:buNone/>
            </a:pPr>
            <a:r>
              <a:rPr lang="en-US" sz="1200" b="1" i="0" u="none" strike="noStrike" cap="none">
                <a:solidFill>
                  <a:srgbClr val="A9521A"/>
                </a:solidFill>
                <a:latin typeface="Public Sans"/>
                <a:ea typeface="Public Sans"/>
                <a:cs typeface="Public Sans"/>
                <a:sym typeface="Public Sans"/>
              </a:rPr>
              <a:t>LEG TWO · WITH BETTY GLASGOW</a:t>
            </a:r>
            <a:endParaRPr sz="1200" b="0" i="0" u="none" strike="noStrike" cap="none">
              <a:solidFill>
                <a:schemeClr val="dk1"/>
              </a:solidFill>
              <a:latin typeface="Calibri"/>
              <a:ea typeface="Calibri"/>
              <a:cs typeface="Calibri"/>
              <a:sym typeface="Calibri"/>
            </a:endParaRPr>
          </a:p>
        </p:txBody>
      </p:sp>
      <p:sp>
        <p:nvSpPr>
          <p:cNvPr id="99" name="Google Shape;99;p8"/>
          <p:cNvSpPr txBox="1"/>
          <p:nvPr/>
        </p:nvSpPr>
        <p:spPr>
          <a:xfrm>
            <a:off x="813816" y="1024128"/>
            <a:ext cx="10564063" cy="6858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1B2420"/>
              </a:buClr>
              <a:buSzPts val="3600"/>
              <a:buFont typeface="Oswald"/>
              <a:buNone/>
            </a:pPr>
            <a:r>
              <a:rPr lang="en-US" sz="3600" b="1" i="0" u="none" strike="noStrike" cap="none">
                <a:solidFill>
                  <a:srgbClr val="1B2420"/>
                </a:solidFill>
                <a:latin typeface="Oswald"/>
                <a:ea typeface="Oswald"/>
                <a:cs typeface="Oswald"/>
                <a:sym typeface="Oswald"/>
              </a:rPr>
              <a:t>Registered youth apprenticeships</a:t>
            </a:r>
            <a:endParaRPr sz="3600" b="0" i="0" u="none" strike="noStrike" cap="none">
              <a:solidFill>
                <a:schemeClr val="dk1"/>
              </a:solidFill>
              <a:latin typeface="Calibri"/>
              <a:ea typeface="Calibri"/>
              <a:cs typeface="Calibri"/>
              <a:sym typeface="Calibri"/>
            </a:endParaRPr>
          </a:p>
        </p:txBody>
      </p:sp>
      <p:sp>
        <p:nvSpPr>
          <p:cNvPr id="100" name="Google Shape;100;p8"/>
          <p:cNvSpPr/>
          <p:nvPr/>
        </p:nvSpPr>
        <p:spPr>
          <a:xfrm>
            <a:off x="813816" y="2011680"/>
            <a:ext cx="2503856" cy="2011680"/>
          </a:xfrm>
          <a:prstGeom prst="roundRect">
            <a:avLst>
              <a:gd name="adj" fmla="val 4545"/>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 name="Google Shape;101;p8"/>
          <p:cNvSpPr/>
          <p:nvPr/>
        </p:nvSpPr>
        <p:spPr>
          <a:xfrm>
            <a:off x="1069848" y="2240280"/>
            <a:ext cx="384048" cy="384048"/>
          </a:xfrm>
          <a:prstGeom prst="ellipse">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 name="Google Shape;102;p8"/>
          <p:cNvSpPr txBox="1"/>
          <p:nvPr/>
        </p:nvSpPr>
        <p:spPr>
          <a:xfrm>
            <a:off x="812800" y="2006600"/>
            <a:ext cx="787500" cy="8889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FFFDF8"/>
              </a:buClr>
              <a:buSzPts val="1400"/>
              <a:buFont typeface="Public Sans"/>
              <a:buNone/>
            </a:pPr>
            <a:r>
              <a:rPr lang="en-US" sz="4400" b="1" i="0" u="none" strike="noStrike" cap="none">
                <a:solidFill>
                  <a:srgbClr val="2F5D4E"/>
                </a:solidFill>
                <a:latin typeface="Public Sans"/>
                <a:ea typeface="Public Sans"/>
                <a:cs typeface="Public Sans"/>
                <a:sym typeface="Public Sans"/>
              </a:rPr>
              <a:t>1</a:t>
            </a:r>
            <a:endParaRPr sz="4400" b="0" i="0" u="none" strike="noStrike" cap="none">
              <a:solidFill>
                <a:srgbClr val="2F5D4E"/>
              </a:solidFill>
              <a:latin typeface="Calibri"/>
              <a:ea typeface="Calibri"/>
              <a:cs typeface="Calibri"/>
              <a:sym typeface="Calibri"/>
            </a:endParaRPr>
          </a:p>
        </p:txBody>
      </p:sp>
      <p:sp>
        <p:nvSpPr>
          <p:cNvPr id="103" name="Google Shape;103;p8"/>
          <p:cNvSpPr txBox="1"/>
          <p:nvPr/>
        </p:nvSpPr>
        <p:spPr>
          <a:xfrm>
            <a:off x="812800" y="3035300"/>
            <a:ext cx="2476500" cy="4446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1B2420"/>
              </a:buClr>
              <a:buSzPts val="1600"/>
              <a:buFont typeface="Public Sans"/>
              <a:buNone/>
            </a:pPr>
            <a:r>
              <a:rPr lang="en-US" sz="2100" b="1" i="0" u="none" strike="noStrike" cap="none">
                <a:solidFill>
                  <a:srgbClr val="1B2420"/>
                </a:solidFill>
                <a:latin typeface="Public Sans"/>
                <a:ea typeface="Public Sans"/>
                <a:cs typeface="Public Sans"/>
                <a:sym typeface="Public Sans"/>
              </a:rPr>
              <a:t>Paid work</a:t>
            </a:r>
            <a:endParaRPr sz="2100" b="0" i="0" u="none" strike="noStrike" cap="none">
              <a:solidFill>
                <a:srgbClr val="1B2420"/>
              </a:solidFill>
              <a:latin typeface="Calibri"/>
              <a:ea typeface="Calibri"/>
              <a:cs typeface="Calibri"/>
              <a:sym typeface="Calibri"/>
            </a:endParaRPr>
          </a:p>
        </p:txBody>
      </p:sp>
      <p:sp>
        <p:nvSpPr>
          <p:cNvPr id="104" name="Google Shape;104;p8"/>
          <p:cNvSpPr txBox="1"/>
          <p:nvPr/>
        </p:nvSpPr>
        <p:spPr>
          <a:xfrm>
            <a:off x="812800" y="3619500"/>
            <a:ext cx="2400300" cy="1206600"/>
          </a:xfrm>
          <a:prstGeom prst="rect">
            <a:avLst/>
          </a:prstGeom>
          <a:noFill/>
          <a:ln>
            <a:noFill/>
          </a:ln>
        </p:spPr>
        <p:txBody>
          <a:bodyPr spcFirstLastPara="1" wrap="square" lIns="0" tIns="0" rIns="0" bIns="0" anchor="t" anchorCtr="0">
            <a:noAutofit/>
          </a:bodyPr>
          <a:lstStyle/>
          <a:p>
            <a:pPr marL="0" marR="0" lvl="0" indent="0" algn="l" rtl="0">
              <a:lnSpc>
                <a:spcPct val="115000"/>
              </a:lnSpc>
              <a:spcBef>
                <a:spcPts val="0"/>
              </a:spcBef>
              <a:spcAft>
                <a:spcPts val="0"/>
              </a:spcAft>
              <a:buClr>
                <a:srgbClr val="4A463D"/>
              </a:buClr>
              <a:buSzPts val="1300"/>
              <a:buFont typeface="Public Sans"/>
              <a:buNone/>
            </a:pPr>
            <a:r>
              <a:rPr lang="en-US" sz="1700" b="0" i="0" u="none" strike="noStrike" cap="none">
                <a:solidFill>
                  <a:srgbClr val="575D55"/>
                </a:solidFill>
                <a:latin typeface="Public Sans"/>
                <a:ea typeface="Public Sans"/>
                <a:cs typeface="Public Sans"/>
                <a:sym typeface="Public Sans"/>
              </a:rPr>
              <a:t>A real job with a local employer</a:t>
            </a:r>
            <a:endParaRPr sz="1700" b="0" i="0" u="none" strike="noStrike" cap="none">
              <a:solidFill>
                <a:srgbClr val="575D55"/>
              </a:solidFill>
              <a:latin typeface="Calibri"/>
              <a:ea typeface="Calibri"/>
              <a:cs typeface="Calibri"/>
              <a:sym typeface="Calibri"/>
            </a:endParaRPr>
          </a:p>
        </p:txBody>
      </p:sp>
      <p:sp>
        <p:nvSpPr>
          <p:cNvPr id="105" name="Google Shape;105;p8"/>
          <p:cNvSpPr/>
          <p:nvPr/>
        </p:nvSpPr>
        <p:spPr>
          <a:xfrm>
            <a:off x="3500552" y="2011680"/>
            <a:ext cx="2503856" cy="2011680"/>
          </a:xfrm>
          <a:prstGeom prst="roundRect">
            <a:avLst>
              <a:gd name="adj" fmla="val 4545"/>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 name="Google Shape;106;p8"/>
          <p:cNvSpPr/>
          <p:nvPr/>
        </p:nvSpPr>
        <p:spPr>
          <a:xfrm>
            <a:off x="3756584" y="2240280"/>
            <a:ext cx="384048" cy="384048"/>
          </a:xfrm>
          <a:prstGeom prst="ellipse">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 name="Google Shape;107;p8"/>
          <p:cNvSpPr txBox="1"/>
          <p:nvPr/>
        </p:nvSpPr>
        <p:spPr>
          <a:xfrm>
            <a:off x="3505200" y="2006600"/>
            <a:ext cx="787500" cy="8889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FFFDF8"/>
              </a:buClr>
              <a:buSzPts val="1400"/>
              <a:buFont typeface="Public Sans"/>
              <a:buNone/>
            </a:pPr>
            <a:r>
              <a:rPr lang="en-US" sz="4400" b="1" i="0" u="none" strike="noStrike" cap="none">
                <a:solidFill>
                  <a:srgbClr val="2F5D4E"/>
                </a:solidFill>
                <a:latin typeface="Public Sans"/>
                <a:ea typeface="Public Sans"/>
                <a:cs typeface="Public Sans"/>
                <a:sym typeface="Public Sans"/>
              </a:rPr>
              <a:t>2</a:t>
            </a:r>
            <a:endParaRPr sz="4400" b="0" i="0" u="none" strike="noStrike" cap="none">
              <a:solidFill>
                <a:srgbClr val="2F5D4E"/>
              </a:solidFill>
              <a:latin typeface="Calibri"/>
              <a:ea typeface="Calibri"/>
              <a:cs typeface="Calibri"/>
              <a:sym typeface="Calibri"/>
            </a:endParaRPr>
          </a:p>
        </p:txBody>
      </p:sp>
      <p:sp>
        <p:nvSpPr>
          <p:cNvPr id="108" name="Google Shape;108;p8"/>
          <p:cNvSpPr txBox="1"/>
          <p:nvPr/>
        </p:nvSpPr>
        <p:spPr>
          <a:xfrm>
            <a:off x="3505200" y="3035300"/>
            <a:ext cx="2476500" cy="4446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1B2420"/>
              </a:buClr>
              <a:buSzPts val="1600"/>
              <a:buFont typeface="Public Sans"/>
              <a:buNone/>
            </a:pPr>
            <a:r>
              <a:rPr lang="en-US" sz="2100" b="1" i="0" u="none" strike="noStrike" cap="none">
                <a:solidFill>
                  <a:srgbClr val="1B2420"/>
                </a:solidFill>
                <a:latin typeface="Public Sans"/>
                <a:ea typeface="Public Sans"/>
                <a:cs typeface="Public Sans"/>
                <a:sym typeface="Public Sans"/>
              </a:rPr>
              <a:t>A mentor</a:t>
            </a:r>
            <a:endParaRPr sz="2100" b="0" i="0" u="none" strike="noStrike" cap="none">
              <a:solidFill>
                <a:srgbClr val="1B2420"/>
              </a:solidFill>
              <a:latin typeface="Calibri"/>
              <a:ea typeface="Calibri"/>
              <a:cs typeface="Calibri"/>
              <a:sym typeface="Calibri"/>
            </a:endParaRPr>
          </a:p>
        </p:txBody>
      </p:sp>
      <p:sp>
        <p:nvSpPr>
          <p:cNvPr id="109" name="Google Shape;109;p8"/>
          <p:cNvSpPr txBox="1"/>
          <p:nvPr/>
        </p:nvSpPr>
        <p:spPr>
          <a:xfrm>
            <a:off x="3505200" y="3619500"/>
            <a:ext cx="2400300" cy="1206600"/>
          </a:xfrm>
          <a:prstGeom prst="rect">
            <a:avLst/>
          </a:prstGeom>
          <a:noFill/>
          <a:ln>
            <a:noFill/>
          </a:ln>
        </p:spPr>
        <p:txBody>
          <a:bodyPr spcFirstLastPara="1" wrap="square" lIns="0" tIns="0" rIns="0" bIns="0" anchor="t" anchorCtr="0">
            <a:noAutofit/>
          </a:bodyPr>
          <a:lstStyle/>
          <a:p>
            <a:pPr marL="0" marR="0" lvl="0" indent="0" algn="l" rtl="0">
              <a:lnSpc>
                <a:spcPct val="115000"/>
              </a:lnSpc>
              <a:spcBef>
                <a:spcPts val="0"/>
              </a:spcBef>
              <a:spcAft>
                <a:spcPts val="0"/>
              </a:spcAft>
              <a:buClr>
                <a:srgbClr val="4A463D"/>
              </a:buClr>
              <a:buSzPts val="1300"/>
              <a:buFont typeface="Public Sans"/>
              <a:buNone/>
            </a:pPr>
            <a:r>
              <a:rPr lang="en-US" sz="1700" b="0" i="0" u="none" strike="noStrike" cap="none">
                <a:solidFill>
                  <a:srgbClr val="575D55"/>
                </a:solidFill>
                <a:latin typeface="Public Sans"/>
                <a:ea typeface="Public Sans"/>
                <a:cs typeface="Public Sans"/>
                <a:sym typeface="Public Sans"/>
              </a:rPr>
              <a:t>An adult on the job who invests in the student</a:t>
            </a:r>
            <a:endParaRPr sz="1700" b="0" i="0" u="none" strike="noStrike" cap="none">
              <a:solidFill>
                <a:srgbClr val="575D55"/>
              </a:solidFill>
              <a:latin typeface="Calibri"/>
              <a:ea typeface="Calibri"/>
              <a:cs typeface="Calibri"/>
              <a:sym typeface="Calibri"/>
            </a:endParaRPr>
          </a:p>
        </p:txBody>
      </p:sp>
      <p:sp>
        <p:nvSpPr>
          <p:cNvPr id="110" name="Google Shape;110;p8"/>
          <p:cNvSpPr/>
          <p:nvPr/>
        </p:nvSpPr>
        <p:spPr>
          <a:xfrm>
            <a:off x="6187288" y="2011680"/>
            <a:ext cx="2503856" cy="2011680"/>
          </a:xfrm>
          <a:prstGeom prst="roundRect">
            <a:avLst>
              <a:gd name="adj" fmla="val 4545"/>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 name="Google Shape;111;p8"/>
          <p:cNvSpPr/>
          <p:nvPr/>
        </p:nvSpPr>
        <p:spPr>
          <a:xfrm>
            <a:off x="6443320" y="2240280"/>
            <a:ext cx="384048" cy="384048"/>
          </a:xfrm>
          <a:prstGeom prst="ellipse">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 name="Google Shape;112;p8"/>
          <p:cNvSpPr txBox="1"/>
          <p:nvPr/>
        </p:nvSpPr>
        <p:spPr>
          <a:xfrm>
            <a:off x="6197600" y="2006600"/>
            <a:ext cx="787500" cy="8889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FFFDF8"/>
              </a:buClr>
              <a:buSzPts val="1400"/>
              <a:buFont typeface="Public Sans"/>
              <a:buNone/>
            </a:pPr>
            <a:r>
              <a:rPr lang="en-US" sz="4400" b="1" i="0" u="none" strike="noStrike" cap="none">
                <a:solidFill>
                  <a:srgbClr val="2F5D4E"/>
                </a:solidFill>
                <a:latin typeface="Public Sans"/>
                <a:ea typeface="Public Sans"/>
                <a:cs typeface="Public Sans"/>
                <a:sym typeface="Public Sans"/>
              </a:rPr>
              <a:t>3</a:t>
            </a:r>
            <a:endParaRPr sz="4400" b="0" i="0" u="none" strike="noStrike" cap="none">
              <a:solidFill>
                <a:srgbClr val="2F5D4E"/>
              </a:solidFill>
              <a:latin typeface="Calibri"/>
              <a:ea typeface="Calibri"/>
              <a:cs typeface="Calibri"/>
              <a:sym typeface="Calibri"/>
            </a:endParaRPr>
          </a:p>
        </p:txBody>
      </p:sp>
      <p:sp>
        <p:nvSpPr>
          <p:cNvPr id="113" name="Google Shape;113;p8"/>
          <p:cNvSpPr txBox="1"/>
          <p:nvPr/>
        </p:nvSpPr>
        <p:spPr>
          <a:xfrm>
            <a:off x="6197600" y="3035300"/>
            <a:ext cx="2476500" cy="4446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1B2420"/>
              </a:buClr>
              <a:buSzPts val="1600"/>
              <a:buFont typeface="Public Sans"/>
              <a:buNone/>
            </a:pPr>
            <a:r>
              <a:rPr lang="en-US" sz="2100" b="1" i="0" u="none" strike="noStrike" cap="none">
                <a:solidFill>
                  <a:srgbClr val="1B2420"/>
                </a:solidFill>
                <a:latin typeface="Public Sans"/>
                <a:ea typeface="Public Sans"/>
                <a:cs typeface="Public Sans"/>
                <a:sym typeface="Public Sans"/>
              </a:rPr>
              <a:t>Instruction</a:t>
            </a:r>
            <a:endParaRPr sz="2100" b="0" i="0" u="none" strike="noStrike" cap="none">
              <a:solidFill>
                <a:srgbClr val="1B2420"/>
              </a:solidFill>
              <a:latin typeface="Calibri"/>
              <a:ea typeface="Calibri"/>
              <a:cs typeface="Calibri"/>
              <a:sym typeface="Calibri"/>
            </a:endParaRPr>
          </a:p>
        </p:txBody>
      </p:sp>
      <p:sp>
        <p:nvSpPr>
          <p:cNvPr id="114" name="Google Shape;114;p8"/>
          <p:cNvSpPr txBox="1"/>
          <p:nvPr/>
        </p:nvSpPr>
        <p:spPr>
          <a:xfrm>
            <a:off x="6197600" y="3619500"/>
            <a:ext cx="2400300" cy="1206600"/>
          </a:xfrm>
          <a:prstGeom prst="rect">
            <a:avLst/>
          </a:prstGeom>
          <a:noFill/>
          <a:ln>
            <a:noFill/>
          </a:ln>
        </p:spPr>
        <p:txBody>
          <a:bodyPr spcFirstLastPara="1" wrap="square" lIns="0" tIns="0" rIns="0" bIns="0" anchor="t" anchorCtr="0">
            <a:noAutofit/>
          </a:bodyPr>
          <a:lstStyle/>
          <a:p>
            <a:pPr marL="0" marR="0" lvl="0" indent="0" algn="l" rtl="0">
              <a:lnSpc>
                <a:spcPct val="115000"/>
              </a:lnSpc>
              <a:spcBef>
                <a:spcPts val="0"/>
              </a:spcBef>
              <a:spcAft>
                <a:spcPts val="0"/>
              </a:spcAft>
              <a:buClr>
                <a:srgbClr val="4A463D"/>
              </a:buClr>
              <a:buSzPts val="1300"/>
              <a:buFont typeface="Public Sans"/>
              <a:buNone/>
            </a:pPr>
            <a:r>
              <a:rPr lang="en-US" sz="1700" b="0" i="0" u="none" strike="noStrike" cap="none">
                <a:solidFill>
                  <a:srgbClr val="575D55"/>
                </a:solidFill>
                <a:latin typeface="Public Sans"/>
                <a:ea typeface="Public Sans"/>
                <a:cs typeface="Public Sans"/>
                <a:sym typeface="Public Sans"/>
              </a:rPr>
              <a:t>Related learning tied to the job</a:t>
            </a:r>
            <a:endParaRPr sz="1700" b="0" i="0" u="none" strike="noStrike" cap="none">
              <a:solidFill>
                <a:srgbClr val="575D55"/>
              </a:solidFill>
              <a:latin typeface="Calibri"/>
              <a:ea typeface="Calibri"/>
              <a:cs typeface="Calibri"/>
              <a:sym typeface="Calibri"/>
            </a:endParaRPr>
          </a:p>
        </p:txBody>
      </p:sp>
      <p:sp>
        <p:nvSpPr>
          <p:cNvPr id="115" name="Google Shape;115;p8"/>
          <p:cNvSpPr/>
          <p:nvPr/>
        </p:nvSpPr>
        <p:spPr>
          <a:xfrm>
            <a:off x="8874023" y="2011680"/>
            <a:ext cx="2503856" cy="2011680"/>
          </a:xfrm>
          <a:prstGeom prst="roundRect">
            <a:avLst>
              <a:gd name="adj" fmla="val 4545"/>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 name="Google Shape;116;p8"/>
          <p:cNvSpPr/>
          <p:nvPr/>
        </p:nvSpPr>
        <p:spPr>
          <a:xfrm>
            <a:off x="9130055" y="2240280"/>
            <a:ext cx="384048" cy="384048"/>
          </a:xfrm>
          <a:prstGeom prst="ellipse">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 name="Google Shape;117;p8"/>
          <p:cNvSpPr txBox="1"/>
          <p:nvPr/>
        </p:nvSpPr>
        <p:spPr>
          <a:xfrm>
            <a:off x="8890000" y="2006600"/>
            <a:ext cx="787500" cy="8889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FFFDF8"/>
              </a:buClr>
              <a:buSzPts val="1400"/>
              <a:buFont typeface="Public Sans"/>
              <a:buNone/>
            </a:pPr>
            <a:r>
              <a:rPr lang="en-US" sz="4400" b="1" i="0" u="none" strike="noStrike" cap="none">
                <a:solidFill>
                  <a:srgbClr val="2F5D4E"/>
                </a:solidFill>
                <a:latin typeface="Public Sans"/>
                <a:ea typeface="Public Sans"/>
                <a:cs typeface="Public Sans"/>
                <a:sym typeface="Public Sans"/>
              </a:rPr>
              <a:t>4</a:t>
            </a:r>
            <a:endParaRPr sz="4400" b="0" i="0" u="none" strike="noStrike" cap="none">
              <a:solidFill>
                <a:srgbClr val="2F5D4E"/>
              </a:solidFill>
              <a:latin typeface="Calibri"/>
              <a:ea typeface="Calibri"/>
              <a:cs typeface="Calibri"/>
              <a:sym typeface="Calibri"/>
            </a:endParaRPr>
          </a:p>
        </p:txBody>
      </p:sp>
      <p:sp>
        <p:nvSpPr>
          <p:cNvPr id="118" name="Google Shape;118;p8"/>
          <p:cNvSpPr txBox="1"/>
          <p:nvPr/>
        </p:nvSpPr>
        <p:spPr>
          <a:xfrm>
            <a:off x="8890000" y="3035300"/>
            <a:ext cx="2476500" cy="4446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1B2420"/>
              </a:buClr>
              <a:buSzPts val="1600"/>
              <a:buFont typeface="Public Sans"/>
              <a:buNone/>
            </a:pPr>
            <a:r>
              <a:rPr lang="en-US" sz="2100" b="1" i="0" u="none" strike="noStrike" cap="none">
                <a:solidFill>
                  <a:srgbClr val="1B2420"/>
                </a:solidFill>
                <a:latin typeface="Public Sans"/>
                <a:ea typeface="Public Sans"/>
                <a:cs typeface="Public Sans"/>
                <a:sym typeface="Public Sans"/>
              </a:rPr>
              <a:t>A record</a:t>
            </a:r>
            <a:endParaRPr sz="2100" b="0" i="0" u="none" strike="noStrike" cap="none">
              <a:solidFill>
                <a:srgbClr val="1B2420"/>
              </a:solidFill>
              <a:latin typeface="Calibri"/>
              <a:ea typeface="Calibri"/>
              <a:cs typeface="Calibri"/>
              <a:sym typeface="Calibri"/>
            </a:endParaRPr>
          </a:p>
        </p:txBody>
      </p:sp>
      <p:sp>
        <p:nvSpPr>
          <p:cNvPr id="119" name="Google Shape;119;p8"/>
          <p:cNvSpPr txBox="1"/>
          <p:nvPr/>
        </p:nvSpPr>
        <p:spPr>
          <a:xfrm>
            <a:off x="8890000" y="3619500"/>
            <a:ext cx="2400300" cy="1206600"/>
          </a:xfrm>
          <a:prstGeom prst="rect">
            <a:avLst/>
          </a:prstGeom>
          <a:noFill/>
          <a:ln>
            <a:noFill/>
          </a:ln>
        </p:spPr>
        <p:txBody>
          <a:bodyPr spcFirstLastPara="1" wrap="square" lIns="0" tIns="0" rIns="0" bIns="0" anchor="t" anchorCtr="0">
            <a:noAutofit/>
          </a:bodyPr>
          <a:lstStyle/>
          <a:p>
            <a:pPr marL="0" marR="0" lvl="0" indent="0" algn="l" rtl="0">
              <a:lnSpc>
                <a:spcPct val="115000"/>
              </a:lnSpc>
              <a:spcBef>
                <a:spcPts val="0"/>
              </a:spcBef>
              <a:spcAft>
                <a:spcPts val="0"/>
              </a:spcAft>
              <a:buClr>
                <a:srgbClr val="4A463D"/>
              </a:buClr>
              <a:buSzPts val="1300"/>
              <a:buFont typeface="Public Sans"/>
              <a:buNone/>
            </a:pPr>
            <a:r>
              <a:rPr lang="en-US" sz="1700" b="0" i="0" u="none" strike="noStrike" cap="none">
                <a:solidFill>
                  <a:srgbClr val="575D55"/>
                </a:solidFill>
                <a:latin typeface="Public Sans"/>
                <a:ea typeface="Public Sans"/>
                <a:cs typeface="Public Sans"/>
                <a:sym typeface="Public Sans"/>
              </a:rPr>
              <a:t>Documented hours and skills that travel with them</a:t>
            </a:r>
            <a:endParaRPr sz="1700" b="0" i="0" u="none" strike="noStrike" cap="none">
              <a:solidFill>
                <a:srgbClr val="575D55"/>
              </a:solidFill>
              <a:latin typeface="Calibri"/>
              <a:ea typeface="Calibri"/>
              <a:cs typeface="Calibri"/>
              <a:sym typeface="Calibri"/>
            </a:endParaRPr>
          </a:p>
        </p:txBody>
      </p:sp>
      <p:sp>
        <p:nvSpPr>
          <p:cNvPr id="120" name="Google Shape;120;p8"/>
          <p:cNvSpPr txBox="1"/>
          <p:nvPr/>
        </p:nvSpPr>
        <p:spPr>
          <a:xfrm>
            <a:off x="2667000" y="5080000"/>
            <a:ext cx="8432700" cy="9651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F5F1E8"/>
              </a:buClr>
              <a:buSzPts val="1600"/>
              <a:buFont typeface="Public Sans"/>
              <a:buNone/>
            </a:pPr>
            <a:r>
              <a:rPr lang="en-US" sz="1700" b="0" i="0" u="none" strike="noStrike" cap="none">
                <a:solidFill>
                  <a:srgbClr val="F5F1E8"/>
                </a:solidFill>
                <a:latin typeface="Public Sans"/>
                <a:ea typeface="Public Sans"/>
                <a:cs typeface="Public Sans"/>
                <a:sym typeface="Public Sans"/>
              </a:rPr>
              <a:t>Everton students apprenticed with [local employers]</a:t>
            </a:r>
            <a:endParaRPr sz="1700" b="0" i="0" u="none" strike="noStrike" cap="none">
              <a:solidFill>
                <a:schemeClr val="dk1"/>
              </a:solidFill>
              <a:latin typeface="Calibri"/>
              <a:ea typeface="Calibri"/>
              <a:cs typeface="Calibri"/>
              <a:sym typeface="Calibri"/>
            </a:endParaRPr>
          </a:p>
        </p:txBody>
      </p:sp>
      <p:sp>
        <p:nvSpPr>
          <p:cNvPr id="121" name="Google Shape;121;p8"/>
          <p:cNvSpPr txBox="1"/>
          <p:nvPr/>
        </p:nvSpPr>
        <p:spPr>
          <a:xfrm>
            <a:off x="813816" y="6263640"/>
            <a:ext cx="10564063" cy="27432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6B665A"/>
              </a:buClr>
              <a:buSzPts val="1100"/>
              <a:buFont typeface="Public Sans"/>
              <a:buNone/>
            </a:pPr>
            <a:r>
              <a:rPr lang="en-US" sz="1100" b="0" i="0" u="none" strike="noStrike" cap="none">
                <a:solidFill>
                  <a:srgbClr val="6B665A"/>
                </a:solidFill>
                <a:latin typeface="Public Sans"/>
                <a:ea typeface="Public Sans"/>
                <a:cs typeface="Public Sans"/>
                <a:sym typeface="Public Sans"/>
              </a:rPr>
              <a:t>Everton R-III School District · Diploma Plus</a:t>
            </a:r>
            <a:endParaRPr sz="1100" b="0" i="0" u="none" strike="noStrike" cap="none">
              <a:solidFill>
                <a:schemeClr val="dk1"/>
              </a:solidFill>
              <a:latin typeface="Calibri"/>
              <a:ea typeface="Calibri"/>
              <a:cs typeface="Calibri"/>
              <a:sym typeface="Calibri"/>
            </a:endParaRPr>
          </a:p>
        </p:txBody>
      </p:sp>
      <p:pic>
        <p:nvPicPr>
          <p:cNvPr id="122" name="Google Shape;122;p8"/>
          <p:cNvPicPr preferRelativeResize="0"/>
          <p:nvPr/>
        </p:nvPicPr>
        <p:blipFill>
          <a:blip r:embed="rId3">
            <a:alphaModFix/>
          </a:blip>
          <a:stretch>
            <a:fillRect/>
          </a:stretch>
        </p:blipFill>
        <p:spPr>
          <a:xfrm>
            <a:off x="3239" y="0"/>
            <a:ext cx="12185523" cy="6858001"/>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5F1E8"/>
        </a:solidFill>
        <a:effectLst/>
      </p:bgPr>
    </p:bg>
    <p:spTree>
      <p:nvGrpSpPr>
        <p:cNvPr id="1" name="Shape 127"/>
        <p:cNvGrpSpPr/>
        <p:nvPr/>
      </p:nvGrpSpPr>
      <p:grpSpPr>
        <a:xfrm>
          <a:off x="0" y="0"/>
          <a:ext cx="0" cy="0"/>
          <a:chOff x="0" y="0"/>
          <a:chExt cx="0" cy="0"/>
        </a:xfrm>
      </p:grpSpPr>
      <p:sp>
        <p:nvSpPr>
          <p:cNvPr id="128" name="Google Shape;128;p9"/>
          <p:cNvSpPr txBox="1"/>
          <p:nvPr/>
        </p:nvSpPr>
        <p:spPr>
          <a:xfrm>
            <a:off x="813816" y="685800"/>
            <a:ext cx="10564063" cy="32004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A9521A"/>
              </a:buClr>
              <a:buSzPts val="1200"/>
              <a:buFont typeface="Public Sans"/>
              <a:buNone/>
            </a:pPr>
            <a:r>
              <a:rPr lang="en-US" sz="1200" b="1" i="0" u="none" strike="noStrike" cap="none">
                <a:solidFill>
                  <a:srgbClr val="A9521A"/>
                </a:solidFill>
                <a:latin typeface="Public Sans"/>
                <a:ea typeface="Public Sans"/>
                <a:cs typeface="Public Sans"/>
                <a:sym typeface="Public Sans"/>
              </a:rPr>
              <a:t>STACKING IT UP</a:t>
            </a:r>
            <a:endParaRPr sz="1200" b="0" i="0" u="none" strike="noStrike" cap="none">
              <a:solidFill>
                <a:schemeClr val="dk1"/>
              </a:solidFill>
              <a:latin typeface="Calibri"/>
              <a:ea typeface="Calibri"/>
              <a:cs typeface="Calibri"/>
              <a:sym typeface="Calibri"/>
            </a:endParaRPr>
          </a:p>
        </p:txBody>
      </p:sp>
      <p:sp>
        <p:nvSpPr>
          <p:cNvPr id="129" name="Google Shape;129;p9"/>
          <p:cNvSpPr txBox="1"/>
          <p:nvPr/>
        </p:nvSpPr>
        <p:spPr>
          <a:xfrm>
            <a:off x="813816" y="1024128"/>
            <a:ext cx="10564063" cy="6858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1B2420"/>
              </a:buClr>
              <a:buSzPts val="3600"/>
              <a:buFont typeface="Oswald"/>
              <a:buNone/>
            </a:pPr>
            <a:r>
              <a:rPr lang="en-US" sz="3600" b="1" i="0" u="none" strike="noStrike" cap="none">
                <a:solidFill>
                  <a:srgbClr val="1B2420"/>
                </a:solidFill>
                <a:latin typeface="Oswald"/>
                <a:ea typeface="Oswald"/>
                <a:cs typeface="Oswald"/>
                <a:sym typeface="Oswald"/>
              </a:rPr>
              <a:t>One student's path, grade by grade</a:t>
            </a:r>
            <a:endParaRPr sz="3600" b="0" i="0" u="none" strike="noStrike" cap="none">
              <a:solidFill>
                <a:schemeClr val="dk1"/>
              </a:solidFill>
              <a:latin typeface="Calibri"/>
              <a:ea typeface="Calibri"/>
              <a:cs typeface="Calibri"/>
              <a:sym typeface="Calibri"/>
            </a:endParaRPr>
          </a:p>
        </p:txBody>
      </p:sp>
      <p:sp>
        <p:nvSpPr>
          <p:cNvPr id="130" name="Google Shape;130;p9"/>
          <p:cNvSpPr/>
          <p:nvPr/>
        </p:nvSpPr>
        <p:spPr>
          <a:xfrm>
            <a:off x="812800" y="3213100"/>
            <a:ext cx="2502000" cy="2006700"/>
          </a:xfrm>
          <a:prstGeom prst="roundRect">
            <a:avLst>
              <a:gd name="adj" fmla="val 5263"/>
            </a:avLst>
          </a:prstGeom>
          <a:solidFill>
            <a:srgbClr val="E6E9D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 name="Google Shape;131;p9"/>
          <p:cNvSpPr txBox="1"/>
          <p:nvPr/>
        </p:nvSpPr>
        <p:spPr>
          <a:xfrm>
            <a:off x="1028700" y="3403600"/>
            <a:ext cx="2121000" cy="2922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A9521A"/>
              </a:buClr>
              <a:buSzPts val="1100"/>
              <a:buFont typeface="Public Sans"/>
              <a:buNone/>
            </a:pPr>
            <a:r>
              <a:rPr lang="en-US" sz="1200" b="1" i="0" u="none" strike="noStrike" cap="none">
                <a:solidFill>
                  <a:srgbClr val="2F5D4E"/>
                </a:solidFill>
                <a:latin typeface="Public Sans"/>
                <a:ea typeface="Public Sans"/>
                <a:cs typeface="Public Sans"/>
                <a:sym typeface="Public Sans"/>
              </a:rPr>
              <a:t>GRADE 9</a:t>
            </a:r>
            <a:endParaRPr sz="1200" b="0" i="0" u="none" strike="noStrike" cap="none">
              <a:solidFill>
                <a:srgbClr val="2F5D4E"/>
              </a:solidFill>
              <a:latin typeface="Calibri"/>
              <a:ea typeface="Calibri"/>
              <a:cs typeface="Calibri"/>
              <a:sym typeface="Calibri"/>
            </a:endParaRPr>
          </a:p>
        </p:txBody>
      </p:sp>
      <p:sp>
        <p:nvSpPr>
          <p:cNvPr id="132" name="Google Shape;132;p9"/>
          <p:cNvSpPr txBox="1"/>
          <p:nvPr/>
        </p:nvSpPr>
        <p:spPr>
          <a:xfrm>
            <a:off x="1028700" y="3746500"/>
            <a:ext cx="2121000" cy="4317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1B2420"/>
              </a:buClr>
              <a:buSzPts val="1600"/>
              <a:buFont typeface="Public Sans"/>
              <a:buNone/>
            </a:pPr>
            <a:r>
              <a:rPr lang="en-US" sz="1900" b="1" i="0" u="none" strike="noStrike" cap="none">
                <a:solidFill>
                  <a:srgbClr val="1B2420"/>
                </a:solidFill>
                <a:latin typeface="Public Sans"/>
                <a:ea typeface="Public Sans"/>
                <a:cs typeface="Public Sans"/>
                <a:sym typeface="Public Sans"/>
              </a:rPr>
              <a:t>Explore</a:t>
            </a:r>
            <a:endParaRPr sz="1900" b="0" i="0" u="none" strike="noStrike" cap="none">
              <a:solidFill>
                <a:srgbClr val="1B2420"/>
              </a:solidFill>
              <a:latin typeface="Calibri"/>
              <a:ea typeface="Calibri"/>
              <a:cs typeface="Calibri"/>
              <a:sym typeface="Calibri"/>
            </a:endParaRPr>
          </a:p>
        </p:txBody>
      </p:sp>
      <p:sp>
        <p:nvSpPr>
          <p:cNvPr id="133" name="Google Shape;133;p9"/>
          <p:cNvSpPr txBox="1"/>
          <p:nvPr/>
        </p:nvSpPr>
        <p:spPr>
          <a:xfrm>
            <a:off x="1028700" y="4279900"/>
            <a:ext cx="2121000" cy="1460400"/>
          </a:xfrm>
          <a:prstGeom prst="rect">
            <a:avLst/>
          </a:prstGeom>
          <a:noFill/>
          <a:ln>
            <a:noFill/>
          </a:ln>
        </p:spPr>
        <p:txBody>
          <a:bodyPr spcFirstLastPara="1" wrap="square" lIns="0" tIns="0" rIns="0" bIns="0" anchor="t" anchorCtr="0">
            <a:noAutofit/>
          </a:bodyPr>
          <a:lstStyle/>
          <a:p>
            <a:pPr marL="0" marR="0" lvl="0" indent="0" algn="l" rtl="0">
              <a:lnSpc>
                <a:spcPct val="115000"/>
              </a:lnSpc>
              <a:spcBef>
                <a:spcPts val="0"/>
              </a:spcBef>
              <a:spcAft>
                <a:spcPts val="0"/>
              </a:spcAft>
              <a:buClr>
                <a:srgbClr val="4A463D"/>
              </a:buClr>
              <a:buSzPts val="1300"/>
              <a:buFont typeface="Public Sans"/>
              <a:buNone/>
            </a:pPr>
            <a:r>
              <a:rPr lang="en-US" sz="1500" b="0" i="0" u="none" strike="noStrike" cap="none">
                <a:solidFill>
                  <a:srgbClr val="1B2420"/>
                </a:solidFill>
                <a:latin typeface="Public Sans"/>
                <a:ea typeface="Public Sans"/>
                <a:cs typeface="Public Sans"/>
                <a:sym typeface="Public Sans"/>
              </a:rPr>
              <a:t>Career interests, local employer visits</a:t>
            </a:r>
            <a:endParaRPr sz="1500" b="0" i="0" u="none" strike="noStrike" cap="none">
              <a:solidFill>
                <a:srgbClr val="1B2420"/>
              </a:solidFill>
              <a:latin typeface="Calibri"/>
              <a:ea typeface="Calibri"/>
              <a:cs typeface="Calibri"/>
              <a:sym typeface="Calibri"/>
            </a:endParaRPr>
          </a:p>
        </p:txBody>
      </p:sp>
      <p:sp>
        <p:nvSpPr>
          <p:cNvPr id="134" name="Google Shape;134;p9"/>
          <p:cNvSpPr/>
          <p:nvPr/>
        </p:nvSpPr>
        <p:spPr>
          <a:xfrm>
            <a:off x="3505200" y="2857500"/>
            <a:ext cx="2502000" cy="2362200"/>
          </a:xfrm>
          <a:prstGeom prst="roundRect">
            <a:avLst>
              <a:gd name="adj" fmla="val 4348"/>
            </a:avLst>
          </a:prstGeom>
          <a:solidFill>
            <a:srgbClr val="CDDBC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 name="Google Shape;135;p9"/>
          <p:cNvSpPr txBox="1"/>
          <p:nvPr/>
        </p:nvSpPr>
        <p:spPr>
          <a:xfrm>
            <a:off x="3721100" y="3048000"/>
            <a:ext cx="2121000" cy="2922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A9521A"/>
              </a:buClr>
              <a:buSzPts val="1100"/>
              <a:buFont typeface="Public Sans"/>
              <a:buNone/>
            </a:pPr>
            <a:r>
              <a:rPr lang="en-US" sz="1200" b="1" i="0" u="none" strike="noStrike" cap="none">
                <a:solidFill>
                  <a:srgbClr val="2F5D4E"/>
                </a:solidFill>
                <a:latin typeface="Public Sans"/>
                <a:ea typeface="Public Sans"/>
                <a:cs typeface="Public Sans"/>
                <a:sym typeface="Public Sans"/>
              </a:rPr>
              <a:t>GRADE 10</a:t>
            </a:r>
            <a:endParaRPr sz="1200" b="0" i="0" u="none" strike="noStrike" cap="none">
              <a:solidFill>
                <a:srgbClr val="2F5D4E"/>
              </a:solidFill>
              <a:latin typeface="Calibri"/>
              <a:ea typeface="Calibri"/>
              <a:cs typeface="Calibri"/>
              <a:sym typeface="Calibri"/>
            </a:endParaRPr>
          </a:p>
        </p:txBody>
      </p:sp>
      <p:sp>
        <p:nvSpPr>
          <p:cNvPr id="136" name="Google Shape;136;p9"/>
          <p:cNvSpPr txBox="1"/>
          <p:nvPr/>
        </p:nvSpPr>
        <p:spPr>
          <a:xfrm>
            <a:off x="3721100" y="3390900"/>
            <a:ext cx="2121000" cy="4317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1B2420"/>
              </a:buClr>
              <a:buSzPts val="1600"/>
              <a:buFont typeface="Public Sans"/>
              <a:buNone/>
            </a:pPr>
            <a:r>
              <a:rPr lang="en-US" sz="1900" b="1" i="0" u="none" strike="noStrike" cap="none">
                <a:solidFill>
                  <a:srgbClr val="1B2420"/>
                </a:solidFill>
                <a:latin typeface="Public Sans"/>
                <a:ea typeface="Public Sans"/>
                <a:cs typeface="Public Sans"/>
                <a:sym typeface="Public Sans"/>
              </a:rPr>
              <a:t>First credential</a:t>
            </a:r>
            <a:endParaRPr sz="1900" b="0" i="0" u="none" strike="noStrike" cap="none">
              <a:solidFill>
                <a:srgbClr val="1B2420"/>
              </a:solidFill>
              <a:latin typeface="Calibri"/>
              <a:ea typeface="Calibri"/>
              <a:cs typeface="Calibri"/>
              <a:sym typeface="Calibri"/>
            </a:endParaRPr>
          </a:p>
        </p:txBody>
      </p:sp>
      <p:sp>
        <p:nvSpPr>
          <p:cNvPr id="137" name="Google Shape;137;p9"/>
          <p:cNvSpPr txBox="1"/>
          <p:nvPr/>
        </p:nvSpPr>
        <p:spPr>
          <a:xfrm>
            <a:off x="3721100" y="3924300"/>
            <a:ext cx="2121000" cy="1460400"/>
          </a:xfrm>
          <a:prstGeom prst="rect">
            <a:avLst/>
          </a:prstGeom>
          <a:noFill/>
          <a:ln>
            <a:noFill/>
          </a:ln>
        </p:spPr>
        <p:txBody>
          <a:bodyPr spcFirstLastPara="1" wrap="square" lIns="0" tIns="0" rIns="0" bIns="0" anchor="t" anchorCtr="0">
            <a:noAutofit/>
          </a:bodyPr>
          <a:lstStyle/>
          <a:p>
            <a:pPr marL="0" marR="0" lvl="0" indent="0" algn="l" rtl="0">
              <a:lnSpc>
                <a:spcPct val="115000"/>
              </a:lnSpc>
              <a:spcBef>
                <a:spcPts val="0"/>
              </a:spcBef>
              <a:spcAft>
                <a:spcPts val="0"/>
              </a:spcAft>
              <a:buClr>
                <a:srgbClr val="4A463D"/>
              </a:buClr>
              <a:buSzPts val="1300"/>
              <a:buFont typeface="Public Sans"/>
              <a:buNone/>
            </a:pPr>
            <a:r>
              <a:rPr lang="en-US" sz="1500" b="0" i="0" u="none" strike="noStrike" cap="none">
                <a:solidFill>
                  <a:srgbClr val="1B2420"/>
                </a:solidFill>
                <a:latin typeface="Public Sans"/>
                <a:ea typeface="Public Sans"/>
                <a:cs typeface="Public Sans"/>
                <a:sym typeface="Public Sans"/>
              </a:rPr>
              <a:t>Earned during the school day. Employer contacts begin.</a:t>
            </a:r>
            <a:endParaRPr sz="1500" b="0" i="0" u="none" strike="noStrike" cap="none">
              <a:solidFill>
                <a:srgbClr val="1B2420"/>
              </a:solidFill>
              <a:latin typeface="Calibri"/>
              <a:ea typeface="Calibri"/>
              <a:cs typeface="Calibri"/>
              <a:sym typeface="Calibri"/>
            </a:endParaRPr>
          </a:p>
        </p:txBody>
      </p:sp>
      <p:sp>
        <p:nvSpPr>
          <p:cNvPr id="138" name="Google Shape;138;p9"/>
          <p:cNvSpPr/>
          <p:nvPr/>
        </p:nvSpPr>
        <p:spPr>
          <a:xfrm>
            <a:off x="6197600" y="2501900"/>
            <a:ext cx="2502000" cy="2717700"/>
          </a:xfrm>
          <a:prstGeom prst="roundRect">
            <a:avLst>
              <a:gd name="adj" fmla="val 3652"/>
            </a:avLst>
          </a:prstGeom>
          <a:solidFill>
            <a:srgbClr val="88A4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 name="Google Shape;139;p9"/>
          <p:cNvSpPr txBox="1"/>
          <p:nvPr/>
        </p:nvSpPr>
        <p:spPr>
          <a:xfrm>
            <a:off x="6413500" y="2692400"/>
            <a:ext cx="2121000" cy="2922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A9521A"/>
              </a:buClr>
              <a:buSzPts val="1100"/>
              <a:buFont typeface="Public Sans"/>
              <a:buNone/>
            </a:pPr>
            <a:r>
              <a:rPr lang="en-US" sz="1200" b="1" i="0" u="none" strike="noStrike" cap="none">
                <a:solidFill>
                  <a:srgbClr val="2F5D4E"/>
                </a:solidFill>
                <a:latin typeface="Public Sans"/>
                <a:ea typeface="Public Sans"/>
                <a:cs typeface="Public Sans"/>
                <a:sym typeface="Public Sans"/>
              </a:rPr>
              <a:t>GRADE 11</a:t>
            </a:r>
            <a:endParaRPr sz="1200" b="0" i="0" u="none" strike="noStrike" cap="none">
              <a:solidFill>
                <a:srgbClr val="2F5D4E"/>
              </a:solidFill>
              <a:latin typeface="Calibri"/>
              <a:ea typeface="Calibri"/>
              <a:cs typeface="Calibri"/>
              <a:sym typeface="Calibri"/>
            </a:endParaRPr>
          </a:p>
        </p:txBody>
      </p:sp>
      <p:sp>
        <p:nvSpPr>
          <p:cNvPr id="140" name="Google Shape;140;p9"/>
          <p:cNvSpPr txBox="1"/>
          <p:nvPr/>
        </p:nvSpPr>
        <p:spPr>
          <a:xfrm>
            <a:off x="6413500" y="3035300"/>
            <a:ext cx="2121000" cy="6858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1B2420"/>
              </a:buClr>
              <a:buSzPts val="1600"/>
              <a:buFont typeface="Public Sans"/>
              <a:buNone/>
            </a:pPr>
            <a:r>
              <a:rPr lang="en-US" sz="1900" b="1" i="0" u="none" strike="noStrike" cap="none">
                <a:solidFill>
                  <a:srgbClr val="1B2420"/>
                </a:solidFill>
                <a:latin typeface="Public Sans"/>
                <a:ea typeface="Public Sans"/>
                <a:cs typeface="Public Sans"/>
                <a:sym typeface="Public Sans"/>
              </a:rPr>
              <a:t>Apprenticeship begins</a:t>
            </a:r>
            <a:endParaRPr sz="1900" b="0" i="0" u="none" strike="noStrike" cap="none">
              <a:solidFill>
                <a:srgbClr val="1B2420"/>
              </a:solidFill>
              <a:latin typeface="Calibri"/>
              <a:ea typeface="Calibri"/>
              <a:cs typeface="Calibri"/>
              <a:sym typeface="Calibri"/>
            </a:endParaRPr>
          </a:p>
        </p:txBody>
      </p:sp>
      <p:sp>
        <p:nvSpPr>
          <p:cNvPr id="141" name="Google Shape;141;p9"/>
          <p:cNvSpPr txBox="1"/>
          <p:nvPr/>
        </p:nvSpPr>
        <p:spPr>
          <a:xfrm>
            <a:off x="6413500" y="3810000"/>
            <a:ext cx="2121000" cy="1460400"/>
          </a:xfrm>
          <a:prstGeom prst="rect">
            <a:avLst/>
          </a:prstGeom>
          <a:noFill/>
          <a:ln>
            <a:noFill/>
          </a:ln>
        </p:spPr>
        <p:txBody>
          <a:bodyPr spcFirstLastPara="1" wrap="square" lIns="0" tIns="0" rIns="0" bIns="0" anchor="t" anchorCtr="0">
            <a:noAutofit/>
          </a:bodyPr>
          <a:lstStyle/>
          <a:p>
            <a:pPr marL="0" marR="0" lvl="0" indent="0" algn="l" rtl="0">
              <a:lnSpc>
                <a:spcPct val="115000"/>
              </a:lnSpc>
              <a:spcBef>
                <a:spcPts val="0"/>
              </a:spcBef>
              <a:spcAft>
                <a:spcPts val="0"/>
              </a:spcAft>
              <a:buClr>
                <a:srgbClr val="4A463D"/>
              </a:buClr>
              <a:buSzPts val="1300"/>
              <a:buFont typeface="Public Sans"/>
              <a:buNone/>
            </a:pPr>
            <a:r>
              <a:rPr lang="en-US" sz="1500" b="0" i="0" u="none" strike="noStrike" cap="none">
                <a:solidFill>
                  <a:srgbClr val="1B2420"/>
                </a:solidFill>
                <a:latin typeface="Public Sans"/>
                <a:ea typeface="Public Sans"/>
                <a:cs typeface="Public Sans"/>
                <a:sym typeface="Public Sans"/>
              </a:rPr>
              <a:t>Paid work with a mentor. Second credential.</a:t>
            </a:r>
            <a:endParaRPr sz="1500" b="0" i="0" u="none" strike="noStrike" cap="none">
              <a:solidFill>
                <a:srgbClr val="1B2420"/>
              </a:solidFill>
              <a:latin typeface="Calibri"/>
              <a:ea typeface="Calibri"/>
              <a:cs typeface="Calibri"/>
              <a:sym typeface="Calibri"/>
            </a:endParaRPr>
          </a:p>
        </p:txBody>
      </p:sp>
      <p:sp>
        <p:nvSpPr>
          <p:cNvPr id="142" name="Google Shape;142;p9"/>
          <p:cNvSpPr/>
          <p:nvPr/>
        </p:nvSpPr>
        <p:spPr>
          <a:xfrm>
            <a:off x="8890000" y="2146300"/>
            <a:ext cx="2502000" cy="3073500"/>
          </a:xfrm>
          <a:prstGeom prst="roundRect">
            <a:avLst>
              <a:gd name="adj" fmla="val 3652"/>
            </a:avLst>
          </a:prstGeom>
          <a:solidFill>
            <a:srgbClr val="2F5D4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 name="Google Shape;143;p9"/>
          <p:cNvSpPr txBox="1"/>
          <p:nvPr/>
        </p:nvSpPr>
        <p:spPr>
          <a:xfrm>
            <a:off x="9105900" y="2336800"/>
            <a:ext cx="2121000" cy="2922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E08A3C"/>
              </a:buClr>
              <a:buSzPts val="1100"/>
              <a:buFont typeface="Public Sans"/>
              <a:buNone/>
            </a:pPr>
            <a:r>
              <a:rPr lang="en-US" sz="1200" b="1" i="0" u="none" strike="noStrike" cap="none">
                <a:solidFill>
                  <a:srgbClr val="E3B276"/>
                </a:solidFill>
                <a:latin typeface="Public Sans"/>
                <a:ea typeface="Public Sans"/>
                <a:cs typeface="Public Sans"/>
                <a:sym typeface="Public Sans"/>
              </a:rPr>
              <a:t>GRADE 12</a:t>
            </a:r>
            <a:endParaRPr sz="1200" b="0" i="0" u="none" strike="noStrike" cap="none">
              <a:solidFill>
                <a:srgbClr val="E3B276"/>
              </a:solidFill>
              <a:latin typeface="Calibri"/>
              <a:ea typeface="Calibri"/>
              <a:cs typeface="Calibri"/>
              <a:sym typeface="Calibri"/>
            </a:endParaRPr>
          </a:p>
        </p:txBody>
      </p:sp>
      <p:sp>
        <p:nvSpPr>
          <p:cNvPr id="144" name="Google Shape;144;p9"/>
          <p:cNvSpPr txBox="1"/>
          <p:nvPr/>
        </p:nvSpPr>
        <p:spPr>
          <a:xfrm>
            <a:off x="9105900" y="2679700"/>
            <a:ext cx="2121000" cy="4317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F5F1E8"/>
              </a:buClr>
              <a:buSzPts val="1600"/>
              <a:buFont typeface="Public Sans"/>
              <a:buNone/>
            </a:pPr>
            <a:r>
              <a:rPr lang="en-US" sz="1900" b="1" i="0" u="none" strike="noStrike" cap="none">
                <a:solidFill>
                  <a:srgbClr val="F5F1E8"/>
                </a:solidFill>
                <a:latin typeface="Public Sans"/>
                <a:ea typeface="Public Sans"/>
                <a:cs typeface="Public Sans"/>
                <a:sym typeface="Public Sans"/>
              </a:rPr>
              <a:t>Diploma Plus</a:t>
            </a:r>
            <a:endParaRPr sz="1900" b="0" i="0" u="none" strike="noStrike" cap="none">
              <a:solidFill>
                <a:srgbClr val="F5F1E8"/>
              </a:solidFill>
              <a:latin typeface="Calibri"/>
              <a:ea typeface="Calibri"/>
              <a:cs typeface="Calibri"/>
              <a:sym typeface="Calibri"/>
            </a:endParaRPr>
          </a:p>
        </p:txBody>
      </p:sp>
      <p:sp>
        <p:nvSpPr>
          <p:cNvPr id="145" name="Google Shape;145;p9"/>
          <p:cNvSpPr txBox="1"/>
          <p:nvPr/>
        </p:nvSpPr>
        <p:spPr>
          <a:xfrm>
            <a:off x="9105900" y="3213100"/>
            <a:ext cx="2121000" cy="1460400"/>
          </a:xfrm>
          <a:prstGeom prst="rect">
            <a:avLst/>
          </a:prstGeom>
          <a:noFill/>
          <a:ln>
            <a:noFill/>
          </a:ln>
        </p:spPr>
        <p:txBody>
          <a:bodyPr spcFirstLastPara="1" wrap="square" lIns="0" tIns="0" rIns="0" bIns="0" anchor="t" anchorCtr="0">
            <a:noAutofit/>
          </a:bodyPr>
          <a:lstStyle/>
          <a:p>
            <a:pPr marL="0" marR="0" lvl="0" indent="0" algn="l" rtl="0">
              <a:lnSpc>
                <a:spcPct val="115000"/>
              </a:lnSpc>
              <a:spcBef>
                <a:spcPts val="0"/>
              </a:spcBef>
              <a:spcAft>
                <a:spcPts val="0"/>
              </a:spcAft>
              <a:buClr>
                <a:srgbClr val="CFC8B8"/>
              </a:buClr>
              <a:buSzPts val="1300"/>
              <a:buFont typeface="Public Sans"/>
              <a:buNone/>
            </a:pPr>
            <a:r>
              <a:rPr lang="en-US" sz="1500" b="0" i="0" u="none" strike="noStrike" cap="none">
                <a:solidFill>
                  <a:srgbClr val="F5F1E8"/>
                </a:solidFill>
                <a:latin typeface="Public Sans"/>
                <a:ea typeface="Public Sans"/>
                <a:cs typeface="Public Sans"/>
                <a:sym typeface="Public Sans"/>
              </a:rPr>
              <a:t>Diploma, credentials, apprenticeship hours, and an employer who knows their name</a:t>
            </a:r>
            <a:endParaRPr sz="1500" b="0" i="0" u="none" strike="noStrike" cap="none">
              <a:solidFill>
                <a:srgbClr val="F5F1E8"/>
              </a:solidFill>
              <a:latin typeface="Calibri"/>
              <a:ea typeface="Calibri"/>
              <a:cs typeface="Calibri"/>
              <a:sym typeface="Calibri"/>
            </a:endParaRPr>
          </a:p>
        </p:txBody>
      </p:sp>
      <p:sp>
        <p:nvSpPr>
          <p:cNvPr id="146" name="Google Shape;146;p9"/>
          <p:cNvSpPr txBox="1"/>
          <p:nvPr/>
        </p:nvSpPr>
        <p:spPr>
          <a:xfrm>
            <a:off x="812800" y="5524500"/>
            <a:ext cx="10566300" cy="4446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4A463D"/>
              </a:buClr>
              <a:buSzPts val="1400"/>
              <a:buFont typeface="Public Sans"/>
              <a:buNone/>
            </a:pPr>
            <a:r>
              <a:rPr lang="en-US" b="0" i="1" u="none" strike="noStrike" cap="none">
                <a:solidFill>
                  <a:srgbClr val="575D55"/>
                </a:solidFill>
                <a:latin typeface="Public Sans"/>
                <a:ea typeface="Public Sans"/>
                <a:cs typeface="Public Sans"/>
                <a:sym typeface="Public Sans"/>
              </a:rPr>
              <a:t>An illustrative path. Every student's plan is built around that student.</a:t>
            </a:r>
            <a:endParaRPr b="0" i="0" u="none" strike="noStrike" cap="none">
              <a:solidFill>
                <a:srgbClr val="575D55"/>
              </a:solidFill>
              <a:latin typeface="Calibri"/>
              <a:ea typeface="Calibri"/>
              <a:cs typeface="Calibri"/>
              <a:sym typeface="Calibri"/>
            </a:endParaRPr>
          </a:p>
        </p:txBody>
      </p:sp>
      <p:sp>
        <p:nvSpPr>
          <p:cNvPr id="147" name="Google Shape;147;p9"/>
          <p:cNvSpPr txBox="1"/>
          <p:nvPr/>
        </p:nvSpPr>
        <p:spPr>
          <a:xfrm>
            <a:off x="813816" y="6263640"/>
            <a:ext cx="10564063" cy="27432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6B665A"/>
              </a:buClr>
              <a:buSzPts val="1100"/>
              <a:buFont typeface="Public Sans"/>
              <a:buNone/>
            </a:pPr>
            <a:r>
              <a:rPr lang="en-US" sz="1100" b="0" i="0" u="none" strike="noStrike" cap="none">
                <a:solidFill>
                  <a:srgbClr val="6B665A"/>
                </a:solidFill>
                <a:latin typeface="Public Sans"/>
                <a:ea typeface="Public Sans"/>
                <a:cs typeface="Public Sans"/>
                <a:sym typeface="Public Sans"/>
              </a:rPr>
              <a:t>Everton R-III School District · Diploma Plus</a:t>
            </a:r>
            <a:endParaRPr sz="1100" b="0" i="0" u="none" strike="noStrike" cap="none">
              <a:solidFill>
                <a:schemeClr val="dk1"/>
              </a:solidFill>
              <a:latin typeface="Calibri"/>
              <a:ea typeface="Calibri"/>
              <a:cs typeface="Calibri"/>
              <a:sym typeface="Calibri"/>
            </a:endParaRPr>
          </a:p>
        </p:txBody>
      </p:sp>
      <p:pic>
        <p:nvPicPr>
          <p:cNvPr id="148" name="Google Shape;148;p9"/>
          <p:cNvPicPr preferRelativeResize="0"/>
          <p:nvPr/>
        </p:nvPicPr>
        <p:blipFill>
          <a:blip r:embed="rId3">
            <a:alphaModFix/>
          </a:blip>
          <a:stretch>
            <a:fillRect/>
          </a:stretch>
        </p:blipFill>
        <p:spPr>
          <a:xfrm>
            <a:off x="3239" y="0"/>
            <a:ext cx="12185523" cy="6858001"/>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5F1E8"/>
        </a:solidFill>
        <a:effectLst/>
      </p:bgPr>
    </p:bg>
    <p:spTree>
      <p:nvGrpSpPr>
        <p:cNvPr id="1" name="Shape 153"/>
        <p:cNvGrpSpPr/>
        <p:nvPr/>
      </p:nvGrpSpPr>
      <p:grpSpPr>
        <a:xfrm>
          <a:off x="0" y="0"/>
          <a:ext cx="0" cy="0"/>
          <a:chOff x="0" y="0"/>
          <a:chExt cx="0" cy="0"/>
        </a:xfrm>
      </p:grpSpPr>
      <p:sp>
        <p:nvSpPr>
          <p:cNvPr id="154" name="Google Shape;154;p10"/>
          <p:cNvSpPr txBox="1"/>
          <p:nvPr/>
        </p:nvSpPr>
        <p:spPr>
          <a:xfrm>
            <a:off x="813816" y="685800"/>
            <a:ext cx="10564063" cy="32004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A9521A"/>
              </a:buClr>
              <a:buSzPts val="1200"/>
              <a:buFont typeface="Public Sans"/>
              <a:buNone/>
            </a:pPr>
            <a:r>
              <a:rPr lang="en-US" sz="1200" b="1" i="0" u="none" strike="noStrike" cap="none">
                <a:solidFill>
                  <a:srgbClr val="A9521A"/>
                </a:solidFill>
                <a:latin typeface="Public Sans"/>
                <a:ea typeface="Public Sans"/>
                <a:cs typeface="Public Sans"/>
                <a:sym typeface="Public Sans"/>
              </a:rPr>
              <a:t>PARTNERSHIPS</a:t>
            </a:r>
            <a:endParaRPr sz="1200" b="0" i="0" u="none" strike="noStrike" cap="none">
              <a:solidFill>
                <a:schemeClr val="dk1"/>
              </a:solidFill>
              <a:latin typeface="Calibri"/>
              <a:ea typeface="Calibri"/>
              <a:cs typeface="Calibri"/>
              <a:sym typeface="Calibri"/>
            </a:endParaRPr>
          </a:p>
        </p:txBody>
      </p:sp>
      <p:sp>
        <p:nvSpPr>
          <p:cNvPr id="155" name="Google Shape;155;p10"/>
          <p:cNvSpPr txBox="1"/>
          <p:nvPr/>
        </p:nvSpPr>
        <p:spPr>
          <a:xfrm>
            <a:off x="813816" y="1024128"/>
            <a:ext cx="10564063" cy="6858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1B2420"/>
              </a:buClr>
              <a:buSzPts val="3600"/>
              <a:buFont typeface="Oswald"/>
              <a:buNone/>
            </a:pPr>
            <a:r>
              <a:rPr lang="en-US" sz="3600" b="1" i="0" u="none" strike="noStrike" cap="none">
                <a:solidFill>
                  <a:srgbClr val="1B2420"/>
                </a:solidFill>
                <a:latin typeface="Oswald"/>
                <a:ea typeface="Oswald"/>
                <a:cs typeface="Oswald"/>
                <a:sym typeface="Oswald"/>
              </a:rPr>
              <a:t>Connecting students to their community</a:t>
            </a:r>
            <a:endParaRPr sz="3600" b="0" i="0" u="none" strike="noStrike" cap="none">
              <a:solidFill>
                <a:schemeClr val="dk1"/>
              </a:solidFill>
              <a:latin typeface="Calibri"/>
              <a:ea typeface="Calibri"/>
              <a:cs typeface="Calibri"/>
              <a:sym typeface="Calibri"/>
            </a:endParaRPr>
          </a:p>
        </p:txBody>
      </p:sp>
      <p:sp>
        <p:nvSpPr>
          <p:cNvPr id="156" name="Google Shape;156;p10"/>
          <p:cNvSpPr/>
          <p:nvPr/>
        </p:nvSpPr>
        <p:spPr>
          <a:xfrm>
            <a:off x="813816" y="2011680"/>
            <a:ext cx="5144872" cy="1371600"/>
          </a:xfrm>
          <a:prstGeom prst="roundRect">
            <a:avLst>
              <a:gd name="adj" fmla="val 6667"/>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 name="Google Shape;157;p10"/>
          <p:cNvSpPr txBox="1"/>
          <p:nvPr/>
        </p:nvSpPr>
        <p:spPr>
          <a:xfrm>
            <a:off x="812800" y="2108200"/>
            <a:ext cx="698400" cy="8256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C8651B"/>
              </a:buClr>
              <a:buSzPts val="3600"/>
              <a:buFont typeface="Oswald"/>
              <a:buNone/>
            </a:pPr>
            <a:r>
              <a:rPr lang="en-US" sz="4600" b="1" i="0" u="none" strike="noStrike" cap="none">
                <a:solidFill>
                  <a:srgbClr val="A9521A"/>
                </a:solidFill>
                <a:latin typeface="Oswald"/>
                <a:ea typeface="Oswald"/>
                <a:cs typeface="Oswald"/>
                <a:sym typeface="Oswald"/>
              </a:rPr>
              <a:t>1</a:t>
            </a:r>
            <a:endParaRPr sz="4600" b="0" i="0" u="none" strike="noStrike" cap="none">
              <a:solidFill>
                <a:srgbClr val="A9521A"/>
              </a:solidFill>
              <a:latin typeface="Calibri"/>
              <a:ea typeface="Calibri"/>
              <a:cs typeface="Calibri"/>
              <a:sym typeface="Calibri"/>
            </a:endParaRPr>
          </a:p>
        </p:txBody>
      </p:sp>
      <p:sp>
        <p:nvSpPr>
          <p:cNvPr id="158" name="Google Shape;158;p10"/>
          <p:cNvSpPr txBox="1"/>
          <p:nvPr/>
        </p:nvSpPr>
        <p:spPr>
          <a:xfrm>
            <a:off x="1701800" y="2184400"/>
            <a:ext cx="4191000" cy="4446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1B2420"/>
              </a:buClr>
              <a:buSzPts val="1600"/>
              <a:buFont typeface="Public Sans"/>
              <a:buNone/>
            </a:pPr>
            <a:r>
              <a:rPr lang="en-US" sz="2000" b="1" i="0" u="none" strike="noStrike" cap="none">
                <a:solidFill>
                  <a:srgbClr val="1B2420"/>
                </a:solidFill>
                <a:latin typeface="Public Sans"/>
                <a:ea typeface="Public Sans"/>
                <a:cs typeface="Public Sans"/>
                <a:sym typeface="Public Sans"/>
              </a:rPr>
              <a:t>Start with who you know</a:t>
            </a:r>
            <a:endParaRPr sz="2000" b="0" i="0" u="none" strike="noStrike" cap="none">
              <a:solidFill>
                <a:srgbClr val="1B2420"/>
              </a:solidFill>
              <a:latin typeface="Calibri"/>
              <a:ea typeface="Calibri"/>
              <a:cs typeface="Calibri"/>
              <a:sym typeface="Calibri"/>
            </a:endParaRPr>
          </a:p>
        </p:txBody>
      </p:sp>
      <p:sp>
        <p:nvSpPr>
          <p:cNvPr id="159" name="Google Shape;159;p10"/>
          <p:cNvSpPr txBox="1"/>
          <p:nvPr/>
        </p:nvSpPr>
        <p:spPr>
          <a:xfrm>
            <a:off x="1701800" y="2781300"/>
            <a:ext cx="4127400" cy="9906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4A463D"/>
              </a:buClr>
              <a:buSzPts val="1300"/>
              <a:buFont typeface="Public Sans"/>
              <a:buNone/>
            </a:pPr>
            <a:r>
              <a:rPr lang="en-US" sz="1700" b="0" i="0" u="none" strike="noStrike" cap="none">
                <a:solidFill>
                  <a:srgbClr val="575D55"/>
                </a:solidFill>
                <a:latin typeface="Public Sans"/>
                <a:ea typeface="Public Sans"/>
                <a:cs typeface="Public Sans"/>
                <a:sym typeface="Public Sans"/>
              </a:rPr>
              <a:t>The shop owner, the clinic, the co-op, the parent who runs a crew</a:t>
            </a:r>
            <a:endParaRPr sz="1700" b="0" i="0" u="none" strike="noStrike" cap="none">
              <a:solidFill>
                <a:srgbClr val="575D55"/>
              </a:solidFill>
              <a:latin typeface="Calibri"/>
              <a:ea typeface="Calibri"/>
              <a:cs typeface="Calibri"/>
              <a:sym typeface="Calibri"/>
            </a:endParaRPr>
          </a:p>
        </p:txBody>
      </p:sp>
      <p:sp>
        <p:nvSpPr>
          <p:cNvPr id="160" name="Google Shape;160;p10"/>
          <p:cNvSpPr/>
          <p:nvPr/>
        </p:nvSpPr>
        <p:spPr>
          <a:xfrm>
            <a:off x="6233008" y="2011680"/>
            <a:ext cx="5144872" cy="1371600"/>
          </a:xfrm>
          <a:prstGeom prst="roundRect">
            <a:avLst>
              <a:gd name="adj" fmla="val 6667"/>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 name="Google Shape;161;p10"/>
          <p:cNvSpPr txBox="1"/>
          <p:nvPr/>
        </p:nvSpPr>
        <p:spPr>
          <a:xfrm>
            <a:off x="6223000" y="2108200"/>
            <a:ext cx="698400" cy="8256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C8651B"/>
              </a:buClr>
              <a:buSzPts val="3600"/>
              <a:buFont typeface="Oswald"/>
              <a:buNone/>
            </a:pPr>
            <a:r>
              <a:rPr lang="en-US" sz="4600" b="1" i="0" u="none" strike="noStrike" cap="none">
                <a:solidFill>
                  <a:srgbClr val="A9521A"/>
                </a:solidFill>
                <a:latin typeface="Oswald"/>
                <a:ea typeface="Oswald"/>
                <a:cs typeface="Oswald"/>
                <a:sym typeface="Oswald"/>
              </a:rPr>
              <a:t>2</a:t>
            </a:r>
            <a:endParaRPr sz="4600" b="0" i="0" u="none" strike="noStrike" cap="none">
              <a:solidFill>
                <a:srgbClr val="A9521A"/>
              </a:solidFill>
              <a:latin typeface="Calibri"/>
              <a:ea typeface="Calibri"/>
              <a:cs typeface="Calibri"/>
              <a:sym typeface="Calibri"/>
            </a:endParaRPr>
          </a:p>
        </p:txBody>
      </p:sp>
      <p:sp>
        <p:nvSpPr>
          <p:cNvPr id="162" name="Google Shape;162;p10"/>
          <p:cNvSpPr txBox="1"/>
          <p:nvPr/>
        </p:nvSpPr>
        <p:spPr>
          <a:xfrm>
            <a:off x="7112000" y="2184400"/>
            <a:ext cx="4191000" cy="4446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1B2420"/>
              </a:buClr>
              <a:buSzPts val="1600"/>
              <a:buFont typeface="Public Sans"/>
              <a:buNone/>
            </a:pPr>
            <a:r>
              <a:rPr lang="en-US" sz="2000" b="1" i="0" u="none" strike="noStrike" cap="none">
                <a:solidFill>
                  <a:srgbClr val="1B2420"/>
                </a:solidFill>
                <a:latin typeface="Public Sans"/>
                <a:ea typeface="Public Sans"/>
                <a:cs typeface="Public Sans"/>
                <a:sym typeface="Public Sans"/>
              </a:rPr>
              <a:t>Ask what they need</a:t>
            </a:r>
            <a:endParaRPr sz="2000" b="0" i="0" u="none" strike="noStrike" cap="none">
              <a:solidFill>
                <a:srgbClr val="1B2420"/>
              </a:solidFill>
              <a:latin typeface="Calibri"/>
              <a:ea typeface="Calibri"/>
              <a:cs typeface="Calibri"/>
              <a:sym typeface="Calibri"/>
            </a:endParaRPr>
          </a:p>
        </p:txBody>
      </p:sp>
      <p:sp>
        <p:nvSpPr>
          <p:cNvPr id="163" name="Google Shape;163;p10"/>
          <p:cNvSpPr txBox="1"/>
          <p:nvPr/>
        </p:nvSpPr>
        <p:spPr>
          <a:xfrm>
            <a:off x="7112000" y="2781300"/>
            <a:ext cx="4127400" cy="9906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4A463D"/>
              </a:buClr>
              <a:buSzPts val="1300"/>
              <a:buFont typeface="Public Sans"/>
              <a:buNone/>
            </a:pPr>
            <a:r>
              <a:rPr lang="en-US" sz="1700" b="0" i="0" u="none" strike="noStrike" cap="none">
                <a:solidFill>
                  <a:srgbClr val="575D55"/>
                </a:solidFill>
                <a:latin typeface="Public Sans"/>
                <a:ea typeface="Public Sans"/>
                <a:cs typeface="Public Sans"/>
                <a:sym typeface="Public Sans"/>
              </a:rPr>
              <a:t>Build the pathway around the jobs that exist here</a:t>
            </a:r>
            <a:endParaRPr sz="1700" b="0" i="0" u="none" strike="noStrike" cap="none">
              <a:solidFill>
                <a:srgbClr val="575D55"/>
              </a:solidFill>
              <a:latin typeface="Calibri"/>
              <a:ea typeface="Calibri"/>
              <a:cs typeface="Calibri"/>
              <a:sym typeface="Calibri"/>
            </a:endParaRPr>
          </a:p>
        </p:txBody>
      </p:sp>
      <p:sp>
        <p:nvSpPr>
          <p:cNvPr id="164" name="Google Shape;164;p10"/>
          <p:cNvSpPr/>
          <p:nvPr/>
        </p:nvSpPr>
        <p:spPr>
          <a:xfrm>
            <a:off x="813816" y="3611880"/>
            <a:ext cx="5144872" cy="1371600"/>
          </a:xfrm>
          <a:prstGeom prst="roundRect">
            <a:avLst>
              <a:gd name="adj" fmla="val 6667"/>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 name="Google Shape;165;p10"/>
          <p:cNvSpPr txBox="1"/>
          <p:nvPr/>
        </p:nvSpPr>
        <p:spPr>
          <a:xfrm>
            <a:off x="812800" y="3949700"/>
            <a:ext cx="698400" cy="8256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C8651B"/>
              </a:buClr>
              <a:buSzPts val="3600"/>
              <a:buFont typeface="Oswald"/>
              <a:buNone/>
            </a:pPr>
            <a:r>
              <a:rPr lang="en-US" sz="4600" b="1" i="0" u="none" strike="noStrike" cap="none">
                <a:solidFill>
                  <a:srgbClr val="A9521A"/>
                </a:solidFill>
                <a:latin typeface="Oswald"/>
                <a:ea typeface="Oswald"/>
                <a:cs typeface="Oswald"/>
                <a:sym typeface="Oswald"/>
              </a:rPr>
              <a:t>3</a:t>
            </a:r>
            <a:endParaRPr sz="4600" b="0" i="0" u="none" strike="noStrike" cap="none">
              <a:solidFill>
                <a:srgbClr val="A9521A"/>
              </a:solidFill>
              <a:latin typeface="Calibri"/>
              <a:ea typeface="Calibri"/>
              <a:cs typeface="Calibri"/>
              <a:sym typeface="Calibri"/>
            </a:endParaRPr>
          </a:p>
        </p:txBody>
      </p:sp>
      <p:sp>
        <p:nvSpPr>
          <p:cNvPr id="166" name="Google Shape;166;p10"/>
          <p:cNvSpPr txBox="1"/>
          <p:nvPr/>
        </p:nvSpPr>
        <p:spPr>
          <a:xfrm>
            <a:off x="1701800" y="4025900"/>
            <a:ext cx="4191000" cy="4446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1B2420"/>
              </a:buClr>
              <a:buSzPts val="1600"/>
              <a:buFont typeface="Public Sans"/>
              <a:buNone/>
            </a:pPr>
            <a:r>
              <a:rPr lang="en-US" sz="2000" b="1" i="0" u="none" strike="noStrike" cap="none">
                <a:solidFill>
                  <a:srgbClr val="1B2420"/>
                </a:solidFill>
                <a:latin typeface="Public Sans"/>
                <a:ea typeface="Public Sans"/>
                <a:cs typeface="Public Sans"/>
                <a:sym typeface="Public Sans"/>
              </a:rPr>
              <a:t>Make the first ask small</a:t>
            </a:r>
            <a:endParaRPr sz="2000" b="0" i="0" u="none" strike="noStrike" cap="none">
              <a:solidFill>
                <a:srgbClr val="1B2420"/>
              </a:solidFill>
              <a:latin typeface="Calibri"/>
              <a:ea typeface="Calibri"/>
              <a:cs typeface="Calibri"/>
              <a:sym typeface="Calibri"/>
            </a:endParaRPr>
          </a:p>
        </p:txBody>
      </p:sp>
      <p:sp>
        <p:nvSpPr>
          <p:cNvPr id="167" name="Google Shape;167;p10"/>
          <p:cNvSpPr txBox="1"/>
          <p:nvPr/>
        </p:nvSpPr>
        <p:spPr>
          <a:xfrm>
            <a:off x="1701800" y="4622800"/>
            <a:ext cx="4127400" cy="9906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4A463D"/>
              </a:buClr>
              <a:buSzPts val="1300"/>
              <a:buFont typeface="Public Sans"/>
              <a:buNone/>
            </a:pPr>
            <a:r>
              <a:rPr lang="en-US" sz="1700" b="0" i="0" u="none" strike="noStrike" cap="none">
                <a:solidFill>
                  <a:srgbClr val="575D55"/>
                </a:solidFill>
                <a:latin typeface="Public Sans"/>
                <a:ea typeface="Public Sans"/>
                <a:cs typeface="Public Sans"/>
                <a:sym typeface="Public Sans"/>
              </a:rPr>
              <a:t>A tour, a job shadow, one hour a week as a mentor</a:t>
            </a:r>
            <a:endParaRPr sz="1700" b="0" i="0" u="none" strike="noStrike" cap="none">
              <a:solidFill>
                <a:srgbClr val="575D55"/>
              </a:solidFill>
              <a:latin typeface="Calibri"/>
              <a:ea typeface="Calibri"/>
              <a:cs typeface="Calibri"/>
              <a:sym typeface="Calibri"/>
            </a:endParaRPr>
          </a:p>
        </p:txBody>
      </p:sp>
      <p:sp>
        <p:nvSpPr>
          <p:cNvPr id="168" name="Google Shape;168;p10"/>
          <p:cNvSpPr/>
          <p:nvPr/>
        </p:nvSpPr>
        <p:spPr>
          <a:xfrm>
            <a:off x="6233008" y="3611880"/>
            <a:ext cx="5144872" cy="1371600"/>
          </a:xfrm>
          <a:prstGeom prst="roundRect">
            <a:avLst>
              <a:gd name="adj" fmla="val 6667"/>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 name="Google Shape;169;p10"/>
          <p:cNvSpPr txBox="1"/>
          <p:nvPr/>
        </p:nvSpPr>
        <p:spPr>
          <a:xfrm>
            <a:off x="6223000" y="3949700"/>
            <a:ext cx="698400" cy="8256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C8651B"/>
              </a:buClr>
              <a:buSzPts val="3600"/>
              <a:buFont typeface="Oswald"/>
              <a:buNone/>
            </a:pPr>
            <a:r>
              <a:rPr lang="en-US" sz="4600" b="1" i="0" u="none" strike="noStrike" cap="none">
                <a:solidFill>
                  <a:srgbClr val="A9521A"/>
                </a:solidFill>
                <a:latin typeface="Oswald"/>
                <a:ea typeface="Oswald"/>
                <a:cs typeface="Oswald"/>
                <a:sym typeface="Oswald"/>
              </a:rPr>
              <a:t>4</a:t>
            </a:r>
            <a:endParaRPr sz="4600" b="0" i="0" u="none" strike="noStrike" cap="none">
              <a:solidFill>
                <a:srgbClr val="A9521A"/>
              </a:solidFill>
              <a:latin typeface="Calibri"/>
              <a:ea typeface="Calibri"/>
              <a:cs typeface="Calibri"/>
              <a:sym typeface="Calibri"/>
            </a:endParaRPr>
          </a:p>
        </p:txBody>
      </p:sp>
      <p:sp>
        <p:nvSpPr>
          <p:cNvPr id="170" name="Google Shape;170;p10"/>
          <p:cNvSpPr txBox="1"/>
          <p:nvPr/>
        </p:nvSpPr>
        <p:spPr>
          <a:xfrm>
            <a:off x="7112000" y="4025900"/>
            <a:ext cx="4191000" cy="4446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1B2420"/>
              </a:buClr>
              <a:buSzPts val="1600"/>
              <a:buFont typeface="Public Sans"/>
              <a:buNone/>
            </a:pPr>
            <a:r>
              <a:rPr lang="en-US" sz="2000" b="1" i="0" u="none" strike="noStrike" cap="none">
                <a:solidFill>
                  <a:srgbClr val="1B2420"/>
                </a:solidFill>
                <a:latin typeface="Public Sans"/>
                <a:ea typeface="Public Sans"/>
                <a:cs typeface="Public Sans"/>
                <a:sym typeface="Public Sans"/>
              </a:rPr>
              <a:t>Put kids in front of hirers</a:t>
            </a:r>
            <a:endParaRPr sz="2000" b="0" i="0" u="none" strike="noStrike" cap="none">
              <a:solidFill>
                <a:srgbClr val="1B2420"/>
              </a:solidFill>
              <a:latin typeface="Calibri"/>
              <a:ea typeface="Calibri"/>
              <a:cs typeface="Calibri"/>
              <a:sym typeface="Calibri"/>
            </a:endParaRPr>
          </a:p>
        </p:txBody>
      </p:sp>
      <p:sp>
        <p:nvSpPr>
          <p:cNvPr id="171" name="Google Shape;171;p10"/>
          <p:cNvSpPr txBox="1"/>
          <p:nvPr/>
        </p:nvSpPr>
        <p:spPr>
          <a:xfrm>
            <a:off x="7112000" y="4622800"/>
            <a:ext cx="4127400" cy="9906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4A463D"/>
              </a:buClr>
              <a:buSzPts val="1300"/>
              <a:buFont typeface="Public Sans"/>
              <a:buNone/>
            </a:pPr>
            <a:r>
              <a:rPr lang="en-US" sz="1700" b="0" i="0" u="none" strike="noStrike" cap="none">
                <a:solidFill>
                  <a:srgbClr val="575D55"/>
                </a:solidFill>
                <a:latin typeface="Public Sans"/>
                <a:ea typeface="Public Sans"/>
                <a:cs typeface="Public Sans"/>
                <a:sym typeface="Public Sans"/>
              </a:rPr>
              <a:t>The adults who will employ them should know them first</a:t>
            </a:r>
            <a:endParaRPr sz="1700" b="0" i="0" u="none" strike="noStrike" cap="none">
              <a:solidFill>
                <a:srgbClr val="575D55"/>
              </a:solidFill>
              <a:latin typeface="Calibri"/>
              <a:ea typeface="Calibri"/>
              <a:cs typeface="Calibri"/>
              <a:sym typeface="Calibri"/>
            </a:endParaRPr>
          </a:p>
        </p:txBody>
      </p:sp>
      <p:sp>
        <p:nvSpPr>
          <p:cNvPr id="172" name="Google Shape;172;p10"/>
          <p:cNvSpPr txBox="1"/>
          <p:nvPr/>
        </p:nvSpPr>
        <p:spPr>
          <a:xfrm>
            <a:off x="813816" y="6263640"/>
            <a:ext cx="10564063" cy="27432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6B665A"/>
              </a:buClr>
              <a:buSzPts val="1100"/>
              <a:buFont typeface="Public Sans"/>
              <a:buNone/>
            </a:pPr>
            <a:r>
              <a:rPr lang="en-US" sz="1100" b="0" i="0" u="none" strike="noStrike" cap="none">
                <a:solidFill>
                  <a:srgbClr val="6B665A"/>
                </a:solidFill>
                <a:latin typeface="Public Sans"/>
                <a:ea typeface="Public Sans"/>
                <a:cs typeface="Public Sans"/>
                <a:sym typeface="Public Sans"/>
              </a:rPr>
              <a:t>Everton R-III School District · Diploma Plus</a:t>
            </a:r>
            <a:endParaRPr sz="1100" b="0" i="0" u="none" strike="noStrike" cap="none">
              <a:solidFill>
                <a:schemeClr val="dk1"/>
              </a:solidFill>
              <a:latin typeface="Calibri"/>
              <a:ea typeface="Calibri"/>
              <a:cs typeface="Calibri"/>
              <a:sym typeface="Calibri"/>
            </a:endParaRPr>
          </a:p>
        </p:txBody>
      </p:sp>
      <p:pic>
        <p:nvPicPr>
          <p:cNvPr id="173" name="Google Shape;173;p10"/>
          <p:cNvPicPr preferRelativeResize="0"/>
          <p:nvPr/>
        </p:nvPicPr>
        <p:blipFill>
          <a:blip r:embed="rId3">
            <a:alphaModFix/>
          </a:blip>
          <a:stretch>
            <a:fillRect/>
          </a:stretch>
        </p:blipFill>
        <p:spPr>
          <a:xfrm>
            <a:off x="155639" y="152400"/>
            <a:ext cx="12185523" cy="6858001"/>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2F5D4E"/>
        </a:solidFill>
        <a:effectLst/>
      </p:bgPr>
    </p:bg>
    <p:spTree>
      <p:nvGrpSpPr>
        <p:cNvPr id="1" name="Shape 178"/>
        <p:cNvGrpSpPr/>
        <p:nvPr/>
      </p:nvGrpSpPr>
      <p:grpSpPr>
        <a:xfrm>
          <a:off x="0" y="0"/>
          <a:ext cx="0" cy="0"/>
          <a:chOff x="0" y="0"/>
          <a:chExt cx="0" cy="0"/>
        </a:xfrm>
      </p:grpSpPr>
      <p:sp>
        <p:nvSpPr>
          <p:cNvPr id="179" name="Google Shape;179;p11"/>
          <p:cNvSpPr txBox="1"/>
          <p:nvPr/>
        </p:nvSpPr>
        <p:spPr>
          <a:xfrm>
            <a:off x="813816" y="813816"/>
            <a:ext cx="10564063" cy="32004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1B2420"/>
              </a:buClr>
              <a:buSzPts val="1200"/>
              <a:buFont typeface="Public Sans"/>
              <a:buNone/>
            </a:pPr>
            <a:r>
              <a:rPr lang="en-US" sz="1200" b="1" i="0" u="none" strike="noStrike" cap="none">
                <a:solidFill>
                  <a:srgbClr val="E3B276"/>
                </a:solidFill>
                <a:latin typeface="Public Sans"/>
                <a:ea typeface="Public Sans"/>
                <a:cs typeface="Public Sans"/>
                <a:sym typeface="Public Sans"/>
              </a:rPr>
              <a:t>FOR EVERY DISTRICT IN THIS ROOM</a:t>
            </a:r>
            <a:endParaRPr sz="1200" b="0" i="0" u="none" strike="noStrike" cap="none">
              <a:solidFill>
                <a:srgbClr val="E3B276"/>
              </a:solidFill>
              <a:latin typeface="Calibri"/>
              <a:ea typeface="Calibri"/>
              <a:cs typeface="Calibri"/>
              <a:sym typeface="Calibri"/>
            </a:endParaRPr>
          </a:p>
        </p:txBody>
      </p:sp>
      <p:sp>
        <p:nvSpPr>
          <p:cNvPr id="180" name="Google Shape;180;p11"/>
          <p:cNvSpPr txBox="1"/>
          <p:nvPr/>
        </p:nvSpPr>
        <p:spPr>
          <a:xfrm>
            <a:off x="812800" y="1371600"/>
            <a:ext cx="10566300" cy="2146200"/>
          </a:xfrm>
          <a:prstGeom prst="rect">
            <a:avLst/>
          </a:prstGeom>
          <a:noFill/>
          <a:ln>
            <a:noFill/>
          </a:ln>
        </p:spPr>
        <p:txBody>
          <a:bodyPr spcFirstLastPara="1" wrap="square" lIns="0" tIns="0" rIns="0" bIns="0" anchor="t" anchorCtr="0">
            <a:noAutofit/>
          </a:bodyPr>
          <a:lstStyle/>
          <a:p>
            <a:pPr marL="0" marR="0" lvl="0" indent="0" algn="l" rtl="0">
              <a:lnSpc>
                <a:spcPct val="95000"/>
              </a:lnSpc>
              <a:spcBef>
                <a:spcPts val="0"/>
              </a:spcBef>
              <a:spcAft>
                <a:spcPts val="0"/>
              </a:spcAft>
              <a:buClr>
                <a:srgbClr val="1B2420"/>
              </a:buClr>
              <a:buSzPts val="4800"/>
              <a:buFont typeface="Oswald"/>
              <a:buNone/>
            </a:pPr>
            <a:r>
              <a:rPr lang="en-US" sz="5000" b="1" i="0" u="none" strike="noStrike" cap="none">
                <a:solidFill>
                  <a:srgbClr val="F5F1E8"/>
                </a:solidFill>
                <a:latin typeface="Oswald"/>
                <a:ea typeface="Oswald"/>
                <a:cs typeface="Oswald"/>
                <a:sym typeface="Oswald"/>
              </a:rPr>
              <a:t>SIZE SETS THE SCALE.</a:t>
            </a:r>
            <a:endParaRPr sz="5000" b="0" i="0" u="none" strike="noStrike" cap="none">
              <a:solidFill>
                <a:srgbClr val="F5F1E8"/>
              </a:solidFill>
              <a:latin typeface="Calibri"/>
              <a:ea typeface="Calibri"/>
              <a:cs typeface="Calibri"/>
              <a:sym typeface="Calibri"/>
            </a:endParaRPr>
          </a:p>
          <a:p>
            <a:pPr marL="0" marR="0" lvl="0" indent="0" algn="l" rtl="0">
              <a:lnSpc>
                <a:spcPct val="95000"/>
              </a:lnSpc>
              <a:spcBef>
                <a:spcPts val="0"/>
              </a:spcBef>
              <a:spcAft>
                <a:spcPts val="0"/>
              </a:spcAft>
              <a:buClr>
                <a:srgbClr val="1B2420"/>
              </a:buClr>
              <a:buSzPts val="4800"/>
              <a:buFont typeface="Oswald"/>
              <a:buNone/>
            </a:pPr>
            <a:r>
              <a:rPr lang="en-US" sz="5000" b="1" i="0" u="none" strike="noStrike" cap="none">
                <a:solidFill>
                  <a:srgbClr val="F5F1E8"/>
                </a:solidFill>
                <a:latin typeface="Oswald"/>
                <a:ea typeface="Oswald"/>
                <a:cs typeface="Oswald"/>
                <a:sym typeface="Oswald"/>
              </a:rPr>
              <a:t>IT DOESN'T SET THE CEILING.</a:t>
            </a:r>
            <a:endParaRPr sz="5000" b="0" i="0" u="none" strike="noStrike" cap="none">
              <a:solidFill>
                <a:srgbClr val="F5F1E8"/>
              </a:solidFill>
              <a:latin typeface="Calibri"/>
              <a:ea typeface="Calibri"/>
              <a:cs typeface="Calibri"/>
              <a:sym typeface="Calibri"/>
            </a:endParaRPr>
          </a:p>
        </p:txBody>
      </p:sp>
      <p:sp>
        <p:nvSpPr>
          <p:cNvPr id="181" name="Google Shape;181;p11"/>
          <p:cNvSpPr txBox="1"/>
          <p:nvPr/>
        </p:nvSpPr>
        <p:spPr>
          <a:xfrm>
            <a:off x="813816" y="3657600"/>
            <a:ext cx="10564063" cy="54864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1B2420"/>
              </a:buClr>
              <a:buSzPts val="2200"/>
              <a:buFont typeface="Public Sans"/>
              <a:buNone/>
            </a:pPr>
            <a:r>
              <a:rPr lang="en-US" sz="2100" b="0" i="0" u="none" strike="noStrike" cap="none">
                <a:solidFill>
                  <a:srgbClr val="F5F1E8"/>
                </a:solidFill>
                <a:latin typeface="Public Sans"/>
                <a:ea typeface="Public Sans"/>
                <a:cs typeface="Public Sans"/>
                <a:sym typeface="Public Sans"/>
              </a:rPr>
              <a:t>If Everton can do this, your district can too. Here is what it takes to start:</a:t>
            </a:r>
            <a:endParaRPr sz="2100" b="0" i="0" u="none" strike="noStrike" cap="none">
              <a:solidFill>
                <a:srgbClr val="F5F1E8"/>
              </a:solidFill>
              <a:latin typeface="Calibri"/>
              <a:ea typeface="Calibri"/>
              <a:cs typeface="Calibri"/>
              <a:sym typeface="Calibri"/>
            </a:endParaRPr>
          </a:p>
        </p:txBody>
      </p:sp>
      <p:sp>
        <p:nvSpPr>
          <p:cNvPr id="182" name="Google Shape;182;p11"/>
          <p:cNvSpPr/>
          <p:nvPr/>
        </p:nvSpPr>
        <p:spPr>
          <a:xfrm>
            <a:off x="813816" y="4663440"/>
            <a:ext cx="2503856" cy="1005840"/>
          </a:xfrm>
          <a:prstGeom prst="roundRect">
            <a:avLst>
              <a:gd name="adj" fmla="val 9091"/>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 name="Google Shape;183;p11"/>
          <p:cNvSpPr txBox="1"/>
          <p:nvPr/>
        </p:nvSpPr>
        <p:spPr>
          <a:xfrm>
            <a:off x="812800" y="4622800"/>
            <a:ext cx="2425800" cy="13461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F5F1E8"/>
              </a:buClr>
              <a:buSzPts val="1500"/>
              <a:buFont typeface="Public Sans"/>
              <a:buNone/>
            </a:pPr>
            <a:r>
              <a:rPr lang="en-US" sz="2400" b="1" i="0" u="none" strike="noStrike" cap="none">
                <a:solidFill>
                  <a:srgbClr val="F5F1E8"/>
                </a:solidFill>
                <a:latin typeface="Public Sans"/>
                <a:ea typeface="Public Sans"/>
                <a:cs typeface="Public Sans"/>
                <a:sym typeface="Public Sans"/>
              </a:rPr>
              <a:t>One champion on staff</a:t>
            </a:r>
            <a:endParaRPr sz="2400" b="0" i="0" u="none" strike="noStrike" cap="none">
              <a:solidFill>
                <a:srgbClr val="F5F1E8"/>
              </a:solidFill>
              <a:latin typeface="Calibri"/>
              <a:ea typeface="Calibri"/>
              <a:cs typeface="Calibri"/>
              <a:sym typeface="Calibri"/>
            </a:endParaRPr>
          </a:p>
        </p:txBody>
      </p:sp>
      <p:sp>
        <p:nvSpPr>
          <p:cNvPr id="184" name="Google Shape;184;p11"/>
          <p:cNvSpPr/>
          <p:nvPr/>
        </p:nvSpPr>
        <p:spPr>
          <a:xfrm>
            <a:off x="3500552" y="4663440"/>
            <a:ext cx="2503856" cy="1005840"/>
          </a:xfrm>
          <a:prstGeom prst="roundRect">
            <a:avLst>
              <a:gd name="adj" fmla="val 9091"/>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 name="Google Shape;185;p11"/>
          <p:cNvSpPr txBox="1"/>
          <p:nvPr/>
        </p:nvSpPr>
        <p:spPr>
          <a:xfrm>
            <a:off x="3505200" y="4622800"/>
            <a:ext cx="2425800" cy="13461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F5F1E8"/>
              </a:buClr>
              <a:buSzPts val="1500"/>
              <a:buFont typeface="Public Sans"/>
              <a:buNone/>
            </a:pPr>
            <a:r>
              <a:rPr lang="en-US" sz="2400" b="1" i="0" u="none" strike="noStrike" cap="none">
                <a:solidFill>
                  <a:srgbClr val="F5F1E8"/>
                </a:solidFill>
                <a:latin typeface="Public Sans"/>
                <a:ea typeface="Public Sans"/>
                <a:cs typeface="Public Sans"/>
                <a:sym typeface="Public Sans"/>
              </a:rPr>
              <a:t>One credential partner</a:t>
            </a:r>
            <a:endParaRPr sz="2400" b="0" i="0" u="none" strike="noStrike" cap="none">
              <a:solidFill>
                <a:srgbClr val="F5F1E8"/>
              </a:solidFill>
              <a:latin typeface="Calibri"/>
              <a:ea typeface="Calibri"/>
              <a:cs typeface="Calibri"/>
              <a:sym typeface="Calibri"/>
            </a:endParaRPr>
          </a:p>
        </p:txBody>
      </p:sp>
      <p:sp>
        <p:nvSpPr>
          <p:cNvPr id="186" name="Google Shape;186;p11"/>
          <p:cNvSpPr/>
          <p:nvPr/>
        </p:nvSpPr>
        <p:spPr>
          <a:xfrm>
            <a:off x="6187288" y="4663440"/>
            <a:ext cx="2503856" cy="1005840"/>
          </a:xfrm>
          <a:prstGeom prst="roundRect">
            <a:avLst>
              <a:gd name="adj" fmla="val 9091"/>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 name="Google Shape;187;p11"/>
          <p:cNvSpPr txBox="1"/>
          <p:nvPr/>
        </p:nvSpPr>
        <p:spPr>
          <a:xfrm>
            <a:off x="6197600" y="4622800"/>
            <a:ext cx="2425800" cy="13461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F5F1E8"/>
              </a:buClr>
              <a:buSzPts val="1500"/>
              <a:buFont typeface="Public Sans"/>
              <a:buNone/>
            </a:pPr>
            <a:r>
              <a:rPr lang="en-US" sz="2400" b="1" i="0" u="none" strike="noStrike" cap="none">
                <a:solidFill>
                  <a:srgbClr val="F5F1E8"/>
                </a:solidFill>
                <a:latin typeface="Public Sans"/>
                <a:ea typeface="Public Sans"/>
                <a:cs typeface="Public Sans"/>
                <a:sym typeface="Public Sans"/>
              </a:rPr>
              <a:t>One employer willing to mentor</a:t>
            </a:r>
            <a:endParaRPr sz="2400" b="0" i="0" u="none" strike="noStrike" cap="none">
              <a:solidFill>
                <a:srgbClr val="F5F1E8"/>
              </a:solidFill>
              <a:latin typeface="Calibri"/>
              <a:ea typeface="Calibri"/>
              <a:cs typeface="Calibri"/>
              <a:sym typeface="Calibri"/>
            </a:endParaRPr>
          </a:p>
        </p:txBody>
      </p:sp>
      <p:sp>
        <p:nvSpPr>
          <p:cNvPr id="188" name="Google Shape;188;p11"/>
          <p:cNvSpPr/>
          <p:nvPr/>
        </p:nvSpPr>
        <p:spPr>
          <a:xfrm>
            <a:off x="8874023" y="4663440"/>
            <a:ext cx="2503856" cy="1005840"/>
          </a:xfrm>
          <a:prstGeom prst="roundRect">
            <a:avLst>
              <a:gd name="adj" fmla="val 9091"/>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 name="Google Shape;189;p11"/>
          <p:cNvSpPr txBox="1"/>
          <p:nvPr/>
        </p:nvSpPr>
        <p:spPr>
          <a:xfrm>
            <a:off x="8890000" y="4622800"/>
            <a:ext cx="2425800" cy="13461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F5F1E8"/>
              </a:buClr>
              <a:buSzPts val="1500"/>
              <a:buFont typeface="Public Sans"/>
              <a:buNone/>
            </a:pPr>
            <a:r>
              <a:rPr lang="en-US" sz="2400" b="1" i="0" u="none" strike="noStrike" cap="none">
                <a:solidFill>
                  <a:srgbClr val="F5F1E8"/>
                </a:solidFill>
                <a:latin typeface="Public Sans"/>
                <a:ea typeface="Public Sans"/>
                <a:cs typeface="Public Sans"/>
                <a:sym typeface="Public Sans"/>
              </a:rPr>
              <a:t>One student ready to go</a:t>
            </a:r>
            <a:endParaRPr sz="2400" b="0" i="0" u="none" strike="noStrike" cap="none">
              <a:solidFill>
                <a:srgbClr val="F5F1E8"/>
              </a:solidFill>
              <a:latin typeface="Calibri"/>
              <a:ea typeface="Calibri"/>
              <a:cs typeface="Calibri"/>
              <a:sym typeface="Calibri"/>
            </a:endParaRPr>
          </a:p>
        </p:txBody>
      </p:sp>
      <p:pic>
        <p:nvPicPr>
          <p:cNvPr id="190" name="Google Shape;190;p11"/>
          <p:cNvPicPr preferRelativeResize="0"/>
          <p:nvPr/>
        </p:nvPicPr>
        <p:blipFill>
          <a:blip r:embed="rId3">
            <a:alphaModFix/>
          </a:blip>
          <a:stretch>
            <a:fillRect/>
          </a:stretch>
        </p:blipFill>
        <p:spPr>
          <a:xfrm>
            <a:off x="3239" y="0"/>
            <a:ext cx="12185523" cy="6858001"/>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1B2420"/>
        </a:solidFill>
        <a:effectLst/>
      </p:bgPr>
    </p:bg>
    <p:spTree>
      <p:nvGrpSpPr>
        <p:cNvPr id="1" name="Shape 195"/>
        <p:cNvGrpSpPr/>
        <p:nvPr/>
      </p:nvGrpSpPr>
      <p:grpSpPr>
        <a:xfrm>
          <a:off x="0" y="0"/>
          <a:ext cx="0" cy="0"/>
          <a:chOff x="0" y="0"/>
          <a:chExt cx="0" cy="0"/>
        </a:xfrm>
      </p:grpSpPr>
      <p:sp>
        <p:nvSpPr>
          <p:cNvPr id="196" name="Google Shape;196;p12"/>
          <p:cNvSpPr txBox="1"/>
          <p:nvPr/>
        </p:nvSpPr>
        <p:spPr>
          <a:xfrm>
            <a:off x="813816" y="813816"/>
            <a:ext cx="10564063" cy="32004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E08A3C"/>
              </a:buClr>
              <a:buSzPts val="1200"/>
              <a:buFont typeface="Public Sans"/>
              <a:buNone/>
            </a:pPr>
            <a:r>
              <a:rPr lang="en-US" sz="1200" b="1" i="0" u="none" strike="noStrike" cap="none">
                <a:solidFill>
                  <a:srgbClr val="E08A3C"/>
                </a:solidFill>
                <a:latin typeface="Public Sans"/>
                <a:ea typeface="Public Sans"/>
                <a:cs typeface="Public Sans"/>
                <a:sym typeface="Public Sans"/>
              </a:rPr>
              <a:t>THE WORK IS SHARED</a:t>
            </a:r>
            <a:endParaRPr sz="1200" b="0" i="0" u="none" strike="noStrike" cap="none">
              <a:solidFill>
                <a:schemeClr val="dk1"/>
              </a:solidFill>
              <a:latin typeface="Calibri"/>
              <a:ea typeface="Calibri"/>
              <a:cs typeface="Calibri"/>
              <a:sym typeface="Calibri"/>
            </a:endParaRPr>
          </a:p>
        </p:txBody>
      </p:sp>
      <p:sp>
        <p:nvSpPr>
          <p:cNvPr id="197" name="Google Shape;197;p12"/>
          <p:cNvSpPr txBox="1"/>
          <p:nvPr/>
        </p:nvSpPr>
        <p:spPr>
          <a:xfrm>
            <a:off x="812800" y="1524000"/>
            <a:ext cx="9651900" cy="21717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CFC8B8"/>
              </a:buClr>
              <a:buSzPts val="2200"/>
              <a:buFont typeface="Public Sans"/>
              <a:buNone/>
            </a:pPr>
            <a:r>
              <a:rPr lang="en-US" sz="2800" b="0" i="0" u="none" strike="noStrike" cap="none">
                <a:solidFill>
                  <a:srgbClr val="CFC8B8"/>
                </a:solidFill>
                <a:latin typeface="Public Sans"/>
                <a:ea typeface="Public Sans"/>
                <a:cs typeface="Public Sans"/>
                <a:sym typeface="Public Sans"/>
              </a:rPr>
              <a:t>Our community wrote the plan.</a:t>
            </a:r>
            <a:endParaRPr sz="2800" b="0" i="0" u="none" strike="noStrike" cap="none">
              <a:solidFill>
                <a:srgbClr val="CFC8B8"/>
              </a:solidFill>
              <a:latin typeface="Calibri"/>
              <a:ea typeface="Calibri"/>
              <a:cs typeface="Calibri"/>
              <a:sym typeface="Calibri"/>
            </a:endParaRPr>
          </a:p>
          <a:p>
            <a:pPr marL="0" marR="0" lvl="0" indent="0" algn="l" rtl="0">
              <a:spcBef>
                <a:spcPts val="800"/>
              </a:spcBef>
              <a:spcAft>
                <a:spcPts val="0"/>
              </a:spcAft>
              <a:buClr>
                <a:srgbClr val="CFC8B8"/>
              </a:buClr>
              <a:buSzPts val="2200"/>
              <a:buFont typeface="Public Sans"/>
              <a:buNone/>
            </a:pPr>
            <a:r>
              <a:rPr lang="en-US" sz="2800" b="0" i="0" u="none" strike="noStrike" cap="none">
                <a:solidFill>
                  <a:srgbClr val="CFC8B8"/>
                </a:solidFill>
                <a:latin typeface="Public Sans"/>
                <a:ea typeface="Public Sans"/>
                <a:cs typeface="Public Sans"/>
                <a:sym typeface="Public Sans"/>
              </a:rPr>
              <a:t>Our employers open the doors.</a:t>
            </a:r>
            <a:endParaRPr sz="2800" b="0" i="0" u="none" strike="noStrike" cap="none">
              <a:solidFill>
                <a:srgbClr val="CFC8B8"/>
              </a:solidFill>
              <a:latin typeface="Calibri"/>
              <a:ea typeface="Calibri"/>
              <a:cs typeface="Calibri"/>
              <a:sym typeface="Calibri"/>
            </a:endParaRPr>
          </a:p>
          <a:p>
            <a:pPr marL="0" marR="0" lvl="0" indent="0" algn="l" rtl="0">
              <a:spcBef>
                <a:spcPts val="800"/>
              </a:spcBef>
              <a:spcAft>
                <a:spcPts val="0"/>
              </a:spcAft>
              <a:buClr>
                <a:srgbClr val="CFC8B8"/>
              </a:buClr>
              <a:buSzPts val="2200"/>
              <a:buFont typeface="Public Sans"/>
              <a:buNone/>
            </a:pPr>
            <a:r>
              <a:rPr lang="en-US" sz="2800" b="0" i="0" u="none" strike="noStrike" cap="none">
                <a:solidFill>
                  <a:srgbClr val="CFC8B8"/>
                </a:solidFill>
                <a:latin typeface="Public Sans"/>
                <a:ea typeface="Public Sans"/>
                <a:cs typeface="Public Sans"/>
                <a:sym typeface="Public Sans"/>
              </a:rPr>
              <a:t>Our staff build the path.</a:t>
            </a:r>
            <a:endParaRPr sz="2800" b="0" i="0" u="none" strike="noStrike" cap="none">
              <a:solidFill>
                <a:srgbClr val="CFC8B8"/>
              </a:solidFill>
              <a:latin typeface="Calibri"/>
              <a:ea typeface="Calibri"/>
              <a:cs typeface="Calibri"/>
              <a:sym typeface="Calibri"/>
            </a:endParaRPr>
          </a:p>
          <a:p>
            <a:pPr marL="0" marR="0" lvl="0" indent="0" algn="l" rtl="0">
              <a:spcBef>
                <a:spcPts val="800"/>
              </a:spcBef>
              <a:spcAft>
                <a:spcPts val="800"/>
              </a:spcAft>
              <a:buClr>
                <a:srgbClr val="CFC8B8"/>
              </a:buClr>
              <a:buSzPts val="2200"/>
              <a:buFont typeface="Public Sans"/>
              <a:buNone/>
            </a:pPr>
            <a:r>
              <a:rPr lang="en-US" sz="2800" b="0" i="0" u="none" strike="noStrike" cap="none">
                <a:solidFill>
                  <a:srgbClr val="CFC8B8"/>
                </a:solidFill>
                <a:latin typeface="Public Sans"/>
                <a:ea typeface="Public Sans"/>
                <a:cs typeface="Public Sans"/>
                <a:sym typeface="Public Sans"/>
              </a:rPr>
              <a:t>Our students do the work.</a:t>
            </a:r>
            <a:endParaRPr sz="2800" b="0" i="0" u="none" strike="noStrike" cap="none">
              <a:solidFill>
                <a:srgbClr val="CFC8B8"/>
              </a:solidFill>
              <a:latin typeface="Calibri"/>
              <a:ea typeface="Calibri"/>
              <a:cs typeface="Calibri"/>
              <a:sym typeface="Calibri"/>
            </a:endParaRPr>
          </a:p>
        </p:txBody>
      </p:sp>
      <p:sp>
        <p:nvSpPr>
          <p:cNvPr id="198" name="Google Shape;198;p12"/>
          <p:cNvSpPr txBox="1"/>
          <p:nvPr/>
        </p:nvSpPr>
        <p:spPr>
          <a:xfrm>
            <a:off x="812800" y="4051300"/>
            <a:ext cx="10223400" cy="12447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F5F1E8"/>
              </a:buClr>
              <a:buSzPts val="3400"/>
              <a:buFont typeface="Oswald"/>
              <a:buNone/>
            </a:pPr>
            <a:r>
              <a:rPr lang="en-US" sz="3600" b="1" i="0" u="none" strike="noStrike" cap="none">
                <a:solidFill>
                  <a:srgbClr val="F5F1E8"/>
                </a:solidFill>
                <a:latin typeface="Oswald"/>
                <a:ea typeface="Oswald"/>
                <a:cs typeface="Oswald"/>
                <a:sym typeface="Oswald"/>
              </a:rPr>
              <a:t>That is how a small school gives its kids more than anyone thought possible.</a:t>
            </a:r>
            <a:endParaRPr sz="3600" b="0" i="0" u="none" strike="noStrike" cap="none">
              <a:solidFill>
                <a:srgbClr val="F5F1E8"/>
              </a:solidFill>
              <a:latin typeface="Calibri"/>
              <a:ea typeface="Calibri"/>
              <a:cs typeface="Calibri"/>
              <a:sym typeface="Calibri"/>
            </a:endParaRPr>
          </a:p>
        </p:txBody>
      </p:sp>
      <p:sp>
        <p:nvSpPr>
          <p:cNvPr id="199" name="Google Shape;199;p12"/>
          <p:cNvSpPr txBox="1"/>
          <p:nvPr/>
        </p:nvSpPr>
        <p:spPr>
          <a:xfrm>
            <a:off x="812800" y="5867400"/>
            <a:ext cx="7365900" cy="5079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F5F1E8"/>
              </a:buClr>
              <a:buSzPts val="1600"/>
              <a:buFont typeface="Public Sans"/>
              <a:buNone/>
            </a:pPr>
            <a:r>
              <a:rPr lang="en-US" sz="1500" b="1" i="0" u="none" strike="noStrike" cap="none">
                <a:solidFill>
                  <a:srgbClr val="F5F1E8"/>
                </a:solidFill>
                <a:latin typeface="Public Sans"/>
                <a:ea typeface="Public Sans"/>
                <a:cs typeface="Public Sans"/>
                <a:sym typeface="Public Sans"/>
              </a:rPr>
              <a:t>Will Darter, Ed.D.</a:t>
            </a:r>
            <a:r>
              <a:rPr lang="en-US" sz="1500" b="0" i="0" u="none" strike="noStrike" cap="none">
                <a:solidFill>
                  <a:srgbClr val="F5F1E8"/>
                </a:solidFill>
                <a:latin typeface="Public Sans"/>
                <a:ea typeface="Public Sans"/>
                <a:cs typeface="Public Sans"/>
                <a:sym typeface="Public Sans"/>
              </a:rPr>
              <a:t> · Everton R-III School District</a:t>
            </a:r>
            <a:endParaRPr sz="1500" b="0" i="0" u="none" strike="noStrike" cap="none">
              <a:solidFill>
                <a:schemeClr val="dk1"/>
              </a:solidFill>
              <a:latin typeface="Calibri"/>
              <a:ea typeface="Calibri"/>
              <a:cs typeface="Calibri"/>
              <a:sym typeface="Calibri"/>
            </a:endParaRPr>
          </a:p>
        </p:txBody>
      </p:sp>
      <p:sp>
        <p:nvSpPr>
          <p:cNvPr id="200" name="Google Shape;200;p12"/>
          <p:cNvSpPr txBox="1"/>
          <p:nvPr/>
        </p:nvSpPr>
        <p:spPr>
          <a:xfrm>
            <a:off x="8128000" y="5867400"/>
            <a:ext cx="3238500" cy="507900"/>
          </a:xfrm>
          <a:prstGeom prst="rect">
            <a:avLst/>
          </a:prstGeom>
          <a:noFill/>
          <a:ln>
            <a:noFill/>
          </a:ln>
        </p:spPr>
        <p:txBody>
          <a:bodyPr spcFirstLastPara="1" wrap="square" lIns="0" tIns="0" rIns="0" bIns="0" anchor="t" anchorCtr="0">
            <a:noAutofit/>
          </a:bodyPr>
          <a:lstStyle/>
          <a:p>
            <a:pPr marL="0" marR="0" lvl="0" indent="0" algn="r" rtl="0">
              <a:spcBef>
                <a:spcPts val="0"/>
              </a:spcBef>
              <a:spcAft>
                <a:spcPts val="0"/>
              </a:spcAft>
              <a:buClr>
                <a:srgbClr val="E08A3C"/>
              </a:buClr>
              <a:buSzPts val="1600"/>
              <a:buFont typeface="Public Sans"/>
              <a:buNone/>
            </a:pPr>
            <a:r>
              <a:rPr lang="en-US" sz="1500" b="0" i="0" u="none" strike="noStrike" cap="none">
                <a:solidFill>
                  <a:srgbClr val="E08A3C"/>
                </a:solidFill>
                <a:latin typeface="Public Sans"/>
                <a:ea typeface="Public Sans"/>
                <a:cs typeface="Public Sans"/>
                <a:sym typeface="Public Sans"/>
              </a:rPr>
              <a:t>wdarter@evertontigers.org</a:t>
            </a:r>
            <a:endParaRPr sz="1500" b="0" i="0" u="none" strike="noStrike" cap="none">
              <a:solidFill>
                <a:srgbClr val="E08A3C"/>
              </a:solidFill>
              <a:latin typeface="Calibri"/>
              <a:ea typeface="Calibri"/>
              <a:cs typeface="Calibri"/>
              <a:sym typeface="Calibri"/>
            </a:endParaRPr>
          </a:p>
        </p:txBody>
      </p:sp>
      <p:pic>
        <p:nvPicPr>
          <p:cNvPr id="201" name="Google Shape;201;p12"/>
          <p:cNvPicPr preferRelativeResize="0"/>
          <p:nvPr/>
        </p:nvPicPr>
        <p:blipFill>
          <a:blip r:embed="rId3">
            <a:alphaModFix/>
          </a:blip>
          <a:stretch>
            <a:fillRect/>
          </a:stretch>
        </p:blipFill>
        <p:spPr>
          <a:xfrm>
            <a:off x="3239" y="0"/>
            <a:ext cx="12185523" cy="6858001"/>
          </a:xfrm>
          <a:prstGeom prst="rect">
            <a:avLst/>
          </a:prstGeom>
          <a:noFill/>
          <a:ln>
            <a:noFill/>
          </a:ln>
        </p:spPr>
      </p:pic>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1763</Words>
  <Application>Microsoft Office PowerPoint</Application>
  <PresentationFormat>Widescreen</PresentationFormat>
  <Paragraphs>127</Paragraphs>
  <Slides>10</Slides>
  <Notes>10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10</vt:i4>
      </vt:variant>
    </vt:vector>
  </HeadingPairs>
  <TitlesOfParts>
    <vt:vector size="15" baseType="lpstr">
      <vt:lpstr>Arial</vt:lpstr>
      <vt:lpstr>Public Sans</vt:lpstr>
      <vt:lpstr>Oswald</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Kevin</dc:creator>
  <cp:lastModifiedBy>Kevien</cp:lastModifiedBy>
  <cp:revision>1</cp:revision>
  <dcterms:modified xsi:type="dcterms:W3CDTF">2026-10-02T13:31:02Z</dcterms:modified>
</cp:coreProperties>
</file>