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handoutMasterIdLst>
    <p:handoutMasterId r:id="rId20"/>
  </p:handoutMasterIdLst>
  <p:sldIdLst>
    <p:sldId id="256" r:id="rId5"/>
    <p:sldId id="258" r:id="rId6"/>
    <p:sldId id="259" r:id="rId7"/>
    <p:sldId id="260" r:id="rId8"/>
    <p:sldId id="261" r:id="rId9"/>
    <p:sldId id="262" r:id="rId10"/>
    <p:sldId id="263" r:id="rId11"/>
    <p:sldId id="264" r:id="rId12"/>
    <p:sldId id="265" r:id="rId13"/>
    <p:sldId id="277" r:id="rId14"/>
    <p:sldId id="267" r:id="rId15"/>
    <p:sldId id="268" r:id="rId16"/>
    <p:sldId id="272" r:id="rId17"/>
    <p:sldId id="278" r:id="rId1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A5"/>
    <a:srgbClr val="DC2A43"/>
    <a:srgbClr val="00205B"/>
    <a:srgbClr val="EA1F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10-02T18:43:58.1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56232" autoAdjust="0"/>
  </p:normalViewPr>
  <p:slideViewPr>
    <p:cSldViewPr snapToGrid="0">
      <p:cViewPr varScale="1">
        <p:scale>
          <a:sx n="113" d="100"/>
          <a:sy n="113" d="100"/>
        </p:scale>
        <p:origin x="456" y="114"/>
      </p:cViewPr>
      <p:guideLst/>
    </p:cSldViewPr>
  </p:slideViewPr>
  <p:notesTextViewPr>
    <p:cViewPr>
      <p:scale>
        <a:sx n="3" d="2"/>
        <a:sy n="3" d="2"/>
      </p:scale>
      <p:origin x="0" y="0"/>
    </p:cViewPr>
  </p:notesTextViewPr>
  <p:sorterViewPr>
    <p:cViewPr varScale="1">
      <p:scale>
        <a:sx n="100" d="100"/>
        <a:sy n="100" d="100"/>
      </p:scale>
      <p:origin x="0" y="-1640"/>
    </p:cViewPr>
  </p:sorterViewPr>
  <p:notesViewPr>
    <p:cSldViewPr snapToGrid="0">
      <p:cViewPr varScale="1">
        <p:scale>
          <a:sx n="71" d="100"/>
          <a:sy n="71" d="100"/>
        </p:scale>
        <p:origin x="5264" y="6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EFAED71-D0D0-6981-422B-A0DA2DAFECB3}"/>
              </a:ext>
            </a:extLst>
          </p:cNvPr>
          <p:cNvSpPr>
            <a:spLocks noGrp="1"/>
          </p:cNvSpPr>
          <p:nvPr>
            <p:ph type="hdr" sz="quarter"/>
          </p:nvPr>
        </p:nvSpPr>
        <p:spPr>
          <a:xfrm>
            <a:off x="0" y="1"/>
            <a:ext cx="3170583" cy="482027"/>
          </a:xfrm>
          <a:prstGeom prst="rect">
            <a:avLst/>
          </a:prstGeom>
        </p:spPr>
        <p:txBody>
          <a:bodyPr vert="horz" lIns="94855" tIns="47427" rIns="94855" bIns="47427" rtlCol="0"/>
          <a:lstStyle>
            <a:lvl1pPr algn="l">
              <a:defRPr sz="1200"/>
            </a:lvl1pPr>
          </a:lstStyle>
          <a:p>
            <a:endParaRPr lang="en-US"/>
          </a:p>
        </p:txBody>
      </p:sp>
      <p:sp>
        <p:nvSpPr>
          <p:cNvPr id="3" name="Date Placeholder 2">
            <a:extLst>
              <a:ext uri="{FF2B5EF4-FFF2-40B4-BE49-F238E27FC236}">
                <a16:creationId xmlns:a16="http://schemas.microsoft.com/office/drawing/2014/main" id="{8D77DCBD-1ED1-950C-8580-0FB3EF076169}"/>
              </a:ext>
            </a:extLst>
          </p:cNvPr>
          <p:cNvSpPr>
            <a:spLocks noGrp="1"/>
          </p:cNvSpPr>
          <p:nvPr>
            <p:ph type="dt" sz="quarter" idx="1"/>
          </p:nvPr>
        </p:nvSpPr>
        <p:spPr>
          <a:xfrm>
            <a:off x="4142963" y="1"/>
            <a:ext cx="3170583" cy="482027"/>
          </a:xfrm>
          <a:prstGeom prst="rect">
            <a:avLst/>
          </a:prstGeom>
        </p:spPr>
        <p:txBody>
          <a:bodyPr vert="horz" lIns="94855" tIns="47427" rIns="94855" bIns="47427" rtlCol="0"/>
          <a:lstStyle>
            <a:lvl1pPr algn="r">
              <a:defRPr sz="1200"/>
            </a:lvl1pPr>
          </a:lstStyle>
          <a:p>
            <a:fld id="{F37363B2-310E-40E8-B1C8-F3CD04811E5E}" type="datetimeFigureOut">
              <a:rPr lang="en-US" smtClean="0"/>
              <a:t>10/3/2026</a:t>
            </a:fld>
            <a:endParaRPr lang="en-US"/>
          </a:p>
        </p:txBody>
      </p:sp>
      <p:sp>
        <p:nvSpPr>
          <p:cNvPr id="4" name="Footer Placeholder 3">
            <a:extLst>
              <a:ext uri="{FF2B5EF4-FFF2-40B4-BE49-F238E27FC236}">
                <a16:creationId xmlns:a16="http://schemas.microsoft.com/office/drawing/2014/main" id="{86A79447-C826-AC16-F672-EB26892C9F26}"/>
              </a:ext>
            </a:extLst>
          </p:cNvPr>
          <p:cNvSpPr>
            <a:spLocks noGrp="1"/>
          </p:cNvSpPr>
          <p:nvPr>
            <p:ph type="ftr" sz="quarter" idx="2"/>
          </p:nvPr>
        </p:nvSpPr>
        <p:spPr>
          <a:xfrm>
            <a:off x="0" y="9119173"/>
            <a:ext cx="3170583" cy="482027"/>
          </a:xfrm>
          <a:prstGeom prst="rect">
            <a:avLst/>
          </a:prstGeom>
        </p:spPr>
        <p:txBody>
          <a:bodyPr vert="horz" lIns="94855" tIns="47427" rIns="94855" bIns="47427"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993D717-9BEB-5D99-A0DB-951E7C33D99E}"/>
              </a:ext>
            </a:extLst>
          </p:cNvPr>
          <p:cNvSpPr>
            <a:spLocks noGrp="1"/>
          </p:cNvSpPr>
          <p:nvPr>
            <p:ph type="sldNum" sz="quarter" idx="3"/>
          </p:nvPr>
        </p:nvSpPr>
        <p:spPr>
          <a:xfrm>
            <a:off x="4142963" y="9119173"/>
            <a:ext cx="3170583" cy="482027"/>
          </a:xfrm>
          <a:prstGeom prst="rect">
            <a:avLst/>
          </a:prstGeom>
        </p:spPr>
        <p:txBody>
          <a:bodyPr vert="horz" lIns="94855" tIns="47427" rIns="94855" bIns="47427" rtlCol="0" anchor="b"/>
          <a:lstStyle>
            <a:lvl1pPr algn="r">
              <a:defRPr sz="1200"/>
            </a:lvl1pPr>
          </a:lstStyle>
          <a:p>
            <a:fld id="{58BD4FB1-5D6F-408F-83B0-8011F77F417E}" type="slidenum">
              <a:rPr lang="en-US" smtClean="0"/>
              <a:t>‹#›</a:t>
            </a:fld>
            <a:endParaRPr lang="en-US"/>
          </a:p>
        </p:txBody>
      </p:sp>
    </p:spTree>
    <p:extLst>
      <p:ext uri="{BB962C8B-B14F-4D97-AF65-F5344CB8AC3E}">
        <p14:creationId xmlns:p14="http://schemas.microsoft.com/office/powerpoint/2010/main" val="327856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583" cy="482027"/>
          </a:xfrm>
          <a:prstGeom prst="rect">
            <a:avLst/>
          </a:prstGeom>
        </p:spPr>
        <p:txBody>
          <a:bodyPr vert="horz" lIns="94855" tIns="47427" rIns="94855" bIns="47427" rtlCol="0"/>
          <a:lstStyle>
            <a:lvl1pPr algn="l">
              <a:defRPr sz="1200"/>
            </a:lvl1pPr>
          </a:lstStyle>
          <a:p>
            <a:endParaRPr lang="en-US"/>
          </a:p>
        </p:txBody>
      </p:sp>
      <p:sp>
        <p:nvSpPr>
          <p:cNvPr id="3" name="Date Placeholder 2"/>
          <p:cNvSpPr>
            <a:spLocks noGrp="1"/>
          </p:cNvSpPr>
          <p:nvPr>
            <p:ph type="dt" idx="1"/>
          </p:nvPr>
        </p:nvSpPr>
        <p:spPr>
          <a:xfrm>
            <a:off x="4142963" y="1"/>
            <a:ext cx="3170583" cy="482027"/>
          </a:xfrm>
          <a:prstGeom prst="rect">
            <a:avLst/>
          </a:prstGeom>
        </p:spPr>
        <p:txBody>
          <a:bodyPr vert="horz" lIns="94855" tIns="47427" rIns="94855" bIns="47427" rtlCol="0"/>
          <a:lstStyle>
            <a:lvl1pPr algn="r">
              <a:defRPr sz="1200"/>
            </a:lvl1pPr>
          </a:lstStyle>
          <a:p>
            <a:fld id="{FEA8EACB-E074-4C80-B0F9-BB04393D8E52}" type="datetimeFigureOut">
              <a:rPr lang="en-US" smtClean="0"/>
              <a:t>10/3/2026</a:t>
            </a:fld>
            <a:endParaRPr lang="en-US"/>
          </a:p>
        </p:txBody>
      </p:sp>
      <p:sp>
        <p:nvSpPr>
          <p:cNvPr id="4" name="Slide Image Placeholder 3"/>
          <p:cNvSpPr>
            <a:spLocks noGrp="1" noRot="1" noChangeAspect="1"/>
          </p:cNvSpPr>
          <p:nvPr>
            <p:ph type="sldImg" idx="2"/>
          </p:nvPr>
        </p:nvSpPr>
        <p:spPr>
          <a:xfrm>
            <a:off x="779463" y="1200150"/>
            <a:ext cx="5756275" cy="3238500"/>
          </a:xfrm>
          <a:prstGeom prst="rect">
            <a:avLst/>
          </a:prstGeom>
          <a:noFill/>
          <a:ln w="12700">
            <a:solidFill>
              <a:prstClr val="black"/>
            </a:solidFill>
          </a:ln>
        </p:spPr>
        <p:txBody>
          <a:bodyPr vert="horz" lIns="94855" tIns="47427" rIns="94855" bIns="47427" rtlCol="0" anchor="ctr"/>
          <a:lstStyle/>
          <a:p>
            <a:endParaRPr lang="en-US"/>
          </a:p>
        </p:txBody>
      </p:sp>
      <p:sp>
        <p:nvSpPr>
          <p:cNvPr id="5" name="Notes Placeholder 4"/>
          <p:cNvSpPr>
            <a:spLocks noGrp="1"/>
          </p:cNvSpPr>
          <p:nvPr>
            <p:ph type="body" sz="quarter" idx="3"/>
          </p:nvPr>
        </p:nvSpPr>
        <p:spPr>
          <a:xfrm>
            <a:off x="732183" y="4620251"/>
            <a:ext cx="5850835" cy="3780800"/>
          </a:xfrm>
          <a:prstGeom prst="rect">
            <a:avLst/>
          </a:prstGeom>
        </p:spPr>
        <p:txBody>
          <a:bodyPr vert="horz" lIns="94855" tIns="47427" rIns="94855" bIns="474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173"/>
            <a:ext cx="3170583" cy="482027"/>
          </a:xfrm>
          <a:prstGeom prst="rect">
            <a:avLst/>
          </a:prstGeom>
        </p:spPr>
        <p:txBody>
          <a:bodyPr vert="horz" lIns="94855" tIns="47427" rIns="94855" bIns="47427" rtlCol="0" anchor="b"/>
          <a:lstStyle>
            <a:lvl1pPr algn="l">
              <a:defRPr sz="1200"/>
            </a:lvl1pPr>
          </a:lstStyle>
          <a:p>
            <a:endParaRPr lang="en-US"/>
          </a:p>
        </p:txBody>
      </p:sp>
      <p:sp>
        <p:nvSpPr>
          <p:cNvPr id="7" name="Slide Number Placeholder 6"/>
          <p:cNvSpPr>
            <a:spLocks noGrp="1"/>
          </p:cNvSpPr>
          <p:nvPr>
            <p:ph type="sldNum" sz="quarter" idx="5"/>
          </p:nvPr>
        </p:nvSpPr>
        <p:spPr>
          <a:xfrm>
            <a:off x="4142963" y="9119173"/>
            <a:ext cx="3170583" cy="482027"/>
          </a:xfrm>
          <a:prstGeom prst="rect">
            <a:avLst/>
          </a:prstGeom>
        </p:spPr>
        <p:txBody>
          <a:bodyPr vert="horz" lIns="94855" tIns="47427" rIns="94855" bIns="47427" rtlCol="0" anchor="b"/>
          <a:lstStyle>
            <a:lvl1pPr algn="r">
              <a:defRPr sz="1200"/>
            </a:lvl1pPr>
          </a:lstStyle>
          <a:p>
            <a:fld id="{C00A3026-D0F2-425A-AEC9-D51297609FDD}" type="slidenum">
              <a:rPr lang="en-US" smtClean="0"/>
              <a:t>‹#›</a:t>
            </a:fld>
            <a:endParaRPr lang="en-US"/>
          </a:p>
        </p:txBody>
      </p:sp>
    </p:spTree>
    <p:extLst>
      <p:ext uri="{BB962C8B-B14F-4D97-AF65-F5344CB8AC3E}">
        <p14:creationId xmlns:p14="http://schemas.microsoft.com/office/powerpoint/2010/main" val="3683057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time: 2 minutes.</a:t>
            </a:r>
          </a:p>
          <a:p>
            <a:endParaRPr/>
          </a:p>
          <a:p>
            <a:r>
              <a:t>Opening prompt: Give participants 30 seconds to think, then ask two or three people to share one sentence. Ask for a concrete example instead of a broad complaint. A student who cannot reach an opportunity, a team facing an uneven matchup, or an administrator navigating a complicated process gives us something we can evaluate. Tell the audience that we will return to these examples at the end. This activity gathers perspectives informally and does not represent a membership vote.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time: 2 minutes.</a:t>
            </a:r>
          </a:p>
          <a:p>
            <a:endParaRPr/>
          </a:p>
          <a:p>
            <a:r>
              <a:t>This slide separates different kinds of change. An approved action, a ballot proposal, and a question raised for discussion each require a different response from school leaders. The seeding timeline here reflects the published questionnaire’s target, rather than a claim that every sport has begun a pilot. The transfer topic identifies an idea schools considered, rather than announcing a new eligibility entitlement. This draft uses public information available October 2, 2026.</a:t>
            </a:r>
          </a:p>
          <a:p>
            <a:endParaRPr/>
          </a:p>
          <a:p>
            <a:r>
              <a:t>Sources:</a:t>
            </a:r>
          </a:p>
          <a:p>
            <a:r>
              <a:t>https://www.mshsaa.org/News.aspx?id=79 (September 25, 2026)</a:t>
            </a:r>
          </a:p>
          <a:p>
            <a:r>
              <a:t>https://www.mshsaa.org/News.aspx?id=74 (June 22, 2026)</a:t>
            </a:r>
          </a:p>
          <a:p>
            <a:r>
              <a:t>https://www.mshsaa.org/resources/PDF/2026%20Annual%20Questionnaire%20Background%20Document.pdf</a:t>
            </a:r>
          </a:p>
          <a:p>
            <a:r>
              <a:t>https://www.mshsaa.org/News.aspx?id=78 (September 18,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time: 2 minutes.</a:t>
            </a:r>
          </a:p>
          <a:p>
            <a:endParaRPr/>
          </a:p>
          <a:p>
            <a:r>
              <a:t>The application describes a school membership association. That relationship matters because statewide rules are shared commitments among schools serving different communities. A superintendent, principal, or local board member can help the community understand why common competition requires common terms. The educational purpose should remain the reference point when we discuss any possible change. Ask: How clearly could your school explain that relationship to a parent who is encountering an eligibility rule for the first time?</a:t>
            </a:r>
          </a:p>
          <a:p>
            <a:endParaRPr/>
          </a:p>
          <a:p>
            <a:r>
              <a:t>Sources:</a:t>
            </a:r>
          </a:p>
          <a:p>
            <a:r>
              <a:t>Supplied MARE Conference Presentation Application – 2026.pdf, page 1.</a:t>
            </a:r>
          </a:p>
          <a:p>
            <a:r>
              <a:t>https://www.mshsaa.org/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time: 2 minutes.</a:t>
            </a:r>
          </a:p>
          <a:p>
            <a:endParaRPr/>
          </a:p>
          <a:p>
            <a:r>
              <a:t>The route depends on what would change. Members vote on amendments, while the Board has authority over policy within the governing documents. For example, the Championship Factor separates a by-law framework from policy details. For any proposal, school leaders should ask which document changes and which decision body has authority. That question helps avoid presenting an expression of interest as an adopted rule. The official ballot text controls the specific amendment and effective date.</a:t>
            </a:r>
          </a:p>
          <a:p>
            <a:endParaRPr/>
          </a:p>
          <a:p>
            <a:r>
              <a:t>Sources:</a:t>
            </a:r>
          </a:p>
          <a:p>
            <a:r>
              <a:t>https://www.mshsaa.org/resources/pdf/Official%20Handbook.pdf (2026–27) Articles IV and VI</a:t>
            </a:r>
          </a:p>
          <a:p>
            <a:r>
              <a:t>https://www.mshsaa.org/resources/PDF/2026%20Annual%20Questionnaire%20Background%20Document.pdf page 1</a:t>
            </a:r>
          </a:p>
          <a:p>
            <a:r>
              <a:t>https://www.mshsaa.org/News.aspx?id=74 (June 22,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time: 3 minutes.</a:t>
            </a:r>
          </a:p>
          <a:p>
            <a:endParaRPr/>
          </a:p>
          <a:p>
            <a:r>
              <a:t>The September announcement describes the structure shown here. The proposal retains geographic district representation while changing at-large representation. Invite participants to focus on what they want a statewide Board to understand about their schools. The exact ballot language will govern the election and implementation. Do not infer a guaranteed seat for a particular community type from the proposed appointment considerations.</a:t>
            </a:r>
          </a:p>
          <a:p>
            <a:endParaRPr/>
          </a:p>
          <a:p>
            <a:r>
              <a:t>Sources:</a:t>
            </a:r>
          </a:p>
          <a:p>
            <a:r>
              <a:t>https://www.mshsaa.org/News.aspx?id=79 (September 25,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time: 2 minutes.</a:t>
            </a:r>
          </a:p>
          <a:p>
            <a:endParaRPr/>
          </a:p>
          <a:p>
            <a:r>
              <a:t>Under the announcement, available at-large appointments would fill gaps in the specified professional roles after elections. At-large members would generally serve four-year terms, with a limit of two consecutive terms. Ask participants which school experiences a nominee could bring. Encourage examples such as the logistics of offering several activities with a small staff or the transition from a K–8 district to a receiving high school. These examples illustrate useful perspectives, rather than additional formal qualifications.</a:t>
            </a:r>
          </a:p>
          <a:p>
            <a:endParaRPr/>
          </a:p>
          <a:p>
            <a:r>
              <a:t>Sources:</a:t>
            </a:r>
          </a:p>
          <a:p>
            <a:r>
              <a:t>https://www.mshsaa.org/News.aspx?id=79 (September 25,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time: 3 minutes.</a:t>
            </a:r>
          </a:p>
          <a:p>
            <a:endParaRPr/>
          </a:p>
          <a:p>
            <a:r>
              <a:t>This is an evaluation framework for discussion, not a claim that every rural school has the same experience. Rural districts vary considerably in size, resources, and available programs. Ask administrators to describe the actual constraint in their setting. Ask local board members what evidence would help them weigh a change. K–8 leaders can also consider the student’s transition into a receiving high school and the expectations families carry into that transition. A specific example helps the Association understand a concern that statewide totals may hide.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time: 2 minutes.</a:t>
            </a:r>
          </a:p>
          <a:p>
            <a:endParaRPr/>
          </a:p>
          <a:p>
            <a:r>
              <a:t>The new exceptions and the broader one-time concept are separate matters. Families should receive a case-specific review under the current Handbook. In discussing a future exception, we should describe which student problem the change would solve and which safeguards the membership expects. This session does not substitute for an eligibility determination. Avoid promising participation based only on a family’s description of why they moved.</a:t>
            </a:r>
          </a:p>
          <a:p>
            <a:endParaRPr/>
          </a:p>
          <a:p>
            <a:r>
              <a:t>Sources:</a:t>
            </a:r>
          </a:p>
          <a:p>
            <a:r>
              <a:t>https://www.mshsaa.org/resources/pdf/Official%20Handbook.pdf (2026–27) summary of 2026 changes, page 9</a:t>
            </a:r>
          </a:p>
          <a:p>
            <a:r>
              <a:t>https://www.mshsaa.org/resources/PDF/2026%20Annual%20Questionnaire%20Background%20Document.pdf topic 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time: 2 minutes.</a:t>
            </a:r>
          </a:p>
          <a:p>
            <a:endParaRPr/>
          </a:p>
          <a:p>
            <a:r>
              <a:t>The new exceptions and the broader one-time concept are separate matters. Families should receive a case-specific review under the current Handbook. In discussing a future exception, we should describe which student problem the change would solve and which safeguards the membership expects. This session does not substitute for an eligibility determination. Avoid promising participation based only on a family’s description of why they moved.</a:t>
            </a:r>
          </a:p>
          <a:p>
            <a:endParaRPr/>
          </a:p>
          <a:p>
            <a:r>
              <a:t>Sources:</a:t>
            </a:r>
          </a:p>
          <a:p>
            <a:r>
              <a:t>https://www.mshsaa.org/resources/pdf/Official%20Handbook.pdf (2026–27) summary of 2026 changes, page 9</a:t>
            </a:r>
          </a:p>
          <a:p>
            <a:r>
              <a:t>https://www.mshsaa.org/resources/PDF/2026%20Annual%20Questionnaire%20Background%20Document.pdf topic 1</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932113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time: 2 minutes.</a:t>
            </a:r>
          </a:p>
          <a:p>
            <a:endParaRPr/>
          </a:p>
          <a:p>
            <a:r>
              <a:t>The June Board action changed the policy details of the Championship Factor. A newer result carries more weight than the same result further back in the six-year period. This is an approved policy change. We should evaluate its effects using outcomes over time, including the matchups schools experience after classification. The broader question of what best defines competitive equity remains a useful subject for membership discussion.</a:t>
            </a:r>
          </a:p>
          <a:p>
            <a:endParaRPr/>
          </a:p>
          <a:p>
            <a:r>
              <a:t>Sources:</a:t>
            </a:r>
          </a:p>
          <a:p>
            <a:r>
              <a:t>https://www.mshsaa.org/News.aspx?id=74 (June 22,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time: 2 minutes.</a:t>
            </a:r>
          </a:p>
          <a:p>
            <a:endParaRPr/>
          </a:p>
          <a:p>
            <a:r>
              <a:t>This slide asks for evaluation criteria. It does not announce a new classification model or suggest that any single measure has already been selected. Let two participants name a measure and explain why it matters. Invite them to consider how that measure might behave in a school with a small graduating class, changing enrollment, or a particularly successful cohort. Ask what evidence would be needed before broadening a classification policy. Fairness should have a definition we can examine.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time: 3 minutes.</a:t>
            </a:r>
          </a:p>
          <a:p>
            <a:endParaRPr/>
          </a:p>
          <a:p>
            <a:r>
              <a:t>The September Board summary identified a membership survey as part of strategic planning. Its published collection window ends before this conference. Do not announce results or priority rankings unless actual findings are available. Invite the audience to name a long-term priority and the student or school outcome it would improve. Examples might involve an administrative process, access to an activity, or communication about a rule. Separate a priority from a preferred solution so we can understand the underlying need.</a:t>
            </a:r>
          </a:p>
          <a:p>
            <a:endParaRPr/>
          </a:p>
          <a:p>
            <a:r>
              <a:t>Sources:</a:t>
            </a:r>
          </a:p>
          <a:p>
            <a:r>
              <a:t>https://www.mshsaa.org/News.aspx?id=74 (June 22, 2026)</a:t>
            </a:r>
          </a:p>
          <a:p>
            <a:r>
              <a:t>https://www.mshsaa.org/News.aspx?id=78 (September 18,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time: 3 minutes.</a:t>
            </a:r>
          </a:p>
          <a:p>
            <a:endParaRPr/>
          </a:p>
          <a:p>
            <a:r>
              <a:t>The September Board summary identified a membership survey as part of strategic planning. Its published collection window ends before this conference. Do not announce results or priority rankings unless actual findings are available. Invite the audience to name a long-term priority and the student or school outcome it would improve. Examples might involve an administrative process, access to an activity, or communication about a rule. Separate a priority from a preferred solution so we can understand the underlying need.</a:t>
            </a:r>
          </a:p>
          <a:p>
            <a:endParaRPr/>
          </a:p>
          <a:p>
            <a:r>
              <a:t>Sources:</a:t>
            </a:r>
          </a:p>
          <a:p>
            <a:r>
              <a:t>https://www.mshsaa.org/News.aspx?id=74 (June 22, 2026)</a:t>
            </a:r>
          </a:p>
          <a:p>
            <a:r>
              <a:t>https://www.mshsaa.org/News.aspx?id=78 (September 18, 2026)</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4914085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3.emf"/><Relationship Id="rId5" Type="http://schemas.openxmlformats.org/officeDocument/2006/relationships/image" Target="../media/image8.emf"/><Relationship Id="rId4" Type="http://schemas.openxmlformats.org/officeDocument/2006/relationships/image" Target="../media/image7.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collage of different sports&#10;&#10;Description automatically generated">
            <a:extLst>
              <a:ext uri="{FF2B5EF4-FFF2-40B4-BE49-F238E27FC236}">
                <a16:creationId xmlns:a16="http://schemas.microsoft.com/office/drawing/2014/main" id="{1E473D68-9B10-EECF-B132-CF31E4027000}"/>
              </a:ext>
            </a:extLst>
          </p:cNvPr>
          <p:cNvPicPr>
            <a:picLocks noChangeAspect="1"/>
          </p:cNvPicPr>
          <p:nvPr userDrawn="1"/>
        </p:nvPicPr>
        <p:blipFill>
          <a:blip r:embed="rId3"/>
          <a:stretch>
            <a:fillRect/>
          </a:stretch>
        </p:blipFill>
        <p:spPr>
          <a:xfrm>
            <a:off x="0" y="3628"/>
            <a:ext cx="12198460" cy="6854372"/>
          </a:xfrm>
          <a:prstGeom prst="rect">
            <a:avLst/>
          </a:prstGeom>
        </p:spPr>
      </p:pic>
      <p:pic>
        <p:nvPicPr>
          <p:cNvPr id="7" name="Picture 6">
            <a:extLst>
              <a:ext uri="{FF2B5EF4-FFF2-40B4-BE49-F238E27FC236}">
                <a16:creationId xmlns:a16="http://schemas.microsoft.com/office/drawing/2014/main" id="{A5F01BD1-8E4F-0756-4B2C-A388BACDD46E}"/>
              </a:ext>
            </a:extLst>
          </p:cNvPr>
          <p:cNvPicPr>
            <a:picLocks noChangeAspect="1"/>
          </p:cNvPicPr>
          <p:nvPr userDrawn="1"/>
        </p:nvPicPr>
        <p:blipFill>
          <a:blip r:embed="rId4"/>
          <a:stretch>
            <a:fillRect/>
          </a:stretch>
        </p:blipFill>
        <p:spPr>
          <a:xfrm>
            <a:off x="10432256" y="335869"/>
            <a:ext cx="1362233" cy="1362233"/>
          </a:xfrm>
          <a:prstGeom prst="rect">
            <a:avLst/>
          </a:prstGeom>
        </p:spPr>
      </p:pic>
      <p:sp>
        <p:nvSpPr>
          <p:cNvPr id="5" name="Title 1">
            <a:extLst>
              <a:ext uri="{FF2B5EF4-FFF2-40B4-BE49-F238E27FC236}">
                <a16:creationId xmlns:a16="http://schemas.microsoft.com/office/drawing/2014/main" id="{CD2BDE69-7283-C027-750F-B3F203B525BD}"/>
              </a:ext>
            </a:extLst>
          </p:cNvPr>
          <p:cNvSpPr>
            <a:spLocks noGrp="1"/>
          </p:cNvSpPr>
          <p:nvPr>
            <p:ph type="ctrTitle" hasCustomPrompt="1"/>
          </p:nvPr>
        </p:nvSpPr>
        <p:spPr>
          <a:xfrm>
            <a:off x="6095998" y="3428999"/>
            <a:ext cx="5832395" cy="1615395"/>
          </a:xfrm>
        </p:spPr>
        <p:txBody>
          <a:bodyPr anchor="b">
            <a:normAutofit/>
          </a:bodyPr>
          <a:lstStyle>
            <a:lvl1pPr algn="l">
              <a:lnSpc>
                <a:spcPct val="70000"/>
              </a:lnSpc>
              <a:defRPr sz="7200" b="1" i="0">
                <a:solidFill>
                  <a:schemeClr val="bg1"/>
                </a:solidFill>
                <a:latin typeface="Calibri" panose="020F0502020204030204" pitchFamily="34" charset="0"/>
                <a:cs typeface="Calibri" panose="020F0502020204030204" pitchFamily="34" charset="0"/>
              </a:defRPr>
            </a:lvl1pPr>
          </a:lstStyle>
          <a:p>
            <a:r>
              <a:rPr lang="en-US" dirty="0"/>
              <a:t>Title Goes Here</a:t>
            </a:r>
          </a:p>
        </p:txBody>
      </p:sp>
      <p:sp>
        <p:nvSpPr>
          <p:cNvPr id="8" name="Subtitle 2">
            <a:extLst>
              <a:ext uri="{FF2B5EF4-FFF2-40B4-BE49-F238E27FC236}">
                <a16:creationId xmlns:a16="http://schemas.microsoft.com/office/drawing/2014/main" id="{506C8DE1-299D-664F-D08A-D760C182B6D7}"/>
              </a:ext>
            </a:extLst>
          </p:cNvPr>
          <p:cNvSpPr>
            <a:spLocks noGrp="1"/>
          </p:cNvSpPr>
          <p:nvPr>
            <p:ph type="subTitle" idx="1" hasCustomPrompt="1"/>
          </p:nvPr>
        </p:nvSpPr>
        <p:spPr>
          <a:xfrm>
            <a:off x="6096000" y="5579164"/>
            <a:ext cx="5832394" cy="501595"/>
          </a:xfrm>
        </p:spPr>
        <p:txBody>
          <a:bodyPr/>
          <a:lstStyle>
            <a:lvl1pPr marL="0" indent="0" algn="l">
              <a:lnSpc>
                <a:spcPct val="70000"/>
              </a:lnSpc>
              <a:buNone/>
              <a:defRPr sz="24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Goes Here</a:t>
            </a:r>
          </a:p>
        </p:txBody>
      </p:sp>
    </p:spTree>
    <p:extLst>
      <p:ext uri="{BB962C8B-B14F-4D97-AF65-F5344CB8AC3E}">
        <p14:creationId xmlns:p14="http://schemas.microsoft.com/office/powerpoint/2010/main" val="3463720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descr="A collage of images of people&#10;&#10;Description automatically generated">
            <a:extLst>
              <a:ext uri="{FF2B5EF4-FFF2-40B4-BE49-F238E27FC236}">
                <a16:creationId xmlns:a16="http://schemas.microsoft.com/office/drawing/2014/main" id="{7840FB0C-77C7-D531-6017-81B77E7B1C43}"/>
              </a:ext>
            </a:extLst>
          </p:cNvPr>
          <p:cNvPicPr>
            <a:picLocks noChangeAspect="1"/>
          </p:cNvPicPr>
          <p:nvPr userDrawn="1"/>
        </p:nvPicPr>
        <p:blipFill>
          <a:blip r:embed="rId3"/>
          <a:stretch>
            <a:fillRect/>
          </a:stretch>
        </p:blipFill>
        <p:spPr>
          <a:xfrm>
            <a:off x="0" y="0"/>
            <a:ext cx="12198460" cy="6854372"/>
          </a:xfrm>
          <a:prstGeom prst="rect">
            <a:avLst/>
          </a:prstGeom>
        </p:spPr>
      </p:pic>
      <p:pic>
        <p:nvPicPr>
          <p:cNvPr id="7" name="Picture 6">
            <a:extLst>
              <a:ext uri="{FF2B5EF4-FFF2-40B4-BE49-F238E27FC236}">
                <a16:creationId xmlns:a16="http://schemas.microsoft.com/office/drawing/2014/main" id="{A5F01BD1-8E4F-0756-4B2C-A388BACDD46E}"/>
              </a:ext>
            </a:extLst>
          </p:cNvPr>
          <p:cNvPicPr>
            <a:picLocks noChangeAspect="1"/>
          </p:cNvPicPr>
          <p:nvPr userDrawn="1"/>
        </p:nvPicPr>
        <p:blipFill>
          <a:blip r:embed="rId4"/>
          <a:stretch>
            <a:fillRect/>
          </a:stretch>
        </p:blipFill>
        <p:spPr>
          <a:xfrm>
            <a:off x="10432256" y="335869"/>
            <a:ext cx="1362233" cy="1362233"/>
          </a:xfrm>
          <a:prstGeom prst="rect">
            <a:avLst/>
          </a:prstGeom>
        </p:spPr>
      </p:pic>
      <p:sp>
        <p:nvSpPr>
          <p:cNvPr id="5" name="Title 1">
            <a:extLst>
              <a:ext uri="{FF2B5EF4-FFF2-40B4-BE49-F238E27FC236}">
                <a16:creationId xmlns:a16="http://schemas.microsoft.com/office/drawing/2014/main" id="{CD2BDE69-7283-C027-750F-B3F203B525BD}"/>
              </a:ext>
            </a:extLst>
          </p:cNvPr>
          <p:cNvSpPr>
            <a:spLocks noGrp="1"/>
          </p:cNvSpPr>
          <p:nvPr>
            <p:ph type="ctrTitle" hasCustomPrompt="1"/>
          </p:nvPr>
        </p:nvSpPr>
        <p:spPr>
          <a:xfrm>
            <a:off x="7765774" y="3682161"/>
            <a:ext cx="4162620" cy="1362234"/>
          </a:xfrm>
        </p:spPr>
        <p:txBody>
          <a:bodyPr anchor="b">
            <a:normAutofit/>
          </a:bodyPr>
          <a:lstStyle>
            <a:lvl1pPr algn="l">
              <a:lnSpc>
                <a:spcPct val="70000"/>
              </a:lnSpc>
              <a:defRPr sz="7200" b="1" i="0">
                <a:solidFill>
                  <a:schemeClr val="bg1"/>
                </a:solidFill>
                <a:latin typeface="Calibri" panose="020F0502020204030204" pitchFamily="34" charset="0"/>
                <a:cs typeface="Calibri" panose="020F0502020204030204" pitchFamily="34" charset="0"/>
              </a:defRPr>
            </a:lvl1pPr>
          </a:lstStyle>
          <a:p>
            <a:r>
              <a:rPr lang="en-US" dirty="0"/>
              <a:t>Title Goes Here</a:t>
            </a:r>
          </a:p>
        </p:txBody>
      </p:sp>
      <p:sp>
        <p:nvSpPr>
          <p:cNvPr id="8" name="Subtitle 2">
            <a:extLst>
              <a:ext uri="{FF2B5EF4-FFF2-40B4-BE49-F238E27FC236}">
                <a16:creationId xmlns:a16="http://schemas.microsoft.com/office/drawing/2014/main" id="{506C8DE1-299D-664F-D08A-D760C182B6D7}"/>
              </a:ext>
            </a:extLst>
          </p:cNvPr>
          <p:cNvSpPr>
            <a:spLocks noGrp="1"/>
          </p:cNvSpPr>
          <p:nvPr>
            <p:ph type="subTitle" idx="1" hasCustomPrompt="1"/>
          </p:nvPr>
        </p:nvSpPr>
        <p:spPr>
          <a:xfrm>
            <a:off x="7765772" y="5380262"/>
            <a:ext cx="4162621" cy="700497"/>
          </a:xfrm>
        </p:spPr>
        <p:txBody>
          <a:bodyPr/>
          <a:lstStyle>
            <a:lvl1pPr marL="0" indent="0" algn="l">
              <a:lnSpc>
                <a:spcPct val="70000"/>
              </a:lnSpc>
              <a:buNone/>
              <a:defRPr sz="24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Goes Here</a:t>
            </a:r>
          </a:p>
        </p:txBody>
      </p:sp>
    </p:spTree>
    <p:extLst>
      <p:ext uri="{BB962C8B-B14F-4D97-AF65-F5344CB8AC3E}">
        <p14:creationId xmlns:p14="http://schemas.microsoft.com/office/powerpoint/2010/main" val="111638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4BFF36-448C-8D98-5645-4488D88B1A41}"/>
              </a:ext>
            </a:extLst>
          </p:cNvPr>
          <p:cNvPicPr>
            <a:picLocks noChangeAspect="1"/>
          </p:cNvPicPr>
          <p:nvPr userDrawn="1"/>
        </p:nvPicPr>
        <p:blipFill>
          <a:blip r:embed="rId3"/>
          <a:stretch>
            <a:fillRect/>
          </a:stretch>
        </p:blipFill>
        <p:spPr>
          <a:xfrm>
            <a:off x="0" y="3628"/>
            <a:ext cx="12198460" cy="6854372"/>
          </a:xfrm>
          <a:prstGeom prst="rect">
            <a:avLst/>
          </a:prstGeom>
        </p:spPr>
      </p:pic>
      <p:sp>
        <p:nvSpPr>
          <p:cNvPr id="6" name="Slide Number Placeholder 11">
            <a:extLst>
              <a:ext uri="{FF2B5EF4-FFF2-40B4-BE49-F238E27FC236}">
                <a16:creationId xmlns:a16="http://schemas.microsoft.com/office/drawing/2014/main" id="{1428EA12-63C6-4622-C5A1-527AF3BAE74C}"/>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pic>
        <p:nvPicPr>
          <p:cNvPr id="7" name="Picture 6">
            <a:extLst>
              <a:ext uri="{FF2B5EF4-FFF2-40B4-BE49-F238E27FC236}">
                <a16:creationId xmlns:a16="http://schemas.microsoft.com/office/drawing/2014/main" id="{A5F01BD1-8E4F-0756-4B2C-A388BACDD46E}"/>
              </a:ext>
            </a:extLst>
          </p:cNvPr>
          <p:cNvPicPr>
            <a:picLocks noChangeAspect="1"/>
          </p:cNvPicPr>
          <p:nvPr userDrawn="1"/>
        </p:nvPicPr>
        <p:blipFill>
          <a:blip r:embed="rId4"/>
          <a:stretch>
            <a:fillRect/>
          </a:stretch>
        </p:blipFill>
        <p:spPr>
          <a:xfrm>
            <a:off x="10432256" y="335869"/>
            <a:ext cx="1362233" cy="1362233"/>
          </a:xfrm>
          <a:prstGeom prst="rect">
            <a:avLst/>
          </a:prstGeom>
        </p:spPr>
      </p:pic>
      <p:sp>
        <p:nvSpPr>
          <p:cNvPr id="5" name="Title 1">
            <a:extLst>
              <a:ext uri="{FF2B5EF4-FFF2-40B4-BE49-F238E27FC236}">
                <a16:creationId xmlns:a16="http://schemas.microsoft.com/office/drawing/2014/main" id="{CD2BDE69-7283-C027-750F-B3F203B525BD}"/>
              </a:ext>
            </a:extLst>
          </p:cNvPr>
          <p:cNvSpPr>
            <a:spLocks noGrp="1"/>
          </p:cNvSpPr>
          <p:nvPr>
            <p:ph type="ctrTitle" hasCustomPrompt="1"/>
          </p:nvPr>
        </p:nvSpPr>
        <p:spPr>
          <a:xfrm>
            <a:off x="5049470" y="2656795"/>
            <a:ext cx="6878924" cy="2387600"/>
          </a:xfrm>
        </p:spPr>
        <p:txBody>
          <a:bodyPr anchor="b">
            <a:normAutofit/>
          </a:bodyPr>
          <a:lstStyle>
            <a:lvl1pPr algn="l">
              <a:lnSpc>
                <a:spcPct val="70000"/>
              </a:lnSpc>
              <a:defRPr sz="7200" b="1" i="0">
                <a:solidFill>
                  <a:schemeClr val="bg1"/>
                </a:solidFill>
                <a:latin typeface="Calibri" panose="020F0502020204030204" pitchFamily="34" charset="0"/>
                <a:cs typeface="Calibri" panose="020F0502020204030204" pitchFamily="34" charset="0"/>
              </a:defRPr>
            </a:lvl1pPr>
          </a:lstStyle>
          <a:p>
            <a:r>
              <a:rPr lang="en-US" dirty="0"/>
              <a:t>Title Goes Here</a:t>
            </a:r>
          </a:p>
        </p:txBody>
      </p:sp>
      <p:sp>
        <p:nvSpPr>
          <p:cNvPr id="8" name="Subtitle 2">
            <a:extLst>
              <a:ext uri="{FF2B5EF4-FFF2-40B4-BE49-F238E27FC236}">
                <a16:creationId xmlns:a16="http://schemas.microsoft.com/office/drawing/2014/main" id="{506C8DE1-299D-664F-D08A-D760C182B6D7}"/>
              </a:ext>
            </a:extLst>
          </p:cNvPr>
          <p:cNvSpPr>
            <a:spLocks noGrp="1"/>
          </p:cNvSpPr>
          <p:nvPr>
            <p:ph type="subTitle" idx="1" hasCustomPrompt="1"/>
          </p:nvPr>
        </p:nvSpPr>
        <p:spPr>
          <a:xfrm>
            <a:off x="5049470" y="5136470"/>
            <a:ext cx="6878924" cy="944290"/>
          </a:xfrm>
        </p:spPr>
        <p:txBody>
          <a:bodyPr/>
          <a:lstStyle>
            <a:lvl1pPr marL="0" indent="0" algn="l">
              <a:lnSpc>
                <a:spcPct val="70000"/>
              </a:lnSpc>
              <a:buNone/>
              <a:defRPr sz="24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Goes Here</a:t>
            </a:r>
          </a:p>
        </p:txBody>
      </p:sp>
    </p:spTree>
    <p:extLst>
      <p:ext uri="{BB962C8B-B14F-4D97-AF65-F5344CB8AC3E}">
        <p14:creationId xmlns:p14="http://schemas.microsoft.com/office/powerpoint/2010/main" val="3786001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10864-8B5F-C930-C8ED-0AB1041C17E9}"/>
              </a:ext>
            </a:extLst>
          </p:cNvPr>
          <p:cNvSpPr>
            <a:spLocks noGrp="1"/>
          </p:cNvSpPr>
          <p:nvPr>
            <p:ph type="title" hasCustomPrompt="1"/>
          </p:nvPr>
        </p:nvSpPr>
        <p:spPr>
          <a:xfrm>
            <a:off x="1995530" y="2137719"/>
            <a:ext cx="8200939" cy="2111332"/>
          </a:xfrm>
          <a:ln>
            <a:solidFill>
              <a:srgbClr val="DC2A43"/>
            </a:solidFill>
          </a:ln>
        </p:spPr>
        <p:txBody>
          <a:bodyPr anchor="ctr">
            <a:normAutofit/>
          </a:bodyPr>
          <a:lstStyle>
            <a:lvl1pPr>
              <a:defRPr sz="5400" b="1">
                <a:solidFill>
                  <a:srgbClr val="DC2A43"/>
                </a:solidFill>
                <a:latin typeface="Calibri" panose="020F0502020204030204" pitchFamily="34" charset="0"/>
                <a:cs typeface="Calibri" panose="020F0502020204030204" pitchFamily="34" charset="0"/>
              </a:defRPr>
            </a:lvl1pPr>
          </a:lstStyle>
          <a:p>
            <a:r>
              <a:rPr lang="en-US" dirty="0"/>
              <a:t>Section Header Goes Here</a:t>
            </a:r>
          </a:p>
        </p:txBody>
      </p:sp>
      <p:pic>
        <p:nvPicPr>
          <p:cNvPr id="7" name="Picture 6">
            <a:extLst>
              <a:ext uri="{FF2B5EF4-FFF2-40B4-BE49-F238E27FC236}">
                <a16:creationId xmlns:a16="http://schemas.microsoft.com/office/drawing/2014/main" id="{A5F01BD1-8E4F-0756-4B2C-A388BACDD46E}"/>
              </a:ext>
            </a:extLst>
          </p:cNvPr>
          <p:cNvPicPr>
            <a:picLocks noChangeAspect="1"/>
          </p:cNvPicPr>
          <p:nvPr userDrawn="1"/>
        </p:nvPicPr>
        <p:blipFill>
          <a:blip r:embed="rId3"/>
          <a:stretch>
            <a:fillRect/>
          </a:stretch>
        </p:blipFill>
        <p:spPr>
          <a:xfrm>
            <a:off x="10432256" y="335869"/>
            <a:ext cx="1362233" cy="1362233"/>
          </a:xfrm>
          <a:prstGeom prst="rect">
            <a:avLst/>
          </a:prstGeom>
        </p:spPr>
      </p:pic>
    </p:spTree>
    <p:extLst>
      <p:ext uri="{BB962C8B-B14F-4D97-AF65-F5344CB8AC3E}">
        <p14:creationId xmlns:p14="http://schemas.microsoft.com/office/powerpoint/2010/main" val="3896949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55A5"/>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tx1"/>
                </a:solidFill>
                <a:latin typeface="Calibri" panose="020F0502020204030204" pitchFamily="34" charset="0"/>
                <a:cs typeface="Calibri" panose="020F0502020204030204" pitchFamily="34" charset="0"/>
              </a:defRPr>
            </a:lvl1pPr>
            <a:lvl2pPr>
              <a:buClr>
                <a:srgbClr val="EA1F45"/>
              </a:buClr>
              <a:defRPr>
                <a:solidFill>
                  <a:schemeClr val="tx1"/>
                </a:solidFill>
                <a:latin typeface="Calibri" panose="020F0502020204030204" pitchFamily="34" charset="0"/>
                <a:cs typeface="Calibri" panose="020F0502020204030204" pitchFamily="34" charset="0"/>
              </a:defRPr>
            </a:lvl2pPr>
            <a:lvl3pPr>
              <a:buClr>
                <a:srgbClr val="EA1F45"/>
              </a:buClr>
              <a:defRPr>
                <a:solidFill>
                  <a:schemeClr val="tx1"/>
                </a:solidFill>
                <a:latin typeface="Calibri" panose="020F0502020204030204" pitchFamily="34" charset="0"/>
                <a:cs typeface="Calibri" panose="020F0502020204030204" pitchFamily="34" charset="0"/>
              </a:defRPr>
            </a:lvl3pPr>
            <a:lvl4pPr>
              <a:buClr>
                <a:srgbClr val="EA1F45"/>
              </a:buClr>
              <a:defRPr>
                <a:solidFill>
                  <a:schemeClr val="tx1"/>
                </a:solidFill>
                <a:latin typeface="Calibri" panose="020F0502020204030204" pitchFamily="34" charset="0"/>
                <a:cs typeface="Calibri" panose="020F0502020204030204" pitchFamily="34" charset="0"/>
              </a:defRPr>
            </a:lvl4pPr>
            <a:lvl5pPr>
              <a:buClr>
                <a:srgbClr val="EA1F45"/>
              </a:buClr>
              <a:defRPr>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pic>
        <p:nvPicPr>
          <p:cNvPr id="4" name="Picture 3">
            <a:extLst>
              <a:ext uri="{FF2B5EF4-FFF2-40B4-BE49-F238E27FC236}">
                <a16:creationId xmlns:a16="http://schemas.microsoft.com/office/drawing/2014/main" id="{65ADA155-66CD-6124-2E88-653D8B368D8C}"/>
              </a:ext>
            </a:extLst>
          </p:cNvPr>
          <p:cNvPicPr>
            <a:picLocks noChangeAspect="1"/>
          </p:cNvPicPr>
          <p:nvPr userDrawn="1"/>
        </p:nvPicPr>
        <p:blipFill>
          <a:blip r:embed="rId3"/>
          <a:stretch>
            <a:fillRect/>
          </a:stretch>
        </p:blipFill>
        <p:spPr>
          <a:xfrm>
            <a:off x="10432256" y="335869"/>
            <a:ext cx="1362233" cy="1362233"/>
          </a:xfrm>
          <a:prstGeom prst="rect">
            <a:avLst/>
          </a:prstGeom>
        </p:spPr>
      </p:pic>
    </p:spTree>
    <p:extLst>
      <p:ext uri="{BB962C8B-B14F-4D97-AF65-F5344CB8AC3E}">
        <p14:creationId xmlns:p14="http://schemas.microsoft.com/office/powerpoint/2010/main" val="3341114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Points of Emphasi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55A5"/>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tx1"/>
                </a:solidFill>
                <a:latin typeface="Calibri" panose="020F0502020204030204" pitchFamily="34" charset="0"/>
                <a:cs typeface="Calibri" panose="020F0502020204030204" pitchFamily="34" charset="0"/>
              </a:defRPr>
            </a:lvl1pPr>
            <a:lvl2pPr>
              <a:buClr>
                <a:srgbClr val="EA1F45"/>
              </a:buClr>
              <a:defRPr>
                <a:solidFill>
                  <a:schemeClr val="tx1"/>
                </a:solidFill>
                <a:latin typeface="Calibri" panose="020F0502020204030204" pitchFamily="34" charset="0"/>
                <a:cs typeface="Calibri" panose="020F0502020204030204" pitchFamily="34" charset="0"/>
              </a:defRPr>
            </a:lvl2pPr>
            <a:lvl3pPr>
              <a:buClr>
                <a:srgbClr val="EA1F45"/>
              </a:buClr>
              <a:defRPr>
                <a:solidFill>
                  <a:schemeClr val="tx1"/>
                </a:solidFill>
                <a:latin typeface="Calibri" panose="020F0502020204030204" pitchFamily="34" charset="0"/>
                <a:cs typeface="Calibri" panose="020F0502020204030204" pitchFamily="34" charset="0"/>
              </a:defRPr>
            </a:lvl3pPr>
            <a:lvl4pPr>
              <a:buClr>
                <a:srgbClr val="EA1F45"/>
              </a:buClr>
              <a:defRPr>
                <a:solidFill>
                  <a:schemeClr val="tx1"/>
                </a:solidFill>
                <a:latin typeface="Calibri" panose="020F0502020204030204" pitchFamily="34" charset="0"/>
                <a:cs typeface="Calibri" panose="020F0502020204030204" pitchFamily="34" charset="0"/>
              </a:defRPr>
            </a:lvl4pPr>
            <a:lvl5pPr>
              <a:buClr>
                <a:srgbClr val="EA1F45"/>
              </a:buClr>
              <a:defRPr>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2" y="-1312"/>
            <a:ext cx="5212080" cy="365124"/>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POINTS OF EMPHASIS</a:t>
            </a:r>
          </a:p>
        </p:txBody>
      </p:sp>
      <p:pic>
        <p:nvPicPr>
          <p:cNvPr id="5" name="Picture 4">
            <a:extLst>
              <a:ext uri="{FF2B5EF4-FFF2-40B4-BE49-F238E27FC236}">
                <a16:creationId xmlns:a16="http://schemas.microsoft.com/office/drawing/2014/main" id="{2E9851D8-85C8-3CB5-1C2C-45C820E11B32}"/>
              </a:ext>
            </a:extLst>
          </p:cNvPr>
          <p:cNvPicPr>
            <a:picLocks noChangeAspect="1"/>
          </p:cNvPicPr>
          <p:nvPr userDrawn="1"/>
        </p:nvPicPr>
        <p:blipFill>
          <a:blip r:embed="rId3"/>
          <a:stretch>
            <a:fillRect/>
          </a:stretch>
        </p:blipFill>
        <p:spPr>
          <a:xfrm>
            <a:off x="10432256" y="335869"/>
            <a:ext cx="1362233" cy="1362233"/>
          </a:xfrm>
          <a:prstGeom prst="rect">
            <a:avLst/>
          </a:prstGeom>
        </p:spPr>
      </p:pic>
    </p:spTree>
    <p:extLst>
      <p:ext uri="{BB962C8B-B14F-4D97-AF65-F5344CB8AC3E}">
        <p14:creationId xmlns:p14="http://schemas.microsoft.com/office/powerpoint/2010/main" val="2339119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Rules Change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55A5"/>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tx1"/>
                </a:solidFill>
                <a:latin typeface="Calibri" panose="020F0502020204030204" pitchFamily="34" charset="0"/>
                <a:cs typeface="Calibri" panose="020F0502020204030204" pitchFamily="34" charset="0"/>
              </a:defRPr>
            </a:lvl1pPr>
            <a:lvl2pPr>
              <a:buClr>
                <a:srgbClr val="EA1F45"/>
              </a:buClr>
              <a:defRPr>
                <a:solidFill>
                  <a:schemeClr val="tx1"/>
                </a:solidFill>
                <a:latin typeface="Calibri" panose="020F0502020204030204" pitchFamily="34" charset="0"/>
                <a:cs typeface="Calibri" panose="020F0502020204030204" pitchFamily="34" charset="0"/>
              </a:defRPr>
            </a:lvl2pPr>
            <a:lvl3pPr>
              <a:buClr>
                <a:srgbClr val="EA1F45"/>
              </a:buClr>
              <a:defRPr>
                <a:solidFill>
                  <a:schemeClr val="tx1"/>
                </a:solidFill>
                <a:latin typeface="Calibri" panose="020F0502020204030204" pitchFamily="34" charset="0"/>
                <a:cs typeface="Calibri" panose="020F0502020204030204" pitchFamily="34" charset="0"/>
              </a:defRPr>
            </a:lvl3pPr>
            <a:lvl4pPr>
              <a:buClr>
                <a:srgbClr val="EA1F45"/>
              </a:buClr>
              <a:defRPr>
                <a:solidFill>
                  <a:schemeClr val="tx1"/>
                </a:solidFill>
                <a:latin typeface="Calibri" panose="020F0502020204030204" pitchFamily="34" charset="0"/>
                <a:cs typeface="Calibri" panose="020F0502020204030204" pitchFamily="34" charset="0"/>
              </a:defRPr>
            </a:lvl4pPr>
            <a:lvl5pPr>
              <a:buClr>
                <a:srgbClr val="EA1F45"/>
              </a:buClr>
              <a:defRPr>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0" y="-1312"/>
            <a:ext cx="5212080" cy="365760"/>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RULES CHANGES</a:t>
            </a:r>
          </a:p>
        </p:txBody>
      </p:sp>
      <p:pic>
        <p:nvPicPr>
          <p:cNvPr id="5" name="Picture 4">
            <a:extLst>
              <a:ext uri="{FF2B5EF4-FFF2-40B4-BE49-F238E27FC236}">
                <a16:creationId xmlns:a16="http://schemas.microsoft.com/office/drawing/2014/main" id="{5A7B552F-96F1-23A5-E0EE-B7199B6B40E0}"/>
              </a:ext>
            </a:extLst>
          </p:cNvPr>
          <p:cNvPicPr>
            <a:picLocks noChangeAspect="1"/>
          </p:cNvPicPr>
          <p:nvPr userDrawn="1"/>
        </p:nvPicPr>
        <p:blipFill>
          <a:blip r:embed="rId3"/>
          <a:stretch>
            <a:fillRect/>
          </a:stretch>
        </p:blipFill>
        <p:spPr>
          <a:xfrm>
            <a:off x="10432256" y="335869"/>
            <a:ext cx="1362233" cy="1362233"/>
          </a:xfrm>
          <a:prstGeom prst="rect">
            <a:avLst/>
          </a:prstGeom>
        </p:spPr>
      </p:pic>
    </p:spTree>
    <p:extLst>
      <p:ext uri="{BB962C8B-B14F-4D97-AF65-F5344CB8AC3E}">
        <p14:creationId xmlns:p14="http://schemas.microsoft.com/office/powerpoint/2010/main" val="4026766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Editorial Change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55A5"/>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tx1"/>
                </a:solidFill>
                <a:latin typeface="Calibri" panose="020F0502020204030204" pitchFamily="34" charset="0"/>
                <a:cs typeface="Calibri" panose="020F0502020204030204" pitchFamily="34" charset="0"/>
              </a:defRPr>
            </a:lvl1pPr>
            <a:lvl2pPr>
              <a:buClr>
                <a:srgbClr val="EA1F45"/>
              </a:buClr>
              <a:defRPr>
                <a:solidFill>
                  <a:schemeClr val="tx1"/>
                </a:solidFill>
                <a:latin typeface="Calibri" panose="020F0502020204030204" pitchFamily="34" charset="0"/>
                <a:cs typeface="Calibri" panose="020F0502020204030204" pitchFamily="34" charset="0"/>
              </a:defRPr>
            </a:lvl2pPr>
            <a:lvl3pPr>
              <a:buClr>
                <a:srgbClr val="EA1F45"/>
              </a:buClr>
              <a:defRPr>
                <a:solidFill>
                  <a:schemeClr val="tx1"/>
                </a:solidFill>
                <a:latin typeface="Calibri" panose="020F0502020204030204" pitchFamily="34" charset="0"/>
                <a:cs typeface="Calibri" panose="020F0502020204030204" pitchFamily="34" charset="0"/>
              </a:defRPr>
            </a:lvl3pPr>
            <a:lvl4pPr>
              <a:buClr>
                <a:srgbClr val="EA1F45"/>
              </a:buClr>
              <a:defRPr>
                <a:solidFill>
                  <a:schemeClr val="tx1"/>
                </a:solidFill>
                <a:latin typeface="Calibri" panose="020F0502020204030204" pitchFamily="34" charset="0"/>
                <a:cs typeface="Calibri" panose="020F0502020204030204" pitchFamily="34" charset="0"/>
              </a:defRPr>
            </a:lvl4pPr>
            <a:lvl5pPr>
              <a:buClr>
                <a:srgbClr val="EA1F45"/>
              </a:buClr>
              <a:defRPr>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0" y="-1312"/>
            <a:ext cx="5212080" cy="365124"/>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EDITORIAL CHANGES</a:t>
            </a:r>
          </a:p>
        </p:txBody>
      </p:sp>
      <p:pic>
        <p:nvPicPr>
          <p:cNvPr id="5" name="Picture 4">
            <a:extLst>
              <a:ext uri="{FF2B5EF4-FFF2-40B4-BE49-F238E27FC236}">
                <a16:creationId xmlns:a16="http://schemas.microsoft.com/office/drawing/2014/main" id="{F6336CA5-9D53-D282-2063-E27D05431F91}"/>
              </a:ext>
            </a:extLst>
          </p:cNvPr>
          <p:cNvPicPr>
            <a:picLocks noChangeAspect="1"/>
          </p:cNvPicPr>
          <p:nvPr userDrawn="1"/>
        </p:nvPicPr>
        <p:blipFill>
          <a:blip r:embed="rId3"/>
          <a:stretch>
            <a:fillRect/>
          </a:stretch>
        </p:blipFill>
        <p:spPr>
          <a:xfrm>
            <a:off x="10432256" y="335869"/>
            <a:ext cx="1362233" cy="1362233"/>
          </a:xfrm>
          <a:prstGeom prst="rect">
            <a:avLst/>
          </a:prstGeom>
        </p:spPr>
      </p:pic>
    </p:spTree>
    <p:extLst>
      <p:ext uri="{BB962C8B-B14F-4D97-AF65-F5344CB8AC3E}">
        <p14:creationId xmlns:p14="http://schemas.microsoft.com/office/powerpoint/2010/main" val="280182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3_Manual Change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55A5"/>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tx1"/>
                </a:solidFill>
                <a:latin typeface="Calibri" panose="020F0502020204030204" pitchFamily="34" charset="0"/>
                <a:cs typeface="Calibri" panose="020F0502020204030204" pitchFamily="34" charset="0"/>
              </a:defRPr>
            </a:lvl1pPr>
            <a:lvl2pPr>
              <a:buClr>
                <a:srgbClr val="EA1F45"/>
              </a:buClr>
              <a:defRPr>
                <a:solidFill>
                  <a:schemeClr val="tx1"/>
                </a:solidFill>
                <a:latin typeface="Calibri" panose="020F0502020204030204" pitchFamily="34" charset="0"/>
                <a:cs typeface="Calibri" panose="020F0502020204030204" pitchFamily="34" charset="0"/>
              </a:defRPr>
            </a:lvl2pPr>
            <a:lvl3pPr>
              <a:buClr>
                <a:srgbClr val="EA1F45"/>
              </a:buClr>
              <a:defRPr>
                <a:solidFill>
                  <a:schemeClr val="tx1"/>
                </a:solidFill>
                <a:latin typeface="Calibri" panose="020F0502020204030204" pitchFamily="34" charset="0"/>
                <a:cs typeface="Calibri" panose="020F0502020204030204" pitchFamily="34" charset="0"/>
              </a:defRPr>
            </a:lvl3pPr>
            <a:lvl4pPr>
              <a:buClr>
                <a:srgbClr val="EA1F45"/>
              </a:buClr>
              <a:defRPr>
                <a:solidFill>
                  <a:schemeClr val="tx1"/>
                </a:solidFill>
                <a:latin typeface="Calibri" panose="020F0502020204030204" pitchFamily="34" charset="0"/>
                <a:cs typeface="Calibri" panose="020F0502020204030204" pitchFamily="34" charset="0"/>
              </a:defRPr>
            </a:lvl4pPr>
            <a:lvl5pPr>
              <a:buClr>
                <a:srgbClr val="EA1F45"/>
              </a:buClr>
              <a:defRPr>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2" y="-1313"/>
            <a:ext cx="5212080" cy="365760"/>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MANUAL CHANGES</a:t>
            </a:r>
          </a:p>
        </p:txBody>
      </p:sp>
      <p:pic>
        <p:nvPicPr>
          <p:cNvPr id="5" name="Picture 4">
            <a:extLst>
              <a:ext uri="{FF2B5EF4-FFF2-40B4-BE49-F238E27FC236}">
                <a16:creationId xmlns:a16="http://schemas.microsoft.com/office/drawing/2014/main" id="{507D30B8-4468-D5A2-D416-B0297ECD4261}"/>
              </a:ext>
            </a:extLst>
          </p:cNvPr>
          <p:cNvPicPr>
            <a:picLocks noChangeAspect="1"/>
          </p:cNvPicPr>
          <p:nvPr userDrawn="1"/>
        </p:nvPicPr>
        <p:blipFill>
          <a:blip r:embed="rId3"/>
          <a:stretch>
            <a:fillRect/>
          </a:stretch>
        </p:blipFill>
        <p:spPr>
          <a:xfrm>
            <a:off x="10432256" y="335869"/>
            <a:ext cx="1362233" cy="1362233"/>
          </a:xfrm>
          <a:prstGeom prst="rect">
            <a:avLst/>
          </a:prstGeom>
        </p:spPr>
      </p:pic>
    </p:spTree>
    <p:extLst>
      <p:ext uri="{BB962C8B-B14F-4D97-AF65-F5344CB8AC3E}">
        <p14:creationId xmlns:p14="http://schemas.microsoft.com/office/powerpoint/2010/main" val="640248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2_Rules Reinder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55A5"/>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tx1"/>
                </a:solidFill>
                <a:latin typeface="Calibri" panose="020F0502020204030204" pitchFamily="34" charset="0"/>
                <a:cs typeface="Calibri" panose="020F0502020204030204" pitchFamily="34" charset="0"/>
              </a:defRPr>
            </a:lvl1pPr>
            <a:lvl2pPr>
              <a:buClr>
                <a:srgbClr val="EA1F45"/>
              </a:buClr>
              <a:defRPr>
                <a:solidFill>
                  <a:schemeClr val="tx1"/>
                </a:solidFill>
                <a:latin typeface="Calibri" panose="020F0502020204030204" pitchFamily="34" charset="0"/>
                <a:cs typeface="Calibri" panose="020F0502020204030204" pitchFamily="34" charset="0"/>
              </a:defRPr>
            </a:lvl2pPr>
            <a:lvl3pPr>
              <a:buClr>
                <a:srgbClr val="EA1F45"/>
              </a:buClr>
              <a:defRPr>
                <a:solidFill>
                  <a:schemeClr val="tx1"/>
                </a:solidFill>
                <a:latin typeface="Calibri" panose="020F0502020204030204" pitchFamily="34" charset="0"/>
                <a:cs typeface="Calibri" panose="020F0502020204030204" pitchFamily="34" charset="0"/>
              </a:defRPr>
            </a:lvl3pPr>
            <a:lvl4pPr>
              <a:buClr>
                <a:srgbClr val="EA1F45"/>
              </a:buClr>
              <a:defRPr>
                <a:solidFill>
                  <a:schemeClr val="tx1"/>
                </a:solidFill>
                <a:latin typeface="Calibri" panose="020F0502020204030204" pitchFamily="34" charset="0"/>
                <a:cs typeface="Calibri" panose="020F0502020204030204" pitchFamily="34" charset="0"/>
              </a:defRPr>
            </a:lvl4pPr>
            <a:lvl5pPr>
              <a:buClr>
                <a:srgbClr val="EA1F45"/>
              </a:buClr>
              <a:defRPr>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1" y="-1313"/>
            <a:ext cx="5212080" cy="365125"/>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RULES REMINDER</a:t>
            </a:r>
          </a:p>
        </p:txBody>
      </p:sp>
      <p:pic>
        <p:nvPicPr>
          <p:cNvPr id="5" name="Picture 4">
            <a:extLst>
              <a:ext uri="{FF2B5EF4-FFF2-40B4-BE49-F238E27FC236}">
                <a16:creationId xmlns:a16="http://schemas.microsoft.com/office/drawing/2014/main" id="{CD575707-33F6-2FF3-6554-9D8483D1F697}"/>
              </a:ext>
            </a:extLst>
          </p:cNvPr>
          <p:cNvPicPr>
            <a:picLocks noChangeAspect="1"/>
          </p:cNvPicPr>
          <p:nvPr userDrawn="1"/>
        </p:nvPicPr>
        <p:blipFill>
          <a:blip r:embed="rId3"/>
          <a:stretch>
            <a:fillRect/>
          </a:stretch>
        </p:blipFill>
        <p:spPr>
          <a:xfrm>
            <a:off x="10432256" y="335869"/>
            <a:ext cx="1362233" cy="1362233"/>
          </a:xfrm>
          <a:prstGeom prst="rect">
            <a:avLst/>
          </a:prstGeom>
        </p:spPr>
      </p:pic>
    </p:spTree>
    <p:extLst>
      <p:ext uri="{BB962C8B-B14F-4D97-AF65-F5344CB8AC3E}">
        <p14:creationId xmlns:p14="http://schemas.microsoft.com/office/powerpoint/2010/main" val="2485537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8B0FB-303E-A728-FC79-8E43CFBF7AAB}"/>
              </a:ext>
            </a:extLst>
          </p:cNvPr>
          <p:cNvSpPr>
            <a:spLocks noGrp="1"/>
          </p:cNvSpPr>
          <p:nvPr>
            <p:ph sz="half" idx="1"/>
          </p:nvPr>
        </p:nvSpPr>
        <p:spPr>
          <a:xfrm>
            <a:off x="838200" y="1825625"/>
            <a:ext cx="5181600" cy="4351338"/>
          </a:xfrm>
        </p:spPr>
        <p:txBody>
          <a:bodyPr/>
          <a:lstStyle>
            <a:lvl1pPr>
              <a:buClr>
                <a:srgbClr val="EA1F45"/>
              </a:buClr>
              <a:defRPr>
                <a:solidFill>
                  <a:schemeClr val="tx1"/>
                </a:solidFill>
                <a:latin typeface="Calibri" panose="020F0502020204030204" pitchFamily="34" charset="0"/>
                <a:cs typeface="Calibri" panose="020F0502020204030204" pitchFamily="34" charset="0"/>
              </a:defRPr>
            </a:lvl1pPr>
            <a:lvl2pPr>
              <a:buClr>
                <a:srgbClr val="EA1F45"/>
              </a:buClr>
              <a:defRPr>
                <a:solidFill>
                  <a:schemeClr val="tx1"/>
                </a:solidFill>
                <a:latin typeface="Calibri" panose="020F0502020204030204" pitchFamily="34" charset="0"/>
                <a:cs typeface="Calibri" panose="020F0502020204030204" pitchFamily="34" charset="0"/>
              </a:defRPr>
            </a:lvl2pPr>
            <a:lvl3pPr>
              <a:buClr>
                <a:srgbClr val="EA1F45"/>
              </a:buClr>
              <a:defRPr>
                <a:solidFill>
                  <a:schemeClr val="tx1"/>
                </a:solidFill>
                <a:latin typeface="Calibri" panose="020F0502020204030204" pitchFamily="34" charset="0"/>
                <a:cs typeface="Calibri" panose="020F0502020204030204" pitchFamily="34" charset="0"/>
              </a:defRPr>
            </a:lvl3pPr>
            <a:lvl4pPr>
              <a:buClr>
                <a:srgbClr val="EA1F45"/>
              </a:buClr>
              <a:defRPr>
                <a:solidFill>
                  <a:schemeClr val="tx1"/>
                </a:solidFill>
                <a:latin typeface="Calibri" panose="020F0502020204030204" pitchFamily="34" charset="0"/>
                <a:cs typeface="Calibri" panose="020F0502020204030204" pitchFamily="34" charset="0"/>
              </a:defRPr>
            </a:lvl4pPr>
            <a:lvl5pPr>
              <a:buClr>
                <a:srgbClr val="EA1F45"/>
              </a:buClr>
              <a:defRPr>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B0E4F40-2354-06A7-38DD-06CEFEAF1550}"/>
              </a:ext>
            </a:extLst>
          </p:cNvPr>
          <p:cNvSpPr>
            <a:spLocks noGrp="1"/>
          </p:cNvSpPr>
          <p:nvPr>
            <p:ph sz="half" idx="2"/>
          </p:nvPr>
        </p:nvSpPr>
        <p:spPr>
          <a:xfrm>
            <a:off x="6172200" y="1825625"/>
            <a:ext cx="5181600" cy="4351338"/>
          </a:xfrm>
        </p:spPr>
        <p:txBody>
          <a:bodyPr/>
          <a:lstStyle>
            <a:lvl1pPr>
              <a:buClr>
                <a:srgbClr val="EA1F45"/>
              </a:buClr>
              <a:defRPr>
                <a:solidFill>
                  <a:schemeClr val="tx1"/>
                </a:solidFill>
                <a:latin typeface="Calibri" panose="020F0502020204030204" pitchFamily="34" charset="0"/>
                <a:cs typeface="Calibri" panose="020F0502020204030204" pitchFamily="34" charset="0"/>
              </a:defRPr>
            </a:lvl1pPr>
            <a:lvl2pPr>
              <a:buClr>
                <a:srgbClr val="EA1F45"/>
              </a:buClr>
              <a:defRPr>
                <a:solidFill>
                  <a:schemeClr val="tx1"/>
                </a:solidFill>
                <a:latin typeface="Calibri" panose="020F0502020204030204" pitchFamily="34" charset="0"/>
                <a:cs typeface="Calibri" panose="020F0502020204030204" pitchFamily="34" charset="0"/>
              </a:defRPr>
            </a:lvl2pPr>
            <a:lvl3pPr>
              <a:buClr>
                <a:srgbClr val="EA1F45"/>
              </a:buClr>
              <a:defRPr>
                <a:solidFill>
                  <a:schemeClr val="tx1"/>
                </a:solidFill>
                <a:latin typeface="Calibri" panose="020F0502020204030204" pitchFamily="34" charset="0"/>
                <a:cs typeface="Calibri" panose="020F0502020204030204" pitchFamily="34" charset="0"/>
              </a:defRPr>
            </a:lvl3pPr>
            <a:lvl4pPr>
              <a:buClr>
                <a:srgbClr val="EA1F45"/>
              </a:buClr>
              <a:defRPr>
                <a:solidFill>
                  <a:schemeClr val="tx1"/>
                </a:solidFill>
                <a:latin typeface="Calibri" panose="020F0502020204030204" pitchFamily="34" charset="0"/>
                <a:cs typeface="Calibri" panose="020F0502020204030204" pitchFamily="34" charset="0"/>
              </a:defRPr>
            </a:lvl4pPr>
            <a:lvl5pPr>
              <a:buClr>
                <a:srgbClr val="EA1F45"/>
              </a:buClr>
              <a:defRPr>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a:extLst>
              <a:ext uri="{FF2B5EF4-FFF2-40B4-BE49-F238E27FC236}">
                <a16:creationId xmlns:a16="http://schemas.microsoft.com/office/drawing/2014/main" id="{9966E648-C1C5-D0F9-6BF2-0341C30A9B7C}"/>
              </a:ext>
            </a:extLst>
          </p:cNvPr>
          <p:cNvSpPr>
            <a:spLocks noGrp="1"/>
          </p:cNvSpPr>
          <p:nvPr>
            <p:ph type="title" hasCustomPrompt="1"/>
          </p:nvPr>
        </p:nvSpPr>
        <p:spPr>
          <a:xfrm>
            <a:off x="838200" y="365125"/>
            <a:ext cx="8491151" cy="1325563"/>
          </a:xfrm>
        </p:spPr>
        <p:txBody>
          <a:bodyPr/>
          <a:lstStyle>
            <a:lvl1pPr>
              <a:defRPr b="1">
                <a:solidFill>
                  <a:srgbClr val="0055A5"/>
                </a:solidFill>
                <a:latin typeface="Calibri" panose="020F0502020204030204" pitchFamily="34" charset="0"/>
                <a:cs typeface="Calibri" panose="020F0502020204030204" pitchFamily="34" charset="0"/>
              </a:defRPr>
            </a:lvl1pPr>
          </a:lstStyle>
          <a:p>
            <a:r>
              <a:rPr lang="en-US" dirty="0"/>
              <a:t>Content Title Goes Here</a:t>
            </a:r>
          </a:p>
        </p:txBody>
      </p:sp>
      <p:sp>
        <p:nvSpPr>
          <p:cNvPr id="10" name="Slide Number Placeholder 11">
            <a:extLst>
              <a:ext uri="{FF2B5EF4-FFF2-40B4-BE49-F238E27FC236}">
                <a16:creationId xmlns:a16="http://schemas.microsoft.com/office/drawing/2014/main" id="{1815227B-C98D-C0F3-E979-A984773D5333}"/>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pic>
        <p:nvPicPr>
          <p:cNvPr id="2" name="Picture 1">
            <a:extLst>
              <a:ext uri="{FF2B5EF4-FFF2-40B4-BE49-F238E27FC236}">
                <a16:creationId xmlns:a16="http://schemas.microsoft.com/office/drawing/2014/main" id="{C0E7C5B1-21A7-0C9B-A7E3-2174F1899BBD}"/>
              </a:ext>
            </a:extLst>
          </p:cNvPr>
          <p:cNvPicPr>
            <a:picLocks noChangeAspect="1"/>
          </p:cNvPicPr>
          <p:nvPr userDrawn="1"/>
        </p:nvPicPr>
        <p:blipFill>
          <a:blip r:embed="rId3"/>
          <a:stretch>
            <a:fillRect/>
          </a:stretch>
        </p:blipFill>
        <p:spPr>
          <a:xfrm>
            <a:off x="10432256" y="335869"/>
            <a:ext cx="1362233" cy="1362233"/>
          </a:xfrm>
          <a:prstGeom prst="rect">
            <a:avLst/>
          </a:prstGeom>
        </p:spPr>
      </p:pic>
    </p:spTree>
    <p:extLst>
      <p:ext uri="{BB962C8B-B14F-4D97-AF65-F5344CB8AC3E}">
        <p14:creationId xmlns:p14="http://schemas.microsoft.com/office/powerpoint/2010/main" val="2048771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8B0FB-303E-A728-FC79-8E43CFBF7AAB}"/>
              </a:ext>
            </a:extLst>
          </p:cNvPr>
          <p:cNvSpPr>
            <a:spLocks noGrp="1"/>
          </p:cNvSpPr>
          <p:nvPr>
            <p:ph sz="half" idx="1"/>
          </p:nvPr>
        </p:nvSpPr>
        <p:spPr>
          <a:xfrm>
            <a:off x="838200" y="1825625"/>
            <a:ext cx="5181600" cy="4351338"/>
          </a:xfrm>
        </p:spPr>
        <p:txBody>
          <a:bodyPr/>
          <a:lstStyle>
            <a:lvl1pPr>
              <a:buClr>
                <a:srgbClr val="EA1F45"/>
              </a:buClr>
              <a:defRPr>
                <a:solidFill>
                  <a:schemeClr val="tx1"/>
                </a:solidFill>
                <a:latin typeface="Calibri" panose="020F0502020204030204" pitchFamily="34" charset="0"/>
                <a:cs typeface="Calibri" panose="020F0502020204030204" pitchFamily="34" charset="0"/>
              </a:defRPr>
            </a:lvl1pPr>
            <a:lvl2pPr>
              <a:buClr>
                <a:srgbClr val="EA1F45"/>
              </a:buClr>
              <a:defRPr>
                <a:solidFill>
                  <a:schemeClr val="tx1"/>
                </a:solidFill>
                <a:latin typeface="Calibri" panose="020F0502020204030204" pitchFamily="34" charset="0"/>
                <a:cs typeface="Calibri" panose="020F0502020204030204" pitchFamily="34" charset="0"/>
              </a:defRPr>
            </a:lvl2pPr>
            <a:lvl3pPr>
              <a:buClr>
                <a:srgbClr val="EA1F45"/>
              </a:buClr>
              <a:defRPr>
                <a:solidFill>
                  <a:schemeClr val="tx1"/>
                </a:solidFill>
                <a:latin typeface="Calibri" panose="020F0502020204030204" pitchFamily="34" charset="0"/>
                <a:cs typeface="Calibri" panose="020F0502020204030204" pitchFamily="34" charset="0"/>
              </a:defRPr>
            </a:lvl3pPr>
            <a:lvl4pPr>
              <a:buClr>
                <a:srgbClr val="EA1F45"/>
              </a:buClr>
              <a:defRPr>
                <a:solidFill>
                  <a:schemeClr val="tx1"/>
                </a:solidFill>
                <a:latin typeface="Calibri" panose="020F0502020204030204" pitchFamily="34" charset="0"/>
                <a:cs typeface="Calibri" panose="020F0502020204030204" pitchFamily="34" charset="0"/>
              </a:defRPr>
            </a:lvl4pPr>
            <a:lvl5pPr>
              <a:buClr>
                <a:srgbClr val="EA1F45"/>
              </a:buClr>
              <a:defRPr>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a:extLst>
              <a:ext uri="{FF2B5EF4-FFF2-40B4-BE49-F238E27FC236}">
                <a16:creationId xmlns:a16="http://schemas.microsoft.com/office/drawing/2014/main" id="{9966E648-C1C5-D0F9-6BF2-0341C30A9B7C}"/>
              </a:ext>
            </a:extLst>
          </p:cNvPr>
          <p:cNvSpPr>
            <a:spLocks noGrp="1"/>
          </p:cNvSpPr>
          <p:nvPr>
            <p:ph type="title" hasCustomPrompt="1"/>
          </p:nvPr>
        </p:nvSpPr>
        <p:spPr>
          <a:xfrm>
            <a:off x="838200" y="365125"/>
            <a:ext cx="8491151" cy="1325563"/>
          </a:xfrm>
        </p:spPr>
        <p:txBody>
          <a:bodyPr/>
          <a:lstStyle>
            <a:lvl1pPr>
              <a:defRPr b="1">
                <a:solidFill>
                  <a:srgbClr val="0055A5"/>
                </a:solidFill>
                <a:latin typeface="Calibri" panose="020F0502020204030204" pitchFamily="34" charset="0"/>
                <a:cs typeface="Calibri" panose="020F0502020204030204" pitchFamily="34" charset="0"/>
              </a:defRPr>
            </a:lvl1pPr>
          </a:lstStyle>
          <a:p>
            <a:r>
              <a:rPr lang="en-US" dirty="0"/>
              <a:t>Content Title Goes Here</a:t>
            </a:r>
          </a:p>
        </p:txBody>
      </p:sp>
      <p:sp>
        <p:nvSpPr>
          <p:cNvPr id="7" name="Picture Placeholder 6">
            <a:extLst>
              <a:ext uri="{FF2B5EF4-FFF2-40B4-BE49-F238E27FC236}">
                <a16:creationId xmlns:a16="http://schemas.microsoft.com/office/drawing/2014/main" id="{217AB054-83AF-8D8A-5488-3D2749EE6052}"/>
              </a:ext>
            </a:extLst>
          </p:cNvPr>
          <p:cNvSpPr>
            <a:spLocks noGrp="1"/>
          </p:cNvSpPr>
          <p:nvPr>
            <p:ph type="pic" sz="quarter" idx="10"/>
          </p:nvPr>
        </p:nvSpPr>
        <p:spPr>
          <a:xfrm>
            <a:off x="6172202" y="1825625"/>
            <a:ext cx="5181599" cy="4351337"/>
          </a:xfrm>
        </p:spPr>
        <p:txBody>
          <a:bodyPr/>
          <a:lstStyle>
            <a:lvl1pPr marL="0" indent="0">
              <a:buNone/>
              <a:defRPr/>
            </a:lvl1pPr>
          </a:lstStyle>
          <a:p>
            <a:r>
              <a:rPr lang="en-US"/>
              <a:t>Click icon to add picture</a:t>
            </a:r>
            <a:endParaRPr lang="en-US" dirty="0"/>
          </a:p>
        </p:txBody>
      </p:sp>
      <p:sp>
        <p:nvSpPr>
          <p:cNvPr id="12" name="Slide Number Placeholder 11">
            <a:extLst>
              <a:ext uri="{FF2B5EF4-FFF2-40B4-BE49-F238E27FC236}">
                <a16:creationId xmlns:a16="http://schemas.microsoft.com/office/drawing/2014/main" id="{CAD7A39E-2D5A-78AA-4013-BEC4886BB37F}"/>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pic>
        <p:nvPicPr>
          <p:cNvPr id="2" name="Picture 1">
            <a:extLst>
              <a:ext uri="{FF2B5EF4-FFF2-40B4-BE49-F238E27FC236}">
                <a16:creationId xmlns:a16="http://schemas.microsoft.com/office/drawing/2014/main" id="{D93DC2FC-B930-BA16-1D5A-CD91DB11DABE}"/>
              </a:ext>
            </a:extLst>
          </p:cNvPr>
          <p:cNvPicPr>
            <a:picLocks noChangeAspect="1"/>
          </p:cNvPicPr>
          <p:nvPr userDrawn="1"/>
        </p:nvPicPr>
        <p:blipFill>
          <a:blip r:embed="rId3"/>
          <a:stretch>
            <a:fillRect/>
          </a:stretch>
        </p:blipFill>
        <p:spPr>
          <a:xfrm>
            <a:off x="10432256" y="335869"/>
            <a:ext cx="1362233" cy="1362233"/>
          </a:xfrm>
          <a:prstGeom prst="rect">
            <a:avLst/>
          </a:prstGeom>
        </p:spPr>
      </p:pic>
    </p:spTree>
    <p:extLst>
      <p:ext uri="{BB962C8B-B14F-4D97-AF65-F5344CB8AC3E}">
        <p14:creationId xmlns:p14="http://schemas.microsoft.com/office/powerpoint/2010/main" val="1610056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11">
            <a:extLst>
              <a:ext uri="{FF2B5EF4-FFF2-40B4-BE49-F238E27FC236}">
                <a16:creationId xmlns:a16="http://schemas.microsoft.com/office/drawing/2014/main" id="{50E8CACC-1DDF-2FF4-479B-9AF3997EF9C8}"/>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pic>
        <p:nvPicPr>
          <p:cNvPr id="2" name="Picture 1">
            <a:extLst>
              <a:ext uri="{FF2B5EF4-FFF2-40B4-BE49-F238E27FC236}">
                <a16:creationId xmlns:a16="http://schemas.microsoft.com/office/drawing/2014/main" id="{C992639F-0C11-AF71-69E7-BAE131E951C6}"/>
              </a:ext>
            </a:extLst>
          </p:cNvPr>
          <p:cNvPicPr>
            <a:picLocks noChangeAspect="1"/>
          </p:cNvPicPr>
          <p:nvPr userDrawn="1"/>
        </p:nvPicPr>
        <p:blipFill>
          <a:blip r:embed="rId3"/>
          <a:stretch>
            <a:fillRect/>
          </a:stretch>
        </p:blipFill>
        <p:spPr>
          <a:xfrm>
            <a:off x="10432256" y="335869"/>
            <a:ext cx="1362233" cy="1362233"/>
          </a:xfrm>
          <a:prstGeom prst="rect">
            <a:avLst/>
          </a:prstGeom>
        </p:spPr>
      </p:pic>
    </p:spTree>
    <p:extLst>
      <p:ext uri="{BB962C8B-B14F-4D97-AF65-F5344CB8AC3E}">
        <p14:creationId xmlns:p14="http://schemas.microsoft.com/office/powerpoint/2010/main" val="1723167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lank">
    <p:bg>
      <p:bgRef idx="1001">
        <a:schemeClr val="bg1"/>
      </p:bgRef>
    </p:bg>
    <p:spTree>
      <p:nvGrpSpPr>
        <p:cNvPr id="1" name=""/>
        <p:cNvGrpSpPr/>
        <p:nvPr/>
      </p:nvGrpSpPr>
      <p:grpSpPr>
        <a:xfrm>
          <a:off x="0" y="0"/>
          <a:ext cx="0" cy="0"/>
          <a:chOff x="0" y="0"/>
          <a:chExt cx="0" cy="0"/>
        </a:xfrm>
      </p:grpSpPr>
      <p:pic>
        <p:nvPicPr>
          <p:cNvPr id="5" name="Picture 4" descr="A red white and blue flag&#10;&#10;Description automatically generated">
            <a:extLst>
              <a:ext uri="{FF2B5EF4-FFF2-40B4-BE49-F238E27FC236}">
                <a16:creationId xmlns:a16="http://schemas.microsoft.com/office/drawing/2014/main" id="{CDB487CE-1554-7257-92A4-91CC3BCB8F2A}"/>
              </a:ext>
            </a:extLst>
          </p:cNvPr>
          <p:cNvPicPr>
            <a:picLocks noChangeAspect="1"/>
          </p:cNvPicPr>
          <p:nvPr userDrawn="1"/>
        </p:nvPicPr>
        <p:blipFill>
          <a:blip r:embed="rId2"/>
          <a:stretch>
            <a:fillRect/>
          </a:stretch>
        </p:blipFill>
        <p:spPr>
          <a:xfrm>
            <a:off x="0" y="3628"/>
            <a:ext cx="12198460" cy="6854372"/>
          </a:xfrm>
          <a:prstGeom prst="rect">
            <a:avLst/>
          </a:prstGeom>
        </p:spPr>
      </p:pic>
      <p:sp>
        <p:nvSpPr>
          <p:cNvPr id="4" name="Title 1">
            <a:extLst>
              <a:ext uri="{FF2B5EF4-FFF2-40B4-BE49-F238E27FC236}">
                <a16:creationId xmlns:a16="http://schemas.microsoft.com/office/drawing/2014/main" id="{61EBA8E9-5A77-66BD-2503-9E8772763ED7}"/>
              </a:ext>
            </a:extLst>
          </p:cNvPr>
          <p:cNvSpPr>
            <a:spLocks noGrp="1"/>
          </p:cNvSpPr>
          <p:nvPr>
            <p:ph type="ctrTitle" hasCustomPrompt="1"/>
          </p:nvPr>
        </p:nvSpPr>
        <p:spPr>
          <a:xfrm>
            <a:off x="1524000" y="1480709"/>
            <a:ext cx="9144000" cy="2387600"/>
          </a:xfrm>
        </p:spPr>
        <p:txBody>
          <a:bodyPr anchor="b">
            <a:normAutofit/>
          </a:bodyPr>
          <a:lstStyle>
            <a:lvl1pPr algn="ctr">
              <a:defRPr sz="8000" b="1" i="0">
                <a:solidFill>
                  <a:schemeClr val="bg1"/>
                </a:solidFill>
                <a:latin typeface="Calibri" panose="020F0502020204030204" pitchFamily="34" charset="0"/>
                <a:cs typeface="Calibri" panose="020F0502020204030204" pitchFamily="34" charset="0"/>
              </a:defRPr>
            </a:lvl1pPr>
          </a:lstStyle>
          <a:p>
            <a:r>
              <a:rPr lang="en-US" dirty="0"/>
              <a:t>Thank You</a:t>
            </a:r>
          </a:p>
        </p:txBody>
      </p:sp>
      <p:sp>
        <p:nvSpPr>
          <p:cNvPr id="6" name="TextBox 5">
            <a:extLst>
              <a:ext uri="{FF2B5EF4-FFF2-40B4-BE49-F238E27FC236}">
                <a16:creationId xmlns:a16="http://schemas.microsoft.com/office/drawing/2014/main" id="{D4E007DB-7169-B874-2CD6-C2B53C74F792}"/>
              </a:ext>
            </a:extLst>
          </p:cNvPr>
          <p:cNvSpPr txBox="1"/>
          <p:nvPr userDrawn="1"/>
        </p:nvSpPr>
        <p:spPr>
          <a:xfrm>
            <a:off x="1524000" y="4757352"/>
            <a:ext cx="9144000"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MISSOURI STATE HIGH SCHOOL ACTIVITIES ASSOCIATION</a:t>
            </a:r>
          </a:p>
        </p:txBody>
      </p:sp>
      <p:grpSp>
        <p:nvGrpSpPr>
          <p:cNvPr id="8" name="Group 7">
            <a:extLst>
              <a:ext uri="{FF2B5EF4-FFF2-40B4-BE49-F238E27FC236}">
                <a16:creationId xmlns:a16="http://schemas.microsoft.com/office/drawing/2014/main" id="{00FA3927-808B-49E5-AE48-BFFCA7D03E41}"/>
              </a:ext>
            </a:extLst>
          </p:cNvPr>
          <p:cNvGrpSpPr/>
          <p:nvPr userDrawn="1"/>
        </p:nvGrpSpPr>
        <p:grpSpPr>
          <a:xfrm>
            <a:off x="1717750" y="5644382"/>
            <a:ext cx="9144000" cy="373359"/>
            <a:chOff x="1524000" y="5644382"/>
            <a:chExt cx="9144000" cy="373359"/>
          </a:xfrm>
        </p:grpSpPr>
        <p:sp>
          <p:nvSpPr>
            <p:cNvPr id="9" name="TextBox 8">
              <a:extLst>
                <a:ext uri="{FF2B5EF4-FFF2-40B4-BE49-F238E27FC236}">
                  <a16:creationId xmlns:a16="http://schemas.microsoft.com/office/drawing/2014/main" id="{1E49DA06-F943-DB9A-DFBD-54C4271C56A3}"/>
                </a:ext>
              </a:extLst>
            </p:cNvPr>
            <p:cNvSpPr txBox="1"/>
            <p:nvPr userDrawn="1"/>
          </p:nvSpPr>
          <p:spPr>
            <a:xfrm>
              <a:off x="1524000" y="5646396"/>
              <a:ext cx="9144000" cy="369332"/>
            </a:xfrm>
            <a:prstGeom prst="rect">
              <a:avLst/>
            </a:prstGeom>
            <a:noFill/>
          </p:spPr>
          <p:txBody>
            <a:bodyPr wrap="square" rtlCol="0">
              <a:spAutoFit/>
            </a:bodyPr>
            <a:lstStyle/>
            <a:p>
              <a:pPr algn="ctr"/>
              <a:r>
                <a:rPr lang="en-US" b="0" dirty="0">
                  <a:solidFill>
                    <a:schemeClr val="bg1"/>
                  </a:solidFill>
                  <a:latin typeface="Calibri" panose="020F0502020204030204" pitchFamily="34" charset="0"/>
                  <a:cs typeface="Calibri" panose="020F0502020204030204" pitchFamily="34" charset="0"/>
                </a:rPr>
                <a:t>		@</a:t>
              </a:r>
              <a:r>
                <a:rPr lang="en-US" b="0" dirty="0" err="1">
                  <a:solidFill>
                    <a:schemeClr val="bg1"/>
                  </a:solidFill>
                  <a:latin typeface="Calibri" panose="020F0502020204030204" pitchFamily="34" charset="0"/>
                  <a:cs typeface="Calibri" panose="020F0502020204030204" pitchFamily="34" charset="0"/>
                </a:rPr>
                <a:t>mshsaaorg</a:t>
              </a:r>
              <a:endParaRPr lang="en-US" b="0" dirty="0">
                <a:solidFill>
                  <a:schemeClr val="bg1"/>
                </a:solidFill>
                <a:latin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29D28B9B-3842-F54B-8E1A-B25196222169}"/>
                </a:ext>
              </a:extLst>
            </p:cNvPr>
            <p:cNvPicPr>
              <a:picLocks noChangeAspect="1"/>
            </p:cNvPicPr>
            <p:nvPr userDrawn="1"/>
          </p:nvPicPr>
          <p:blipFill>
            <a:blip r:embed="rId3"/>
            <a:stretch>
              <a:fillRect/>
            </a:stretch>
          </p:blipFill>
          <p:spPr>
            <a:xfrm>
              <a:off x="4618619" y="5644382"/>
              <a:ext cx="371345" cy="371345"/>
            </a:xfrm>
            <a:prstGeom prst="rect">
              <a:avLst/>
            </a:prstGeom>
          </p:spPr>
        </p:pic>
        <p:pic>
          <p:nvPicPr>
            <p:cNvPr id="11" name="Picture 10">
              <a:extLst>
                <a:ext uri="{FF2B5EF4-FFF2-40B4-BE49-F238E27FC236}">
                  <a16:creationId xmlns:a16="http://schemas.microsoft.com/office/drawing/2014/main" id="{E01985DB-9E41-11AA-6F8B-3B8A7F0D3FB6}"/>
                </a:ext>
              </a:extLst>
            </p:cNvPr>
            <p:cNvPicPr>
              <a:picLocks noChangeAspect="1"/>
            </p:cNvPicPr>
            <p:nvPr userDrawn="1"/>
          </p:nvPicPr>
          <p:blipFill>
            <a:blip r:embed="rId4"/>
            <a:stretch>
              <a:fillRect/>
            </a:stretch>
          </p:blipFill>
          <p:spPr>
            <a:xfrm>
              <a:off x="5162256" y="5646396"/>
              <a:ext cx="371345" cy="371345"/>
            </a:xfrm>
            <a:prstGeom prst="rect">
              <a:avLst/>
            </a:prstGeom>
          </p:spPr>
        </p:pic>
        <p:pic>
          <p:nvPicPr>
            <p:cNvPr id="12" name="Picture 11">
              <a:extLst>
                <a:ext uri="{FF2B5EF4-FFF2-40B4-BE49-F238E27FC236}">
                  <a16:creationId xmlns:a16="http://schemas.microsoft.com/office/drawing/2014/main" id="{F1FE6D20-0876-5826-87EF-5688C58E5882}"/>
                </a:ext>
              </a:extLst>
            </p:cNvPr>
            <p:cNvPicPr>
              <a:picLocks noChangeAspect="1"/>
            </p:cNvPicPr>
            <p:nvPr userDrawn="1"/>
          </p:nvPicPr>
          <p:blipFill>
            <a:blip r:embed="rId5"/>
            <a:stretch>
              <a:fillRect/>
            </a:stretch>
          </p:blipFill>
          <p:spPr>
            <a:xfrm>
              <a:off x="5705893" y="5645024"/>
              <a:ext cx="370703" cy="370703"/>
            </a:xfrm>
            <a:prstGeom prst="rect">
              <a:avLst/>
            </a:prstGeom>
          </p:spPr>
        </p:pic>
      </p:grpSp>
      <p:pic>
        <p:nvPicPr>
          <p:cNvPr id="2" name="Picture 1">
            <a:extLst>
              <a:ext uri="{FF2B5EF4-FFF2-40B4-BE49-F238E27FC236}">
                <a16:creationId xmlns:a16="http://schemas.microsoft.com/office/drawing/2014/main" id="{ACB39A9E-FB17-9D3F-F4E3-AA9425A57F5C}"/>
              </a:ext>
            </a:extLst>
          </p:cNvPr>
          <p:cNvPicPr>
            <a:picLocks noChangeAspect="1"/>
          </p:cNvPicPr>
          <p:nvPr userDrawn="1"/>
        </p:nvPicPr>
        <p:blipFill>
          <a:blip r:embed="rId6"/>
          <a:stretch>
            <a:fillRect/>
          </a:stretch>
        </p:blipFill>
        <p:spPr>
          <a:xfrm>
            <a:off x="10432256" y="335869"/>
            <a:ext cx="1362233" cy="1362233"/>
          </a:xfrm>
          <a:prstGeom prst="rect">
            <a:avLst/>
          </a:prstGeom>
        </p:spPr>
      </p:pic>
    </p:spTree>
    <p:extLst>
      <p:ext uri="{BB962C8B-B14F-4D97-AF65-F5344CB8AC3E}">
        <p14:creationId xmlns:p14="http://schemas.microsoft.com/office/powerpoint/2010/main" val="407648732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C259D7-C629-99D5-E5E6-C1F8133D47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F8A588-CC38-9DAA-DD30-66D45B7B42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2AE522-F825-B856-E8E5-41511A3664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7600CC-5870-3A48-916C-A06D7BC60A64}" type="datetimeFigureOut">
              <a:rPr lang="en-US" smtClean="0"/>
              <a:t>10/3/2026</a:t>
            </a:fld>
            <a:endParaRPr lang="en-US"/>
          </a:p>
        </p:txBody>
      </p:sp>
      <p:sp>
        <p:nvSpPr>
          <p:cNvPr id="5" name="Footer Placeholder 4">
            <a:extLst>
              <a:ext uri="{FF2B5EF4-FFF2-40B4-BE49-F238E27FC236}">
                <a16:creationId xmlns:a16="http://schemas.microsoft.com/office/drawing/2014/main" id="{D3CAF983-59E2-C2D4-3DA6-D9B1BBA51E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5F1BFF0-BF3B-C0DA-5CCD-ACE9829FFA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4E3598-2D5C-024F-9D1E-B79FF9982580}" type="slidenum">
              <a:rPr lang="en-US" smtClean="0"/>
              <a:t>‹#›</a:t>
            </a:fld>
            <a:endParaRPr lang="en-US"/>
          </a:p>
        </p:txBody>
      </p:sp>
    </p:spTree>
    <p:extLst>
      <p:ext uri="{BB962C8B-B14F-4D97-AF65-F5344CB8AC3E}">
        <p14:creationId xmlns:p14="http://schemas.microsoft.com/office/powerpoint/2010/main" val="3280180631"/>
      </p:ext>
    </p:extLst>
  </p:cSld>
  <p:clrMap bg1="lt1" tx1="dk1" bg2="lt2" tx2="dk2" accent1="accent1" accent2="accent2" accent3="accent3" accent4="accent4" accent5="accent5" accent6="accent6" hlink="hlink" folHlink="folHlink"/>
  <p:sldLayoutIdLst>
    <p:sldLayoutId id="2147483718" r:id="rId1"/>
    <p:sldLayoutId id="2147483717" r:id="rId2"/>
    <p:sldLayoutId id="2147483681" r:id="rId3"/>
    <p:sldLayoutId id="2147483716" r:id="rId4"/>
    <p:sldLayoutId id="2147483650" r:id="rId5"/>
    <p:sldLayoutId id="2147483676" r:id="rId6"/>
    <p:sldLayoutId id="2147483680" r:id="rId7"/>
    <p:sldLayoutId id="2147483679" r:id="rId8"/>
    <p:sldLayoutId id="2147483678" r:id="rId9"/>
    <p:sldLayoutId id="2147483677" r:id="rId10"/>
    <p:sldLayoutId id="2147483652" r:id="rId11"/>
    <p:sldLayoutId id="2147483664" r:id="rId12"/>
    <p:sldLayoutId id="2147483655" r:id="rId13"/>
    <p:sldLayoutId id="214748371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BD367A-0A58-414A-877C-8672B43412F8}"/>
              </a:ext>
            </a:extLst>
          </p:cNvPr>
          <p:cNvSpPr>
            <a:spLocks noGrp="1"/>
          </p:cNvSpPr>
          <p:nvPr>
            <p:ph type="ctrTitle"/>
          </p:nvPr>
        </p:nvSpPr>
        <p:spPr>
          <a:xfrm>
            <a:off x="6096000" y="3429000"/>
            <a:ext cx="5832475" cy="1616075"/>
          </a:xfrm>
          <a:prstGeom prst="rect">
            <a:avLst/>
          </a:prstGeom>
          <a:noFill/>
          <a:ln w="0">
            <a:noFill/>
          </a:ln>
        </p:spPr>
        <p:txBody>
          <a:bodyPr anchor="ctr">
            <a:noAutofit/>
          </a:bodyPr>
          <a:lstStyle/>
          <a:p>
            <a:pPr>
              <a:defRPr sz="4800" b="1">
                <a:solidFill>
                  <a:srgbClr val="FFFFFF"/>
                </a:solidFill>
                <a:latin typeface="DejaVu Sans"/>
                <a:ea typeface="DejaVu Sans"/>
                <a:cs typeface="DejaVu Sans"/>
              </a:defRPr>
            </a:pPr>
            <a:r>
              <a:rPr sz="4800" b="1" dirty="0">
                <a:solidFill>
                  <a:srgbClr val="FFFFFF"/>
                </a:solidFill>
                <a:latin typeface="DejaVu Sans"/>
                <a:ea typeface="DejaVu Sans"/>
                <a:cs typeface="DejaVu Sans"/>
              </a:rPr>
              <a:t>Is it time for change?</a:t>
            </a:r>
          </a:p>
        </p:txBody>
      </p:sp>
      <p:sp>
        <p:nvSpPr>
          <p:cNvPr id="8" name="Subtitle 7">
            <a:extLst>
              <a:ext uri="{FF2B5EF4-FFF2-40B4-BE49-F238E27FC236}">
                <a16:creationId xmlns:a16="http://schemas.microsoft.com/office/drawing/2014/main" id="{E2EF7D5D-CD5E-40F4-B2D7-07C768BAFEAB}"/>
              </a:ext>
            </a:extLst>
          </p:cNvPr>
          <p:cNvSpPr>
            <a:spLocks noGrp="1"/>
          </p:cNvSpPr>
          <p:nvPr>
            <p:ph type="subTitle" idx="1"/>
          </p:nvPr>
        </p:nvSpPr>
        <p:spPr>
          <a:xfrm>
            <a:off x="6096000" y="5125469"/>
            <a:ext cx="5832475" cy="501650"/>
          </a:xfrm>
          <a:prstGeom prst="rect">
            <a:avLst/>
          </a:prstGeom>
          <a:noFill/>
          <a:ln w="0">
            <a:noFill/>
          </a:ln>
        </p:spPr>
        <p:txBody>
          <a:bodyPr anchor="ctr">
            <a:noAutofit/>
          </a:bodyPr>
          <a:lstStyle/>
          <a:p>
            <a:pPr>
              <a:defRPr sz="1875" b="0">
                <a:solidFill>
                  <a:srgbClr val="FFFFFF"/>
                </a:solidFill>
                <a:latin typeface="DejaVu Sans"/>
                <a:ea typeface="DejaVu Sans"/>
                <a:cs typeface="DejaVu Sans"/>
              </a:defRPr>
            </a:pPr>
            <a:r>
              <a:rPr sz="1875" b="0" dirty="0">
                <a:solidFill>
                  <a:srgbClr val="FFFFFF"/>
                </a:solidFill>
                <a:latin typeface="DejaVu Sans"/>
                <a:ea typeface="DejaVu Sans"/>
                <a:cs typeface="DejaVu Sans"/>
              </a:rPr>
              <a:t>Dr. Jennifer Rukstad</a:t>
            </a:r>
          </a:p>
          <a:p>
            <a:pPr>
              <a:defRPr sz="1875" b="0">
                <a:solidFill>
                  <a:srgbClr val="FFFFFF"/>
                </a:solidFill>
                <a:latin typeface="DejaVu Sans"/>
                <a:ea typeface="DejaVu Sans"/>
                <a:cs typeface="DejaVu Sans"/>
              </a:defRPr>
            </a:pPr>
            <a:r>
              <a:rPr sz="1875" b="0" dirty="0">
                <a:solidFill>
                  <a:srgbClr val="FFFFFF"/>
                </a:solidFill>
                <a:latin typeface="DejaVu Sans"/>
                <a:ea typeface="DejaVu Sans"/>
                <a:cs typeface="DejaVu Sans"/>
              </a:rPr>
              <a:t>Executive Director, MSHSAA</a:t>
            </a:r>
          </a:p>
        </p:txBody>
      </p:sp>
    </p:spTree>
    <p:extLst>
      <p:ext uri="{BB962C8B-B14F-4D97-AF65-F5344CB8AC3E}">
        <p14:creationId xmlns:p14="http://schemas.microsoft.com/office/powerpoint/2010/main" val="3544468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9182B71-A29D-4226-83B4-9073EF4649B4}"/>
              </a:ext>
            </a:extLst>
          </p:cNvPr>
          <p:cNvSpPr>
            <a:spLocks noGrp="1"/>
          </p:cNvSpPr>
          <p:nvPr/>
        </p:nvSpPr>
        <p:spPr>
          <a:xfrm>
            <a:off x="10953750" y="6257925"/>
            <a:ext cx="619125" cy="285750"/>
          </a:xfrm>
          <a:prstGeom prst="rect">
            <a:avLst/>
          </a:prstGeom>
          <a:noFill/>
          <a:ln w="0">
            <a:noFill/>
          </a:ln>
        </p:spPr>
        <p:txBody>
          <a:bodyPr anchor="ctr">
            <a:noAutofit/>
          </a:bodyPr>
          <a:lstStyle/>
          <a:p>
            <a:pPr>
              <a:defRPr sz="1350" b="0">
                <a:solidFill>
                  <a:srgbClr val="566674"/>
                </a:solidFill>
                <a:latin typeface="DejaVu Sans"/>
                <a:ea typeface="DejaVu Sans"/>
                <a:cs typeface="DejaVu Sans"/>
              </a:defRPr>
            </a:pPr>
            <a:r>
              <a:rPr sz="1350" b="0">
                <a:solidFill>
                  <a:srgbClr val="566674"/>
                </a:solidFill>
                <a:latin typeface="DejaVu Sans"/>
                <a:ea typeface="DejaVu Sans"/>
                <a:cs typeface="DejaVu Sans"/>
              </a:rPr>
              <a:t>02</a:t>
            </a:r>
          </a:p>
        </p:txBody>
      </p:sp>
      <p:sp>
        <p:nvSpPr>
          <p:cNvPr id="3" name="Rectangle 2">
            <a:extLst>
              <a:ext uri="{FF2B5EF4-FFF2-40B4-BE49-F238E27FC236}">
                <a16:creationId xmlns:a16="http://schemas.microsoft.com/office/drawing/2014/main" id="{0F603637-5537-4AAD-816E-8721EC6EBCC6}"/>
              </a:ext>
            </a:extLst>
          </p:cNvPr>
          <p:cNvSpPr>
            <a:spLocks noGrp="1"/>
          </p:cNvSpPr>
          <p:nvPr/>
        </p:nvSpPr>
        <p:spPr>
          <a:xfrm>
            <a:off x="666750" y="1752600"/>
            <a:ext cx="10382250" cy="1695450"/>
          </a:xfrm>
          <a:prstGeom prst="rect">
            <a:avLst/>
          </a:prstGeom>
          <a:noFill/>
          <a:ln w="0">
            <a:noFill/>
          </a:ln>
        </p:spPr>
        <p:txBody>
          <a:bodyPr anchor="ctr">
            <a:noAutofit/>
          </a:bodyPr>
          <a:lstStyle/>
          <a:p>
            <a:pPr>
              <a:defRPr sz="3600" b="1">
                <a:solidFill>
                  <a:srgbClr val="236454"/>
                </a:solidFill>
                <a:latin typeface="DejaVu Sans"/>
                <a:ea typeface="DejaVu Sans"/>
                <a:cs typeface="DejaVu Sans"/>
              </a:defRPr>
            </a:pPr>
            <a:r>
              <a:rPr sz="3600" b="1" dirty="0">
                <a:solidFill>
                  <a:srgbClr val="236454"/>
                </a:solidFill>
                <a:latin typeface="DejaVu Sans"/>
                <a:ea typeface="DejaVu Sans"/>
                <a:cs typeface="DejaVu Sans"/>
              </a:rPr>
              <a:t>What is one change</a:t>
            </a:r>
            <a:r>
              <a:rPr lang="en-US" sz="3600" b="1" dirty="0">
                <a:solidFill>
                  <a:srgbClr val="236454"/>
                </a:solidFill>
                <a:latin typeface="DejaVu Sans"/>
                <a:ea typeface="DejaVu Sans"/>
                <a:cs typeface="DejaVu Sans"/>
              </a:rPr>
              <a:t> that you would like MSHSAA to make</a:t>
            </a:r>
            <a:r>
              <a:rPr sz="3600" b="1" dirty="0">
                <a:solidFill>
                  <a:srgbClr val="236454"/>
                </a:solidFill>
                <a:latin typeface="DejaVu Sans"/>
                <a:ea typeface="DejaVu Sans"/>
                <a:cs typeface="DejaVu Sans"/>
              </a:rPr>
              <a:t>?</a:t>
            </a:r>
          </a:p>
        </p:txBody>
      </p:sp>
      <p:sp>
        <p:nvSpPr>
          <p:cNvPr id="5" name="Rectangle 4">
            <a:extLst>
              <a:ext uri="{FF2B5EF4-FFF2-40B4-BE49-F238E27FC236}">
                <a16:creationId xmlns:a16="http://schemas.microsoft.com/office/drawing/2014/main" id="{3E39D310-8451-4DC7-BDCB-C9ADD2610B14}"/>
              </a:ext>
            </a:extLst>
          </p:cNvPr>
          <p:cNvSpPr>
            <a:spLocks noGrp="1"/>
          </p:cNvSpPr>
          <p:nvPr/>
        </p:nvSpPr>
        <p:spPr>
          <a:xfrm>
            <a:off x="666750" y="4438650"/>
            <a:ext cx="10477500"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sz="2175" b="0" dirty="0">
                <a:solidFill>
                  <a:srgbClr val="203344"/>
                </a:solidFill>
                <a:latin typeface="DejaVu Sans"/>
                <a:ea typeface="DejaVu Sans"/>
                <a:cs typeface="DejaVu Sans"/>
              </a:rPr>
              <a:t>Consider access, fairness, cost, </a:t>
            </a:r>
            <a:r>
              <a:rPr lang="en-US" sz="2175" b="0" dirty="0">
                <a:solidFill>
                  <a:srgbClr val="203344"/>
                </a:solidFill>
                <a:latin typeface="DejaVu Sans"/>
                <a:ea typeface="DejaVu Sans"/>
                <a:cs typeface="DejaVu Sans"/>
              </a:rPr>
              <a:t>time, and keeping it all education-based.</a:t>
            </a:r>
            <a:endParaRPr sz="2175" b="0" dirty="0">
              <a:solidFill>
                <a:srgbClr val="203344"/>
              </a:solidFill>
              <a:latin typeface="DejaVu Sans"/>
              <a:ea typeface="DejaVu Sans"/>
              <a:cs typeface="DejaVu Sans"/>
            </a:endParaRPr>
          </a:p>
        </p:txBody>
      </p:sp>
    </p:spTree>
    <p:extLst>
      <p:ext uri="{BB962C8B-B14F-4D97-AF65-F5344CB8AC3E}">
        <p14:creationId xmlns:p14="http://schemas.microsoft.com/office/powerpoint/2010/main" val="1033956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7EBED2-7D43-4041-BD18-2211B7AC4059}"/>
              </a:ext>
            </a:extLst>
          </p:cNvPr>
          <p:cNvSpPr>
            <a:spLocks noGrp="1"/>
          </p:cNvSpPr>
          <p:nvPr/>
        </p:nvSpPr>
        <p:spPr>
          <a:xfrm>
            <a:off x="619125" y="457200"/>
            <a:ext cx="10953750" cy="971550"/>
          </a:xfrm>
          <a:prstGeom prst="rect">
            <a:avLst/>
          </a:prstGeom>
          <a:noFill/>
          <a:ln w="0">
            <a:noFill/>
          </a:ln>
        </p:spPr>
        <p:txBody>
          <a:bodyPr anchor="ctr">
            <a:noAutofit/>
          </a:bodyPr>
          <a:lstStyle/>
          <a:p>
            <a:pPr>
              <a:defRPr sz="3300" b="1">
                <a:solidFill>
                  <a:srgbClr val="102B43"/>
                </a:solidFill>
                <a:latin typeface="DejaVu Sans"/>
                <a:ea typeface="DejaVu Sans"/>
                <a:cs typeface="DejaVu Sans"/>
              </a:defRPr>
            </a:pPr>
            <a:r>
              <a:rPr sz="3300" b="1">
                <a:solidFill>
                  <a:srgbClr val="102B43"/>
                </a:solidFill>
                <a:latin typeface="DejaVu Sans"/>
                <a:ea typeface="DejaVu Sans"/>
                <a:cs typeface="DejaVu Sans"/>
              </a:rPr>
              <a:t>The current decision landscape</a:t>
            </a:r>
          </a:p>
        </p:txBody>
      </p:sp>
      <p:sp>
        <p:nvSpPr>
          <p:cNvPr id="2" name="Rectangle 1">
            <a:extLst>
              <a:ext uri="{FF2B5EF4-FFF2-40B4-BE49-F238E27FC236}">
                <a16:creationId xmlns:a16="http://schemas.microsoft.com/office/drawing/2014/main" id="{8FEB4282-5858-47E7-AFFD-FB36C6092B71}"/>
              </a:ext>
            </a:extLst>
          </p:cNvPr>
          <p:cNvSpPr>
            <a:spLocks noGrp="1"/>
          </p:cNvSpPr>
          <p:nvPr/>
        </p:nvSpPr>
        <p:spPr>
          <a:xfrm>
            <a:off x="10953750" y="6257925"/>
            <a:ext cx="619125" cy="285750"/>
          </a:xfrm>
          <a:prstGeom prst="rect">
            <a:avLst/>
          </a:prstGeom>
          <a:noFill/>
          <a:ln w="0">
            <a:noFill/>
          </a:ln>
        </p:spPr>
        <p:txBody>
          <a:bodyPr anchor="ctr">
            <a:noAutofit/>
          </a:bodyPr>
          <a:lstStyle/>
          <a:p>
            <a:pPr>
              <a:defRPr sz="1350" b="0">
                <a:solidFill>
                  <a:srgbClr val="566674"/>
                </a:solidFill>
                <a:latin typeface="DejaVu Sans"/>
                <a:ea typeface="DejaVu Sans"/>
                <a:cs typeface="DejaVu Sans"/>
              </a:defRPr>
            </a:pPr>
            <a:r>
              <a:rPr sz="1350" b="0">
                <a:solidFill>
                  <a:srgbClr val="566674"/>
                </a:solidFill>
                <a:latin typeface="DejaVu Sans"/>
                <a:ea typeface="DejaVu Sans"/>
                <a:cs typeface="DejaVu Sans"/>
              </a:rPr>
              <a:t>03</a:t>
            </a:r>
          </a:p>
        </p:txBody>
      </p:sp>
      <p:graphicFrame>
        <p:nvGraphicFramePr>
          <p:cNvPr id="6" name="Table 5"/>
          <p:cNvGraphicFramePr/>
          <p:nvPr>
            <p:extLst>
              <p:ext uri="{D42A27DB-BD31-4B8C-83A1-F6EECF244321}">
                <p14:modId xmlns:p14="http://schemas.microsoft.com/office/powerpoint/2010/main" val="442519237"/>
              </p:ext>
            </p:extLst>
          </p:nvPr>
        </p:nvGraphicFramePr>
        <p:xfrm>
          <a:off x="666750" y="1752600"/>
          <a:ext cx="10858500" cy="4206240"/>
        </p:xfrm>
        <a:graphic>
          <a:graphicData uri="http://schemas.openxmlformats.org/drawingml/2006/table">
            <a:tbl>
              <a:tblPr/>
              <a:tblGrid>
                <a:gridCol w="4000500">
                  <a:extLst>
                    <a:ext uri="{9D8B030D-6E8A-4147-A177-3AD203B41FA5}">
                      <a16:colId xmlns:a16="http://schemas.microsoft.com/office/drawing/2014/main" val="20000"/>
                    </a:ext>
                  </a:extLst>
                </a:gridCol>
                <a:gridCol w="6858000">
                  <a:extLst>
                    <a:ext uri="{9D8B030D-6E8A-4147-A177-3AD203B41FA5}">
                      <a16:colId xmlns:a16="http://schemas.microsoft.com/office/drawing/2014/main" val="20001"/>
                    </a:ext>
                  </a:extLst>
                </a:gridCol>
              </a:tblGrid>
              <a:tr h="628650">
                <a:tc>
                  <a:txBody>
                    <a:bodyPr/>
                    <a:lstStyle/>
                    <a:p>
                      <a:r>
                        <a:rPr sz="2025" b="1">
                          <a:solidFill>
                            <a:srgbClr val="FFFFFF"/>
                          </a:solidFill>
                          <a:latin typeface="DejaVu Sans"/>
                          <a:ea typeface="DejaVu Sans"/>
                          <a:cs typeface="DejaVu Sans"/>
                        </a:rPr>
                        <a:t>Topic</a:t>
                      </a:r>
                    </a:p>
                  </a:txBody>
                  <a:tcPr marL="171450" marR="171450" marT="114300" marB="114300">
                    <a:solidFill>
                      <a:srgbClr val="102B43"/>
                    </a:solidFill>
                  </a:tcPr>
                </a:tc>
                <a:tc>
                  <a:txBody>
                    <a:bodyPr/>
                    <a:lstStyle/>
                    <a:p>
                      <a:r>
                        <a:rPr lang="en-US" sz="2025" b="1" dirty="0">
                          <a:solidFill>
                            <a:srgbClr val="FFFFFF"/>
                          </a:solidFill>
                          <a:latin typeface="DejaVu Sans"/>
                          <a:ea typeface="DejaVu Sans"/>
                          <a:cs typeface="DejaVu Sans"/>
                        </a:rPr>
                        <a:t>Current status</a:t>
                      </a:r>
                      <a:endParaRPr sz="2025" b="1" dirty="0">
                        <a:solidFill>
                          <a:srgbClr val="FFFFFF"/>
                        </a:solidFill>
                        <a:latin typeface="DejaVu Sans"/>
                        <a:ea typeface="DejaVu Sans"/>
                        <a:cs typeface="DejaVu Sans"/>
                      </a:endParaRPr>
                    </a:p>
                  </a:txBody>
                  <a:tcPr marL="171450" marR="171450" marT="114300" marB="114300">
                    <a:solidFill>
                      <a:srgbClr val="102B43"/>
                    </a:solidFill>
                  </a:tcPr>
                </a:tc>
                <a:extLst>
                  <a:ext uri="{0D108BD9-81ED-4DB2-BD59-A6C34878D82A}">
                    <a16:rowId xmlns:a16="http://schemas.microsoft.com/office/drawing/2014/main" val="10000"/>
                  </a:ext>
                </a:extLst>
              </a:tr>
              <a:tr h="628650">
                <a:tc>
                  <a:txBody>
                    <a:bodyPr/>
                    <a:lstStyle/>
                    <a:p>
                      <a:r>
                        <a:rPr sz="2025">
                          <a:solidFill>
                            <a:srgbClr val="203344"/>
                          </a:solidFill>
                          <a:latin typeface="DejaVu Sans"/>
                          <a:ea typeface="DejaVu Sans"/>
                          <a:cs typeface="DejaVu Sans"/>
                        </a:rPr>
                        <a:t>Board structure</a:t>
                      </a:r>
                    </a:p>
                  </a:txBody>
                  <a:tcPr marL="171450" marR="171450" marT="114300" marB="114300">
                    <a:solidFill>
                      <a:srgbClr val="FAF8F3"/>
                    </a:solidFill>
                  </a:tcPr>
                </a:tc>
                <a:tc>
                  <a:txBody>
                    <a:bodyPr/>
                    <a:lstStyle/>
                    <a:p>
                      <a:r>
                        <a:rPr sz="2025">
                          <a:solidFill>
                            <a:srgbClr val="203344"/>
                          </a:solidFill>
                          <a:latin typeface="DejaVu Sans"/>
                          <a:ea typeface="DejaVu Sans"/>
                          <a:cs typeface="DejaVu Sans"/>
                        </a:rPr>
                        <a:t>Special ballot authorized. Vote ahead.</a:t>
                      </a:r>
                    </a:p>
                  </a:txBody>
                  <a:tcPr marL="171450" marR="171450" marT="114300" marB="114300">
                    <a:solidFill>
                      <a:srgbClr val="FAF8F3"/>
                    </a:solidFill>
                  </a:tcPr>
                </a:tc>
                <a:extLst>
                  <a:ext uri="{0D108BD9-81ED-4DB2-BD59-A6C34878D82A}">
                    <a16:rowId xmlns:a16="http://schemas.microsoft.com/office/drawing/2014/main" val="10001"/>
                  </a:ext>
                </a:extLst>
              </a:tr>
              <a:tr h="628650">
                <a:tc>
                  <a:txBody>
                    <a:bodyPr/>
                    <a:lstStyle/>
                    <a:p>
                      <a:r>
                        <a:rPr sz="2025">
                          <a:solidFill>
                            <a:srgbClr val="203344"/>
                          </a:solidFill>
                          <a:latin typeface="DejaVu Sans"/>
                          <a:ea typeface="DejaVu Sans"/>
                          <a:cs typeface="DejaVu Sans"/>
                        </a:rPr>
                        <a:t>Championship Factor</a:t>
                      </a:r>
                    </a:p>
                  </a:txBody>
                  <a:tcPr marL="171450" marR="171450" marT="114300" marB="114300">
                    <a:solidFill>
                      <a:srgbClr val="FAF8F3"/>
                    </a:solidFill>
                  </a:tcPr>
                </a:tc>
                <a:tc>
                  <a:txBody>
                    <a:bodyPr/>
                    <a:lstStyle/>
                    <a:p>
                      <a:r>
                        <a:rPr sz="2025">
                          <a:solidFill>
                            <a:srgbClr val="203344"/>
                          </a:solidFill>
                          <a:latin typeface="DejaVu Sans"/>
                          <a:ea typeface="DejaVu Sans"/>
                          <a:cs typeface="DejaVu Sans"/>
                        </a:rPr>
                        <a:t>June policy changes approved.</a:t>
                      </a:r>
                    </a:p>
                  </a:txBody>
                  <a:tcPr marL="171450" marR="171450" marT="114300" marB="114300">
                    <a:solidFill>
                      <a:srgbClr val="FAF8F3"/>
                    </a:solidFill>
                  </a:tcPr>
                </a:tc>
                <a:extLst>
                  <a:ext uri="{0D108BD9-81ED-4DB2-BD59-A6C34878D82A}">
                    <a16:rowId xmlns:a16="http://schemas.microsoft.com/office/drawing/2014/main" val="10002"/>
                  </a:ext>
                </a:extLst>
              </a:tr>
              <a:tr h="628650">
                <a:tc>
                  <a:txBody>
                    <a:bodyPr/>
                    <a:lstStyle/>
                    <a:p>
                      <a:r>
                        <a:rPr sz="2025" dirty="0">
                          <a:solidFill>
                            <a:srgbClr val="203344"/>
                          </a:solidFill>
                          <a:latin typeface="DejaVu Sans"/>
                          <a:ea typeface="DejaVu Sans"/>
                          <a:cs typeface="DejaVu Sans"/>
                        </a:rPr>
                        <a:t>One-time transfer exception</a:t>
                      </a:r>
                      <a:r>
                        <a:rPr lang="en-US" sz="2025" dirty="0">
                          <a:solidFill>
                            <a:srgbClr val="203344"/>
                          </a:solidFill>
                          <a:latin typeface="DejaVu Sans"/>
                          <a:ea typeface="DejaVu Sans"/>
                          <a:cs typeface="DejaVu Sans"/>
                        </a:rPr>
                        <a:t> &amp; coaching link rule</a:t>
                      </a:r>
                      <a:endParaRPr sz="2025" dirty="0">
                        <a:solidFill>
                          <a:srgbClr val="203344"/>
                        </a:solidFill>
                        <a:latin typeface="DejaVu Sans"/>
                        <a:ea typeface="DejaVu Sans"/>
                        <a:cs typeface="DejaVu Sans"/>
                      </a:endParaRPr>
                    </a:p>
                  </a:txBody>
                  <a:tcPr marL="171450" marR="171450" marT="114300" marB="114300">
                    <a:solidFill>
                      <a:srgbClr val="FAF8F3"/>
                    </a:solidFill>
                  </a:tcPr>
                </a:tc>
                <a:tc>
                  <a:txBody>
                    <a:bodyPr/>
                    <a:lstStyle/>
                    <a:p>
                      <a:r>
                        <a:rPr lang="en-US" sz="2025" dirty="0">
                          <a:solidFill>
                            <a:srgbClr val="203344"/>
                          </a:solidFill>
                          <a:latin typeface="DejaVu Sans"/>
                          <a:ea typeface="DejaVu Sans"/>
                          <a:cs typeface="DejaVu Sans"/>
                        </a:rPr>
                        <a:t>Transfer Ad Hoc discussing.</a:t>
                      </a:r>
                      <a:endParaRPr sz="2025" dirty="0">
                        <a:solidFill>
                          <a:srgbClr val="203344"/>
                        </a:solidFill>
                        <a:latin typeface="DejaVu Sans"/>
                        <a:ea typeface="DejaVu Sans"/>
                        <a:cs typeface="DejaVu Sans"/>
                      </a:endParaRPr>
                    </a:p>
                  </a:txBody>
                  <a:tcPr marL="171450" marR="171450" marT="114300" marB="114300">
                    <a:solidFill>
                      <a:srgbClr val="FAF8F3"/>
                    </a:solidFill>
                  </a:tcPr>
                </a:tc>
                <a:extLst>
                  <a:ext uri="{0D108BD9-81ED-4DB2-BD59-A6C34878D82A}">
                    <a16:rowId xmlns:a16="http://schemas.microsoft.com/office/drawing/2014/main" val="10003"/>
                  </a:ext>
                </a:extLst>
              </a:tr>
              <a:tr h="628650">
                <a:tc>
                  <a:txBody>
                    <a:bodyPr/>
                    <a:lstStyle/>
                    <a:p>
                      <a:r>
                        <a:rPr lang="en-US" sz="2025" dirty="0">
                          <a:solidFill>
                            <a:srgbClr val="203344"/>
                          </a:solidFill>
                          <a:latin typeface="DejaVu Sans"/>
                          <a:ea typeface="DejaVu Sans"/>
                          <a:cs typeface="DejaVu Sans"/>
                        </a:rPr>
                        <a:t>Points-based d</a:t>
                      </a:r>
                      <a:r>
                        <a:rPr sz="2025" dirty="0">
                          <a:solidFill>
                            <a:srgbClr val="203344"/>
                          </a:solidFill>
                          <a:latin typeface="DejaVu Sans"/>
                          <a:ea typeface="DejaVu Sans"/>
                          <a:cs typeface="DejaVu Sans"/>
                        </a:rPr>
                        <a:t>istrict seeding</a:t>
                      </a:r>
                    </a:p>
                  </a:txBody>
                  <a:tcPr marL="171450" marR="171450" marT="114300" marB="114300">
                    <a:solidFill>
                      <a:srgbClr val="FAF8F3"/>
                    </a:solidFill>
                  </a:tcPr>
                </a:tc>
                <a:tc>
                  <a:txBody>
                    <a:bodyPr/>
                    <a:lstStyle/>
                    <a:p>
                      <a:r>
                        <a:rPr lang="en-US" sz="2025" dirty="0">
                          <a:solidFill>
                            <a:srgbClr val="203344"/>
                          </a:solidFill>
                          <a:latin typeface="DejaVu Sans"/>
                          <a:ea typeface="DejaVu Sans"/>
                          <a:cs typeface="DejaVu Sans"/>
                        </a:rPr>
                        <a:t>Coming in 2027-2028. Pilot happening now.</a:t>
                      </a:r>
                      <a:endParaRPr sz="2025" dirty="0">
                        <a:solidFill>
                          <a:srgbClr val="203344"/>
                        </a:solidFill>
                        <a:latin typeface="DejaVu Sans"/>
                        <a:ea typeface="DejaVu Sans"/>
                        <a:cs typeface="DejaVu Sans"/>
                      </a:endParaRPr>
                    </a:p>
                  </a:txBody>
                  <a:tcPr marL="171450" marR="171450" marT="114300" marB="114300">
                    <a:solidFill>
                      <a:srgbClr val="FAF8F3"/>
                    </a:solidFill>
                  </a:tcPr>
                </a:tc>
                <a:extLst>
                  <a:ext uri="{0D108BD9-81ED-4DB2-BD59-A6C34878D82A}">
                    <a16:rowId xmlns:a16="http://schemas.microsoft.com/office/drawing/2014/main" val="10004"/>
                  </a:ext>
                </a:extLst>
              </a:tr>
              <a:tr h="628650">
                <a:tc>
                  <a:txBody>
                    <a:bodyPr/>
                    <a:lstStyle/>
                    <a:p>
                      <a:r>
                        <a:rPr sz="2025">
                          <a:solidFill>
                            <a:srgbClr val="203344"/>
                          </a:solidFill>
                          <a:latin typeface="DejaVu Sans"/>
                          <a:ea typeface="DejaVu Sans"/>
                          <a:cs typeface="DejaVu Sans"/>
                        </a:rPr>
                        <a:t>Strategic planning</a:t>
                      </a:r>
                    </a:p>
                  </a:txBody>
                  <a:tcPr marL="171450" marR="171450" marT="114300" marB="114300">
                    <a:solidFill>
                      <a:srgbClr val="FAF8F3"/>
                    </a:solidFill>
                  </a:tcPr>
                </a:tc>
                <a:tc>
                  <a:txBody>
                    <a:bodyPr/>
                    <a:lstStyle/>
                    <a:p>
                      <a:r>
                        <a:rPr sz="2025" dirty="0">
                          <a:solidFill>
                            <a:srgbClr val="203344"/>
                          </a:solidFill>
                          <a:latin typeface="DejaVu Sans"/>
                          <a:ea typeface="DejaVu Sans"/>
                          <a:cs typeface="DejaVu Sans"/>
                        </a:rPr>
                        <a:t>Planning underway. Fall survey sought input.</a:t>
                      </a:r>
                    </a:p>
                  </a:txBody>
                  <a:tcPr marL="171450" marR="171450" marT="114300" marB="114300">
                    <a:solidFill>
                      <a:srgbClr val="FAF8F3"/>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28895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77C740-5CD0-48D9-A849-84E6F7973E3D}"/>
              </a:ext>
            </a:extLst>
          </p:cNvPr>
          <p:cNvSpPr>
            <a:spLocks noGrp="1"/>
          </p:cNvSpPr>
          <p:nvPr/>
        </p:nvSpPr>
        <p:spPr>
          <a:xfrm>
            <a:off x="619125" y="457200"/>
            <a:ext cx="10953750" cy="971550"/>
          </a:xfrm>
          <a:prstGeom prst="rect">
            <a:avLst/>
          </a:prstGeom>
          <a:noFill/>
          <a:ln w="0">
            <a:noFill/>
          </a:ln>
        </p:spPr>
        <p:txBody>
          <a:bodyPr anchor="ctr">
            <a:noAutofit/>
          </a:bodyPr>
          <a:lstStyle/>
          <a:p>
            <a:pPr>
              <a:defRPr sz="3300" b="1">
                <a:solidFill>
                  <a:srgbClr val="102B43"/>
                </a:solidFill>
                <a:latin typeface="DejaVu Sans"/>
                <a:ea typeface="DejaVu Sans"/>
                <a:cs typeface="DejaVu Sans"/>
              </a:defRPr>
            </a:pPr>
            <a:r>
              <a:rPr sz="3300" b="1">
                <a:solidFill>
                  <a:srgbClr val="102B43"/>
                </a:solidFill>
                <a:latin typeface="DejaVu Sans"/>
                <a:ea typeface="DejaVu Sans"/>
                <a:cs typeface="DejaVu Sans"/>
              </a:rPr>
              <a:t>MSHSAA and its member schools</a:t>
            </a:r>
          </a:p>
        </p:txBody>
      </p:sp>
      <p:sp>
        <p:nvSpPr>
          <p:cNvPr id="2" name="Rectangle 1">
            <a:extLst>
              <a:ext uri="{FF2B5EF4-FFF2-40B4-BE49-F238E27FC236}">
                <a16:creationId xmlns:a16="http://schemas.microsoft.com/office/drawing/2014/main" id="{79DD58AA-5623-4B4E-9B57-F72B8E5DDBEF}"/>
              </a:ext>
            </a:extLst>
          </p:cNvPr>
          <p:cNvSpPr>
            <a:spLocks noGrp="1"/>
          </p:cNvSpPr>
          <p:nvPr/>
        </p:nvSpPr>
        <p:spPr>
          <a:xfrm>
            <a:off x="10953750" y="6257925"/>
            <a:ext cx="619125" cy="285750"/>
          </a:xfrm>
          <a:prstGeom prst="rect">
            <a:avLst/>
          </a:prstGeom>
          <a:noFill/>
          <a:ln w="0">
            <a:noFill/>
          </a:ln>
        </p:spPr>
        <p:txBody>
          <a:bodyPr anchor="ctr">
            <a:noAutofit/>
          </a:bodyPr>
          <a:lstStyle/>
          <a:p>
            <a:pPr>
              <a:defRPr sz="1350" b="0">
                <a:solidFill>
                  <a:srgbClr val="566674"/>
                </a:solidFill>
                <a:latin typeface="DejaVu Sans"/>
                <a:ea typeface="DejaVu Sans"/>
                <a:cs typeface="DejaVu Sans"/>
              </a:defRPr>
            </a:pPr>
            <a:r>
              <a:rPr sz="1350" b="0">
                <a:solidFill>
                  <a:srgbClr val="566674"/>
                </a:solidFill>
                <a:latin typeface="DejaVu Sans"/>
                <a:ea typeface="DejaVu Sans"/>
                <a:cs typeface="DejaVu Sans"/>
              </a:rPr>
              <a:t>04</a:t>
            </a:r>
          </a:p>
        </p:txBody>
      </p:sp>
      <p:sp>
        <p:nvSpPr>
          <p:cNvPr id="3" name="Rectangle 2">
            <a:extLst>
              <a:ext uri="{FF2B5EF4-FFF2-40B4-BE49-F238E27FC236}">
                <a16:creationId xmlns:a16="http://schemas.microsoft.com/office/drawing/2014/main" id="{DCE896FC-D098-4CF7-96EC-DFD931D98479}"/>
              </a:ext>
            </a:extLst>
          </p:cNvPr>
          <p:cNvSpPr>
            <a:spLocks noGrp="1"/>
          </p:cNvSpPr>
          <p:nvPr/>
        </p:nvSpPr>
        <p:spPr>
          <a:xfrm>
            <a:off x="666750" y="1704975"/>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sz="2475" b="0">
                <a:solidFill>
                  <a:srgbClr val="203344"/>
                </a:solidFill>
                <a:latin typeface="DejaVu Sans"/>
                <a:ea typeface="DejaVu Sans"/>
                <a:cs typeface="DejaVu Sans"/>
              </a:rPr>
              <a:t>An independent, private association of public, private, and charter schools.</a:t>
            </a:r>
          </a:p>
        </p:txBody>
      </p:sp>
      <p:sp>
        <p:nvSpPr>
          <p:cNvPr id="4" name="Rectangle 3">
            <a:extLst>
              <a:ext uri="{FF2B5EF4-FFF2-40B4-BE49-F238E27FC236}">
                <a16:creationId xmlns:a16="http://schemas.microsoft.com/office/drawing/2014/main" id="{841D4FA0-4557-4AE6-BE3F-71FCB6EC3423}"/>
              </a:ext>
            </a:extLst>
          </p:cNvPr>
          <p:cNvSpPr>
            <a:spLocks noGrp="1"/>
          </p:cNvSpPr>
          <p:nvPr/>
        </p:nvSpPr>
        <p:spPr>
          <a:xfrm>
            <a:off x="666750" y="3019425"/>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sz="2475" b="0">
                <a:solidFill>
                  <a:srgbClr val="203344"/>
                </a:solidFill>
                <a:latin typeface="DejaVu Sans"/>
                <a:ea typeface="DejaVu Sans"/>
                <a:cs typeface="DejaVu Sans"/>
              </a:rPr>
              <a:t>Member schools and the Board establish the terms of statewide interscholastic competition.</a:t>
            </a:r>
          </a:p>
        </p:txBody>
      </p:sp>
      <p:sp>
        <p:nvSpPr>
          <p:cNvPr id="5" name="Rectangle 4">
            <a:extLst>
              <a:ext uri="{FF2B5EF4-FFF2-40B4-BE49-F238E27FC236}">
                <a16:creationId xmlns:a16="http://schemas.microsoft.com/office/drawing/2014/main" id="{35F019EC-690D-4011-9D97-36F928E027E8}"/>
              </a:ext>
            </a:extLst>
          </p:cNvPr>
          <p:cNvSpPr>
            <a:spLocks noGrp="1"/>
          </p:cNvSpPr>
          <p:nvPr/>
        </p:nvSpPr>
        <p:spPr>
          <a:xfrm>
            <a:off x="666750" y="4333875"/>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sz="2475" b="0">
                <a:solidFill>
                  <a:srgbClr val="203344"/>
                </a:solidFill>
                <a:latin typeface="DejaVu Sans"/>
                <a:ea typeface="DejaVu Sans"/>
                <a:cs typeface="DejaVu Sans"/>
              </a:rPr>
              <a:t>Our shared purpose is student development through participation.</a:t>
            </a:r>
          </a:p>
        </p:txBody>
      </p:sp>
    </p:spTree>
    <p:extLst>
      <p:ext uri="{BB962C8B-B14F-4D97-AF65-F5344CB8AC3E}">
        <p14:creationId xmlns:p14="http://schemas.microsoft.com/office/powerpoint/2010/main" val="547260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58F1CD8-6A8B-4E76-8AFB-9457260743EE}"/>
              </a:ext>
            </a:extLst>
          </p:cNvPr>
          <p:cNvSpPr>
            <a:spLocks noGrp="1"/>
          </p:cNvSpPr>
          <p:nvPr/>
        </p:nvSpPr>
        <p:spPr>
          <a:xfrm>
            <a:off x="619125" y="457200"/>
            <a:ext cx="10953750" cy="971550"/>
          </a:xfrm>
          <a:prstGeom prst="rect">
            <a:avLst/>
          </a:prstGeom>
          <a:noFill/>
          <a:ln w="0">
            <a:noFill/>
          </a:ln>
        </p:spPr>
        <p:txBody>
          <a:bodyPr anchor="ctr">
            <a:noAutofit/>
          </a:bodyPr>
          <a:lstStyle/>
          <a:p>
            <a:pPr>
              <a:defRPr sz="3300" b="1">
                <a:solidFill>
                  <a:srgbClr val="102B43"/>
                </a:solidFill>
                <a:latin typeface="DejaVu Sans"/>
                <a:ea typeface="DejaVu Sans"/>
                <a:cs typeface="DejaVu Sans"/>
              </a:defRPr>
            </a:pPr>
            <a:r>
              <a:rPr sz="3300" b="1">
                <a:solidFill>
                  <a:srgbClr val="102B43"/>
                </a:solidFill>
                <a:latin typeface="DejaVu Sans"/>
                <a:ea typeface="DejaVu Sans"/>
                <a:cs typeface="DejaVu Sans"/>
              </a:rPr>
              <a:t>How a change becomes a rule</a:t>
            </a:r>
          </a:p>
        </p:txBody>
      </p:sp>
      <p:sp>
        <p:nvSpPr>
          <p:cNvPr id="2" name="Rectangle 1">
            <a:extLst>
              <a:ext uri="{FF2B5EF4-FFF2-40B4-BE49-F238E27FC236}">
                <a16:creationId xmlns:a16="http://schemas.microsoft.com/office/drawing/2014/main" id="{91171245-082B-413A-8583-353B56291151}"/>
              </a:ext>
            </a:extLst>
          </p:cNvPr>
          <p:cNvSpPr>
            <a:spLocks noGrp="1"/>
          </p:cNvSpPr>
          <p:nvPr/>
        </p:nvSpPr>
        <p:spPr>
          <a:xfrm>
            <a:off x="10953750" y="6257925"/>
            <a:ext cx="619125" cy="285750"/>
          </a:xfrm>
          <a:prstGeom prst="rect">
            <a:avLst/>
          </a:prstGeom>
          <a:noFill/>
          <a:ln w="0">
            <a:noFill/>
          </a:ln>
        </p:spPr>
        <p:txBody>
          <a:bodyPr anchor="ctr">
            <a:noAutofit/>
          </a:bodyPr>
          <a:lstStyle/>
          <a:p>
            <a:pPr>
              <a:defRPr sz="1350" b="0">
                <a:solidFill>
                  <a:srgbClr val="566674"/>
                </a:solidFill>
                <a:latin typeface="DejaVu Sans"/>
                <a:ea typeface="DejaVu Sans"/>
                <a:cs typeface="DejaVu Sans"/>
              </a:defRPr>
            </a:pPr>
            <a:r>
              <a:rPr sz="1350" b="0">
                <a:solidFill>
                  <a:srgbClr val="566674"/>
                </a:solidFill>
                <a:latin typeface="DejaVu Sans"/>
                <a:ea typeface="DejaVu Sans"/>
                <a:cs typeface="DejaVu Sans"/>
              </a:rPr>
              <a:t>05</a:t>
            </a:r>
          </a:p>
        </p:txBody>
      </p:sp>
      <p:sp>
        <p:nvSpPr>
          <p:cNvPr id="3" name="Rectangle 2">
            <a:extLst>
              <a:ext uri="{FF2B5EF4-FFF2-40B4-BE49-F238E27FC236}">
                <a16:creationId xmlns:a16="http://schemas.microsoft.com/office/drawing/2014/main" id="{8D46D74F-94AB-4714-B5EE-1D18640D41B2}"/>
              </a:ext>
            </a:extLst>
          </p:cNvPr>
          <p:cNvSpPr>
            <a:spLocks noGrp="1"/>
          </p:cNvSpPr>
          <p:nvPr/>
        </p:nvSpPr>
        <p:spPr>
          <a:xfrm>
            <a:off x="666750" y="1743075"/>
            <a:ext cx="5143500" cy="619125"/>
          </a:xfrm>
          <a:prstGeom prst="rect">
            <a:avLst/>
          </a:prstGeom>
          <a:noFill/>
          <a:ln w="0">
            <a:noFill/>
          </a:ln>
        </p:spPr>
        <p:txBody>
          <a:bodyPr anchor="ctr">
            <a:noAutofit/>
          </a:bodyPr>
          <a:lstStyle/>
          <a:p>
            <a:pPr>
              <a:defRPr sz="2250" b="1">
                <a:solidFill>
                  <a:srgbClr val="236454"/>
                </a:solidFill>
                <a:latin typeface="DejaVu Sans"/>
                <a:ea typeface="DejaVu Sans"/>
                <a:cs typeface="DejaVu Sans"/>
              </a:defRPr>
            </a:pPr>
            <a:r>
              <a:rPr sz="2250" b="1">
                <a:solidFill>
                  <a:srgbClr val="236454"/>
                </a:solidFill>
                <a:latin typeface="DejaVu Sans"/>
                <a:ea typeface="DejaVu Sans"/>
                <a:cs typeface="DejaVu Sans"/>
              </a:rPr>
              <a:t>Membership decisions</a:t>
            </a:r>
          </a:p>
        </p:txBody>
      </p:sp>
      <p:sp>
        <p:nvSpPr>
          <p:cNvPr id="4" name="Rectangle 3">
            <a:extLst>
              <a:ext uri="{FF2B5EF4-FFF2-40B4-BE49-F238E27FC236}">
                <a16:creationId xmlns:a16="http://schemas.microsoft.com/office/drawing/2014/main" id="{503ED632-F158-4E06-AF99-F08131F620A3}"/>
              </a:ext>
            </a:extLst>
          </p:cNvPr>
          <p:cNvSpPr>
            <a:spLocks noGrp="1"/>
          </p:cNvSpPr>
          <p:nvPr/>
        </p:nvSpPr>
        <p:spPr>
          <a:xfrm>
            <a:off x="6381750" y="1743075"/>
            <a:ext cx="5143500" cy="619125"/>
          </a:xfrm>
          <a:prstGeom prst="rect">
            <a:avLst/>
          </a:prstGeom>
          <a:noFill/>
          <a:ln w="0">
            <a:noFill/>
          </a:ln>
        </p:spPr>
        <p:txBody>
          <a:bodyPr anchor="ctr">
            <a:noAutofit/>
          </a:bodyPr>
          <a:lstStyle/>
          <a:p>
            <a:pPr>
              <a:defRPr sz="2250" b="1">
                <a:solidFill>
                  <a:srgbClr val="236454"/>
                </a:solidFill>
                <a:latin typeface="DejaVu Sans"/>
                <a:ea typeface="DejaVu Sans"/>
                <a:cs typeface="DejaVu Sans"/>
              </a:defRPr>
            </a:pPr>
            <a:r>
              <a:rPr sz="2250" b="1">
                <a:solidFill>
                  <a:srgbClr val="236454"/>
                </a:solidFill>
                <a:latin typeface="DejaVu Sans"/>
                <a:ea typeface="DejaVu Sans"/>
                <a:cs typeface="DejaVu Sans"/>
              </a:rPr>
              <a:t>Board decisions</a:t>
            </a:r>
          </a:p>
        </p:txBody>
      </p:sp>
      <p:sp>
        <p:nvSpPr>
          <p:cNvPr id="5" name="Rectangle 4">
            <a:extLst>
              <a:ext uri="{FF2B5EF4-FFF2-40B4-BE49-F238E27FC236}">
                <a16:creationId xmlns:a16="http://schemas.microsoft.com/office/drawing/2014/main" id="{F4737D13-946C-41FE-9541-374B9281DE6C}"/>
              </a:ext>
            </a:extLst>
          </p:cNvPr>
          <p:cNvSpPr>
            <a:spLocks noGrp="1"/>
          </p:cNvSpPr>
          <p:nvPr/>
        </p:nvSpPr>
        <p:spPr>
          <a:xfrm>
            <a:off x="666750" y="2590800"/>
            <a:ext cx="5048250"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sz="2175" b="0">
                <a:solidFill>
                  <a:srgbClr val="203344"/>
                </a:solidFill>
                <a:latin typeface="DejaVu Sans"/>
                <a:ea typeface="DejaVu Sans"/>
                <a:cs typeface="DejaVu Sans"/>
              </a:rPr>
              <a:t>Constitutional amendments require a two-thirds majority of schools voting.</a:t>
            </a:r>
          </a:p>
        </p:txBody>
      </p:sp>
      <p:sp>
        <p:nvSpPr>
          <p:cNvPr id="6" name="Rectangle 5">
            <a:extLst>
              <a:ext uri="{FF2B5EF4-FFF2-40B4-BE49-F238E27FC236}">
                <a16:creationId xmlns:a16="http://schemas.microsoft.com/office/drawing/2014/main" id="{E3B2D350-9195-4789-9A3E-A99DB3CD2D16}"/>
              </a:ext>
            </a:extLst>
          </p:cNvPr>
          <p:cNvSpPr>
            <a:spLocks noGrp="1"/>
          </p:cNvSpPr>
          <p:nvPr/>
        </p:nvSpPr>
        <p:spPr>
          <a:xfrm>
            <a:off x="666750" y="4029075"/>
            <a:ext cx="5048250"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sz="2175" b="0">
                <a:solidFill>
                  <a:srgbClr val="203344"/>
                </a:solidFill>
                <a:latin typeface="DejaVu Sans"/>
                <a:ea typeface="DejaVu Sans"/>
                <a:cs typeface="DejaVu Sans"/>
              </a:rPr>
              <a:t>By-law amendments require a majority of schools voting.</a:t>
            </a:r>
          </a:p>
        </p:txBody>
      </p:sp>
      <p:sp>
        <p:nvSpPr>
          <p:cNvPr id="7" name="Rectangle 6">
            <a:extLst>
              <a:ext uri="{FF2B5EF4-FFF2-40B4-BE49-F238E27FC236}">
                <a16:creationId xmlns:a16="http://schemas.microsoft.com/office/drawing/2014/main" id="{E4B01A5E-F121-44EF-875B-A930E1F4FBC9}"/>
              </a:ext>
            </a:extLst>
          </p:cNvPr>
          <p:cNvSpPr>
            <a:spLocks noGrp="1"/>
          </p:cNvSpPr>
          <p:nvPr/>
        </p:nvSpPr>
        <p:spPr>
          <a:xfrm>
            <a:off x="6381750" y="2590800"/>
            <a:ext cx="5048250"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sz="2175" b="0">
                <a:solidFill>
                  <a:srgbClr val="203344"/>
                </a:solidFill>
                <a:latin typeface="DejaVu Sans"/>
                <a:ea typeface="DejaVu Sans"/>
                <a:cs typeface="DejaVu Sans"/>
              </a:rPr>
              <a:t>Board policy operates within the Constitution and By-Laws.</a:t>
            </a:r>
          </a:p>
        </p:txBody>
      </p:sp>
      <p:sp>
        <p:nvSpPr>
          <p:cNvPr id="8" name="Rectangle 7">
            <a:extLst>
              <a:ext uri="{FF2B5EF4-FFF2-40B4-BE49-F238E27FC236}">
                <a16:creationId xmlns:a16="http://schemas.microsoft.com/office/drawing/2014/main" id="{6AEA8939-DC7E-4B56-A8BC-6835DA0FE89C}"/>
              </a:ext>
            </a:extLst>
          </p:cNvPr>
          <p:cNvSpPr>
            <a:spLocks noGrp="1"/>
          </p:cNvSpPr>
          <p:nvPr/>
        </p:nvSpPr>
        <p:spPr>
          <a:xfrm>
            <a:off x="6429375" y="3751582"/>
            <a:ext cx="5048250"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lang="en-US" sz="2175" b="0" dirty="0">
                <a:solidFill>
                  <a:srgbClr val="203344"/>
                </a:solidFill>
                <a:latin typeface="DejaVu Sans"/>
                <a:ea typeface="DejaVu Sans"/>
                <a:cs typeface="DejaVu Sans"/>
              </a:rPr>
              <a:t>Board directs postseason tournaments.</a:t>
            </a:r>
            <a:endParaRPr sz="2175" b="0" dirty="0">
              <a:solidFill>
                <a:srgbClr val="203344"/>
              </a:solidFill>
              <a:latin typeface="DejaVu Sans"/>
              <a:ea typeface="DejaVu Sans"/>
              <a:cs typeface="DejaVu Sans"/>
            </a:endParaRPr>
          </a:p>
        </p:txBody>
      </p:sp>
      <p:sp>
        <p:nvSpPr>
          <p:cNvPr id="11" name="Rectangle 10">
            <a:extLst>
              <a:ext uri="{FF2B5EF4-FFF2-40B4-BE49-F238E27FC236}">
                <a16:creationId xmlns:a16="http://schemas.microsoft.com/office/drawing/2014/main" id="{86D068A8-91A9-49D5-825A-D771440A80AE}"/>
              </a:ext>
            </a:extLst>
          </p:cNvPr>
          <p:cNvSpPr>
            <a:spLocks noGrp="1"/>
          </p:cNvSpPr>
          <p:nvPr/>
        </p:nvSpPr>
        <p:spPr>
          <a:xfrm>
            <a:off x="6381750" y="4924425"/>
            <a:ext cx="5048250"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lang="en-US" sz="2175" b="0" dirty="0">
                <a:solidFill>
                  <a:srgbClr val="203344"/>
                </a:solidFill>
                <a:latin typeface="DejaVu Sans"/>
                <a:ea typeface="DejaVu Sans"/>
                <a:cs typeface="DejaVu Sans"/>
              </a:rPr>
              <a:t>Board establishes Board Policies.</a:t>
            </a:r>
            <a:endParaRPr sz="2175" b="0" dirty="0">
              <a:solidFill>
                <a:srgbClr val="203344"/>
              </a:solidFill>
              <a:latin typeface="DejaVu Sans"/>
              <a:ea typeface="DejaVu Sans"/>
              <a:cs typeface="DejaVu Sans"/>
            </a:endParaRPr>
          </a:p>
        </p:txBody>
      </p:sp>
    </p:spTree>
    <p:extLst>
      <p:ext uri="{BB962C8B-B14F-4D97-AF65-F5344CB8AC3E}">
        <p14:creationId xmlns:p14="http://schemas.microsoft.com/office/powerpoint/2010/main" val="1021457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FBC9C8-B5F4-4AB9-B8E5-90DABDF85164}"/>
              </a:ext>
            </a:extLst>
          </p:cNvPr>
          <p:cNvSpPr>
            <a:spLocks noGrp="1"/>
          </p:cNvSpPr>
          <p:nvPr/>
        </p:nvSpPr>
        <p:spPr>
          <a:xfrm>
            <a:off x="619125" y="457200"/>
            <a:ext cx="10953750" cy="971550"/>
          </a:xfrm>
          <a:prstGeom prst="rect">
            <a:avLst/>
          </a:prstGeom>
          <a:noFill/>
          <a:ln w="0">
            <a:noFill/>
          </a:ln>
        </p:spPr>
        <p:txBody>
          <a:bodyPr anchor="ctr">
            <a:noAutofit/>
          </a:bodyPr>
          <a:lstStyle/>
          <a:p>
            <a:pPr>
              <a:defRPr sz="3300" b="1">
                <a:solidFill>
                  <a:srgbClr val="102B43"/>
                </a:solidFill>
                <a:latin typeface="DejaVu Sans"/>
                <a:ea typeface="DejaVu Sans"/>
                <a:cs typeface="DejaVu Sans"/>
              </a:defRPr>
            </a:pPr>
            <a:r>
              <a:rPr sz="3300" b="1">
                <a:solidFill>
                  <a:srgbClr val="102B43"/>
                </a:solidFill>
                <a:latin typeface="DejaVu Sans"/>
                <a:ea typeface="DejaVu Sans"/>
                <a:cs typeface="DejaVu Sans"/>
              </a:rPr>
              <a:t>The Board structure proposal</a:t>
            </a:r>
          </a:p>
        </p:txBody>
      </p:sp>
      <p:sp>
        <p:nvSpPr>
          <p:cNvPr id="2" name="Rectangle 1">
            <a:extLst>
              <a:ext uri="{FF2B5EF4-FFF2-40B4-BE49-F238E27FC236}">
                <a16:creationId xmlns:a16="http://schemas.microsoft.com/office/drawing/2014/main" id="{0BF0D116-2ABC-45AF-916D-C781E011327D}"/>
              </a:ext>
            </a:extLst>
          </p:cNvPr>
          <p:cNvSpPr>
            <a:spLocks noGrp="1"/>
          </p:cNvSpPr>
          <p:nvPr/>
        </p:nvSpPr>
        <p:spPr>
          <a:xfrm>
            <a:off x="10953750" y="6257925"/>
            <a:ext cx="619125" cy="285750"/>
          </a:xfrm>
          <a:prstGeom prst="rect">
            <a:avLst/>
          </a:prstGeom>
          <a:noFill/>
          <a:ln w="0">
            <a:noFill/>
          </a:ln>
        </p:spPr>
        <p:txBody>
          <a:bodyPr anchor="ctr">
            <a:noAutofit/>
          </a:bodyPr>
          <a:lstStyle/>
          <a:p>
            <a:pPr>
              <a:defRPr sz="1350" b="0">
                <a:solidFill>
                  <a:srgbClr val="566674"/>
                </a:solidFill>
                <a:latin typeface="DejaVu Sans"/>
                <a:ea typeface="DejaVu Sans"/>
                <a:cs typeface="DejaVu Sans"/>
              </a:defRPr>
            </a:pPr>
            <a:r>
              <a:rPr sz="1350" b="0">
                <a:solidFill>
                  <a:srgbClr val="566674"/>
                </a:solidFill>
                <a:latin typeface="DejaVu Sans"/>
                <a:ea typeface="DejaVu Sans"/>
                <a:cs typeface="DejaVu Sans"/>
              </a:rPr>
              <a:t>06</a:t>
            </a:r>
          </a:p>
        </p:txBody>
      </p:sp>
      <p:graphicFrame>
        <p:nvGraphicFramePr>
          <p:cNvPr id="7" name="Table 6"/>
          <p:cNvGraphicFramePr/>
          <p:nvPr>
            <p:extLst>
              <p:ext uri="{D42A27DB-BD31-4B8C-83A1-F6EECF244321}">
                <p14:modId xmlns:p14="http://schemas.microsoft.com/office/powerpoint/2010/main" val="2040895454"/>
              </p:ext>
            </p:extLst>
          </p:nvPr>
        </p:nvGraphicFramePr>
        <p:xfrm>
          <a:off x="666750" y="1752600"/>
          <a:ext cx="10858500" cy="3095624"/>
        </p:xfrm>
        <a:graphic>
          <a:graphicData uri="http://schemas.openxmlformats.org/drawingml/2006/table">
            <a:tbl>
              <a:tblPr/>
              <a:tblGrid>
                <a:gridCol w="55245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tblGrid>
              <a:tr h="773906">
                <a:tc>
                  <a:txBody>
                    <a:bodyPr/>
                    <a:lstStyle/>
                    <a:p>
                      <a:r>
                        <a:rPr sz="2025" b="1">
                          <a:solidFill>
                            <a:srgbClr val="FFFFFF"/>
                          </a:solidFill>
                          <a:latin typeface="DejaVu Sans"/>
                          <a:ea typeface="DejaVu Sans"/>
                          <a:cs typeface="DejaVu Sans"/>
                        </a:rPr>
                        <a:t>Board seats</a:t>
                      </a:r>
                    </a:p>
                  </a:txBody>
                  <a:tcPr marL="171450" marR="171450" marT="114300" marB="114300">
                    <a:solidFill>
                      <a:srgbClr val="102B43"/>
                    </a:solidFill>
                  </a:tcPr>
                </a:tc>
                <a:tc>
                  <a:txBody>
                    <a:bodyPr/>
                    <a:lstStyle/>
                    <a:p>
                      <a:r>
                        <a:rPr sz="2025" b="1">
                          <a:solidFill>
                            <a:srgbClr val="FFFFFF"/>
                          </a:solidFill>
                          <a:latin typeface="DejaVu Sans"/>
                          <a:ea typeface="DejaVu Sans"/>
                          <a:cs typeface="DejaVu Sans"/>
                        </a:rPr>
                        <a:t>Current</a:t>
                      </a:r>
                    </a:p>
                  </a:txBody>
                  <a:tcPr marL="171450" marR="171450" marT="114300" marB="114300">
                    <a:solidFill>
                      <a:srgbClr val="102B43"/>
                    </a:solidFill>
                  </a:tcPr>
                </a:tc>
                <a:tc>
                  <a:txBody>
                    <a:bodyPr/>
                    <a:lstStyle/>
                    <a:p>
                      <a:r>
                        <a:rPr sz="2025" b="1">
                          <a:solidFill>
                            <a:srgbClr val="FFFFFF"/>
                          </a:solidFill>
                          <a:latin typeface="DejaVu Sans"/>
                          <a:ea typeface="DejaVu Sans"/>
                          <a:cs typeface="DejaVu Sans"/>
                        </a:rPr>
                        <a:t>Proposed</a:t>
                      </a:r>
                    </a:p>
                  </a:txBody>
                  <a:tcPr marL="171450" marR="171450" marT="114300" marB="114300">
                    <a:solidFill>
                      <a:srgbClr val="102B43"/>
                    </a:solidFill>
                  </a:tcPr>
                </a:tc>
                <a:extLst>
                  <a:ext uri="{0D108BD9-81ED-4DB2-BD59-A6C34878D82A}">
                    <a16:rowId xmlns:a16="http://schemas.microsoft.com/office/drawing/2014/main" val="10000"/>
                  </a:ext>
                </a:extLst>
              </a:tr>
              <a:tr h="773906">
                <a:tc>
                  <a:txBody>
                    <a:bodyPr/>
                    <a:lstStyle/>
                    <a:p>
                      <a:r>
                        <a:rPr sz="2025">
                          <a:solidFill>
                            <a:srgbClr val="203344"/>
                          </a:solidFill>
                          <a:latin typeface="DejaVu Sans"/>
                          <a:ea typeface="DejaVu Sans"/>
                          <a:cs typeface="DejaVu Sans"/>
                        </a:rPr>
                        <a:t>Geographic district seats</a:t>
                      </a:r>
                    </a:p>
                  </a:txBody>
                  <a:tcPr marL="171450" marR="171450" marT="114300" marB="114300">
                    <a:solidFill>
                      <a:srgbClr val="FAF8F3"/>
                    </a:solidFill>
                  </a:tcPr>
                </a:tc>
                <a:tc>
                  <a:txBody>
                    <a:bodyPr/>
                    <a:lstStyle/>
                    <a:p>
                      <a:r>
                        <a:rPr sz="2025">
                          <a:solidFill>
                            <a:srgbClr val="203344"/>
                          </a:solidFill>
                          <a:latin typeface="DejaVu Sans"/>
                          <a:ea typeface="DejaVu Sans"/>
                          <a:cs typeface="DejaVu Sans"/>
                        </a:rPr>
                        <a:t>8 elected</a:t>
                      </a:r>
                    </a:p>
                  </a:txBody>
                  <a:tcPr marL="171450" marR="171450" marT="114300" marB="114300">
                    <a:solidFill>
                      <a:srgbClr val="FAF8F3"/>
                    </a:solidFill>
                  </a:tcPr>
                </a:tc>
                <a:tc>
                  <a:txBody>
                    <a:bodyPr/>
                    <a:lstStyle/>
                    <a:p>
                      <a:r>
                        <a:rPr sz="2025">
                          <a:solidFill>
                            <a:srgbClr val="203344"/>
                          </a:solidFill>
                          <a:latin typeface="DejaVu Sans"/>
                          <a:ea typeface="DejaVu Sans"/>
                          <a:cs typeface="DejaVu Sans"/>
                        </a:rPr>
                        <a:t>8 elected</a:t>
                      </a:r>
                    </a:p>
                  </a:txBody>
                  <a:tcPr marL="171450" marR="171450" marT="114300" marB="114300">
                    <a:solidFill>
                      <a:srgbClr val="FAF8F3"/>
                    </a:solidFill>
                  </a:tcPr>
                </a:tc>
                <a:extLst>
                  <a:ext uri="{0D108BD9-81ED-4DB2-BD59-A6C34878D82A}">
                    <a16:rowId xmlns:a16="http://schemas.microsoft.com/office/drawing/2014/main" val="10001"/>
                  </a:ext>
                </a:extLst>
              </a:tr>
              <a:tr h="773906">
                <a:tc>
                  <a:txBody>
                    <a:bodyPr/>
                    <a:lstStyle/>
                    <a:p>
                      <a:r>
                        <a:rPr sz="2025">
                          <a:solidFill>
                            <a:srgbClr val="203344"/>
                          </a:solidFill>
                          <a:latin typeface="DejaVu Sans"/>
                          <a:ea typeface="DejaVu Sans"/>
                          <a:cs typeface="DejaVu Sans"/>
                        </a:rPr>
                        <a:t>At-Large seats</a:t>
                      </a:r>
                    </a:p>
                  </a:txBody>
                  <a:tcPr marL="171450" marR="171450" marT="114300" marB="114300">
                    <a:solidFill>
                      <a:srgbClr val="FAF8F3"/>
                    </a:solidFill>
                  </a:tcPr>
                </a:tc>
                <a:tc>
                  <a:txBody>
                    <a:bodyPr/>
                    <a:lstStyle/>
                    <a:p>
                      <a:r>
                        <a:rPr sz="2025" dirty="0">
                          <a:solidFill>
                            <a:srgbClr val="203344"/>
                          </a:solidFill>
                          <a:latin typeface="DejaVu Sans"/>
                          <a:ea typeface="DejaVu Sans"/>
                          <a:cs typeface="DejaVu Sans"/>
                        </a:rPr>
                        <a:t>2</a:t>
                      </a:r>
                      <a:r>
                        <a:rPr lang="en-US" sz="2025" dirty="0">
                          <a:solidFill>
                            <a:srgbClr val="203344"/>
                          </a:solidFill>
                          <a:latin typeface="DejaVu Sans"/>
                          <a:ea typeface="DejaVu Sans"/>
                          <a:cs typeface="DejaVu Sans"/>
                        </a:rPr>
                        <a:t> elected</a:t>
                      </a:r>
                      <a:endParaRPr sz="2025" dirty="0">
                        <a:solidFill>
                          <a:srgbClr val="203344"/>
                        </a:solidFill>
                        <a:latin typeface="DejaVu Sans"/>
                        <a:ea typeface="DejaVu Sans"/>
                        <a:cs typeface="DejaVu Sans"/>
                      </a:endParaRPr>
                    </a:p>
                  </a:txBody>
                  <a:tcPr marL="171450" marR="171450" marT="114300" marB="114300">
                    <a:solidFill>
                      <a:srgbClr val="FAF8F3"/>
                    </a:solidFill>
                  </a:tcPr>
                </a:tc>
                <a:tc>
                  <a:txBody>
                    <a:bodyPr/>
                    <a:lstStyle/>
                    <a:p>
                      <a:r>
                        <a:rPr sz="2025">
                          <a:solidFill>
                            <a:srgbClr val="203344"/>
                          </a:solidFill>
                          <a:latin typeface="DejaVu Sans"/>
                          <a:ea typeface="DejaVu Sans"/>
                          <a:cs typeface="DejaVu Sans"/>
                        </a:rPr>
                        <a:t>3 appointed</a:t>
                      </a:r>
                    </a:p>
                  </a:txBody>
                  <a:tcPr marL="171450" marR="171450" marT="114300" marB="114300">
                    <a:solidFill>
                      <a:srgbClr val="FAF8F3"/>
                    </a:solidFill>
                  </a:tcPr>
                </a:tc>
                <a:extLst>
                  <a:ext uri="{0D108BD9-81ED-4DB2-BD59-A6C34878D82A}">
                    <a16:rowId xmlns:a16="http://schemas.microsoft.com/office/drawing/2014/main" val="10002"/>
                  </a:ext>
                </a:extLst>
              </a:tr>
              <a:tr h="773906">
                <a:tc>
                  <a:txBody>
                    <a:bodyPr/>
                    <a:lstStyle/>
                    <a:p>
                      <a:r>
                        <a:rPr sz="2025">
                          <a:solidFill>
                            <a:srgbClr val="203344"/>
                          </a:solidFill>
                          <a:latin typeface="DejaVu Sans"/>
                          <a:ea typeface="DejaVu Sans"/>
                          <a:cs typeface="DejaVu Sans"/>
                        </a:rPr>
                        <a:t>Total membership</a:t>
                      </a:r>
                    </a:p>
                  </a:txBody>
                  <a:tcPr marL="171450" marR="171450" marT="114300" marB="114300">
                    <a:solidFill>
                      <a:srgbClr val="FAF8F3"/>
                    </a:solidFill>
                  </a:tcPr>
                </a:tc>
                <a:tc>
                  <a:txBody>
                    <a:bodyPr/>
                    <a:lstStyle/>
                    <a:p>
                      <a:r>
                        <a:rPr sz="2025">
                          <a:solidFill>
                            <a:srgbClr val="203344"/>
                          </a:solidFill>
                          <a:latin typeface="DejaVu Sans"/>
                          <a:ea typeface="DejaVu Sans"/>
                          <a:cs typeface="DejaVu Sans"/>
                        </a:rPr>
                        <a:t>10</a:t>
                      </a:r>
                    </a:p>
                  </a:txBody>
                  <a:tcPr marL="171450" marR="171450" marT="114300" marB="114300">
                    <a:solidFill>
                      <a:srgbClr val="FAF8F3"/>
                    </a:solidFill>
                  </a:tcPr>
                </a:tc>
                <a:tc>
                  <a:txBody>
                    <a:bodyPr/>
                    <a:lstStyle/>
                    <a:p>
                      <a:r>
                        <a:rPr sz="2025" dirty="0">
                          <a:solidFill>
                            <a:srgbClr val="203344"/>
                          </a:solidFill>
                          <a:latin typeface="DejaVu Sans"/>
                          <a:ea typeface="DejaVu Sans"/>
                          <a:cs typeface="DejaVu Sans"/>
                        </a:rPr>
                        <a:t>11</a:t>
                      </a:r>
                    </a:p>
                  </a:txBody>
                  <a:tcPr marL="171450" marR="171450" marT="114300" marB="114300">
                    <a:solidFill>
                      <a:srgbClr val="FAF8F3"/>
                    </a:solidFill>
                  </a:tcPr>
                </a:tc>
                <a:extLst>
                  <a:ext uri="{0D108BD9-81ED-4DB2-BD59-A6C34878D82A}">
                    <a16:rowId xmlns:a16="http://schemas.microsoft.com/office/drawing/2014/main" val="10003"/>
                  </a:ext>
                </a:extLst>
              </a:tr>
            </a:tbl>
          </a:graphicData>
        </a:graphic>
      </p:graphicFrame>
      <p:sp>
        <p:nvSpPr>
          <p:cNvPr id="4" name="Rectangle 3">
            <a:extLst>
              <a:ext uri="{FF2B5EF4-FFF2-40B4-BE49-F238E27FC236}">
                <a16:creationId xmlns:a16="http://schemas.microsoft.com/office/drawing/2014/main" id="{379EBED0-3CAE-461A-B4BF-9AE2D71DC337}"/>
              </a:ext>
            </a:extLst>
          </p:cNvPr>
          <p:cNvSpPr>
            <a:spLocks noGrp="1"/>
          </p:cNvSpPr>
          <p:nvPr/>
        </p:nvSpPr>
        <p:spPr>
          <a:xfrm>
            <a:off x="666750" y="5762625"/>
            <a:ext cx="10477500" cy="542925"/>
          </a:xfrm>
          <a:prstGeom prst="rect">
            <a:avLst/>
          </a:prstGeom>
          <a:noFill/>
          <a:ln w="0">
            <a:noFill/>
          </a:ln>
        </p:spPr>
        <p:txBody>
          <a:bodyPr anchor="ctr">
            <a:noAutofit/>
          </a:bodyPr>
          <a:lstStyle/>
          <a:p>
            <a:pPr>
              <a:defRPr sz="1875" b="1">
                <a:solidFill>
                  <a:srgbClr val="AE7C23"/>
                </a:solidFill>
                <a:latin typeface="DejaVu Sans"/>
                <a:ea typeface="DejaVu Sans"/>
                <a:cs typeface="DejaVu Sans"/>
              </a:defRPr>
            </a:pPr>
            <a:r>
              <a:rPr sz="1875" b="1">
                <a:solidFill>
                  <a:srgbClr val="AE7C23"/>
                </a:solidFill>
                <a:latin typeface="DejaVu Sans"/>
                <a:ea typeface="DejaVu Sans"/>
                <a:cs typeface="DejaVu Sans"/>
              </a:rPr>
              <a:t>Member schools will decide the proposal through a special ballot.</a:t>
            </a:r>
          </a:p>
        </p:txBody>
      </p:sp>
    </p:spTree>
    <p:extLst>
      <p:ext uri="{BB962C8B-B14F-4D97-AF65-F5344CB8AC3E}">
        <p14:creationId xmlns:p14="http://schemas.microsoft.com/office/powerpoint/2010/main" val="1867968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ADE59EE-FB3A-468D-99E7-D12709897C16}"/>
              </a:ext>
            </a:extLst>
          </p:cNvPr>
          <p:cNvSpPr>
            <a:spLocks noGrp="1"/>
          </p:cNvSpPr>
          <p:nvPr/>
        </p:nvSpPr>
        <p:spPr>
          <a:xfrm>
            <a:off x="619125" y="457200"/>
            <a:ext cx="10953750" cy="971550"/>
          </a:xfrm>
          <a:prstGeom prst="rect">
            <a:avLst/>
          </a:prstGeom>
          <a:noFill/>
          <a:ln w="0">
            <a:noFill/>
          </a:ln>
        </p:spPr>
        <p:txBody>
          <a:bodyPr anchor="ctr">
            <a:noAutofit/>
          </a:bodyPr>
          <a:lstStyle/>
          <a:p>
            <a:pPr>
              <a:defRPr sz="3300" b="1">
                <a:solidFill>
                  <a:srgbClr val="102B43"/>
                </a:solidFill>
                <a:latin typeface="DejaVu Sans"/>
                <a:ea typeface="DejaVu Sans"/>
                <a:cs typeface="DejaVu Sans"/>
              </a:defRPr>
            </a:pPr>
            <a:r>
              <a:rPr sz="3300" b="1">
                <a:solidFill>
                  <a:srgbClr val="102B43"/>
                </a:solidFill>
                <a:latin typeface="DejaVu Sans"/>
                <a:ea typeface="DejaVu Sans"/>
                <a:cs typeface="DejaVu Sans"/>
              </a:rPr>
              <a:t>Representation under the proposal</a:t>
            </a:r>
          </a:p>
        </p:txBody>
      </p:sp>
      <p:sp>
        <p:nvSpPr>
          <p:cNvPr id="2" name="Rectangle 1">
            <a:extLst>
              <a:ext uri="{FF2B5EF4-FFF2-40B4-BE49-F238E27FC236}">
                <a16:creationId xmlns:a16="http://schemas.microsoft.com/office/drawing/2014/main" id="{27050449-6928-4CB5-ADC7-59B84AB31FED}"/>
              </a:ext>
            </a:extLst>
          </p:cNvPr>
          <p:cNvSpPr>
            <a:spLocks noGrp="1"/>
          </p:cNvSpPr>
          <p:nvPr/>
        </p:nvSpPr>
        <p:spPr>
          <a:xfrm>
            <a:off x="10953750" y="6257925"/>
            <a:ext cx="619125" cy="285750"/>
          </a:xfrm>
          <a:prstGeom prst="rect">
            <a:avLst/>
          </a:prstGeom>
          <a:noFill/>
          <a:ln w="0">
            <a:noFill/>
          </a:ln>
        </p:spPr>
        <p:txBody>
          <a:bodyPr anchor="ctr">
            <a:noAutofit/>
          </a:bodyPr>
          <a:lstStyle/>
          <a:p>
            <a:pPr>
              <a:defRPr sz="1350" b="0">
                <a:solidFill>
                  <a:srgbClr val="566674"/>
                </a:solidFill>
                <a:latin typeface="DejaVu Sans"/>
                <a:ea typeface="DejaVu Sans"/>
                <a:cs typeface="DejaVu Sans"/>
              </a:defRPr>
            </a:pPr>
            <a:r>
              <a:rPr sz="1350" b="0">
                <a:solidFill>
                  <a:srgbClr val="566674"/>
                </a:solidFill>
                <a:latin typeface="DejaVu Sans"/>
                <a:ea typeface="DejaVu Sans"/>
                <a:cs typeface="DejaVu Sans"/>
              </a:rPr>
              <a:t>07</a:t>
            </a:r>
          </a:p>
        </p:txBody>
      </p:sp>
      <p:sp>
        <p:nvSpPr>
          <p:cNvPr id="3" name="Rectangle 2">
            <a:extLst>
              <a:ext uri="{FF2B5EF4-FFF2-40B4-BE49-F238E27FC236}">
                <a16:creationId xmlns:a16="http://schemas.microsoft.com/office/drawing/2014/main" id="{F66ACA48-2619-4912-B68E-BC53C5497B10}"/>
              </a:ext>
            </a:extLst>
          </p:cNvPr>
          <p:cNvSpPr>
            <a:spLocks noGrp="1"/>
          </p:cNvSpPr>
          <p:nvPr/>
        </p:nvSpPr>
        <p:spPr>
          <a:xfrm>
            <a:off x="666750" y="1524000"/>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sz="2475" b="0" dirty="0">
                <a:solidFill>
                  <a:srgbClr val="203344"/>
                </a:solidFill>
                <a:latin typeface="DejaVu Sans"/>
                <a:ea typeface="DejaVu Sans"/>
                <a:cs typeface="DejaVu Sans"/>
              </a:rPr>
              <a:t>Nomination or self-nomination for At-Large consideration.</a:t>
            </a:r>
          </a:p>
        </p:txBody>
      </p:sp>
      <p:sp>
        <p:nvSpPr>
          <p:cNvPr id="4" name="Rectangle 3">
            <a:extLst>
              <a:ext uri="{FF2B5EF4-FFF2-40B4-BE49-F238E27FC236}">
                <a16:creationId xmlns:a16="http://schemas.microsoft.com/office/drawing/2014/main" id="{C93EF7B9-520D-48E1-BEE6-A526537D817B}"/>
              </a:ext>
            </a:extLst>
          </p:cNvPr>
          <p:cNvSpPr>
            <a:spLocks noGrp="1"/>
          </p:cNvSpPr>
          <p:nvPr/>
        </p:nvSpPr>
        <p:spPr>
          <a:xfrm>
            <a:off x="666750" y="2330174"/>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sz="2475" b="0" dirty="0">
                <a:solidFill>
                  <a:srgbClr val="203344"/>
                </a:solidFill>
                <a:latin typeface="DejaVu Sans"/>
                <a:ea typeface="DejaVu Sans"/>
                <a:cs typeface="DejaVu Sans"/>
              </a:rPr>
              <a:t>Board appointments at the annual April meeting.</a:t>
            </a:r>
          </a:p>
        </p:txBody>
      </p:sp>
      <p:sp>
        <p:nvSpPr>
          <p:cNvPr id="5" name="Rectangle 4">
            <a:extLst>
              <a:ext uri="{FF2B5EF4-FFF2-40B4-BE49-F238E27FC236}">
                <a16:creationId xmlns:a16="http://schemas.microsoft.com/office/drawing/2014/main" id="{DA273FC6-DB0C-4082-9696-FAF8A15EC3D8}"/>
              </a:ext>
            </a:extLst>
          </p:cNvPr>
          <p:cNvSpPr>
            <a:spLocks noGrp="1"/>
          </p:cNvSpPr>
          <p:nvPr/>
        </p:nvSpPr>
        <p:spPr>
          <a:xfrm>
            <a:off x="666750" y="3429000"/>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sz="2475" b="0" dirty="0">
                <a:solidFill>
                  <a:srgbClr val="203344"/>
                </a:solidFill>
                <a:latin typeface="DejaVu Sans"/>
                <a:ea typeface="DejaVu Sans"/>
                <a:cs typeface="DejaVu Sans"/>
              </a:rPr>
              <a:t>Considerations include role, school size, community type, school sector, and experience.</a:t>
            </a:r>
          </a:p>
        </p:txBody>
      </p:sp>
      <p:sp>
        <p:nvSpPr>
          <p:cNvPr id="6" name="Rectangle 5">
            <a:extLst>
              <a:ext uri="{FF2B5EF4-FFF2-40B4-BE49-F238E27FC236}">
                <a16:creationId xmlns:a16="http://schemas.microsoft.com/office/drawing/2014/main" id="{87E31567-B5FA-4F74-A1B6-E632E4471414}"/>
              </a:ext>
            </a:extLst>
          </p:cNvPr>
          <p:cNvSpPr>
            <a:spLocks noGrp="1"/>
          </p:cNvSpPr>
          <p:nvPr/>
        </p:nvSpPr>
        <p:spPr>
          <a:xfrm>
            <a:off x="666750" y="4759049"/>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sz="2475" b="0" dirty="0">
                <a:solidFill>
                  <a:srgbClr val="203344"/>
                </a:solidFill>
                <a:latin typeface="DejaVu Sans"/>
                <a:ea typeface="DejaVu Sans"/>
                <a:cs typeface="DejaVu Sans"/>
              </a:rPr>
              <a:t>The Board would include a superintendent, principal, and athletic or activities director.</a:t>
            </a:r>
          </a:p>
        </p:txBody>
      </p:sp>
    </p:spTree>
    <p:extLst>
      <p:ext uri="{BB962C8B-B14F-4D97-AF65-F5344CB8AC3E}">
        <p14:creationId xmlns:p14="http://schemas.microsoft.com/office/powerpoint/2010/main" val="1467524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2733050-A898-44F4-845E-9BB1DD3E0E7F}"/>
              </a:ext>
            </a:extLst>
          </p:cNvPr>
          <p:cNvSpPr>
            <a:spLocks noGrp="1"/>
          </p:cNvSpPr>
          <p:nvPr/>
        </p:nvSpPr>
        <p:spPr>
          <a:xfrm>
            <a:off x="619125" y="457200"/>
            <a:ext cx="10953750" cy="971550"/>
          </a:xfrm>
          <a:prstGeom prst="rect">
            <a:avLst/>
          </a:prstGeom>
          <a:noFill/>
          <a:ln w="0">
            <a:noFill/>
          </a:ln>
        </p:spPr>
        <p:txBody>
          <a:bodyPr anchor="ctr">
            <a:noAutofit/>
          </a:bodyPr>
          <a:lstStyle/>
          <a:p>
            <a:pPr>
              <a:defRPr sz="3300" b="1">
                <a:solidFill>
                  <a:srgbClr val="102B43"/>
                </a:solidFill>
                <a:latin typeface="DejaVu Sans"/>
                <a:ea typeface="DejaVu Sans"/>
                <a:cs typeface="DejaVu Sans"/>
              </a:defRPr>
            </a:pPr>
            <a:r>
              <a:rPr sz="3300" b="1">
                <a:solidFill>
                  <a:srgbClr val="102B43"/>
                </a:solidFill>
                <a:latin typeface="DejaVu Sans"/>
                <a:ea typeface="DejaVu Sans"/>
                <a:cs typeface="DejaVu Sans"/>
              </a:rPr>
              <a:t>Rural schools and statewide decisions</a:t>
            </a:r>
          </a:p>
        </p:txBody>
      </p:sp>
      <p:sp>
        <p:nvSpPr>
          <p:cNvPr id="2" name="Rectangle 1">
            <a:extLst>
              <a:ext uri="{FF2B5EF4-FFF2-40B4-BE49-F238E27FC236}">
                <a16:creationId xmlns:a16="http://schemas.microsoft.com/office/drawing/2014/main" id="{90D62D29-9504-4FF7-8C71-7EAEF67F17E7}"/>
              </a:ext>
            </a:extLst>
          </p:cNvPr>
          <p:cNvSpPr>
            <a:spLocks noGrp="1"/>
          </p:cNvSpPr>
          <p:nvPr/>
        </p:nvSpPr>
        <p:spPr>
          <a:xfrm>
            <a:off x="10953750" y="6257925"/>
            <a:ext cx="619125" cy="285750"/>
          </a:xfrm>
          <a:prstGeom prst="rect">
            <a:avLst/>
          </a:prstGeom>
          <a:noFill/>
          <a:ln w="0">
            <a:noFill/>
          </a:ln>
        </p:spPr>
        <p:txBody>
          <a:bodyPr anchor="ctr">
            <a:noAutofit/>
          </a:bodyPr>
          <a:lstStyle/>
          <a:p>
            <a:pPr>
              <a:defRPr sz="1350" b="0">
                <a:solidFill>
                  <a:srgbClr val="566674"/>
                </a:solidFill>
                <a:latin typeface="DejaVu Sans"/>
                <a:ea typeface="DejaVu Sans"/>
                <a:cs typeface="DejaVu Sans"/>
              </a:defRPr>
            </a:pPr>
            <a:r>
              <a:rPr sz="1350" b="0">
                <a:solidFill>
                  <a:srgbClr val="566674"/>
                </a:solidFill>
                <a:latin typeface="DejaVu Sans"/>
                <a:ea typeface="DejaVu Sans"/>
                <a:cs typeface="DejaVu Sans"/>
              </a:rPr>
              <a:t>08</a:t>
            </a:r>
          </a:p>
        </p:txBody>
      </p:sp>
      <p:sp>
        <p:nvSpPr>
          <p:cNvPr id="3" name="Rectangle 2">
            <a:extLst>
              <a:ext uri="{FF2B5EF4-FFF2-40B4-BE49-F238E27FC236}">
                <a16:creationId xmlns:a16="http://schemas.microsoft.com/office/drawing/2014/main" id="{E6903060-54A2-4427-9C22-496E86F3E47B}"/>
              </a:ext>
            </a:extLst>
          </p:cNvPr>
          <p:cNvSpPr>
            <a:spLocks noGrp="1"/>
          </p:cNvSpPr>
          <p:nvPr/>
        </p:nvSpPr>
        <p:spPr>
          <a:xfrm>
            <a:off x="666750" y="1743075"/>
            <a:ext cx="5143500" cy="619125"/>
          </a:xfrm>
          <a:prstGeom prst="rect">
            <a:avLst/>
          </a:prstGeom>
          <a:noFill/>
          <a:ln w="0">
            <a:noFill/>
          </a:ln>
        </p:spPr>
        <p:txBody>
          <a:bodyPr anchor="ctr">
            <a:noAutofit/>
          </a:bodyPr>
          <a:lstStyle/>
          <a:p>
            <a:pPr>
              <a:defRPr sz="2250" b="1">
                <a:solidFill>
                  <a:srgbClr val="236454"/>
                </a:solidFill>
                <a:latin typeface="DejaVu Sans"/>
                <a:ea typeface="DejaVu Sans"/>
                <a:cs typeface="DejaVu Sans"/>
              </a:defRPr>
            </a:pPr>
            <a:r>
              <a:rPr sz="2250" b="1" dirty="0">
                <a:solidFill>
                  <a:srgbClr val="236454"/>
                </a:solidFill>
                <a:latin typeface="DejaVu Sans"/>
                <a:ea typeface="DejaVu Sans"/>
                <a:cs typeface="DejaVu Sans"/>
              </a:rPr>
              <a:t>Questions about impact</a:t>
            </a:r>
          </a:p>
        </p:txBody>
      </p:sp>
      <p:sp>
        <p:nvSpPr>
          <p:cNvPr id="5" name="Rectangle 4">
            <a:extLst>
              <a:ext uri="{FF2B5EF4-FFF2-40B4-BE49-F238E27FC236}">
                <a16:creationId xmlns:a16="http://schemas.microsoft.com/office/drawing/2014/main" id="{BE40A271-C99A-4EB7-87E2-380EC06D5669}"/>
              </a:ext>
            </a:extLst>
          </p:cNvPr>
          <p:cNvSpPr>
            <a:spLocks noGrp="1"/>
          </p:cNvSpPr>
          <p:nvPr/>
        </p:nvSpPr>
        <p:spPr>
          <a:xfrm>
            <a:off x="666749" y="2590800"/>
            <a:ext cx="9735599"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sz="2175" b="0" dirty="0">
                <a:solidFill>
                  <a:srgbClr val="203344"/>
                </a:solidFill>
                <a:latin typeface="DejaVu Sans"/>
                <a:ea typeface="DejaVu Sans"/>
                <a:cs typeface="DejaVu Sans"/>
              </a:rPr>
              <a:t>How does a proposal affect a school with one administrator wearing several hats?</a:t>
            </a:r>
          </a:p>
        </p:txBody>
      </p:sp>
      <p:sp>
        <p:nvSpPr>
          <p:cNvPr id="6" name="Rectangle 5">
            <a:extLst>
              <a:ext uri="{FF2B5EF4-FFF2-40B4-BE49-F238E27FC236}">
                <a16:creationId xmlns:a16="http://schemas.microsoft.com/office/drawing/2014/main" id="{4CC762D2-5C93-42EF-9009-8E2F8BEB0DF7}"/>
              </a:ext>
            </a:extLst>
          </p:cNvPr>
          <p:cNvSpPr>
            <a:spLocks noGrp="1"/>
          </p:cNvSpPr>
          <p:nvPr/>
        </p:nvSpPr>
        <p:spPr>
          <a:xfrm>
            <a:off x="666750" y="4029075"/>
            <a:ext cx="9735598"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sz="2175" b="0" dirty="0">
                <a:solidFill>
                  <a:srgbClr val="203344"/>
                </a:solidFill>
                <a:latin typeface="DejaVu Sans"/>
                <a:ea typeface="DejaVu Sans"/>
                <a:cs typeface="DejaVu Sans"/>
              </a:rPr>
              <a:t>Does it preserve meaningful opportunities when participation numbers are small?</a:t>
            </a:r>
          </a:p>
        </p:txBody>
      </p:sp>
    </p:spTree>
    <p:extLst>
      <p:ext uri="{BB962C8B-B14F-4D97-AF65-F5344CB8AC3E}">
        <p14:creationId xmlns:p14="http://schemas.microsoft.com/office/powerpoint/2010/main" val="965759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267F11C-B1EF-4DEF-8DF3-FB808A4E4C42}"/>
              </a:ext>
            </a:extLst>
          </p:cNvPr>
          <p:cNvSpPr>
            <a:spLocks noGrp="1"/>
          </p:cNvSpPr>
          <p:nvPr/>
        </p:nvSpPr>
        <p:spPr>
          <a:xfrm>
            <a:off x="619125" y="457200"/>
            <a:ext cx="10953750" cy="971550"/>
          </a:xfrm>
          <a:prstGeom prst="rect">
            <a:avLst/>
          </a:prstGeom>
          <a:noFill/>
          <a:ln w="0">
            <a:noFill/>
          </a:ln>
        </p:spPr>
        <p:txBody>
          <a:bodyPr anchor="ctr">
            <a:noAutofit/>
          </a:bodyPr>
          <a:lstStyle/>
          <a:p>
            <a:pPr>
              <a:defRPr sz="3300" b="1">
                <a:solidFill>
                  <a:srgbClr val="102B43"/>
                </a:solidFill>
                <a:latin typeface="DejaVu Sans"/>
                <a:ea typeface="DejaVu Sans"/>
                <a:cs typeface="DejaVu Sans"/>
              </a:defRPr>
            </a:pPr>
            <a:r>
              <a:rPr sz="3300" b="1" dirty="0">
                <a:solidFill>
                  <a:srgbClr val="102B43"/>
                </a:solidFill>
                <a:latin typeface="DejaVu Sans"/>
                <a:ea typeface="DejaVu Sans"/>
                <a:cs typeface="DejaVu Sans"/>
              </a:rPr>
              <a:t>Transfers: changes and future questions</a:t>
            </a:r>
          </a:p>
        </p:txBody>
      </p:sp>
      <p:sp>
        <p:nvSpPr>
          <p:cNvPr id="2" name="Rectangle 1">
            <a:extLst>
              <a:ext uri="{FF2B5EF4-FFF2-40B4-BE49-F238E27FC236}">
                <a16:creationId xmlns:a16="http://schemas.microsoft.com/office/drawing/2014/main" id="{1A5C25CB-0792-4CFF-A410-1CB118AC7313}"/>
              </a:ext>
            </a:extLst>
          </p:cNvPr>
          <p:cNvSpPr>
            <a:spLocks noGrp="1"/>
          </p:cNvSpPr>
          <p:nvPr/>
        </p:nvSpPr>
        <p:spPr>
          <a:xfrm>
            <a:off x="10953750" y="6257925"/>
            <a:ext cx="619125" cy="285750"/>
          </a:xfrm>
          <a:prstGeom prst="rect">
            <a:avLst/>
          </a:prstGeom>
          <a:noFill/>
          <a:ln w="0">
            <a:noFill/>
          </a:ln>
        </p:spPr>
        <p:txBody>
          <a:bodyPr anchor="ctr">
            <a:noAutofit/>
          </a:bodyPr>
          <a:lstStyle/>
          <a:p>
            <a:pPr>
              <a:defRPr sz="1350" b="0">
                <a:solidFill>
                  <a:srgbClr val="566674"/>
                </a:solidFill>
                <a:latin typeface="DejaVu Sans"/>
                <a:ea typeface="DejaVu Sans"/>
                <a:cs typeface="DejaVu Sans"/>
              </a:defRPr>
            </a:pPr>
            <a:r>
              <a:rPr sz="1350" b="0">
                <a:solidFill>
                  <a:srgbClr val="566674"/>
                </a:solidFill>
                <a:latin typeface="DejaVu Sans"/>
                <a:ea typeface="DejaVu Sans"/>
                <a:cs typeface="DejaVu Sans"/>
              </a:rPr>
              <a:t>09</a:t>
            </a:r>
          </a:p>
        </p:txBody>
      </p:sp>
      <p:sp>
        <p:nvSpPr>
          <p:cNvPr id="3" name="Rectangle 2">
            <a:extLst>
              <a:ext uri="{FF2B5EF4-FFF2-40B4-BE49-F238E27FC236}">
                <a16:creationId xmlns:a16="http://schemas.microsoft.com/office/drawing/2014/main" id="{6D484A65-1D8A-44E1-A424-BFF5CF2D7265}"/>
              </a:ext>
            </a:extLst>
          </p:cNvPr>
          <p:cNvSpPr>
            <a:spLocks noGrp="1"/>
          </p:cNvSpPr>
          <p:nvPr/>
        </p:nvSpPr>
        <p:spPr>
          <a:xfrm>
            <a:off x="666751" y="1524961"/>
            <a:ext cx="5143500" cy="619125"/>
          </a:xfrm>
          <a:prstGeom prst="rect">
            <a:avLst/>
          </a:prstGeom>
          <a:noFill/>
          <a:ln w="0">
            <a:noFill/>
          </a:ln>
        </p:spPr>
        <p:txBody>
          <a:bodyPr anchor="ctr">
            <a:noAutofit/>
          </a:bodyPr>
          <a:lstStyle/>
          <a:p>
            <a:pPr>
              <a:defRPr sz="2250" b="1">
                <a:solidFill>
                  <a:srgbClr val="236454"/>
                </a:solidFill>
                <a:latin typeface="DejaVu Sans"/>
                <a:ea typeface="DejaVu Sans"/>
                <a:cs typeface="DejaVu Sans"/>
              </a:defRPr>
            </a:pPr>
            <a:r>
              <a:rPr sz="2250" b="1" dirty="0">
                <a:solidFill>
                  <a:srgbClr val="236454"/>
                </a:solidFill>
                <a:latin typeface="DejaVu Sans"/>
                <a:ea typeface="DejaVu Sans"/>
                <a:cs typeface="DejaVu Sans"/>
              </a:rPr>
              <a:t>2026–27 exceptions</a:t>
            </a:r>
          </a:p>
        </p:txBody>
      </p:sp>
      <p:sp>
        <p:nvSpPr>
          <p:cNvPr id="4" name="Rectangle 3">
            <a:extLst>
              <a:ext uri="{FF2B5EF4-FFF2-40B4-BE49-F238E27FC236}">
                <a16:creationId xmlns:a16="http://schemas.microsoft.com/office/drawing/2014/main" id="{522DD2C3-6D6F-4416-8866-6C9170440FAE}"/>
              </a:ext>
            </a:extLst>
          </p:cNvPr>
          <p:cNvSpPr>
            <a:spLocks noGrp="1"/>
          </p:cNvSpPr>
          <p:nvPr/>
        </p:nvSpPr>
        <p:spPr>
          <a:xfrm>
            <a:off x="6381750" y="1524961"/>
            <a:ext cx="5143500" cy="619125"/>
          </a:xfrm>
          <a:prstGeom prst="rect">
            <a:avLst/>
          </a:prstGeom>
          <a:noFill/>
          <a:ln w="0">
            <a:noFill/>
          </a:ln>
        </p:spPr>
        <p:txBody>
          <a:bodyPr anchor="ctr">
            <a:noAutofit/>
          </a:bodyPr>
          <a:lstStyle/>
          <a:p>
            <a:pPr>
              <a:defRPr sz="2250" b="1">
                <a:solidFill>
                  <a:srgbClr val="236454"/>
                </a:solidFill>
                <a:latin typeface="DejaVu Sans"/>
                <a:ea typeface="DejaVu Sans"/>
                <a:cs typeface="DejaVu Sans"/>
              </a:defRPr>
            </a:pPr>
            <a:r>
              <a:rPr lang="en-US" sz="2250" b="1" dirty="0">
                <a:solidFill>
                  <a:srgbClr val="236454"/>
                </a:solidFill>
                <a:latin typeface="DejaVu Sans"/>
                <a:ea typeface="DejaVu Sans"/>
                <a:cs typeface="DejaVu Sans"/>
              </a:rPr>
              <a:t>What might be coming</a:t>
            </a:r>
            <a:endParaRPr sz="2250" b="1" dirty="0">
              <a:solidFill>
                <a:srgbClr val="236454"/>
              </a:solidFill>
              <a:latin typeface="DejaVu Sans"/>
              <a:ea typeface="DejaVu Sans"/>
              <a:cs typeface="DejaVu Sans"/>
            </a:endParaRPr>
          </a:p>
        </p:txBody>
      </p:sp>
      <p:sp>
        <p:nvSpPr>
          <p:cNvPr id="5" name="Rectangle 4">
            <a:extLst>
              <a:ext uri="{FF2B5EF4-FFF2-40B4-BE49-F238E27FC236}">
                <a16:creationId xmlns:a16="http://schemas.microsoft.com/office/drawing/2014/main" id="{DAF778D1-C407-405C-BDCA-7781984D0CFD}"/>
              </a:ext>
            </a:extLst>
          </p:cNvPr>
          <p:cNvSpPr>
            <a:spLocks noGrp="1"/>
          </p:cNvSpPr>
          <p:nvPr/>
        </p:nvSpPr>
        <p:spPr>
          <a:xfrm>
            <a:off x="666750" y="2590800"/>
            <a:ext cx="5048250"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sz="2175" b="0" dirty="0">
                <a:solidFill>
                  <a:srgbClr val="203344"/>
                </a:solidFill>
                <a:latin typeface="DejaVu Sans"/>
                <a:ea typeface="DejaVu Sans"/>
                <a:cs typeface="DejaVu Sans"/>
              </a:rPr>
              <a:t>New exceptions address active-duty military families, non-resident parent educators, and refugee or political-asylum students.</a:t>
            </a:r>
          </a:p>
        </p:txBody>
      </p:sp>
      <p:sp>
        <p:nvSpPr>
          <p:cNvPr id="7" name="Rectangle 6">
            <a:extLst>
              <a:ext uri="{FF2B5EF4-FFF2-40B4-BE49-F238E27FC236}">
                <a16:creationId xmlns:a16="http://schemas.microsoft.com/office/drawing/2014/main" id="{02ADE498-B80F-4ABC-921E-FBD64F6A5BB9}"/>
              </a:ext>
            </a:extLst>
          </p:cNvPr>
          <p:cNvSpPr>
            <a:spLocks noGrp="1"/>
          </p:cNvSpPr>
          <p:nvPr/>
        </p:nvSpPr>
        <p:spPr>
          <a:xfrm>
            <a:off x="6381750" y="2590799"/>
            <a:ext cx="5048250" cy="1620473"/>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sz="2175" b="0" dirty="0">
                <a:solidFill>
                  <a:srgbClr val="203344"/>
                </a:solidFill>
                <a:latin typeface="DejaVu Sans"/>
                <a:ea typeface="DejaVu Sans"/>
                <a:cs typeface="DejaVu Sans"/>
              </a:rPr>
              <a:t>The 2026 questionnaire explored</a:t>
            </a:r>
            <a:endParaRPr lang="en-US" sz="2175" b="0" dirty="0">
              <a:solidFill>
                <a:srgbClr val="203344"/>
              </a:solidFill>
              <a:latin typeface="DejaVu Sans"/>
              <a:ea typeface="DejaVu Sans"/>
              <a:cs typeface="DejaVu Sans"/>
            </a:endParaRPr>
          </a:p>
          <a:p>
            <a:pPr>
              <a:defRPr sz="2175" b="0">
                <a:solidFill>
                  <a:srgbClr val="203344"/>
                </a:solidFill>
                <a:latin typeface="DejaVu Sans"/>
                <a:ea typeface="DejaVu Sans"/>
                <a:cs typeface="DejaVu Sans"/>
              </a:defRPr>
            </a:pPr>
            <a:endParaRPr lang="en-US" sz="2175" dirty="0">
              <a:solidFill>
                <a:srgbClr val="203344"/>
              </a:solidFill>
              <a:latin typeface="DejaVu Sans"/>
              <a:ea typeface="DejaVu Sans"/>
              <a:cs typeface="DejaVu Sans"/>
            </a:endParaRPr>
          </a:p>
          <a:p>
            <a:pPr marL="342900" indent="-342900">
              <a:buFont typeface="Arial" panose="020B0604020202020204" pitchFamily="34" charset="0"/>
              <a:buChar char="•"/>
              <a:defRPr sz="2175" b="0">
                <a:solidFill>
                  <a:srgbClr val="203344"/>
                </a:solidFill>
                <a:latin typeface="DejaVu Sans"/>
                <a:ea typeface="DejaVu Sans"/>
                <a:cs typeface="DejaVu Sans"/>
              </a:defRPr>
            </a:pPr>
            <a:r>
              <a:rPr sz="2175" b="0" dirty="0">
                <a:solidFill>
                  <a:srgbClr val="203344"/>
                </a:solidFill>
                <a:latin typeface="DejaVu Sans"/>
                <a:ea typeface="DejaVu Sans"/>
                <a:cs typeface="DejaVu Sans"/>
              </a:rPr>
              <a:t>a one-time transfer exception</a:t>
            </a:r>
            <a:endParaRPr lang="en-US" sz="2175" b="0" dirty="0">
              <a:solidFill>
                <a:srgbClr val="203344"/>
              </a:solidFill>
              <a:latin typeface="DejaVu Sans"/>
              <a:ea typeface="DejaVu Sans"/>
              <a:cs typeface="DejaVu Sans"/>
            </a:endParaRPr>
          </a:p>
          <a:p>
            <a:pPr marL="342900" indent="-342900">
              <a:buFont typeface="Arial" panose="020B0604020202020204" pitchFamily="34" charset="0"/>
              <a:buChar char="•"/>
              <a:defRPr sz="2175" b="0">
                <a:solidFill>
                  <a:srgbClr val="203344"/>
                </a:solidFill>
                <a:latin typeface="DejaVu Sans"/>
                <a:ea typeface="DejaVu Sans"/>
                <a:cs typeface="DejaVu Sans"/>
              </a:defRPr>
            </a:pPr>
            <a:r>
              <a:rPr lang="en-US" sz="2175" b="0" dirty="0">
                <a:solidFill>
                  <a:srgbClr val="203344"/>
                </a:solidFill>
                <a:latin typeface="DejaVu Sans"/>
                <a:ea typeface="DejaVu Sans"/>
                <a:cs typeface="DejaVu Sans"/>
              </a:rPr>
              <a:t>a coaching link rule</a:t>
            </a:r>
          </a:p>
          <a:p>
            <a:pPr marL="342900" indent="-342900">
              <a:buFont typeface="Arial" panose="020B0604020202020204" pitchFamily="34" charset="0"/>
              <a:buChar char="•"/>
              <a:defRPr sz="2175" b="0">
                <a:solidFill>
                  <a:srgbClr val="203344"/>
                </a:solidFill>
                <a:latin typeface="DejaVu Sans"/>
                <a:ea typeface="DejaVu Sans"/>
                <a:cs typeface="DejaVu Sans"/>
              </a:defRPr>
            </a:pPr>
            <a:endParaRPr sz="2175" b="0" dirty="0">
              <a:solidFill>
                <a:srgbClr val="203344"/>
              </a:solidFill>
              <a:latin typeface="DejaVu Sans"/>
              <a:ea typeface="DejaVu Sans"/>
              <a:cs typeface="DejaVu Sans"/>
            </a:endParaRPr>
          </a:p>
        </p:txBody>
      </p:sp>
    </p:spTree>
    <p:extLst>
      <p:ext uri="{BB962C8B-B14F-4D97-AF65-F5344CB8AC3E}">
        <p14:creationId xmlns:p14="http://schemas.microsoft.com/office/powerpoint/2010/main" val="1742119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267F11C-B1EF-4DEF-8DF3-FB808A4E4C42}"/>
              </a:ext>
            </a:extLst>
          </p:cNvPr>
          <p:cNvSpPr>
            <a:spLocks noGrp="1"/>
          </p:cNvSpPr>
          <p:nvPr/>
        </p:nvSpPr>
        <p:spPr>
          <a:xfrm>
            <a:off x="619125" y="457200"/>
            <a:ext cx="10953750" cy="971550"/>
          </a:xfrm>
          <a:prstGeom prst="rect">
            <a:avLst/>
          </a:prstGeom>
          <a:noFill/>
          <a:ln w="0">
            <a:noFill/>
          </a:ln>
        </p:spPr>
        <p:txBody>
          <a:bodyPr anchor="ctr">
            <a:noAutofit/>
          </a:bodyPr>
          <a:lstStyle/>
          <a:p>
            <a:pPr>
              <a:defRPr sz="3300" b="1">
                <a:solidFill>
                  <a:srgbClr val="102B43"/>
                </a:solidFill>
                <a:latin typeface="DejaVu Sans"/>
                <a:ea typeface="DejaVu Sans"/>
                <a:cs typeface="DejaVu Sans"/>
              </a:defRPr>
            </a:pPr>
            <a:r>
              <a:rPr sz="3300" b="1" dirty="0">
                <a:solidFill>
                  <a:srgbClr val="102B43"/>
                </a:solidFill>
                <a:latin typeface="DejaVu Sans"/>
                <a:ea typeface="DejaVu Sans"/>
                <a:cs typeface="DejaVu Sans"/>
              </a:rPr>
              <a:t>Transfers</a:t>
            </a:r>
            <a:r>
              <a:rPr lang="en-US" sz="3300" b="1" dirty="0">
                <a:solidFill>
                  <a:srgbClr val="102B43"/>
                </a:solidFill>
                <a:latin typeface="DejaVu Sans"/>
                <a:ea typeface="DejaVu Sans"/>
                <a:cs typeface="DejaVu Sans"/>
              </a:rPr>
              <a:t> and School Choice</a:t>
            </a:r>
            <a:endParaRPr sz="3300" b="1" dirty="0">
              <a:solidFill>
                <a:srgbClr val="102B43"/>
              </a:solidFill>
              <a:latin typeface="DejaVu Sans"/>
              <a:ea typeface="DejaVu Sans"/>
              <a:cs typeface="DejaVu Sans"/>
            </a:endParaRPr>
          </a:p>
        </p:txBody>
      </p:sp>
      <p:sp>
        <p:nvSpPr>
          <p:cNvPr id="2" name="Rectangle 1">
            <a:extLst>
              <a:ext uri="{FF2B5EF4-FFF2-40B4-BE49-F238E27FC236}">
                <a16:creationId xmlns:a16="http://schemas.microsoft.com/office/drawing/2014/main" id="{1A5C25CB-0792-4CFF-A410-1CB118AC7313}"/>
              </a:ext>
            </a:extLst>
          </p:cNvPr>
          <p:cNvSpPr>
            <a:spLocks noGrp="1"/>
          </p:cNvSpPr>
          <p:nvPr/>
        </p:nvSpPr>
        <p:spPr>
          <a:xfrm>
            <a:off x="10953750" y="6257925"/>
            <a:ext cx="619125" cy="285750"/>
          </a:xfrm>
          <a:prstGeom prst="rect">
            <a:avLst/>
          </a:prstGeom>
          <a:noFill/>
          <a:ln w="0">
            <a:noFill/>
          </a:ln>
        </p:spPr>
        <p:txBody>
          <a:bodyPr anchor="ctr">
            <a:noAutofit/>
          </a:bodyPr>
          <a:lstStyle/>
          <a:p>
            <a:pPr>
              <a:defRPr sz="1350" b="0">
                <a:solidFill>
                  <a:srgbClr val="566674"/>
                </a:solidFill>
                <a:latin typeface="DejaVu Sans"/>
                <a:ea typeface="DejaVu Sans"/>
                <a:cs typeface="DejaVu Sans"/>
              </a:defRPr>
            </a:pPr>
            <a:r>
              <a:rPr sz="1350" b="0">
                <a:solidFill>
                  <a:srgbClr val="566674"/>
                </a:solidFill>
                <a:latin typeface="DejaVu Sans"/>
                <a:ea typeface="DejaVu Sans"/>
                <a:cs typeface="DejaVu Sans"/>
              </a:rPr>
              <a:t>09</a:t>
            </a:r>
          </a:p>
        </p:txBody>
      </p:sp>
      <p:sp>
        <p:nvSpPr>
          <p:cNvPr id="8" name="Rectangle 7">
            <a:extLst>
              <a:ext uri="{FF2B5EF4-FFF2-40B4-BE49-F238E27FC236}">
                <a16:creationId xmlns:a16="http://schemas.microsoft.com/office/drawing/2014/main" id="{A381C607-872B-451E-AA7F-3DEE859BE1EB}"/>
              </a:ext>
            </a:extLst>
          </p:cNvPr>
          <p:cNvSpPr>
            <a:spLocks noGrp="1"/>
          </p:cNvSpPr>
          <p:nvPr/>
        </p:nvSpPr>
        <p:spPr>
          <a:xfrm>
            <a:off x="666751" y="1524961"/>
            <a:ext cx="5143500" cy="619125"/>
          </a:xfrm>
          <a:prstGeom prst="rect">
            <a:avLst/>
          </a:prstGeom>
          <a:noFill/>
          <a:ln w="0">
            <a:noFill/>
          </a:ln>
        </p:spPr>
        <p:txBody>
          <a:bodyPr anchor="ctr">
            <a:noAutofit/>
          </a:bodyPr>
          <a:lstStyle/>
          <a:p>
            <a:pPr>
              <a:defRPr sz="2250" b="1">
                <a:solidFill>
                  <a:srgbClr val="236454"/>
                </a:solidFill>
                <a:latin typeface="DejaVu Sans"/>
                <a:ea typeface="DejaVu Sans"/>
                <a:cs typeface="DejaVu Sans"/>
              </a:defRPr>
            </a:pPr>
            <a:r>
              <a:rPr lang="en-US" sz="2250" b="1" dirty="0">
                <a:solidFill>
                  <a:srgbClr val="236454"/>
                </a:solidFill>
                <a:latin typeface="DejaVu Sans"/>
                <a:ea typeface="DejaVu Sans"/>
                <a:cs typeface="DejaVu Sans"/>
              </a:rPr>
              <a:t>Conceptual challenges</a:t>
            </a:r>
            <a:endParaRPr sz="2250" b="1" dirty="0">
              <a:solidFill>
                <a:srgbClr val="236454"/>
              </a:solidFill>
              <a:latin typeface="DejaVu Sans"/>
              <a:ea typeface="DejaVu Sans"/>
              <a:cs typeface="DejaVu Sans"/>
            </a:endParaRPr>
          </a:p>
        </p:txBody>
      </p:sp>
      <p:sp>
        <p:nvSpPr>
          <p:cNvPr id="10" name="Rectangle 9">
            <a:extLst>
              <a:ext uri="{FF2B5EF4-FFF2-40B4-BE49-F238E27FC236}">
                <a16:creationId xmlns:a16="http://schemas.microsoft.com/office/drawing/2014/main" id="{F938DDFB-9A3C-4B0E-86B4-3D6DAD8F9CC2}"/>
              </a:ext>
            </a:extLst>
          </p:cNvPr>
          <p:cNvSpPr>
            <a:spLocks noGrp="1"/>
          </p:cNvSpPr>
          <p:nvPr/>
        </p:nvSpPr>
        <p:spPr>
          <a:xfrm>
            <a:off x="666750" y="2437875"/>
            <a:ext cx="5048250"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lang="en-US" sz="2175" b="0" dirty="0">
                <a:solidFill>
                  <a:srgbClr val="203344"/>
                </a:solidFill>
                <a:latin typeface="DejaVu Sans"/>
                <a:ea typeface="DejaVu Sans"/>
                <a:cs typeface="DejaVu Sans"/>
              </a:rPr>
              <a:t>Vouchers</a:t>
            </a:r>
            <a:endParaRPr sz="2175" b="0" dirty="0">
              <a:solidFill>
                <a:srgbClr val="203344"/>
              </a:solidFill>
              <a:latin typeface="DejaVu Sans"/>
              <a:ea typeface="DejaVu Sans"/>
              <a:cs typeface="DejaVu Sans"/>
            </a:endParaRPr>
          </a:p>
        </p:txBody>
      </p:sp>
      <p:sp>
        <p:nvSpPr>
          <p:cNvPr id="11" name="Rectangle 10">
            <a:extLst>
              <a:ext uri="{FF2B5EF4-FFF2-40B4-BE49-F238E27FC236}">
                <a16:creationId xmlns:a16="http://schemas.microsoft.com/office/drawing/2014/main" id="{B92B7F6D-FD97-40FE-88FB-CF3485631E22}"/>
              </a:ext>
            </a:extLst>
          </p:cNvPr>
          <p:cNvSpPr>
            <a:spLocks noGrp="1"/>
          </p:cNvSpPr>
          <p:nvPr/>
        </p:nvSpPr>
        <p:spPr>
          <a:xfrm>
            <a:off x="666750" y="3455302"/>
            <a:ext cx="5048250"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lang="en-US" sz="2175" b="0" dirty="0">
                <a:solidFill>
                  <a:srgbClr val="203344"/>
                </a:solidFill>
                <a:latin typeface="DejaVu Sans"/>
                <a:ea typeface="DejaVu Sans"/>
                <a:cs typeface="DejaVu Sans"/>
              </a:rPr>
              <a:t>Open Enrollment</a:t>
            </a:r>
            <a:endParaRPr sz="2175" b="0" dirty="0">
              <a:solidFill>
                <a:srgbClr val="203344"/>
              </a:solidFill>
              <a:latin typeface="DejaVu Sans"/>
              <a:ea typeface="DejaVu Sans"/>
              <a:cs typeface="DejaVu Sans"/>
            </a:endParaRPr>
          </a:p>
        </p:txBody>
      </p:sp>
      <p:sp>
        <p:nvSpPr>
          <p:cNvPr id="12" name="Rectangle 11">
            <a:extLst>
              <a:ext uri="{FF2B5EF4-FFF2-40B4-BE49-F238E27FC236}">
                <a16:creationId xmlns:a16="http://schemas.microsoft.com/office/drawing/2014/main" id="{0DB27CA5-F8C6-48CE-B59E-8671ED0B6846}"/>
              </a:ext>
            </a:extLst>
          </p:cNvPr>
          <p:cNvSpPr>
            <a:spLocks noGrp="1"/>
          </p:cNvSpPr>
          <p:nvPr/>
        </p:nvSpPr>
        <p:spPr>
          <a:xfrm>
            <a:off x="669925" y="4472730"/>
            <a:ext cx="5048250"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lang="en-US" sz="2175" b="0" dirty="0">
                <a:solidFill>
                  <a:srgbClr val="203344"/>
                </a:solidFill>
                <a:latin typeface="DejaVu Sans"/>
                <a:ea typeface="DejaVu Sans"/>
                <a:cs typeface="DejaVu Sans"/>
              </a:rPr>
              <a:t>Home School Participation</a:t>
            </a:r>
            <a:endParaRPr sz="2175" b="0" dirty="0">
              <a:solidFill>
                <a:srgbClr val="203344"/>
              </a:solidFill>
              <a:latin typeface="DejaVu Sans"/>
              <a:ea typeface="DejaVu Sans"/>
              <a:cs typeface="DejaVu Sans"/>
            </a:endParaRPr>
          </a:p>
        </p:txBody>
      </p:sp>
    </p:spTree>
    <p:extLst>
      <p:ext uri="{BB962C8B-B14F-4D97-AF65-F5344CB8AC3E}">
        <p14:creationId xmlns:p14="http://schemas.microsoft.com/office/powerpoint/2010/main" val="1894954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F7C71DC-BF93-401D-B1DE-FF65B865CEB9}"/>
              </a:ext>
            </a:extLst>
          </p:cNvPr>
          <p:cNvSpPr>
            <a:spLocks noGrp="1"/>
          </p:cNvSpPr>
          <p:nvPr/>
        </p:nvSpPr>
        <p:spPr>
          <a:xfrm>
            <a:off x="619125" y="457200"/>
            <a:ext cx="10953750" cy="971550"/>
          </a:xfrm>
          <a:prstGeom prst="rect">
            <a:avLst/>
          </a:prstGeom>
          <a:noFill/>
          <a:ln w="0">
            <a:noFill/>
          </a:ln>
        </p:spPr>
        <p:txBody>
          <a:bodyPr anchor="ctr">
            <a:noAutofit/>
          </a:bodyPr>
          <a:lstStyle/>
          <a:p>
            <a:pPr>
              <a:defRPr sz="3300" b="1">
                <a:solidFill>
                  <a:srgbClr val="102B43"/>
                </a:solidFill>
                <a:latin typeface="DejaVu Sans"/>
                <a:ea typeface="DejaVu Sans"/>
                <a:cs typeface="DejaVu Sans"/>
              </a:defRPr>
            </a:pPr>
            <a:r>
              <a:rPr sz="3300" b="1" dirty="0">
                <a:solidFill>
                  <a:srgbClr val="102B43"/>
                </a:solidFill>
                <a:latin typeface="DejaVu Sans"/>
                <a:ea typeface="DejaVu Sans"/>
                <a:cs typeface="DejaVu Sans"/>
              </a:rPr>
              <a:t>Competitive equity: </a:t>
            </a:r>
            <a:r>
              <a:rPr lang="en-US" sz="3300" b="1" dirty="0">
                <a:solidFill>
                  <a:srgbClr val="102B43"/>
                </a:solidFill>
                <a:latin typeface="DejaVu Sans"/>
                <a:ea typeface="DejaVu Sans"/>
                <a:cs typeface="DejaVu Sans"/>
              </a:rPr>
              <a:t>first steps</a:t>
            </a:r>
            <a:endParaRPr sz="3300" b="1" dirty="0">
              <a:solidFill>
                <a:srgbClr val="102B43"/>
              </a:solidFill>
              <a:latin typeface="DejaVu Sans"/>
              <a:ea typeface="DejaVu Sans"/>
              <a:cs typeface="DejaVu Sans"/>
            </a:endParaRPr>
          </a:p>
        </p:txBody>
      </p:sp>
      <p:sp>
        <p:nvSpPr>
          <p:cNvPr id="2" name="Rectangle 1">
            <a:extLst>
              <a:ext uri="{FF2B5EF4-FFF2-40B4-BE49-F238E27FC236}">
                <a16:creationId xmlns:a16="http://schemas.microsoft.com/office/drawing/2014/main" id="{DCB6E2A9-AB16-4758-85D3-19A841529F36}"/>
              </a:ext>
            </a:extLst>
          </p:cNvPr>
          <p:cNvSpPr>
            <a:spLocks noGrp="1"/>
          </p:cNvSpPr>
          <p:nvPr/>
        </p:nvSpPr>
        <p:spPr>
          <a:xfrm>
            <a:off x="10953750" y="6257925"/>
            <a:ext cx="619125" cy="285750"/>
          </a:xfrm>
          <a:prstGeom prst="rect">
            <a:avLst/>
          </a:prstGeom>
          <a:noFill/>
          <a:ln w="0">
            <a:noFill/>
          </a:ln>
        </p:spPr>
        <p:txBody>
          <a:bodyPr anchor="ctr">
            <a:noAutofit/>
          </a:bodyPr>
          <a:lstStyle/>
          <a:p>
            <a:pPr>
              <a:defRPr sz="1350" b="0">
                <a:solidFill>
                  <a:srgbClr val="566674"/>
                </a:solidFill>
                <a:latin typeface="DejaVu Sans"/>
                <a:ea typeface="DejaVu Sans"/>
                <a:cs typeface="DejaVu Sans"/>
              </a:defRPr>
            </a:pPr>
            <a:r>
              <a:rPr sz="1350" b="0">
                <a:solidFill>
                  <a:srgbClr val="566674"/>
                </a:solidFill>
                <a:latin typeface="DejaVu Sans"/>
                <a:ea typeface="DejaVu Sans"/>
                <a:cs typeface="DejaVu Sans"/>
              </a:rPr>
              <a:t>11</a:t>
            </a:r>
          </a:p>
        </p:txBody>
      </p:sp>
      <p:sp>
        <p:nvSpPr>
          <p:cNvPr id="3" name="Rectangle 2">
            <a:extLst>
              <a:ext uri="{FF2B5EF4-FFF2-40B4-BE49-F238E27FC236}">
                <a16:creationId xmlns:a16="http://schemas.microsoft.com/office/drawing/2014/main" id="{E7B49BF7-9C59-410A-83B1-8C4D9D2F2E5E}"/>
              </a:ext>
            </a:extLst>
          </p:cNvPr>
          <p:cNvSpPr>
            <a:spLocks noGrp="1"/>
          </p:cNvSpPr>
          <p:nvPr/>
        </p:nvSpPr>
        <p:spPr>
          <a:xfrm>
            <a:off x="666750" y="1704975"/>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sz="2475" b="0" dirty="0">
                <a:solidFill>
                  <a:srgbClr val="203344"/>
                </a:solidFill>
                <a:latin typeface="DejaVu Sans"/>
                <a:ea typeface="DejaVu Sans"/>
                <a:cs typeface="DejaVu Sans"/>
              </a:rPr>
              <a:t>The Board </a:t>
            </a:r>
            <a:r>
              <a:rPr lang="en-US" sz="2475" dirty="0">
                <a:solidFill>
                  <a:srgbClr val="203344"/>
                </a:solidFill>
                <a:latin typeface="DejaVu Sans"/>
                <a:ea typeface="DejaVu Sans"/>
                <a:cs typeface="DejaVu Sans"/>
              </a:rPr>
              <a:t>revised the Championship Factor:</a:t>
            </a:r>
            <a:endParaRPr lang="en-US" sz="2475" b="0" dirty="0">
              <a:solidFill>
                <a:srgbClr val="203344"/>
              </a:solidFill>
              <a:latin typeface="DejaVu Sans"/>
              <a:ea typeface="DejaVu Sans"/>
              <a:cs typeface="DejaVu Sans"/>
            </a:endParaRPr>
          </a:p>
        </p:txBody>
      </p:sp>
      <p:sp>
        <p:nvSpPr>
          <p:cNvPr id="4" name="Rectangle 3">
            <a:extLst>
              <a:ext uri="{FF2B5EF4-FFF2-40B4-BE49-F238E27FC236}">
                <a16:creationId xmlns:a16="http://schemas.microsoft.com/office/drawing/2014/main" id="{2E507601-6BDA-4FB3-A22E-AB63B1553071}"/>
              </a:ext>
            </a:extLst>
          </p:cNvPr>
          <p:cNvSpPr>
            <a:spLocks noGrp="1"/>
          </p:cNvSpPr>
          <p:nvPr/>
        </p:nvSpPr>
        <p:spPr>
          <a:xfrm>
            <a:off x="952500" y="4863211"/>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lang="en-US" sz="2475" b="0" dirty="0">
                <a:solidFill>
                  <a:srgbClr val="203344"/>
                </a:solidFill>
                <a:latin typeface="DejaVu Sans"/>
                <a:ea typeface="DejaVu Sans"/>
                <a:cs typeface="DejaVu Sans"/>
              </a:rPr>
              <a:t>Two-class cap removed.</a:t>
            </a:r>
            <a:endParaRPr sz="2475" b="0" dirty="0">
              <a:solidFill>
                <a:srgbClr val="203344"/>
              </a:solidFill>
              <a:latin typeface="DejaVu Sans"/>
              <a:ea typeface="DejaVu Sans"/>
              <a:cs typeface="DejaVu Sans"/>
            </a:endParaRPr>
          </a:p>
        </p:txBody>
      </p:sp>
      <p:sp>
        <p:nvSpPr>
          <p:cNvPr id="5" name="Rectangle 4">
            <a:extLst>
              <a:ext uri="{FF2B5EF4-FFF2-40B4-BE49-F238E27FC236}">
                <a16:creationId xmlns:a16="http://schemas.microsoft.com/office/drawing/2014/main" id="{D34D7468-580A-4550-8CC9-B10F2BB44E3B}"/>
              </a:ext>
            </a:extLst>
          </p:cNvPr>
          <p:cNvSpPr>
            <a:spLocks noGrp="1"/>
          </p:cNvSpPr>
          <p:nvPr/>
        </p:nvSpPr>
        <p:spPr>
          <a:xfrm>
            <a:off x="952500" y="4226369"/>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lang="en-US" sz="2475" b="0" dirty="0">
                <a:solidFill>
                  <a:srgbClr val="203344"/>
                </a:solidFill>
                <a:latin typeface="DejaVu Sans"/>
                <a:ea typeface="DejaVu Sans"/>
                <a:cs typeface="DejaVu Sans"/>
              </a:rPr>
              <a:t>New point-thresholds for classification move-up.</a:t>
            </a:r>
            <a:endParaRPr sz="2475" b="0" dirty="0">
              <a:solidFill>
                <a:srgbClr val="203344"/>
              </a:solidFill>
              <a:latin typeface="DejaVu Sans"/>
              <a:ea typeface="DejaVu Sans"/>
              <a:cs typeface="DejaVu Sans"/>
            </a:endParaRPr>
          </a:p>
        </p:txBody>
      </p:sp>
      <p:sp>
        <p:nvSpPr>
          <p:cNvPr id="6" name="Rectangle 5">
            <a:extLst>
              <a:ext uri="{FF2B5EF4-FFF2-40B4-BE49-F238E27FC236}">
                <a16:creationId xmlns:a16="http://schemas.microsoft.com/office/drawing/2014/main" id="{8CFE3312-09A6-4CB3-AFE9-A6495DCBD698}"/>
              </a:ext>
            </a:extLst>
          </p:cNvPr>
          <p:cNvSpPr>
            <a:spLocks noGrp="1"/>
          </p:cNvSpPr>
          <p:nvPr/>
        </p:nvSpPr>
        <p:spPr>
          <a:xfrm>
            <a:off x="952500" y="2400300"/>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lang="en-US" sz="2475" b="0" dirty="0">
                <a:solidFill>
                  <a:srgbClr val="203344"/>
                </a:solidFill>
                <a:latin typeface="DejaVu Sans"/>
                <a:ea typeface="DejaVu Sans"/>
                <a:cs typeface="DejaVu Sans"/>
              </a:rPr>
              <a:t>Six-year lookback retained.</a:t>
            </a:r>
            <a:endParaRPr sz="2475" b="0" dirty="0">
              <a:solidFill>
                <a:srgbClr val="203344"/>
              </a:solidFill>
              <a:latin typeface="DejaVu Sans"/>
              <a:ea typeface="DejaVu Sans"/>
              <a:cs typeface="DejaVu Sans"/>
            </a:endParaRPr>
          </a:p>
        </p:txBody>
      </p:sp>
      <p:sp>
        <p:nvSpPr>
          <p:cNvPr id="11" name="Rectangle 10">
            <a:extLst>
              <a:ext uri="{FF2B5EF4-FFF2-40B4-BE49-F238E27FC236}">
                <a16:creationId xmlns:a16="http://schemas.microsoft.com/office/drawing/2014/main" id="{BF226C07-3803-4DC2-BE6F-1C60C70DFFCC}"/>
              </a:ext>
            </a:extLst>
          </p:cNvPr>
          <p:cNvSpPr>
            <a:spLocks noGrp="1"/>
          </p:cNvSpPr>
          <p:nvPr/>
        </p:nvSpPr>
        <p:spPr>
          <a:xfrm>
            <a:off x="952500" y="2994914"/>
            <a:ext cx="10572750" cy="800100"/>
          </a:xfrm>
          <a:prstGeom prst="rect">
            <a:avLst/>
          </a:prstGeom>
          <a:noFill/>
          <a:ln w="0">
            <a:noFill/>
          </a:ln>
        </p:spPr>
        <p:txBody>
          <a:bodyPr lIns="91440" tIns="45720" rIns="91440" bIns="45720" anchor="ctr">
            <a:noAutofit/>
          </a:bodyPr>
          <a:lstStyle/>
          <a:p>
            <a:pPr>
              <a:defRPr sz="2475" b="0">
                <a:solidFill>
                  <a:srgbClr val="203344"/>
                </a:solidFill>
                <a:latin typeface="DejaVu Sans"/>
                <a:ea typeface="DejaVu Sans"/>
                <a:cs typeface="DejaVu Sans"/>
              </a:defRPr>
            </a:pPr>
            <a:r>
              <a:rPr lang="en-US" sz="2450" dirty="0">
                <a:solidFill>
                  <a:srgbClr val="203344"/>
                </a:solidFill>
                <a:latin typeface="DejaVu Sans"/>
                <a:ea typeface="DejaVu Sans"/>
                <a:cs typeface="DejaVu Sans"/>
              </a:rPr>
              <a:t>Earned points now lose value over time (depreciating model).</a:t>
            </a:r>
            <a:endParaRPr sz="2450" b="0" dirty="0">
              <a:solidFill>
                <a:srgbClr val="203344"/>
              </a:solidFill>
              <a:latin typeface="DejaVu Sans"/>
              <a:ea typeface="DejaVu Sans"/>
              <a:cs typeface="DejaVu Sans"/>
            </a:endParaRPr>
          </a:p>
        </p:txBody>
      </p:sp>
      <p:sp>
        <p:nvSpPr>
          <p:cNvPr id="12" name="Rectangle 11">
            <a:extLst>
              <a:ext uri="{FF2B5EF4-FFF2-40B4-BE49-F238E27FC236}">
                <a16:creationId xmlns:a16="http://schemas.microsoft.com/office/drawing/2014/main" id="{9AB18E15-2C9D-47B7-8683-5ED9C03D28D7}"/>
              </a:ext>
            </a:extLst>
          </p:cNvPr>
          <p:cNvSpPr>
            <a:spLocks noGrp="1"/>
          </p:cNvSpPr>
          <p:nvPr/>
        </p:nvSpPr>
        <p:spPr>
          <a:xfrm>
            <a:off x="952500" y="3631756"/>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lang="en-US" sz="2475" b="0" dirty="0">
                <a:solidFill>
                  <a:srgbClr val="203344"/>
                </a:solidFill>
                <a:latin typeface="DejaVu Sans"/>
                <a:ea typeface="DejaVu Sans"/>
                <a:cs typeface="DejaVu Sans"/>
              </a:rPr>
              <a:t>New point values (to allow for depreciation).</a:t>
            </a:r>
            <a:endParaRPr sz="2475" b="0" dirty="0">
              <a:solidFill>
                <a:srgbClr val="203344"/>
              </a:solidFill>
              <a:latin typeface="DejaVu Sans"/>
              <a:ea typeface="DejaVu Sans"/>
              <a:cs typeface="DejaVu Sans"/>
            </a:endParaRPr>
          </a:p>
        </p:txBody>
      </p:sp>
    </p:spTree>
    <p:extLst>
      <p:ext uri="{BB962C8B-B14F-4D97-AF65-F5344CB8AC3E}">
        <p14:creationId xmlns:p14="http://schemas.microsoft.com/office/powerpoint/2010/main" val="742930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7058062-08B2-447A-B11A-B2CBACC40FE4}"/>
              </a:ext>
            </a:extLst>
          </p:cNvPr>
          <p:cNvSpPr>
            <a:spLocks noGrp="1"/>
          </p:cNvSpPr>
          <p:nvPr/>
        </p:nvSpPr>
        <p:spPr>
          <a:xfrm>
            <a:off x="619125" y="457200"/>
            <a:ext cx="10953750" cy="971550"/>
          </a:xfrm>
          <a:prstGeom prst="rect">
            <a:avLst/>
          </a:prstGeom>
          <a:noFill/>
          <a:ln w="0">
            <a:noFill/>
          </a:ln>
        </p:spPr>
        <p:txBody>
          <a:bodyPr anchor="ctr">
            <a:noAutofit/>
          </a:bodyPr>
          <a:lstStyle/>
          <a:p>
            <a:pPr>
              <a:defRPr sz="3300" b="1">
                <a:solidFill>
                  <a:srgbClr val="102B43"/>
                </a:solidFill>
                <a:latin typeface="DejaVu Sans"/>
                <a:ea typeface="DejaVu Sans"/>
                <a:cs typeface="DejaVu Sans"/>
              </a:defRPr>
            </a:pPr>
            <a:r>
              <a:rPr sz="3300" b="1">
                <a:solidFill>
                  <a:srgbClr val="102B43"/>
                </a:solidFill>
                <a:latin typeface="DejaVu Sans"/>
                <a:ea typeface="DejaVu Sans"/>
                <a:cs typeface="DejaVu Sans"/>
              </a:rPr>
              <a:t>What should competitive equity measure?</a:t>
            </a:r>
          </a:p>
        </p:txBody>
      </p:sp>
      <p:sp>
        <p:nvSpPr>
          <p:cNvPr id="2" name="Rectangle 1">
            <a:extLst>
              <a:ext uri="{FF2B5EF4-FFF2-40B4-BE49-F238E27FC236}">
                <a16:creationId xmlns:a16="http://schemas.microsoft.com/office/drawing/2014/main" id="{B744A5FB-70D2-4877-A10B-6B41A09F11A6}"/>
              </a:ext>
            </a:extLst>
          </p:cNvPr>
          <p:cNvSpPr>
            <a:spLocks noGrp="1"/>
          </p:cNvSpPr>
          <p:nvPr/>
        </p:nvSpPr>
        <p:spPr>
          <a:xfrm>
            <a:off x="10953750" y="6257925"/>
            <a:ext cx="619125" cy="285750"/>
          </a:xfrm>
          <a:prstGeom prst="rect">
            <a:avLst/>
          </a:prstGeom>
          <a:noFill/>
          <a:ln w="0">
            <a:noFill/>
          </a:ln>
        </p:spPr>
        <p:txBody>
          <a:bodyPr anchor="ctr">
            <a:noAutofit/>
          </a:bodyPr>
          <a:lstStyle/>
          <a:p>
            <a:pPr>
              <a:defRPr sz="1350" b="0">
                <a:solidFill>
                  <a:srgbClr val="566674"/>
                </a:solidFill>
                <a:latin typeface="DejaVu Sans"/>
                <a:ea typeface="DejaVu Sans"/>
                <a:cs typeface="DejaVu Sans"/>
              </a:defRPr>
            </a:pPr>
            <a:r>
              <a:rPr sz="1350" b="0">
                <a:solidFill>
                  <a:srgbClr val="566674"/>
                </a:solidFill>
                <a:latin typeface="DejaVu Sans"/>
                <a:ea typeface="DejaVu Sans"/>
                <a:cs typeface="DejaVu Sans"/>
              </a:rPr>
              <a:t>12</a:t>
            </a:r>
          </a:p>
        </p:txBody>
      </p:sp>
      <p:sp>
        <p:nvSpPr>
          <p:cNvPr id="3" name="Rectangle 2">
            <a:extLst>
              <a:ext uri="{FF2B5EF4-FFF2-40B4-BE49-F238E27FC236}">
                <a16:creationId xmlns:a16="http://schemas.microsoft.com/office/drawing/2014/main" id="{96B1EB0A-4383-44DB-BD1D-CC9951CF1617}"/>
              </a:ext>
            </a:extLst>
          </p:cNvPr>
          <p:cNvSpPr>
            <a:spLocks noGrp="1"/>
          </p:cNvSpPr>
          <p:nvPr/>
        </p:nvSpPr>
        <p:spPr>
          <a:xfrm>
            <a:off x="666750" y="1752600"/>
            <a:ext cx="10382250" cy="1695450"/>
          </a:xfrm>
          <a:prstGeom prst="rect">
            <a:avLst/>
          </a:prstGeom>
          <a:noFill/>
          <a:ln w="0">
            <a:noFill/>
          </a:ln>
        </p:spPr>
        <p:txBody>
          <a:bodyPr anchor="ctr">
            <a:noAutofit/>
          </a:bodyPr>
          <a:lstStyle/>
          <a:p>
            <a:pPr>
              <a:defRPr sz="3600" b="1">
                <a:solidFill>
                  <a:srgbClr val="236454"/>
                </a:solidFill>
                <a:latin typeface="DejaVu Sans"/>
                <a:ea typeface="DejaVu Sans"/>
                <a:cs typeface="DejaVu Sans"/>
              </a:defRPr>
            </a:pPr>
            <a:r>
              <a:rPr sz="3600" b="1">
                <a:solidFill>
                  <a:srgbClr val="236454"/>
                </a:solidFill>
                <a:latin typeface="DejaVu Sans"/>
                <a:ea typeface="DejaVu Sans"/>
                <a:cs typeface="DejaVu Sans"/>
              </a:rPr>
              <a:t>What would convince your school that a classification system is working?</a:t>
            </a:r>
          </a:p>
        </p:txBody>
      </p:sp>
      <p:sp>
        <p:nvSpPr>
          <p:cNvPr id="4" name="Rectangle 3">
            <a:extLst>
              <a:ext uri="{FF2B5EF4-FFF2-40B4-BE49-F238E27FC236}">
                <a16:creationId xmlns:a16="http://schemas.microsoft.com/office/drawing/2014/main" id="{12820666-9094-48D3-B994-6C9529A3920E}"/>
              </a:ext>
            </a:extLst>
          </p:cNvPr>
          <p:cNvSpPr>
            <a:spLocks noGrp="1"/>
          </p:cNvSpPr>
          <p:nvPr/>
        </p:nvSpPr>
        <p:spPr>
          <a:xfrm>
            <a:off x="666750" y="3724275"/>
            <a:ext cx="10477500"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sz="2175" b="0">
                <a:solidFill>
                  <a:srgbClr val="203344"/>
                </a:solidFill>
                <a:latin typeface="DejaVu Sans"/>
                <a:ea typeface="DejaVu Sans"/>
                <a:cs typeface="DejaVu Sans"/>
              </a:rPr>
              <a:t>Competitive results across multiple seasons?</a:t>
            </a:r>
          </a:p>
        </p:txBody>
      </p:sp>
      <p:sp>
        <p:nvSpPr>
          <p:cNvPr id="5" name="Rectangle 4">
            <a:extLst>
              <a:ext uri="{FF2B5EF4-FFF2-40B4-BE49-F238E27FC236}">
                <a16:creationId xmlns:a16="http://schemas.microsoft.com/office/drawing/2014/main" id="{F7919D71-7046-4A5F-8504-1DE2D1B84A01}"/>
              </a:ext>
            </a:extLst>
          </p:cNvPr>
          <p:cNvSpPr>
            <a:spLocks noGrp="1"/>
          </p:cNvSpPr>
          <p:nvPr/>
        </p:nvSpPr>
        <p:spPr>
          <a:xfrm>
            <a:off x="666750" y="4438650"/>
            <a:ext cx="10477500"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sz="2175" b="0">
                <a:solidFill>
                  <a:srgbClr val="203344"/>
                </a:solidFill>
                <a:latin typeface="DejaVu Sans"/>
                <a:ea typeface="DejaVu Sans"/>
                <a:cs typeface="DejaVu Sans"/>
              </a:rPr>
              <a:t>The experience of schools near a classification boundary?</a:t>
            </a:r>
          </a:p>
        </p:txBody>
      </p:sp>
      <p:sp>
        <p:nvSpPr>
          <p:cNvPr id="6" name="Rectangle 5">
            <a:extLst>
              <a:ext uri="{FF2B5EF4-FFF2-40B4-BE49-F238E27FC236}">
                <a16:creationId xmlns:a16="http://schemas.microsoft.com/office/drawing/2014/main" id="{1C6BE022-6573-456A-B3E8-F08AA69790D1}"/>
              </a:ext>
            </a:extLst>
          </p:cNvPr>
          <p:cNvSpPr>
            <a:spLocks noGrp="1"/>
          </p:cNvSpPr>
          <p:nvPr/>
        </p:nvSpPr>
        <p:spPr>
          <a:xfrm>
            <a:off x="666750" y="5153025"/>
            <a:ext cx="10477500" cy="800100"/>
          </a:xfrm>
          <a:prstGeom prst="rect">
            <a:avLst/>
          </a:prstGeom>
          <a:noFill/>
          <a:ln w="0">
            <a:noFill/>
          </a:ln>
        </p:spPr>
        <p:txBody>
          <a:bodyPr anchor="ctr">
            <a:noAutofit/>
          </a:bodyPr>
          <a:lstStyle/>
          <a:p>
            <a:pPr>
              <a:defRPr sz="2175" b="0">
                <a:solidFill>
                  <a:srgbClr val="203344"/>
                </a:solidFill>
                <a:latin typeface="DejaVu Sans"/>
                <a:ea typeface="DejaVu Sans"/>
                <a:cs typeface="DejaVu Sans"/>
              </a:defRPr>
            </a:pPr>
            <a:r>
              <a:rPr sz="2175" b="0">
                <a:solidFill>
                  <a:srgbClr val="203344"/>
                </a:solidFill>
                <a:latin typeface="DejaVu Sans"/>
                <a:ea typeface="DejaVu Sans"/>
                <a:cs typeface="DejaVu Sans"/>
              </a:rPr>
              <a:t>Student opportunity and the sustainability of local programs?</a:t>
            </a:r>
          </a:p>
        </p:txBody>
      </p:sp>
    </p:spTree>
    <p:extLst>
      <p:ext uri="{BB962C8B-B14F-4D97-AF65-F5344CB8AC3E}">
        <p14:creationId xmlns:p14="http://schemas.microsoft.com/office/powerpoint/2010/main" val="266447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D206C9F-6ACB-4597-A7DF-D39A99E98C44}"/>
              </a:ext>
            </a:extLst>
          </p:cNvPr>
          <p:cNvSpPr>
            <a:spLocks noGrp="1"/>
          </p:cNvSpPr>
          <p:nvPr/>
        </p:nvSpPr>
        <p:spPr>
          <a:xfrm>
            <a:off x="619125" y="457200"/>
            <a:ext cx="10953750" cy="971550"/>
          </a:xfrm>
          <a:prstGeom prst="rect">
            <a:avLst/>
          </a:prstGeom>
          <a:noFill/>
          <a:ln w="0">
            <a:noFill/>
          </a:ln>
        </p:spPr>
        <p:txBody>
          <a:bodyPr anchor="ctr">
            <a:noAutofit/>
          </a:bodyPr>
          <a:lstStyle/>
          <a:p>
            <a:pPr>
              <a:defRPr sz="3300" b="1">
                <a:solidFill>
                  <a:srgbClr val="102B43"/>
                </a:solidFill>
                <a:latin typeface="DejaVu Sans"/>
                <a:ea typeface="DejaVu Sans"/>
                <a:cs typeface="DejaVu Sans"/>
              </a:defRPr>
            </a:pPr>
            <a:r>
              <a:rPr sz="3300" b="1">
                <a:solidFill>
                  <a:srgbClr val="102B43"/>
                </a:solidFill>
                <a:latin typeface="DejaVu Sans"/>
                <a:ea typeface="DejaVu Sans"/>
                <a:cs typeface="DejaVu Sans"/>
              </a:rPr>
              <a:t>Strategic planning and school feedback</a:t>
            </a:r>
          </a:p>
        </p:txBody>
      </p:sp>
      <p:sp>
        <p:nvSpPr>
          <p:cNvPr id="2" name="Rectangle 1">
            <a:extLst>
              <a:ext uri="{FF2B5EF4-FFF2-40B4-BE49-F238E27FC236}">
                <a16:creationId xmlns:a16="http://schemas.microsoft.com/office/drawing/2014/main" id="{C0AA6E84-3ED9-49F8-8DC2-134E0958F670}"/>
              </a:ext>
            </a:extLst>
          </p:cNvPr>
          <p:cNvSpPr>
            <a:spLocks noGrp="1"/>
          </p:cNvSpPr>
          <p:nvPr/>
        </p:nvSpPr>
        <p:spPr>
          <a:xfrm>
            <a:off x="10953750" y="6257925"/>
            <a:ext cx="619125" cy="285750"/>
          </a:xfrm>
          <a:prstGeom prst="rect">
            <a:avLst/>
          </a:prstGeom>
          <a:noFill/>
          <a:ln w="0">
            <a:noFill/>
          </a:ln>
        </p:spPr>
        <p:txBody>
          <a:bodyPr anchor="ctr">
            <a:noAutofit/>
          </a:bodyPr>
          <a:lstStyle/>
          <a:p>
            <a:pPr>
              <a:defRPr sz="1350" b="0">
                <a:solidFill>
                  <a:srgbClr val="566674"/>
                </a:solidFill>
                <a:latin typeface="DejaVu Sans"/>
                <a:ea typeface="DejaVu Sans"/>
                <a:cs typeface="DejaVu Sans"/>
              </a:defRPr>
            </a:pPr>
            <a:r>
              <a:rPr sz="1350" b="0">
                <a:solidFill>
                  <a:srgbClr val="566674"/>
                </a:solidFill>
                <a:latin typeface="DejaVu Sans"/>
                <a:ea typeface="DejaVu Sans"/>
                <a:cs typeface="DejaVu Sans"/>
              </a:rPr>
              <a:t>16</a:t>
            </a:r>
          </a:p>
        </p:txBody>
      </p:sp>
      <p:sp>
        <p:nvSpPr>
          <p:cNvPr id="3" name="Rectangle 2">
            <a:extLst>
              <a:ext uri="{FF2B5EF4-FFF2-40B4-BE49-F238E27FC236}">
                <a16:creationId xmlns:a16="http://schemas.microsoft.com/office/drawing/2014/main" id="{1D4BA693-72CB-4D05-9C9C-56A1F6F35BF7}"/>
              </a:ext>
            </a:extLst>
          </p:cNvPr>
          <p:cNvSpPr>
            <a:spLocks noGrp="1"/>
          </p:cNvSpPr>
          <p:nvPr/>
        </p:nvSpPr>
        <p:spPr>
          <a:xfrm>
            <a:off x="666750" y="1704975"/>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sz="2475" b="0">
                <a:solidFill>
                  <a:srgbClr val="203344"/>
                </a:solidFill>
                <a:latin typeface="DejaVu Sans"/>
                <a:ea typeface="DejaVu Sans"/>
                <a:cs typeface="DejaVu Sans"/>
              </a:rPr>
              <a:t>The Board began its strategic planning process in June.</a:t>
            </a:r>
          </a:p>
        </p:txBody>
      </p:sp>
      <p:sp>
        <p:nvSpPr>
          <p:cNvPr id="4" name="Rectangle 3">
            <a:extLst>
              <a:ext uri="{FF2B5EF4-FFF2-40B4-BE49-F238E27FC236}">
                <a16:creationId xmlns:a16="http://schemas.microsoft.com/office/drawing/2014/main" id="{E4BD6265-BFC4-4ED4-89E1-715F8F138334}"/>
              </a:ext>
            </a:extLst>
          </p:cNvPr>
          <p:cNvSpPr>
            <a:spLocks noGrp="1"/>
          </p:cNvSpPr>
          <p:nvPr/>
        </p:nvSpPr>
        <p:spPr>
          <a:xfrm>
            <a:off x="666750" y="3019425"/>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sz="2475" b="0">
                <a:solidFill>
                  <a:srgbClr val="203344"/>
                </a:solidFill>
                <a:latin typeface="DejaVu Sans"/>
                <a:ea typeface="DejaVu Sans"/>
                <a:cs typeface="DejaVu Sans"/>
              </a:rPr>
              <a:t>The membership feedback survey ran September 21 through October 2.</a:t>
            </a:r>
          </a:p>
        </p:txBody>
      </p:sp>
      <p:sp>
        <p:nvSpPr>
          <p:cNvPr id="5" name="Rectangle 4">
            <a:extLst>
              <a:ext uri="{FF2B5EF4-FFF2-40B4-BE49-F238E27FC236}">
                <a16:creationId xmlns:a16="http://schemas.microsoft.com/office/drawing/2014/main" id="{91927F93-8BA1-4B7B-BE84-0649E6B98886}"/>
              </a:ext>
            </a:extLst>
          </p:cNvPr>
          <p:cNvSpPr>
            <a:spLocks noGrp="1"/>
          </p:cNvSpPr>
          <p:nvPr/>
        </p:nvSpPr>
        <p:spPr>
          <a:xfrm>
            <a:off x="666750" y="4333875"/>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lang="en-US" sz="2475" b="0" dirty="0">
                <a:solidFill>
                  <a:srgbClr val="203344"/>
                </a:solidFill>
                <a:latin typeface="DejaVu Sans"/>
                <a:ea typeface="DejaVu Sans"/>
                <a:cs typeface="DejaVu Sans"/>
              </a:rPr>
              <a:t>Board will review results, establish draft strategic priorities, and draft new questions to ask in November.</a:t>
            </a:r>
            <a:endParaRPr sz="2475" b="0" dirty="0">
              <a:solidFill>
                <a:srgbClr val="203344"/>
              </a:solidFill>
              <a:latin typeface="DejaVu Sans"/>
              <a:ea typeface="DejaVu Sans"/>
              <a:cs typeface="DejaVu Sans"/>
            </a:endParaRPr>
          </a:p>
        </p:txBody>
      </p:sp>
    </p:spTree>
    <p:extLst>
      <p:ext uri="{BB962C8B-B14F-4D97-AF65-F5344CB8AC3E}">
        <p14:creationId xmlns:p14="http://schemas.microsoft.com/office/powerpoint/2010/main" val="1217042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D206C9F-6ACB-4597-A7DF-D39A99E98C44}"/>
              </a:ext>
            </a:extLst>
          </p:cNvPr>
          <p:cNvSpPr>
            <a:spLocks noGrp="1"/>
          </p:cNvSpPr>
          <p:nvPr/>
        </p:nvSpPr>
        <p:spPr>
          <a:xfrm>
            <a:off x="619125" y="457200"/>
            <a:ext cx="10953750" cy="971550"/>
          </a:xfrm>
          <a:prstGeom prst="rect">
            <a:avLst/>
          </a:prstGeom>
          <a:noFill/>
          <a:ln w="0">
            <a:noFill/>
          </a:ln>
        </p:spPr>
        <p:txBody>
          <a:bodyPr anchor="ctr">
            <a:noAutofit/>
          </a:bodyPr>
          <a:lstStyle/>
          <a:p>
            <a:pPr>
              <a:defRPr sz="3300" b="1">
                <a:solidFill>
                  <a:srgbClr val="102B43"/>
                </a:solidFill>
                <a:latin typeface="DejaVu Sans"/>
                <a:ea typeface="DejaVu Sans"/>
                <a:cs typeface="DejaVu Sans"/>
              </a:defRPr>
            </a:pPr>
            <a:r>
              <a:rPr lang="en-US" sz="3300" b="1" dirty="0">
                <a:solidFill>
                  <a:srgbClr val="102B43"/>
                </a:solidFill>
                <a:latin typeface="DejaVu Sans"/>
                <a:ea typeface="DejaVu Sans"/>
                <a:cs typeface="DejaVu Sans"/>
              </a:rPr>
              <a:t>Possible areas to address</a:t>
            </a:r>
            <a:endParaRPr sz="3300" b="1" dirty="0">
              <a:solidFill>
                <a:srgbClr val="102B43"/>
              </a:solidFill>
              <a:latin typeface="DejaVu Sans"/>
              <a:ea typeface="DejaVu Sans"/>
              <a:cs typeface="DejaVu Sans"/>
            </a:endParaRPr>
          </a:p>
        </p:txBody>
      </p:sp>
      <p:sp>
        <p:nvSpPr>
          <p:cNvPr id="2" name="Rectangle 1">
            <a:extLst>
              <a:ext uri="{FF2B5EF4-FFF2-40B4-BE49-F238E27FC236}">
                <a16:creationId xmlns:a16="http://schemas.microsoft.com/office/drawing/2014/main" id="{C0AA6E84-3ED9-49F8-8DC2-134E0958F670}"/>
              </a:ext>
            </a:extLst>
          </p:cNvPr>
          <p:cNvSpPr>
            <a:spLocks noGrp="1"/>
          </p:cNvSpPr>
          <p:nvPr/>
        </p:nvSpPr>
        <p:spPr>
          <a:xfrm>
            <a:off x="10953750" y="6257925"/>
            <a:ext cx="619125" cy="285750"/>
          </a:xfrm>
          <a:prstGeom prst="rect">
            <a:avLst/>
          </a:prstGeom>
          <a:noFill/>
          <a:ln w="0">
            <a:noFill/>
          </a:ln>
        </p:spPr>
        <p:txBody>
          <a:bodyPr anchor="ctr">
            <a:noAutofit/>
          </a:bodyPr>
          <a:lstStyle/>
          <a:p>
            <a:pPr>
              <a:defRPr sz="1350" b="0">
                <a:solidFill>
                  <a:srgbClr val="566674"/>
                </a:solidFill>
                <a:latin typeface="DejaVu Sans"/>
                <a:ea typeface="DejaVu Sans"/>
                <a:cs typeface="DejaVu Sans"/>
              </a:defRPr>
            </a:pPr>
            <a:r>
              <a:rPr sz="1350" b="0">
                <a:solidFill>
                  <a:srgbClr val="566674"/>
                </a:solidFill>
                <a:latin typeface="DejaVu Sans"/>
                <a:ea typeface="DejaVu Sans"/>
                <a:cs typeface="DejaVu Sans"/>
              </a:rPr>
              <a:t>16</a:t>
            </a:r>
          </a:p>
        </p:txBody>
      </p:sp>
      <p:sp>
        <p:nvSpPr>
          <p:cNvPr id="3" name="Rectangle 2">
            <a:extLst>
              <a:ext uri="{FF2B5EF4-FFF2-40B4-BE49-F238E27FC236}">
                <a16:creationId xmlns:a16="http://schemas.microsoft.com/office/drawing/2014/main" id="{1D4BA693-72CB-4D05-9C9C-56A1F6F35BF7}"/>
              </a:ext>
            </a:extLst>
          </p:cNvPr>
          <p:cNvSpPr>
            <a:spLocks noGrp="1"/>
          </p:cNvSpPr>
          <p:nvPr/>
        </p:nvSpPr>
        <p:spPr>
          <a:xfrm>
            <a:off x="666750" y="1251883"/>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lang="en-US" sz="2475" b="0" dirty="0">
                <a:solidFill>
                  <a:srgbClr val="203344"/>
                </a:solidFill>
                <a:latin typeface="DejaVu Sans"/>
                <a:ea typeface="DejaVu Sans"/>
                <a:cs typeface="DejaVu Sans"/>
              </a:rPr>
              <a:t>Transfers</a:t>
            </a:r>
            <a:endParaRPr sz="2475" b="0" dirty="0">
              <a:solidFill>
                <a:srgbClr val="203344"/>
              </a:solidFill>
              <a:latin typeface="DejaVu Sans"/>
              <a:ea typeface="DejaVu Sans"/>
              <a:cs typeface="DejaVu Sans"/>
            </a:endParaRPr>
          </a:p>
        </p:txBody>
      </p:sp>
      <p:sp>
        <p:nvSpPr>
          <p:cNvPr id="4" name="Rectangle 3">
            <a:extLst>
              <a:ext uri="{FF2B5EF4-FFF2-40B4-BE49-F238E27FC236}">
                <a16:creationId xmlns:a16="http://schemas.microsoft.com/office/drawing/2014/main" id="{E4BD6265-BFC4-4ED4-89E1-715F8F138334}"/>
              </a:ext>
            </a:extLst>
          </p:cNvPr>
          <p:cNvSpPr>
            <a:spLocks noGrp="1"/>
          </p:cNvSpPr>
          <p:nvPr/>
        </p:nvSpPr>
        <p:spPr>
          <a:xfrm>
            <a:off x="690562" y="1828800"/>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lang="en-US" sz="2475" b="0" dirty="0">
                <a:solidFill>
                  <a:srgbClr val="203344"/>
                </a:solidFill>
                <a:latin typeface="DejaVu Sans"/>
                <a:ea typeface="DejaVu Sans"/>
                <a:cs typeface="DejaVu Sans"/>
              </a:rPr>
              <a:t>Competitive Equity</a:t>
            </a:r>
          </a:p>
        </p:txBody>
      </p:sp>
      <p:sp>
        <p:nvSpPr>
          <p:cNvPr id="5" name="Rectangle 4">
            <a:extLst>
              <a:ext uri="{FF2B5EF4-FFF2-40B4-BE49-F238E27FC236}">
                <a16:creationId xmlns:a16="http://schemas.microsoft.com/office/drawing/2014/main" id="{91927F93-8BA1-4B7B-BE84-0649E6B98886}"/>
              </a:ext>
            </a:extLst>
          </p:cNvPr>
          <p:cNvSpPr>
            <a:spLocks noGrp="1"/>
          </p:cNvSpPr>
          <p:nvPr/>
        </p:nvSpPr>
        <p:spPr>
          <a:xfrm>
            <a:off x="690562" y="2428875"/>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lang="en-US" sz="2475" b="0" dirty="0">
                <a:solidFill>
                  <a:srgbClr val="203344"/>
                </a:solidFill>
                <a:latin typeface="DejaVu Sans"/>
                <a:ea typeface="DejaVu Sans"/>
                <a:cs typeface="DejaVu Sans"/>
              </a:rPr>
              <a:t>Public/Private</a:t>
            </a:r>
            <a:endParaRPr sz="2475" b="0" dirty="0">
              <a:solidFill>
                <a:srgbClr val="203344"/>
              </a:solidFill>
              <a:latin typeface="DejaVu Sans"/>
              <a:ea typeface="DejaVu Sans"/>
              <a:cs typeface="DejaVu Sans"/>
            </a:endParaRPr>
          </a:p>
        </p:txBody>
      </p:sp>
      <p:sp>
        <p:nvSpPr>
          <p:cNvPr id="8" name="Rectangle 7">
            <a:extLst>
              <a:ext uri="{FF2B5EF4-FFF2-40B4-BE49-F238E27FC236}">
                <a16:creationId xmlns:a16="http://schemas.microsoft.com/office/drawing/2014/main" id="{59F1062B-B7C1-4395-88E6-AD369E8E3362}"/>
              </a:ext>
            </a:extLst>
          </p:cNvPr>
          <p:cNvSpPr>
            <a:spLocks noGrp="1"/>
          </p:cNvSpPr>
          <p:nvPr/>
        </p:nvSpPr>
        <p:spPr>
          <a:xfrm>
            <a:off x="666750" y="3028950"/>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lang="en-US" sz="2475" b="0" dirty="0">
                <a:solidFill>
                  <a:srgbClr val="203344"/>
                </a:solidFill>
                <a:latin typeface="DejaVu Sans"/>
                <a:ea typeface="DejaVu Sans"/>
                <a:cs typeface="DejaVu Sans"/>
              </a:rPr>
              <a:t>Geographic Representation and Numerical Balance in Postseason</a:t>
            </a:r>
            <a:endParaRPr sz="2475" b="0" dirty="0">
              <a:solidFill>
                <a:srgbClr val="203344"/>
              </a:solidFill>
              <a:latin typeface="DejaVu Sans"/>
              <a:ea typeface="DejaVu Sans"/>
              <a:cs typeface="DejaVu Sans"/>
            </a:endParaRPr>
          </a:p>
        </p:txBody>
      </p:sp>
      <p:sp>
        <p:nvSpPr>
          <p:cNvPr id="9" name="Rectangle 8">
            <a:extLst>
              <a:ext uri="{FF2B5EF4-FFF2-40B4-BE49-F238E27FC236}">
                <a16:creationId xmlns:a16="http://schemas.microsoft.com/office/drawing/2014/main" id="{FD583D9D-6B73-493D-B247-CCEC116C0D63}"/>
              </a:ext>
            </a:extLst>
          </p:cNvPr>
          <p:cNvSpPr>
            <a:spLocks noGrp="1"/>
          </p:cNvSpPr>
          <p:nvPr/>
        </p:nvSpPr>
        <p:spPr>
          <a:xfrm>
            <a:off x="678656" y="3680758"/>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lang="en-US" sz="2475" b="0" dirty="0">
                <a:solidFill>
                  <a:srgbClr val="203344"/>
                </a:solidFill>
                <a:latin typeface="DejaVu Sans"/>
                <a:ea typeface="DejaVu Sans"/>
                <a:cs typeface="DejaVu Sans"/>
              </a:rPr>
              <a:t>Non-School Competition and Coaching restrictions</a:t>
            </a:r>
            <a:endParaRPr sz="2475" b="0" dirty="0">
              <a:solidFill>
                <a:srgbClr val="203344"/>
              </a:solidFill>
              <a:latin typeface="DejaVu Sans"/>
              <a:ea typeface="DejaVu Sans"/>
              <a:cs typeface="DejaVu Sans"/>
            </a:endParaRPr>
          </a:p>
        </p:txBody>
      </p:sp>
      <p:sp>
        <p:nvSpPr>
          <p:cNvPr id="10" name="Rectangle 9">
            <a:extLst>
              <a:ext uri="{FF2B5EF4-FFF2-40B4-BE49-F238E27FC236}">
                <a16:creationId xmlns:a16="http://schemas.microsoft.com/office/drawing/2014/main" id="{43D02261-8F8C-4FB4-A742-F3427EE7B22D}"/>
              </a:ext>
            </a:extLst>
          </p:cNvPr>
          <p:cNvSpPr>
            <a:spLocks noGrp="1"/>
          </p:cNvSpPr>
          <p:nvPr/>
        </p:nvSpPr>
        <p:spPr>
          <a:xfrm>
            <a:off x="690562" y="4457700"/>
            <a:ext cx="10572750" cy="800100"/>
          </a:xfrm>
          <a:prstGeom prst="rect">
            <a:avLst/>
          </a:prstGeom>
          <a:noFill/>
          <a:ln w="0">
            <a:noFill/>
          </a:ln>
        </p:spPr>
        <p:txBody>
          <a:bodyPr anchor="ctr">
            <a:noAutofit/>
          </a:bodyPr>
          <a:lstStyle/>
          <a:p>
            <a:pPr>
              <a:defRPr sz="2475" b="0">
                <a:solidFill>
                  <a:srgbClr val="203344"/>
                </a:solidFill>
                <a:latin typeface="DejaVu Sans"/>
                <a:ea typeface="DejaVu Sans"/>
                <a:cs typeface="DejaVu Sans"/>
              </a:defRPr>
            </a:pPr>
            <a:r>
              <a:rPr lang="en-US" sz="2475" dirty="0">
                <a:solidFill>
                  <a:srgbClr val="203344"/>
                </a:solidFill>
                <a:latin typeface="DejaVu Sans"/>
                <a:ea typeface="DejaVu Sans"/>
                <a:cs typeface="DejaVu Sans"/>
              </a:rPr>
              <a:t>Ever evolving education models</a:t>
            </a:r>
            <a:endParaRPr sz="2475" b="0" dirty="0">
              <a:solidFill>
                <a:srgbClr val="203344"/>
              </a:solidFill>
              <a:latin typeface="DejaVu Sans"/>
              <a:ea typeface="DejaVu Sans"/>
              <a:cs typeface="DejaVu Sans"/>
            </a:endParaRPr>
          </a:p>
        </p:txBody>
      </p:sp>
    </p:spTree>
    <p:extLst>
      <p:ext uri="{BB962C8B-B14F-4D97-AF65-F5344CB8AC3E}">
        <p14:creationId xmlns:p14="http://schemas.microsoft.com/office/powerpoint/2010/main" val="2408614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A1F45"/>
        </a:solidFill>
        <a:ln>
          <a:noFill/>
        </a:ln>
      </a:spPr>
      <a:bodyPr rtlCol="0" anchor="ctr"/>
      <a:lstStyle>
        <a:defPPr algn="ctr">
          <a:defRPr sz="1800" dirty="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6-27 MSHSAA Powerpoint Template" id="{31806FE4-A748-A549-A5D3-D400B12E4F9D}" vid="{F2F70793-DC6A-874A-9967-A6BE5C0FF7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24C5D57-EA57-4FF0-B0A8-57CC553897DC}">
  <we:reference id="wa200010215" version="2.0.0.1" store="en-US" storeType="OMEX"/>
  <we:alternateReferences>
    <we:reference id="WA200010215" version="2.0.0.1" store="en-US" storeType="OMEX"/>
  </we:alternateReferences>
  <we:properties>
    <we:property name="bps.codex_control.document_id" value="&quot;313812fc-a9eb-4b3a-a62c-d550757efab7&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36151333385484190A8AE26C2FD5B41" ma:contentTypeVersion="14" ma:contentTypeDescription="Create a new document." ma:contentTypeScope="" ma:versionID="6ef4d89607ed165a7993bf715d8efb14">
  <xsd:schema xmlns:xsd="http://www.w3.org/2001/XMLSchema" xmlns:xs="http://www.w3.org/2001/XMLSchema" xmlns:p="http://schemas.microsoft.com/office/2006/metadata/properties" xmlns:ns3="cec63c99-04c4-47cc-ab46-6f7253583695" xmlns:ns4="4e316441-e290-410e-b15f-c83902f3850d" targetNamespace="http://schemas.microsoft.com/office/2006/metadata/properties" ma:root="true" ma:fieldsID="5efacf821c1a318ec8fa90bbc0b1fdb5" ns3:_="" ns4:_="">
    <xsd:import namespace="cec63c99-04c4-47cc-ab46-6f7253583695"/>
    <xsd:import namespace="4e316441-e290-410e-b15f-c83902f3850d"/>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ObjectDetectorVersions" minOccurs="0"/>
                <xsd:element ref="ns3:MediaLengthInSeconds" minOccurs="0"/>
                <xsd:element ref="ns3:MediaServiceGenerationTime" minOccurs="0"/>
                <xsd:element ref="ns3:MediaServiceEventHashCode" minOccurs="0"/>
                <xsd:element ref="ns3:MediaServiceSearchProperties" minOccurs="0"/>
                <xsd:element ref="ns3:MediaServiceDateTaken" minOccurs="0"/>
                <xsd:element ref="ns3:MediaServiceSystem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c63c99-04c4-47cc-ab46-6f72535836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e316441-e290-410e-b15f-c83902f3850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cec63c99-04c4-47cc-ab46-6f7253583695" xsi:nil="true"/>
  </documentManagement>
</p:properties>
</file>

<file path=customXml/itemProps1.xml><?xml version="1.0" encoding="utf-8"?>
<ds:datastoreItem xmlns:ds="http://schemas.openxmlformats.org/officeDocument/2006/customXml" ds:itemID="{DC7A6D99-D567-4F99-9355-143F330B7C32}">
  <ds:schemaRefs>
    <ds:schemaRef ds:uri="http://schemas.microsoft.com/sharepoint/v3/contenttype/forms"/>
  </ds:schemaRefs>
</ds:datastoreItem>
</file>

<file path=customXml/itemProps2.xml><?xml version="1.0" encoding="utf-8"?>
<ds:datastoreItem xmlns:ds="http://schemas.openxmlformats.org/officeDocument/2006/customXml" ds:itemID="{D5CCB551-C4D0-4105-A129-BF21ADD6FB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c63c99-04c4-47cc-ab46-6f7253583695"/>
    <ds:schemaRef ds:uri="4e316441-e290-410e-b15f-c83902f385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39226F-255B-4328-98BD-0DF69357B8B8}">
  <ds:schemaRefs>
    <ds:schemaRef ds:uri="http://schemas.microsoft.com/office/2006/metadata/properties"/>
    <ds:schemaRef ds:uri="http://www.w3.org/XML/1998/namespace"/>
    <ds:schemaRef ds:uri="http://purl.org/dc/terms/"/>
    <ds:schemaRef ds:uri="http://purl.org/dc/dcmitype/"/>
    <ds:schemaRef ds:uri="http://schemas.microsoft.com/office/2006/documentManagement/types"/>
    <ds:schemaRef ds:uri="http://purl.org/dc/elements/1.1/"/>
    <ds:schemaRef ds:uri="4e316441-e290-410e-b15f-c83902f3850d"/>
    <ds:schemaRef ds:uri="http://schemas.microsoft.com/office/infopath/2007/PartnerControls"/>
    <ds:schemaRef ds:uri="http://schemas.openxmlformats.org/package/2006/metadata/core-properties"/>
    <ds:schemaRef ds:uri="cec63c99-04c4-47cc-ab46-6f7253583695"/>
  </ds:schemaRefs>
</ds:datastoreItem>
</file>

<file path=docProps/app.xml><?xml version="1.0" encoding="utf-8"?>
<Properties xmlns="http://schemas.openxmlformats.org/officeDocument/2006/extended-properties" xmlns:vt="http://schemas.openxmlformats.org/officeDocument/2006/docPropsVTypes">
  <Template>2026-27 MSHSAA Powerpoint Template</Template>
  <TotalTime>155</TotalTime>
  <Words>2102</Words>
  <Application>Microsoft Office PowerPoint</Application>
  <PresentationFormat>Widescreen</PresentationFormat>
  <Paragraphs>181</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Aptos Display</vt:lpstr>
      <vt:lpstr>Arial</vt:lpstr>
      <vt:lpstr>Calibri</vt:lpstr>
      <vt:lpstr>DejaVu Sans</vt:lpstr>
      <vt:lpstr>Office Theme</vt:lpstr>
      <vt:lpstr>Is it time for change?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Rukstad</dc:creator>
  <cp:lastModifiedBy>Kevien</cp:lastModifiedBy>
  <cp:revision>16</cp:revision>
  <cp:lastPrinted>2026-05-13T23:57:00Z</cp:lastPrinted>
  <dcterms:created xsi:type="dcterms:W3CDTF">2026-10-02T15:40:05Z</dcterms:created>
  <dcterms:modified xsi:type="dcterms:W3CDTF">2026-10-03T13:12:46Z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0x010100A36151333385484190A8AE26C2FD5B41</vt:lpwstr>
  </property>
</Properties>
</file>