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embeddedFontLst>
    <p:embeddedFont>
      <p:font typeface="Poppins"/>
      <p:regular r:id="rId37"/>
      <p:bold r:id="rId38"/>
      <p:italic r:id="rId39"/>
      <p:boldItalic r:id="rId40"/>
    </p:embeddedFont>
    <p:embeddedFont>
      <p:font typeface="Open Sans SemiBold"/>
      <p:regular r:id="rId41"/>
      <p:bold r:id="rId42"/>
      <p:italic r:id="rId43"/>
      <p:boldItalic r:id="rId44"/>
    </p:embeddedFont>
    <p:embeddedFont>
      <p:font typeface="Open San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4BCD247-569B-4AB7-A359-98F6CF90B08F}">
  <a:tblStyle styleId="{D4BCD247-569B-4AB7-A359-98F6CF90B08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boldItalic.fntdata"/><Relationship Id="rId20" Type="http://schemas.openxmlformats.org/officeDocument/2006/relationships/slide" Target="slides/slide14.xml"/><Relationship Id="rId42" Type="http://schemas.openxmlformats.org/officeDocument/2006/relationships/font" Target="fonts/OpenSansSemiBold-bold.fntdata"/><Relationship Id="rId41" Type="http://schemas.openxmlformats.org/officeDocument/2006/relationships/font" Target="fonts/OpenSansSemiBold-regular.fntdata"/><Relationship Id="rId22" Type="http://schemas.openxmlformats.org/officeDocument/2006/relationships/slide" Target="slides/slide16.xml"/><Relationship Id="rId44" Type="http://schemas.openxmlformats.org/officeDocument/2006/relationships/font" Target="fonts/OpenSansSemiBold-boldItalic.fntdata"/><Relationship Id="rId21" Type="http://schemas.openxmlformats.org/officeDocument/2006/relationships/slide" Target="slides/slide15.xml"/><Relationship Id="rId43" Type="http://schemas.openxmlformats.org/officeDocument/2006/relationships/font" Target="fonts/OpenSansSemiBold-italic.fntdata"/><Relationship Id="rId24" Type="http://schemas.openxmlformats.org/officeDocument/2006/relationships/slide" Target="slides/slide18.xml"/><Relationship Id="rId46" Type="http://schemas.openxmlformats.org/officeDocument/2006/relationships/font" Target="fonts/OpenSans-bold.fntdata"/><Relationship Id="rId23" Type="http://schemas.openxmlformats.org/officeDocument/2006/relationships/slide" Target="slides/slide17.xml"/><Relationship Id="rId45" Type="http://schemas.openxmlformats.org/officeDocument/2006/relationships/font" Target="fonts/OpenSans-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48" Type="http://schemas.openxmlformats.org/officeDocument/2006/relationships/font" Target="fonts/OpenSans-boldItalic.fntdata"/><Relationship Id="rId25" Type="http://schemas.openxmlformats.org/officeDocument/2006/relationships/slide" Target="slides/slide19.xml"/><Relationship Id="rId47" Type="http://schemas.openxmlformats.org/officeDocument/2006/relationships/font" Target="fonts/OpenSans-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Poppins-regular.fntdata"/><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Poppins-italic.fntdata"/><Relationship Id="rId16" Type="http://schemas.openxmlformats.org/officeDocument/2006/relationships/slide" Target="slides/slide10.xml"/><Relationship Id="rId38" Type="http://schemas.openxmlformats.org/officeDocument/2006/relationships/font" Target="fonts/Poppins-bold.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Ashley</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f5300028f1_0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f5300028f1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Ashley</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f5300028f1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f5300028f1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Mrs. McIntyre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f5300028f1_0_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f5300028f1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Mrs. McIntyre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f5300028f1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f5300028f1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Locklear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f9bcf3bd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f9bcf3bd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School Overview</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f5300028f1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f5300028f1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b="1" lang="en">
                <a:solidFill>
                  <a:schemeClr val="dk1"/>
                </a:solidFill>
              </a:rPr>
              <a:t>Kindergarten showed the strongest overall growth story</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This is probably one of your </a:t>
            </a:r>
            <a:r>
              <a:rPr b="1" lang="en">
                <a:solidFill>
                  <a:schemeClr val="dk1"/>
                </a:solidFill>
              </a:rPr>
              <a:t>biggest celebrations</a:t>
            </a:r>
            <a:r>
              <a:rPr lang="en">
                <a:solidFill>
                  <a:schemeClr val="dk1"/>
                </a:solidFill>
              </a:rPr>
              <a:t>.</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Kindergarten's Composite Score distribution shifted dramatically from BOY to EOY.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At BOY, </a:t>
            </a:r>
            <a:r>
              <a:rPr b="1" lang="en">
                <a:solidFill>
                  <a:schemeClr val="dk1"/>
                </a:solidFill>
              </a:rPr>
              <a:t>57% of students were in the lowest performance band</a:t>
            </a:r>
            <a:r>
              <a:rPr lang="en">
                <a:solidFill>
                  <a:schemeClr val="dk1"/>
                </a:solidFill>
              </a:rPr>
              <a: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By EOY, that dropped to </a:t>
            </a:r>
            <a:r>
              <a:rPr b="1" lang="en">
                <a:solidFill>
                  <a:schemeClr val="dk1"/>
                </a:solidFill>
              </a:rPr>
              <a:t>19%</a:t>
            </a:r>
            <a:r>
              <a:rPr lang="en">
                <a:solidFill>
                  <a:schemeClr val="dk1"/>
                </a:solidFill>
              </a:rPr>
              <a: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Students in the green performance band increased from </a:t>
            </a:r>
            <a:r>
              <a:rPr b="1" lang="en">
                <a:solidFill>
                  <a:schemeClr val="dk1"/>
                </a:solidFill>
              </a:rPr>
              <a:t>11% to 51%</a:t>
            </a:r>
            <a:r>
              <a:rPr lang="en">
                <a:solidFill>
                  <a:schemeClr val="dk1"/>
                </a:solidFill>
              </a:rPr>
              <a: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Students in the highest band increased from </a:t>
            </a:r>
            <a:r>
              <a:rPr b="1" lang="en">
                <a:solidFill>
                  <a:schemeClr val="dk1"/>
                </a:solidFill>
              </a:rPr>
              <a:t>7% to 23%</a:t>
            </a:r>
            <a:r>
              <a:rPr lang="en">
                <a:solidFill>
                  <a:schemeClr val="dk1"/>
                </a:solidFill>
              </a:rPr>
              <a: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Phonemic Awareness showed particularly strong movement, with the highest performance band increasing from </a:t>
            </a:r>
            <a:r>
              <a:rPr b="1" lang="en">
                <a:solidFill>
                  <a:schemeClr val="dk1"/>
                </a:solidFill>
              </a:rPr>
              <a:t>1% at BOY to 51% at EOY</a:t>
            </a:r>
            <a:r>
              <a:rPr lang="en">
                <a:solidFill>
                  <a:schemeClr val="dk1"/>
                </a:solidFill>
              </a:rPr>
              <a: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Letter Names also showed substantial growth, with </a:t>
            </a:r>
            <a:r>
              <a:rPr b="1" lang="en">
                <a:solidFill>
                  <a:schemeClr val="dk1"/>
                </a:solidFill>
              </a:rPr>
              <a:t>63% of students in the green band at EOY</a:t>
            </a:r>
            <a:r>
              <a:rPr lang="en">
                <a:solidFill>
                  <a:schemeClr val="dk1"/>
                </a:solidFill>
              </a:rPr>
              <a:t>.</a:t>
            </a:r>
            <a:endParaRPr>
              <a:solidFill>
                <a:schemeClr val="dk1"/>
              </a:solidFill>
            </a:endParaRPr>
          </a:p>
          <a:p>
            <a:pPr indent="0" lvl="0" marL="0" rtl="0" algn="l">
              <a:spcBef>
                <a:spcPts val="1200"/>
              </a:spcBef>
              <a:spcAft>
                <a:spcPts val="0"/>
              </a:spcAft>
              <a:buNone/>
            </a:pPr>
            <a:r>
              <a:rPr lang="en"/>
              <a:t>“Our Kindergarten data gives us a strong example of what happens when we intentionally focus on foundational literacy skills. We see substantial movement out of the lowest performance levels and into the higher performance bands.”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f8637c65bd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f8637c65bd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2400"/>
              </a:spcBef>
              <a:spcAft>
                <a:spcPts val="0"/>
              </a:spcAft>
              <a:buClr>
                <a:schemeClr val="dk1"/>
              </a:buClr>
              <a:buSzPts val="1100"/>
              <a:buFont typeface="Arial"/>
              <a:buNone/>
            </a:pPr>
            <a:r>
              <a:rPr b="1" lang="en">
                <a:solidFill>
                  <a:schemeClr val="dk1"/>
                </a:solidFill>
              </a:rPr>
              <a:t>First Grade maintained strong foundational skill growth</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First Grade also has a positive story, even though the overall Composite Score moved from </a:t>
            </a:r>
            <a:r>
              <a:rPr b="1" lang="en">
                <a:solidFill>
                  <a:schemeClr val="dk1"/>
                </a:solidFill>
              </a:rPr>
              <a:t>51 at BOY to 49 at EOY</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Look underneath the composite:</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Letter Names: </a:t>
            </a:r>
            <a:r>
              <a:rPr b="1" lang="en">
                <a:solidFill>
                  <a:schemeClr val="dk1"/>
                </a:solidFill>
              </a:rPr>
              <a:t>39% green BOY → 74% green EOY</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Phonemic Awareness: </a:t>
            </a:r>
            <a:r>
              <a:rPr b="1" lang="en">
                <a:solidFill>
                  <a:schemeClr val="dk1"/>
                </a:solidFill>
              </a:rPr>
              <a:t>41% green BOY → 39% green + 53% highest band EOY</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Letter Sounds: </a:t>
            </a:r>
            <a:r>
              <a:rPr b="1" lang="en">
                <a:solidFill>
                  <a:schemeClr val="dk1"/>
                </a:solidFill>
              </a:rPr>
              <a:t>18% green + 29% highest band BOY → 33% green + 41% highest band EOY</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Decoding: </a:t>
            </a:r>
            <a:r>
              <a:rPr b="1" lang="en">
                <a:solidFill>
                  <a:schemeClr val="dk1"/>
                </a:solidFill>
              </a:rPr>
              <a:t>21% green + 18% highest band BOY → 31% green + 43% highest band EOY</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Reading Fluency: </a:t>
            </a:r>
            <a:r>
              <a:rPr b="1" lang="en">
                <a:solidFill>
                  <a:schemeClr val="dk1"/>
                </a:solidFill>
              </a:rPr>
              <a:t>23% green + 18% highest band BOY → 26% green + 35% highest band EOY</a:t>
            </a:r>
            <a:r>
              <a:rPr lang="en">
                <a:solidFill>
                  <a:schemeClr val="dk1"/>
                </a:solidFill>
              </a:rPr>
              <a:t>.</a:t>
            </a:r>
            <a:endParaRPr>
              <a:solidFill>
                <a:schemeClr val="dk1"/>
              </a:solidFill>
            </a:endParaRPr>
          </a:p>
          <a:p>
            <a:pPr indent="0" lvl="0" marL="0" rtl="0" algn="l">
              <a:spcBef>
                <a:spcPts val="1200"/>
              </a:spcBef>
              <a:spcAft>
                <a:spcPts val="0"/>
              </a:spcAft>
              <a:buNone/>
            </a:pPr>
            <a:r>
              <a:rPr lang="en"/>
              <a:t>Although the composite score decreased slightly, when we disaggregate the data, we see substantial movement into the higher performance bands across several foundational skills. This reminds us why we can't look at the composite score in isolation.”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fa1f8d5362_1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fa1f8d5362_1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2400"/>
              </a:spcBef>
              <a:spcAft>
                <a:spcPts val="0"/>
              </a:spcAft>
              <a:buClr>
                <a:schemeClr val="dk1"/>
              </a:buClr>
              <a:buSzPts val="1100"/>
              <a:buFont typeface="Arial"/>
              <a:buNone/>
            </a:pPr>
            <a:r>
              <a:rPr b="1" lang="en">
                <a:solidFill>
                  <a:schemeClr val="dk1"/>
                </a:solidFill>
              </a:rPr>
              <a:t>Second Grade demonstrated meaningful overall growth</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Second Grade has one of the clearest positive composite trends: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Composite: 43 BOY → 46 MOY → 49 EOY</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That's a </a:t>
            </a:r>
            <a:r>
              <a:rPr b="1" lang="en">
                <a:solidFill>
                  <a:schemeClr val="dk1"/>
                </a:solidFill>
              </a:rPr>
              <a:t>6-point increase from BOY to EOY</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You can also point out:</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Reading Accuracy: </a:t>
            </a:r>
            <a:r>
              <a:rPr b="1" lang="en">
                <a:solidFill>
                  <a:schemeClr val="dk1"/>
                </a:solidFill>
              </a:rPr>
              <a:t>35% green BOY → 63% EOY</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Letter Sounds: </a:t>
            </a:r>
            <a:r>
              <a:rPr b="1" lang="en">
                <a:solidFill>
                  <a:schemeClr val="dk1"/>
                </a:solidFill>
              </a:rPr>
              <a:t>51% green → 41% green + 25% highest band</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Decoding: </a:t>
            </a:r>
            <a:r>
              <a:rPr b="1" lang="en">
                <a:solidFill>
                  <a:schemeClr val="dk1"/>
                </a:solidFill>
              </a:rPr>
              <a:t>35% green + 12% highest → 47% green + 18% highest</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Word Reading: </a:t>
            </a:r>
            <a:r>
              <a:rPr b="1" lang="en">
                <a:solidFill>
                  <a:schemeClr val="dk1"/>
                </a:solidFill>
              </a:rPr>
              <a:t>21% green + 14% highest → 31% green + 20% highest</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Reading Fluency: </a:t>
            </a:r>
            <a:r>
              <a:rPr b="1" lang="en">
                <a:solidFill>
                  <a:schemeClr val="dk1"/>
                </a:solidFill>
              </a:rPr>
              <a:t>28% green + 12% highest → 39% green + 10% highest</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Basic Comprehension: </a:t>
            </a:r>
            <a:r>
              <a:rPr b="1" lang="en">
                <a:solidFill>
                  <a:schemeClr val="dk1"/>
                </a:solidFill>
              </a:rPr>
              <a:t>25% green + 7% highest → 29% green</a:t>
            </a:r>
            <a:r>
              <a:rPr lang="en">
                <a:solidFill>
                  <a:schemeClr val="dk1"/>
                </a:solidFill>
              </a:rPr>
              <a:t>, with the overall distribution still showing</a:t>
            </a:r>
            <a:endParaRPr>
              <a:solidFill>
                <a:schemeClr val="dk1"/>
              </a:solidFill>
            </a:endParaRPr>
          </a:p>
          <a:p>
            <a:pPr indent="0" lvl="0" marL="0" rtl="0" algn="l">
              <a:spcBef>
                <a:spcPts val="1200"/>
              </a:spcBef>
              <a:spcAft>
                <a:spcPts val="0"/>
              </a:spcAft>
              <a:buNone/>
            </a:pPr>
            <a:r>
              <a:rPr lang="en"/>
              <a:t>“Second Grade shows a clear upward trajectory across the year. We moved from a composite score of 43 to 49, and we see particularly strong movement in reading accuracy, decoding, and word reading.”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f8637c65bd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f8637c65b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2400"/>
              </a:spcBef>
              <a:spcAft>
                <a:spcPts val="0"/>
              </a:spcAft>
              <a:buClr>
                <a:schemeClr val="dk1"/>
              </a:buClr>
              <a:buSzPts val="1100"/>
              <a:buFont typeface="Arial"/>
              <a:buNone/>
            </a:pPr>
            <a:r>
              <a:rPr b="1" lang="en">
                <a:solidFill>
                  <a:schemeClr val="dk1"/>
                </a:solidFill>
              </a:rPr>
              <a:t>Third Grade's strength is reading accuracy</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Third Grade's Composite Score was relatively stable: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52 BOY → 52 MOY → 51 EOY.</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At first glance, that's not a growth story. But the individual skills tell us something important.</a:t>
            </a:r>
            <a:endParaRPr>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a:solidFill>
                  <a:schemeClr val="dk1"/>
                </a:solidFill>
              </a:rPr>
              <a:t>Reading Accuracy is a major strength.</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BOY: </a:t>
            </a:r>
            <a:r>
              <a:rPr b="1" lang="en">
                <a:solidFill>
                  <a:schemeClr val="dk1"/>
                </a:solidFill>
              </a:rPr>
              <a:t>42% green</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MOY: </a:t>
            </a:r>
            <a:r>
              <a:rPr b="1" lang="en">
                <a:solidFill>
                  <a:schemeClr val="dk1"/>
                </a:solidFill>
              </a:rPr>
              <a:t>77% green</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EOY: </a:t>
            </a:r>
            <a:r>
              <a:rPr b="1" lang="en">
                <a:solidFill>
                  <a:schemeClr val="dk1"/>
                </a:solidFill>
              </a:rPr>
              <a:t>82% green</a:t>
            </a:r>
            <a:endParaRPr b="1">
              <a:solidFill>
                <a:schemeClr val="dk1"/>
              </a:solidFill>
            </a:endParaRPr>
          </a:p>
          <a:p>
            <a:pPr indent="0" lvl="0" marL="0" rtl="0" algn="l">
              <a:spcBef>
                <a:spcPts val="1200"/>
              </a:spcBef>
              <a:spcAft>
                <a:spcPts val="0"/>
              </a:spcAft>
              <a:buNone/>
            </a:pPr>
            <a:r>
              <a:rPr lang="en"/>
              <a:t>Third Grade's data tells us that accuracy is becoming a strength. The question we need to ask now is: How do we take that accuracy and continue building fluency, automaticity, and comprehension?”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f8637c65bd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f8637c65bd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2400"/>
              </a:spcBef>
              <a:spcAft>
                <a:spcPts val="0"/>
              </a:spcAft>
              <a:buClr>
                <a:schemeClr val="dk1"/>
              </a:buClr>
              <a:buSzPts val="1100"/>
              <a:buFont typeface="Arial"/>
              <a:buNone/>
            </a:pPr>
            <a:r>
              <a:rPr b="1" lang="en">
                <a:solidFill>
                  <a:schemeClr val="dk1"/>
                </a:solidFill>
              </a:rPr>
              <a:t>Fourth and Fifth Grade tell us we need to look closely at fluency and comprehension</a:t>
            </a:r>
            <a:endParaRPr b="1">
              <a:solidFill>
                <a:schemeClr val="dk1"/>
              </a:solidFill>
            </a:endParaRPr>
          </a:p>
          <a:p>
            <a:pPr indent="0" lvl="0" marL="0" rtl="0" algn="l">
              <a:lnSpc>
                <a:spcPct val="115000"/>
              </a:lnSpc>
              <a:spcBef>
                <a:spcPts val="1400"/>
              </a:spcBef>
              <a:spcAft>
                <a:spcPts val="0"/>
              </a:spcAft>
              <a:buClr>
                <a:schemeClr val="dk1"/>
              </a:buClr>
              <a:buSzPts val="1100"/>
              <a:buFont typeface="Arial"/>
              <a:buNone/>
            </a:pPr>
            <a:r>
              <a:rPr b="1" lang="en">
                <a:solidFill>
                  <a:schemeClr val="dk1"/>
                </a:solidFill>
              </a:rPr>
              <a:t>Fourth Grade</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Composite: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45 BOY → 45 MOY → 44 EOY</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But Reading Accuracy was a major strength:</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82% green BOY → 91% MOY → 98% EOY.</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That's excellent accuracy growth.</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However, </a:t>
            </a:r>
            <a:r>
              <a:rPr b="1" lang="en">
                <a:solidFill>
                  <a:schemeClr val="dk1"/>
                </a:solidFill>
              </a:rPr>
              <a:t>Basic Comprehension</a:t>
            </a:r>
            <a:r>
              <a:rPr lang="en">
                <a:solidFill>
                  <a:schemeClr val="dk1"/>
                </a:solidFill>
              </a:rPr>
              <a:t> and </a:t>
            </a:r>
            <a:r>
              <a:rPr b="1" lang="en">
                <a:solidFill>
                  <a:schemeClr val="dk1"/>
                </a:solidFill>
              </a:rPr>
              <a:t>Reading Fluency</a:t>
            </a:r>
            <a:r>
              <a:rPr lang="en">
                <a:solidFill>
                  <a:schemeClr val="dk1"/>
                </a:solidFill>
              </a:rPr>
              <a:t> provide opportunities for continued attention.</a:t>
            </a:r>
            <a:endParaRPr>
              <a:solidFill>
                <a:schemeClr val="dk1"/>
              </a:solidFill>
            </a:endParaRPr>
          </a:p>
          <a:p>
            <a:pPr indent="0" lvl="0" marL="0" rtl="0" algn="l">
              <a:spcBef>
                <a:spcPts val="1200"/>
              </a:spcBef>
              <a:spcAft>
                <a:spcPts val="0"/>
              </a:spcAft>
              <a:buNone/>
            </a:pPr>
            <a:r>
              <a:rPr lang="en"/>
              <a:t>Fourth Grade students are demonstrating that they can read accurately. Our next question is whether they are reading with enough fluency and understanding to fully access grade-level text.”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f8637c65bd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f8637c65bd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800"/>
              </a:spcBef>
              <a:spcAft>
                <a:spcPts val="0"/>
              </a:spcAft>
              <a:buNone/>
            </a:pPr>
            <a:r>
              <a:rPr b="1" lang="en" sz="900">
                <a:solidFill>
                  <a:schemeClr val="dk1"/>
                </a:solidFill>
              </a:rPr>
              <a:t>Fifth Grade: Accuracy is a strength, but fluency/comprehension remain concerns</a:t>
            </a:r>
            <a:endParaRPr b="1" sz="900">
              <a:solidFill>
                <a:schemeClr val="dk1"/>
              </a:solidFill>
            </a:endParaRPr>
          </a:p>
          <a:p>
            <a:pPr indent="0" lvl="0" marL="0" rtl="0" algn="l">
              <a:lnSpc>
                <a:spcPct val="115000"/>
              </a:lnSpc>
              <a:spcBef>
                <a:spcPts val="1800"/>
              </a:spcBef>
              <a:spcAft>
                <a:spcPts val="0"/>
              </a:spcAft>
              <a:buNone/>
            </a:pPr>
            <a:r>
              <a:rPr lang="en" sz="900">
                <a:solidFill>
                  <a:schemeClr val="dk1"/>
                </a:solidFill>
              </a:rPr>
              <a:t>Fifth Grade Composite:  </a:t>
            </a:r>
            <a:r>
              <a:rPr b="1" lang="en" sz="900">
                <a:solidFill>
                  <a:schemeClr val="dk1"/>
                </a:solidFill>
              </a:rPr>
              <a:t>47 BOY → 42 MOY → 45 EOY</a:t>
            </a:r>
            <a:endParaRPr b="1" sz="900">
              <a:solidFill>
                <a:schemeClr val="dk1"/>
              </a:solidFill>
            </a:endParaRPr>
          </a:p>
          <a:p>
            <a:pPr indent="0" lvl="0" marL="0" rtl="0" algn="l">
              <a:lnSpc>
                <a:spcPct val="115000"/>
              </a:lnSpc>
              <a:spcBef>
                <a:spcPts val="1200"/>
              </a:spcBef>
              <a:spcAft>
                <a:spcPts val="0"/>
              </a:spcAft>
              <a:buNone/>
            </a:pPr>
            <a:r>
              <a:rPr lang="en" sz="900">
                <a:solidFill>
                  <a:schemeClr val="dk1"/>
                </a:solidFill>
              </a:rPr>
              <a:t>There was recovery from MOY to EOY, but EOY remained below BOY.</a:t>
            </a:r>
            <a:endParaRPr sz="900">
              <a:solidFill>
                <a:schemeClr val="dk1"/>
              </a:solidFill>
            </a:endParaRPr>
          </a:p>
          <a:p>
            <a:pPr indent="0" lvl="0" marL="0" rtl="0" algn="l">
              <a:lnSpc>
                <a:spcPct val="115000"/>
              </a:lnSpc>
              <a:spcBef>
                <a:spcPts val="1200"/>
              </a:spcBef>
              <a:spcAft>
                <a:spcPts val="0"/>
              </a:spcAft>
              <a:buNone/>
            </a:pPr>
            <a:r>
              <a:rPr lang="en" sz="900">
                <a:solidFill>
                  <a:schemeClr val="dk1"/>
                </a:solidFill>
              </a:rPr>
              <a:t>The strongest piece is again </a:t>
            </a:r>
            <a:r>
              <a:rPr b="1" lang="en" sz="900">
                <a:solidFill>
                  <a:schemeClr val="dk1"/>
                </a:solidFill>
              </a:rPr>
              <a:t>Reading Accuracy</a:t>
            </a:r>
            <a:r>
              <a:rPr lang="en" sz="900">
                <a:solidFill>
                  <a:schemeClr val="dk1"/>
                </a:solidFill>
              </a:rPr>
              <a:t>:</a:t>
            </a:r>
            <a:endParaRPr sz="900">
              <a:solidFill>
                <a:schemeClr val="dk1"/>
              </a:solidFill>
            </a:endParaRPr>
          </a:p>
          <a:p>
            <a:pPr indent="-285750" lvl="0" marL="457200" rtl="0" algn="l">
              <a:lnSpc>
                <a:spcPct val="115000"/>
              </a:lnSpc>
              <a:spcBef>
                <a:spcPts val="1200"/>
              </a:spcBef>
              <a:spcAft>
                <a:spcPts val="0"/>
              </a:spcAft>
              <a:buClr>
                <a:schemeClr val="dk1"/>
              </a:buClr>
              <a:buSzPts val="900"/>
              <a:buChar char="●"/>
            </a:pPr>
            <a:r>
              <a:rPr lang="en" sz="900">
                <a:solidFill>
                  <a:schemeClr val="dk1"/>
                </a:solidFill>
              </a:rPr>
              <a:t>BOY: 57% green</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MOY: 79% green</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EOY: </a:t>
            </a:r>
            <a:r>
              <a:rPr b="1" lang="en" sz="900">
                <a:solidFill>
                  <a:schemeClr val="dk1"/>
                </a:solidFill>
              </a:rPr>
              <a:t>84% green</a:t>
            </a:r>
            <a:endParaRPr b="1" sz="900">
              <a:solidFill>
                <a:schemeClr val="dk1"/>
              </a:solidFill>
            </a:endParaRPr>
          </a:p>
          <a:p>
            <a:pPr indent="0" lvl="0" marL="0" rtl="0" algn="l">
              <a:lnSpc>
                <a:spcPct val="115000"/>
              </a:lnSpc>
              <a:spcBef>
                <a:spcPts val="1200"/>
              </a:spcBef>
              <a:spcAft>
                <a:spcPts val="0"/>
              </a:spcAft>
              <a:buNone/>
            </a:pPr>
            <a:r>
              <a:rPr lang="en" sz="900">
                <a:solidFill>
                  <a:schemeClr val="dk1"/>
                </a:solidFill>
              </a:rPr>
              <a:t>But Reading Fluency remains an area for attention:</a:t>
            </a:r>
            <a:endParaRPr sz="900">
              <a:solidFill>
                <a:schemeClr val="dk1"/>
              </a:solidFill>
            </a:endParaRPr>
          </a:p>
          <a:p>
            <a:pPr indent="-285750" lvl="0" marL="457200" rtl="0" algn="l">
              <a:lnSpc>
                <a:spcPct val="115000"/>
              </a:lnSpc>
              <a:spcBef>
                <a:spcPts val="1200"/>
              </a:spcBef>
              <a:spcAft>
                <a:spcPts val="0"/>
              </a:spcAft>
              <a:buClr>
                <a:schemeClr val="dk1"/>
              </a:buClr>
              <a:buSzPts val="900"/>
              <a:buChar char="●"/>
            </a:pPr>
            <a:r>
              <a:rPr lang="en" sz="900">
                <a:solidFill>
                  <a:schemeClr val="dk1"/>
                </a:solidFill>
              </a:rPr>
              <a:t>BOY: 15% green / 15% highest</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MOY: 31% green / 7% highest</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EOY: 29% green / 11% highest</a:t>
            </a:r>
            <a:endParaRPr sz="900">
              <a:solidFill>
                <a:schemeClr val="dk1"/>
              </a:solidFill>
            </a:endParaRPr>
          </a:p>
          <a:p>
            <a:pPr indent="0" lvl="0" marL="0" rtl="0" algn="l">
              <a:lnSpc>
                <a:spcPct val="115000"/>
              </a:lnSpc>
              <a:spcBef>
                <a:spcPts val="1200"/>
              </a:spcBef>
              <a:spcAft>
                <a:spcPts val="0"/>
              </a:spcAft>
              <a:buNone/>
            </a:pPr>
            <a:r>
              <a:rPr lang="en" sz="900">
                <a:solidFill>
                  <a:schemeClr val="dk1"/>
                </a:solidFill>
              </a:rPr>
              <a:t>And Basic Comprehension shows improvement but still leaves a substantial percentage of students in the lower bands:</a:t>
            </a:r>
            <a:endParaRPr sz="900">
              <a:solidFill>
                <a:schemeClr val="dk1"/>
              </a:solidFill>
            </a:endParaRPr>
          </a:p>
          <a:p>
            <a:pPr indent="-285750" lvl="0" marL="457200" rtl="0" algn="l">
              <a:lnSpc>
                <a:spcPct val="115000"/>
              </a:lnSpc>
              <a:spcBef>
                <a:spcPts val="1200"/>
              </a:spcBef>
              <a:spcAft>
                <a:spcPts val="0"/>
              </a:spcAft>
              <a:buClr>
                <a:schemeClr val="dk1"/>
              </a:buClr>
              <a:buSzPts val="900"/>
              <a:buChar char="●"/>
            </a:pPr>
            <a:r>
              <a:rPr lang="en" sz="900">
                <a:solidFill>
                  <a:schemeClr val="dk1"/>
                </a:solidFill>
              </a:rPr>
              <a:t>BOY: 60% lowest</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MOY: 57% lowest</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 sz="900">
                <a:solidFill>
                  <a:schemeClr val="dk1"/>
                </a:solidFill>
              </a:rPr>
              <a:t>EOY: </a:t>
            </a:r>
            <a:r>
              <a:rPr b="1" lang="en" sz="900">
                <a:solidFill>
                  <a:schemeClr val="dk1"/>
                </a:solidFill>
              </a:rPr>
              <a:t>44% lowest</a:t>
            </a:r>
            <a:r>
              <a:rPr lang="en" sz="900">
                <a:solidFill>
                  <a:schemeClr val="dk1"/>
                </a:solidFill>
              </a:rPr>
              <a:t>.</a:t>
            </a:r>
            <a:endParaRPr sz="9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sz="900">
                <a:solidFill>
                  <a:schemeClr val="dk1"/>
                </a:solidFill>
              </a:rPr>
              <a:t>“Fifth Grade's accuracy data tells us students have made progress in reading words correctly. Our next level of work is ensuring that accurate reading translates into fluent reading and, ultimately, comprehension.” </a:t>
            </a:r>
            <a:endParaRPr b="1" sz="900">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fa754e8f39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fa754e8f3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381000" marR="381000" rtl="0" algn="l">
              <a:lnSpc>
                <a:spcPct val="115000"/>
              </a:lnSpc>
              <a:spcBef>
                <a:spcPts val="1200"/>
              </a:spcBef>
              <a:spcAft>
                <a:spcPts val="0"/>
              </a:spcAft>
              <a:buClr>
                <a:schemeClr val="dk1"/>
              </a:buClr>
              <a:buSzPts val="1100"/>
              <a:buFont typeface="Arial"/>
              <a:buNone/>
            </a:pPr>
            <a:r>
              <a:rPr b="1" lang="en">
                <a:solidFill>
                  <a:schemeClr val="dk1"/>
                </a:solidFill>
              </a:rPr>
              <a:t>Our data shows evidence of growth, particularly in foundational reading skills in the primary grades. We also see that reading accuracy is becoming a strength as students move through the grades. Our next step is to build on that foundation by strengthening fluency, automaticity, and comprehension—using the data to identify students who need targeted support and intentionally matching instruction to those needs.”</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And I would </a:t>
            </a:r>
            <a:r>
              <a:rPr b="1" lang="en">
                <a:solidFill>
                  <a:schemeClr val="dk1"/>
                </a:solidFill>
              </a:rPr>
              <a:t>end with action</a:t>
            </a:r>
            <a:r>
              <a:rPr lang="en">
                <a:solidFill>
                  <a:schemeClr val="dk1"/>
                </a:solidFill>
              </a:rPr>
              <a:t>, rather than ending with the numbers:</a:t>
            </a:r>
            <a:endParaRPr>
              <a:solidFill>
                <a:schemeClr val="dk1"/>
              </a:solidFill>
            </a:endParaRPr>
          </a:p>
          <a:p>
            <a:pPr indent="0" lvl="0" marL="381000" marR="381000" rtl="0" algn="l">
              <a:lnSpc>
                <a:spcPct val="115000"/>
              </a:lnSpc>
              <a:spcBef>
                <a:spcPts val="1200"/>
              </a:spcBef>
              <a:spcAft>
                <a:spcPts val="0"/>
              </a:spcAft>
              <a:buClr>
                <a:schemeClr val="dk1"/>
              </a:buClr>
              <a:buSzPts val="1100"/>
              <a:buFont typeface="Arial"/>
              <a:buNone/>
            </a:pPr>
            <a:r>
              <a:rPr b="1" lang="en">
                <a:solidFill>
                  <a:schemeClr val="dk1"/>
                </a:solidFill>
              </a:rPr>
              <a:t>“The data isn't just telling us where students are. It's helping us determine where we go next.”</a:t>
            </a:r>
            <a:endParaRPr b="1">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fa8a03f285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fa8a03f28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f9bcf3bde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f9bcf3bde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Locklear</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f5300028f1_0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f5300028f1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Locklear</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f5300028f1_0_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f5300028f1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Locklear</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f5300028f1_0_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f5300028f1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Locklear</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f5300028f1_0_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f5300028f1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Locklear</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f5300028f1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f5300028f1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Locklear</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f5300028f1_0_4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f5300028f1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Mrs. McIntyre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f5300028f1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f5300028f1_0_4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Mrs. McIntyre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f85d1a8a7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f85d1a8a7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Mrs. McIntyre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f85d1a8a75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f85d1a8a75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Mrs. McIntyre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f9bcf3bde2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f9bcf3bde2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Mrs. McIntyre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f85d1a8a75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f85d1a8a75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Patterson</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f85d1a8a75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f85d1a8a7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Patterson</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f85d1a8a75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f85d1a8a75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Locklear</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f85d1a8a75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f85d1a8a75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Locklear</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f85d1a8a75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f85d1a8a75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Locklear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29.jpg"/><Relationship Id="rId4" Type="http://schemas.openxmlformats.org/officeDocument/2006/relationships/image" Target="../media/image25.jpg"/><Relationship Id="rId5" Type="http://schemas.openxmlformats.org/officeDocument/2006/relationships/image" Target="../media/image2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15.png"/><Relationship Id="rId5"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21.png"/><Relationship Id="rId5" Type="http://schemas.openxmlformats.org/officeDocument/2006/relationships/image" Target="../media/image3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MES School Improvement Plan 2026-2027</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          </a:t>
            </a:r>
            <a:r>
              <a:rPr lang="en">
                <a:solidFill>
                  <a:schemeClr val="dk1"/>
                </a:solidFill>
              </a:rPr>
              <a:t>Charting the Path to SUCCESS!</a:t>
            </a:r>
            <a:endParaRPr>
              <a:solidFill>
                <a:schemeClr val="dk1"/>
              </a:solidFill>
            </a:endParaRPr>
          </a:p>
        </p:txBody>
      </p:sp>
      <p:pic>
        <p:nvPicPr>
          <p:cNvPr id="56" name="Google Shape;56;p13"/>
          <p:cNvPicPr preferRelativeResize="0"/>
          <p:nvPr/>
        </p:nvPicPr>
        <p:blipFill rotWithShape="1">
          <a:blip r:embed="rId3">
            <a:alphaModFix/>
          </a:blip>
          <a:srcRect b="13011" l="13329" r="11703" t="13019"/>
          <a:stretch/>
        </p:blipFill>
        <p:spPr>
          <a:xfrm>
            <a:off x="69775" y="2648200"/>
            <a:ext cx="2531875" cy="2495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Team Names</a:t>
            </a:r>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rPr>
              <a:t>Principal- Ashley D. Locklear</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0"/>
              </a:spcAft>
              <a:buNone/>
            </a:pPr>
            <a:r>
              <a:rPr lang="en">
                <a:solidFill>
                  <a:schemeClr val="dk1"/>
                </a:solidFill>
              </a:rPr>
              <a:t>Academic</a:t>
            </a:r>
            <a:r>
              <a:rPr lang="en">
                <a:solidFill>
                  <a:schemeClr val="dk1"/>
                </a:solidFill>
              </a:rPr>
              <a:t> Coach- Amy Patterson</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1200"/>
              </a:spcAft>
              <a:buNone/>
            </a:pPr>
            <a:r>
              <a:rPr lang="en">
                <a:solidFill>
                  <a:schemeClr val="dk1"/>
                </a:solidFill>
              </a:rPr>
              <a:t>SIT Chair- Lisa McIntyre</a:t>
            </a:r>
            <a:endParaRPr>
              <a:solidFill>
                <a:schemeClr val="dk1"/>
              </a:solidFill>
            </a:endParaRPr>
          </a:p>
        </p:txBody>
      </p:sp>
      <p:pic>
        <p:nvPicPr>
          <p:cNvPr id="63" name="Google Shape;63;p14" title="IMG_3156.jpeg"/>
          <p:cNvPicPr preferRelativeResize="0"/>
          <p:nvPr/>
        </p:nvPicPr>
        <p:blipFill>
          <a:blip r:embed="rId3">
            <a:alphaModFix/>
          </a:blip>
          <a:stretch>
            <a:fillRect/>
          </a:stretch>
        </p:blipFill>
        <p:spPr>
          <a:xfrm>
            <a:off x="4166650" y="1320750"/>
            <a:ext cx="4423859" cy="331789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Mission and Vision Statements</a:t>
            </a:r>
            <a:endParaRPr/>
          </a:p>
        </p:txBody>
      </p:sp>
      <p:sp>
        <p:nvSpPr>
          <p:cNvPr id="69" name="Google Shape;69;p1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ctr">
              <a:lnSpc>
                <a:spcPct val="100000"/>
              </a:lnSpc>
              <a:spcBef>
                <a:spcPts val="1200"/>
              </a:spcBef>
              <a:spcAft>
                <a:spcPts val="0"/>
              </a:spcAft>
              <a:buClr>
                <a:schemeClr val="dk1"/>
              </a:buClr>
              <a:buSzPts val="1100"/>
              <a:buFont typeface="Arial"/>
              <a:buNone/>
            </a:pPr>
            <a:r>
              <a:rPr b="1" i="1" lang="en" sz="1600" u="sng">
                <a:solidFill>
                  <a:schemeClr val="dk1"/>
                </a:solidFill>
                <a:latin typeface="Poppins"/>
                <a:ea typeface="Poppins"/>
                <a:cs typeface="Poppins"/>
                <a:sym typeface="Poppins"/>
              </a:rPr>
              <a:t>McLauchlin’s</a:t>
            </a:r>
            <a:r>
              <a:rPr b="1" i="1" lang="en" sz="1800" u="sng">
                <a:solidFill>
                  <a:schemeClr val="dk1"/>
                </a:solidFill>
                <a:latin typeface="Poppins"/>
                <a:ea typeface="Poppins"/>
                <a:cs typeface="Poppins"/>
                <a:sym typeface="Poppins"/>
              </a:rPr>
              <a:t> </a:t>
            </a:r>
            <a:r>
              <a:rPr b="1" i="1" lang="en" sz="1600" u="sng">
                <a:solidFill>
                  <a:schemeClr val="dk1"/>
                </a:solidFill>
                <a:latin typeface="Poppins"/>
                <a:ea typeface="Poppins"/>
                <a:cs typeface="Poppins"/>
                <a:sym typeface="Poppins"/>
              </a:rPr>
              <a:t>Mission Statement</a:t>
            </a:r>
            <a:endParaRPr b="1" i="1" sz="1800">
              <a:solidFill>
                <a:schemeClr val="dk1"/>
              </a:solidFill>
              <a:latin typeface="Poppins"/>
              <a:ea typeface="Poppins"/>
              <a:cs typeface="Poppins"/>
              <a:sym typeface="Poppins"/>
            </a:endParaRPr>
          </a:p>
          <a:p>
            <a:pPr indent="0" lvl="0" marL="0" rtl="0" algn="ctr">
              <a:lnSpc>
                <a:spcPct val="100000"/>
              </a:lnSpc>
              <a:spcBef>
                <a:spcPts val="300"/>
              </a:spcBef>
              <a:spcAft>
                <a:spcPts val="0"/>
              </a:spcAft>
              <a:buClr>
                <a:schemeClr val="dk1"/>
              </a:buClr>
              <a:buSzPts val="1100"/>
              <a:buFont typeface="Arial"/>
              <a:buNone/>
            </a:pPr>
            <a:r>
              <a:rPr lang="en" sz="1600">
                <a:solidFill>
                  <a:schemeClr val="dk1"/>
                </a:solidFill>
                <a:latin typeface="Poppins"/>
                <a:ea typeface="Poppins"/>
                <a:cs typeface="Poppins"/>
                <a:sym typeface="Poppins"/>
              </a:rPr>
              <a:t>At J.W. McLauchlin Elementary, we grow lifelong learners by providing solid foundations upon which academic, behavioral and emotional growth can occur.  Positive relationships and collaboration exist between the school, home and community to ensure that our students will become productive citizens and future leaders.</a:t>
            </a:r>
            <a:endParaRPr sz="1800"/>
          </a:p>
        </p:txBody>
      </p:sp>
      <p:sp>
        <p:nvSpPr>
          <p:cNvPr id="70" name="Google Shape;70;p1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Clr>
                <a:schemeClr val="dk1"/>
              </a:buClr>
              <a:buSzPts val="1100"/>
              <a:buFont typeface="Arial"/>
              <a:buNone/>
            </a:pPr>
            <a:r>
              <a:rPr b="1" lang="en" sz="1700" u="sng">
                <a:solidFill>
                  <a:schemeClr val="dk1"/>
                </a:solidFill>
                <a:latin typeface="Poppins"/>
                <a:ea typeface="Poppins"/>
                <a:cs typeface="Poppins"/>
                <a:sym typeface="Poppins"/>
              </a:rPr>
              <a:t>McLauchlin’s Vision Statement</a:t>
            </a:r>
            <a:endParaRPr b="1" sz="1700" u="sng">
              <a:solidFill>
                <a:schemeClr val="dk1"/>
              </a:solidFill>
              <a:latin typeface="Poppins"/>
              <a:ea typeface="Poppins"/>
              <a:cs typeface="Poppins"/>
              <a:sym typeface="Poppins"/>
            </a:endParaRPr>
          </a:p>
          <a:p>
            <a:pPr indent="0" lvl="0" marL="0" rtl="0" algn="ctr">
              <a:lnSpc>
                <a:spcPct val="100000"/>
              </a:lnSpc>
              <a:spcBef>
                <a:spcPts val="0"/>
              </a:spcBef>
              <a:spcAft>
                <a:spcPts val="0"/>
              </a:spcAft>
              <a:buClr>
                <a:schemeClr val="dk1"/>
              </a:buClr>
              <a:buSzPts val="1100"/>
              <a:buFont typeface="Arial"/>
              <a:buNone/>
            </a:pPr>
            <a:r>
              <a:rPr lang="en" sz="1700">
                <a:solidFill>
                  <a:schemeClr val="dk1"/>
                </a:solidFill>
                <a:latin typeface="Poppins"/>
                <a:ea typeface="Poppins"/>
                <a:cs typeface="Poppins"/>
                <a:sym typeface="Poppins"/>
              </a:rPr>
              <a:t>At J. W. McLauchlin Elementary School, we provide a safe place to pursue student excellence and achievement by having high expectations, building relationships, and providing rigorous, high-quality instruction for all students.</a:t>
            </a:r>
            <a:endParaRPr sz="1700">
              <a:solidFill>
                <a:schemeClr val="dk1"/>
              </a:solidFill>
              <a:latin typeface="Poppins"/>
              <a:ea typeface="Poppins"/>
              <a:cs typeface="Poppins"/>
              <a:sym typeface="Poppins"/>
            </a:endParaRPr>
          </a:p>
          <a:p>
            <a:pPr indent="0" lvl="0" marL="0" rtl="0" algn="l">
              <a:spcBef>
                <a:spcPts val="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311700" y="555600"/>
            <a:ext cx="6895200" cy="755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Core </a:t>
            </a:r>
            <a:r>
              <a:rPr lang="en"/>
              <a:t>Beliefs</a:t>
            </a:r>
            <a:endParaRPr/>
          </a:p>
        </p:txBody>
      </p:sp>
      <p:sp>
        <p:nvSpPr>
          <p:cNvPr id="76" name="Google Shape;76;p16"/>
          <p:cNvSpPr txBox="1"/>
          <p:nvPr>
            <p:ph idx="1" type="body"/>
          </p:nvPr>
        </p:nvSpPr>
        <p:spPr>
          <a:xfrm>
            <a:off x="1644725" y="1389600"/>
            <a:ext cx="4774800" cy="3179400"/>
          </a:xfrm>
          <a:prstGeom prst="rect">
            <a:avLst/>
          </a:prstGeom>
        </p:spPr>
        <p:txBody>
          <a:bodyPr anchorCtr="0" anchor="t" bIns="91425" lIns="91425" spcFirstLastPara="1" rIns="91425" wrap="square" tIns="91425">
            <a:normAutofit/>
          </a:bodyPr>
          <a:lstStyle/>
          <a:p>
            <a:pPr indent="0" lvl="0" marL="0" marR="274320" rtl="0" algn="ctr">
              <a:lnSpc>
                <a:spcPct val="100000"/>
              </a:lnSpc>
              <a:spcBef>
                <a:spcPts val="0"/>
              </a:spcBef>
              <a:spcAft>
                <a:spcPts val="0"/>
              </a:spcAft>
              <a:buClr>
                <a:schemeClr val="dk1"/>
              </a:buClr>
              <a:buSzPts val="1100"/>
              <a:buFont typeface="Arial"/>
              <a:buNone/>
            </a:pPr>
            <a:r>
              <a:t/>
            </a:r>
            <a:endParaRPr b="1" sz="1600" u="sng">
              <a:solidFill>
                <a:schemeClr val="dk1"/>
              </a:solidFill>
              <a:latin typeface="Poppins"/>
              <a:ea typeface="Poppins"/>
              <a:cs typeface="Poppins"/>
              <a:sym typeface="Poppins"/>
            </a:endParaRPr>
          </a:p>
          <a:p>
            <a:pPr indent="-330200" lvl="0" marL="457200" rtl="0" algn="l">
              <a:spcBef>
                <a:spcPts val="0"/>
              </a:spcBef>
              <a:spcAft>
                <a:spcPts val="0"/>
              </a:spcAft>
              <a:buClr>
                <a:srgbClr val="222222"/>
              </a:buClr>
              <a:buSzPts val="1600"/>
              <a:buFont typeface="Poppins"/>
              <a:buChar char="●"/>
            </a:pPr>
            <a:r>
              <a:rPr lang="en" sz="1600">
                <a:solidFill>
                  <a:srgbClr val="222222"/>
                </a:solidFill>
                <a:latin typeface="Poppins"/>
                <a:ea typeface="Poppins"/>
                <a:cs typeface="Poppins"/>
                <a:sym typeface="Poppins"/>
              </a:rPr>
              <a:t>We believe every child can succeed.</a:t>
            </a:r>
            <a:endParaRPr sz="1600">
              <a:solidFill>
                <a:srgbClr val="222222"/>
              </a:solidFill>
              <a:latin typeface="Poppins"/>
              <a:ea typeface="Poppins"/>
              <a:cs typeface="Poppins"/>
              <a:sym typeface="Poppins"/>
            </a:endParaRPr>
          </a:p>
          <a:p>
            <a:pPr indent="-330200" lvl="0" marL="457200" rtl="0" algn="l">
              <a:spcBef>
                <a:spcPts val="0"/>
              </a:spcBef>
              <a:spcAft>
                <a:spcPts val="0"/>
              </a:spcAft>
              <a:buClr>
                <a:srgbClr val="222222"/>
              </a:buClr>
              <a:buSzPts val="1600"/>
              <a:buFont typeface="Poppins"/>
              <a:buChar char="●"/>
            </a:pPr>
            <a:r>
              <a:rPr lang="en" sz="1600">
                <a:solidFill>
                  <a:srgbClr val="222222"/>
                </a:solidFill>
                <a:latin typeface="Poppins"/>
                <a:ea typeface="Poppins"/>
                <a:cs typeface="Poppins"/>
                <a:sym typeface="Poppins"/>
              </a:rPr>
              <a:t>We believe learning should be engaging, meaningful, and student-centered.</a:t>
            </a:r>
            <a:endParaRPr sz="1600">
              <a:solidFill>
                <a:srgbClr val="222222"/>
              </a:solidFill>
              <a:latin typeface="Poppins"/>
              <a:ea typeface="Poppins"/>
              <a:cs typeface="Poppins"/>
              <a:sym typeface="Poppins"/>
            </a:endParaRPr>
          </a:p>
          <a:p>
            <a:pPr indent="-330200" lvl="0" marL="457200" rtl="0" algn="l">
              <a:spcBef>
                <a:spcPts val="0"/>
              </a:spcBef>
              <a:spcAft>
                <a:spcPts val="0"/>
              </a:spcAft>
              <a:buClr>
                <a:srgbClr val="222222"/>
              </a:buClr>
              <a:buSzPts val="1600"/>
              <a:buFont typeface="Poppins"/>
              <a:buChar char="●"/>
            </a:pPr>
            <a:r>
              <a:rPr lang="en" sz="1600">
                <a:solidFill>
                  <a:srgbClr val="222222"/>
                </a:solidFill>
                <a:latin typeface="Poppins"/>
                <a:ea typeface="Poppins"/>
                <a:cs typeface="Poppins"/>
                <a:sym typeface="Poppins"/>
              </a:rPr>
              <a:t>We believe positive relationships are the foundation of learning. </a:t>
            </a:r>
            <a:endParaRPr sz="1600">
              <a:solidFill>
                <a:srgbClr val="222222"/>
              </a:solidFill>
              <a:latin typeface="Poppins"/>
              <a:ea typeface="Poppins"/>
              <a:cs typeface="Poppins"/>
              <a:sym typeface="Poppins"/>
            </a:endParaRPr>
          </a:p>
          <a:p>
            <a:pPr indent="-330200" lvl="0" marL="457200" rtl="0" algn="l">
              <a:spcBef>
                <a:spcPts val="0"/>
              </a:spcBef>
              <a:spcAft>
                <a:spcPts val="0"/>
              </a:spcAft>
              <a:buClr>
                <a:srgbClr val="222222"/>
              </a:buClr>
              <a:buSzPts val="1600"/>
              <a:buFont typeface="Poppins"/>
              <a:buChar char="●"/>
            </a:pPr>
            <a:r>
              <a:rPr lang="en" sz="1600">
                <a:solidFill>
                  <a:srgbClr val="222222"/>
                </a:solidFill>
                <a:latin typeface="Poppins"/>
                <a:ea typeface="Poppins"/>
                <a:cs typeface="Poppins"/>
                <a:sym typeface="Poppins"/>
              </a:rPr>
              <a:t>We believe high expectations and equitable opportunities should be provided to all students regardless of background or ability.</a:t>
            </a:r>
            <a:endParaRPr sz="1600">
              <a:solidFill>
                <a:schemeClr val="dk1"/>
              </a:solidFill>
              <a:latin typeface="Poppins"/>
              <a:ea typeface="Poppins"/>
              <a:cs typeface="Poppins"/>
              <a:sym typeface="Poppins"/>
            </a:endParaRPr>
          </a:p>
          <a:p>
            <a:pPr indent="0" lvl="0" marL="0" rtl="0" algn="l">
              <a:spcBef>
                <a:spcPts val="0"/>
              </a:spcBef>
              <a:spcAft>
                <a:spcPts val="1200"/>
              </a:spcAft>
              <a:buNone/>
            </a:pPr>
            <a:r>
              <a:t/>
            </a:r>
            <a:endParaRPr/>
          </a:p>
        </p:txBody>
      </p:sp>
      <p:pic>
        <p:nvPicPr>
          <p:cNvPr id="77" name="Google Shape;77;p16" title="IMG_3157.jpeg"/>
          <p:cNvPicPr preferRelativeResize="0"/>
          <p:nvPr/>
        </p:nvPicPr>
        <p:blipFill>
          <a:blip r:embed="rId3">
            <a:alphaModFix/>
          </a:blip>
          <a:stretch>
            <a:fillRect/>
          </a:stretch>
        </p:blipFill>
        <p:spPr>
          <a:xfrm>
            <a:off x="6542025" y="88100"/>
            <a:ext cx="2419676" cy="1814757"/>
          </a:xfrm>
          <a:prstGeom prst="rect">
            <a:avLst/>
          </a:prstGeom>
          <a:noFill/>
          <a:ln>
            <a:noFill/>
          </a:ln>
        </p:spPr>
      </p:pic>
      <p:pic>
        <p:nvPicPr>
          <p:cNvPr id="78" name="Google Shape;78;p16" title="IMG_3158.jpeg"/>
          <p:cNvPicPr preferRelativeResize="0"/>
          <p:nvPr/>
        </p:nvPicPr>
        <p:blipFill>
          <a:blip r:embed="rId4">
            <a:alphaModFix/>
          </a:blip>
          <a:stretch>
            <a:fillRect/>
          </a:stretch>
        </p:blipFill>
        <p:spPr>
          <a:xfrm>
            <a:off x="6611800" y="3191607"/>
            <a:ext cx="2419676" cy="1814757"/>
          </a:xfrm>
          <a:prstGeom prst="rect">
            <a:avLst/>
          </a:prstGeom>
          <a:noFill/>
          <a:ln>
            <a:noFill/>
          </a:ln>
        </p:spPr>
      </p:pic>
      <p:pic>
        <p:nvPicPr>
          <p:cNvPr id="79" name="Google Shape;79;p16" title="IMG_3159.jpeg"/>
          <p:cNvPicPr preferRelativeResize="0"/>
          <p:nvPr/>
        </p:nvPicPr>
        <p:blipFill>
          <a:blip r:embed="rId5">
            <a:alphaModFix/>
          </a:blip>
          <a:stretch>
            <a:fillRect/>
          </a:stretch>
        </p:blipFill>
        <p:spPr>
          <a:xfrm>
            <a:off x="0" y="0"/>
            <a:ext cx="1764326" cy="2352451"/>
          </a:xfrm>
          <a:prstGeom prst="rect">
            <a:avLst/>
          </a:prstGeom>
          <a:noFill/>
          <a:ln>
            <a:noFill/>
          </a:ln>
        </p:spPr>
      </p:pic>
      <p:pic>
        <p:nvPicPr>
          <p:cNvPr id="80" name="Google Shape;80;p16" title="IMG_3158.jpeg"/>
          <p:cNvPicPr preferRelativeResize="0"/>
          <p:nvPr/>
        </p:nvPicPr>
        <p:blipFill>
          <a:blip r:embed="rId4">
            <a:alphaModFix/>
          </a:blip>
          <a:stretch>
            <a:fillRect/>
          </a:stretch>
        </p:blipFill>
        <p:spPr>
          <a:xfrm>
            <a:off x="96350" y="3508675"/>
            <a:ext cx="1996923" cy="149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School Overview</a:t>
            </a:r>
            <a:endParaRPr/>
          </a:p>
        </p:txBody>
      </p:sp>
      <p:sp>
        <p:nvSpPr>
          <p:cNvPr id="86" name="Google Shape;86;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358"/>
              <a:buNone/>
            </a:pPr>
            <a:r>
              <a:rPr lang="en" sz="1485">
                <a:solidFill>
                  <a:schemeClr val="dk1"/>
                </a:solidFill>
              </a:rPr>
              <a:t>Student Enrollment- As of 8/31/26= 268 </a:t>
            </a:r>
            <a:endParaRPr sz="1485">
              <a:solidFill>
                <a:schemeClr val="dk1"/>
              </a:solidFill>
            </a:endParaRPr>
          </a:p>
          <a:p>
            <a:pPr indent="-322898" lvl="0" marL="457200" rtl="0" algn="l">
              <a:lnSpc>
                <a:spcPct val="105000"/>
              </a:lnSpc>
              <a:spcBef>
                <a:spcPts val="1200"/>
              </a:spcBef>
              <a:spcAft>
                <a:spcPts val="0"/>
              </a:spcAft>
              <a:buClr>
                <a:schemeClr val="dk1"/>
              </a:buClr>
              <a:buSzPts val="1485"/>
              <a:buChar char="●"/>
            </a:pPr>
            <a:r>
              <a:rPr lang="en" sz="1485">
                <a:solidFill>
                  <a:schemeClr val="dk1"/>
                </a:solidFill>
              </a:rPr>
              <a:t>45 Reassignments</a:t>
            </a:r>
            <a:endParaRPr sz="1485">
              <a:solidFill>
                <a:schemeClr val="dk1"/>
              </a:solidFill>
            </a:endParaRPr>
          </a:p>
          <a:p>
            <a:pPr indent="0" lvl="0" marL="0" rtl="0" algn="l">
              <a:lnSpc>
                <a:spcPct val="105000"/>
              </a:lnSpc>
              <a:spcBef>
                <a:spcPts val="1200"/>
              </a:spcBef>
              <a:spcAft>
                <a:spcPts val="0"/>
              </a:spcAft>
              <a:buSzPts val="358"/>
              <a:buNone/>
            </a:pPr>
            <a:r>
              <a:t/>
            </a:r>
            <a:endParaRPr sz="1485">
              <a:solidFill>
                <a:schemeClr val="dk1"/>
              </a:solidFill>
            </a:endParaRPr>
          </a:p>
          <a:p>
            <a:pPr indent="0" lvl="0" marL="0" rtl="0" algn="l">
              <a:lnSpc>
                <a:spcPct val="105000"/>
              </a:lnSpc>
              <a:spcBef>
                <a:spcPts val="1200"/>
              </a:spcBef>
              <a:spcAft>
                <a:spcPts val="0"/>
              </a:spcAft>
              <a:buSzPts val="358"/>
              <a:buNone/>
            </a:pPr>
            <a:r>
              <a:rPr lang="en" sz="1485">
                <a:solidFill>
                  <a:schemeClr val="dk1"/>
                </a:solidFill>
              </a:rPr>
              <a:t>Student </a:t>
            </a:r>
            <a:r>
              <a:rPr lang="en" sz="1485">
                <a:solidFill>
                  <a:schemeClr val="dk1"/>
                </a:solidFill>
              </a:rPr>
              <a:t>Demographics</a:t>
            </a:r>
            <a:endParaRPr sz="1485">
              <a:solidFill>
                <a:schemeClr val="dk1"/>
              </a:solidFill>
            </a:endParaRPr>
          </a:p>
          <a:p>
            <a:pPr indent="-322898" lvl="0" marL="457200" rtl="0" algn="l">
              <a:lnSpc>
                <a:spcPct val="105000"/>
              </a:lnSpc>
              <a:spcBef>
                <a:spcPts val="1200"/>
              </a:spcBef>
              <a:spcAft>
                <a:spcPts val="0"/>
              </a:spcAft>
              <a:buClr>
                <a:schemeClr val="dk1"/>
              </a:buClr>
              <a:buSzPts val="1485"/>
              <a:buChar char="●"/>
            </a:pPr>
            <a:r>
              <a:rPr lang="en" sz="1485">
                <a:solidFill>
                  <a:schemeClr val="dk1"/>
                </a:solidFill>
              </a:rPr>
              <a:t>70- Hispanic/Latino</a:t>
            </a:r>
            <a:endParaRPr sz="1485">
              <a:solidFill>
                <a:schemeClr val="dk1"/>
              </a:solidFill>
            </a:endParaRPr>
          </a:p>
          <a:p>
            <a:pPr indent="-322898" lvl="0" marL="457200" rtl="0" algn="l">
              <a:lnSpc>
                <a:spcPct val="105000"/>
              </a:lnSpc>
              <a:spcBef>
                <a:spcPts val="0"/>
              </a:spcBef>
              <a:spcAft>
                <a:spcPts val="0"/>
              </a:spcAft>
              <a:buClr>
                <a:schemeClr val="dk1"/>
              </a:buClr>
              <a:buSzPts val="1485"/>
              <a:buChar char="●"/>
            </a:pPr>
            <a:r>
              <a:rPr lang="en" sz="1485">
                <a:solidFill>
                  <a:schemeClr val="dk1"/>
                </a:solidFill>
              </a:rPr>
              <a:t>7- Native American</a:t>
            </a:r>
            <a:endParaRPr sz="1485">
              <a:solidFill>
                <a:schemeClr val="dk1"/>
              </a:solidFill>
            </a:endParaRPr>
          </a:p>
          <a:p>
            <a:pPr indent="-322898" lvl="0" marL="457200" rtl="0" algn="l">
              <a:lnSpc>
                <a:spcPct val="105000"/>
              </a:lnSpc>
              <a:spcBef>
                <a:spcPts val="0"/>
              </a:spcBef>
              <a:spcAft>
                <a:spcPts val="0"/>
              </a:spcAft>
              <a:buClr>
                <a:schemeClr val="dk1"/>
              </a:buClr>
              <a:buSzPts val="1485"/>
              <a:buChar char="●"/>
            </a:pPr>
            <a:r>
              <a:rPr lang="en" sz="1485">
                <a:solidFill>
                  <a:schemeClr val="dk1"/>
                </a:solidFill>
              </a:rPr>
              <a:t>1- Asian</a:t>
            </a:r>
            <a:endParaRPr sz="1485">
              <a:solidFill>
                <a:schemeClr val="dk1"/>
              </a:solidFill>
            </a:endParaRPr>
          </a:p>
          <a:p>
            <a:pPr indent="-322898" lvl="0" marL="457200" rtl="0" algn="l">
              <a:lnSpc>
                <a:spcPct val="105000"/>
              </a:lnSpc>
              <a:spcBef>
                <a:spcPts val="0"/>
              </a:spcBef>
              <a:spcAft>
                <a:spcPts val="0"/>
              </a:spcAft>
              <a:buClr>
                <a:schemeClr val="dk1"/>
              </a:buClr>
              <a:buSzPts val="1485"/>
              <a:buChar char="●"/>
            </a:pPr>
            <a:r>
              <a:rPr lang="en" sz="1485">
                <a:solidFill>
                  <a:schemeClr val="dk1"/>
                </a:solidFill>
              </a:rPr>
              <a:t>100- African American</a:t>
            </a:r>
            <a:endParaRPr sz="1485">
              <a:solidFill>
                <a:schemeClr val="dk1"/>
              </a:solidFill>
            </a:endParaRPr>
          </a:p>
          <a:p>
            <a:pPr indent="-322898" lvl="0" marL="457200" rtl="0" algn="l">
              <a:lnSpc>
                <a:spcPct val="105000"/>
              </a:lnSpc>
              <a:spcBef>
                <a:spcPts val="0"/>
              </a:spcBef>
              <a:spcAft>
                <a:spcPts val="0"/>
              </a:spcAft>
              <a:buClr>
                <a:schemeClr val="dk1"/>
              </a:buClr>
              <a:buSzPts val="1485"/>
              <a:buChar char="●"/>
            </a:pPr>
            <a:r>
              <a:rPr lang="en" sz="1485">
                <a:solidFill>
                  <a:schemeClr val="dk1"/>
                </a:solidFill>
              </a:rPr>
              <a:t>2- Hawaiian or other Pacific Islander</a:t>
            </a:r>
            <a:endParaRPr sz="1485">
              <a:solidFill>
                <a:schemeClr val="dk1"/>
              </a:solidFill>
            </a:endParaRPr>
          </a:p>
          <a:p>
            <a:pPr indent="-322898" lvl="0" marL="457200" rtl="0" algn="l">
              <a:lnSpc>
                <a:spcPct val="105000"/>
              </a:lnSpc>
              <a:spcBef>
                <a:spcPts val="0"/>
              </a:spcBef>
              <a:spcAft>
                <a:spcPts val="0"/>
              </a:spcAft>
              <a:buClr>
                <a:schemeClr val="dk1"/>
              </a:buClr>
              <a:buSzPts val="1485"/>
              <a:buChar char="●"/>
            </a:pPr>
            <a:r>
              <a:rPr lang="en" sz="1485">
                <a:solidFill>
                  <a:schemeClr val="dk1"/>
                </a:solidFill>
              </a:rPr>
              <a:t>60- White</a:t>
            </a:r>
            <a:endParaRPr sz="1485">
              <a:solidFill>
                <a:schemeClr val="dk1"/>
              </a:solidFill>
            </a:endParaRPr>
          </a:p>
          <a:p>
            <a:pPr indent="-322898" lvl="0" marL="457200" rtl="0" algn="l">
              <a:lnSpc>
                <a:spcPct val="105000"/>
              </a:lnSpc>
              <a:spcBef>
                <a:spcPts val="0"/>
              </a:spcBef>
              <a:spcAft>
                <a:spcPts val="0"/>
              </a:spcAft>
              <a:buClr>
                <a:schemeClr val="dk1"/>
              </a:buClr>
              <a:buSzPts val="1485"/>
              <a:buChar char="●"/>
            </a:pPr>
            <a:r>
              <a:rPr lang="en" sz="1485">
                <a:solidFill>
                  <a:schemeClr val="dk1"/>
                </a:solidFill>
              </a:rPr>
              <a:t>28- Two or more races</a:t>
            </a:r>
            <a:endParaRPr sz="1485">
              <a:solidFill>
                <a:schemeClr val="dk1"/>
              </a:solidFill>
            </a:endParaRPr>
          </a:p>
        </p:txBody>
      </p:sp>
      <p:pic>
        <p:nvPicPr>
          <p:cNvPr id="87" name="Google Shape;87;p17" title="IMG_3605.jpeg"/>
          <p:cNvPicPr preferRelativeResize="0"/>
          <p:nvPr/>
        </p:nvPicPr>
        <p:blipFill>
          <a:blip r:embed="rId3">
            <a:alphaModFix/>
          </a:blip>
          <a:stretch>
            <a:fillRect/>
          </a:stretch>
        </p:blipFill>
        <p:spPr>
          <a:xfrm>
            <a:off x="5871175" y="779750"/>
            <a:ext cx="3272824" cy="43637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School Overview Continued</a:t>
            </a:r>
            <a:endParaRPr/>
          </a:p>
        </p:txBody>
      </p:sp>
      <p:sp>
        <p:nvSpPr>
          <p:cNvPr id="93" name="Google Shape;93;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lang="en" sz="1285">
                <a:solidFill>
                  <a:schemeClr val="dk1"/>
                </a:solidFill>
              </a:rPr>
              <a:t>Staff Overview= 19 teachers (2 new), 3 support staff, 2 full time resource (PE &amp; Media), and 2 part time resource(Music and Art).</a:t>
            </a:r>
            <a:endParaRPr sz="1285">
              <a:solidFill>
                <a:schemeClr val="dk1"/>
              </a:solidFill>
            </a:endParaRPr>
          </a:p>
          <a:p>
            <a:pPr indent="-310198" lvl="0" marL="457200" rtl="0" algn="l">
              <a:lnSpc>
                <a:spcPct val="105000"/>
              </a:lnSpc>
              <a:spcBef>
                <a:spcPts val="1200"/>
              </a:spcBef>
              <a:spcAft>
                <a:spcPts val="0"/>
              </a:spcAft>
              <a:buClr>
                <a:schemeClr val="dk1"/>
              </a:buClr>
              <a:buSzPts val="1285"/>
              <a:buChar char="●"/>
            </a:pPr>
            <a:r>
              <a:rPr lang="en" sz="1285">
                <a:solidFill>
                  <a:schemeClr val="dk1"/>
                </a:solidFill>
              </a:rPr>
              <a:t>K-3</a:t>
            </a:r>
            <a:endParaRPr sz="1285">
              <a:solidFill>
                <a:schemeClr val="dk1"/>
              </a:solidFill>
            </a:endParaRPr>
          </a:p>
          <a:p>
            <a:pPr indent="-310198" lvl="0" marL="457200" rtl="0" algn="l">
              <a:lnSpc>
                <a:spcPct val="105000"/>
              </a:lnSpc>
              <a:spcBef>
                <a:spcPts val="0"/>
              </a:spcBef>
              <a:spcAft>
                <a:spcPts val="0"/>
              </a:spcAft>
              <a:buClr>
                <a:schemeClr val="dk1"/>
              </a:buClr>
              <a:buSzPts val="1285"/>
              <a:buChar char="●"/>
            </a:pPr>
            <a:r>
              <a:rPr lang="en" sz="1285">
                <a:solidFill>
                  <a:schemeClr val="dk1"/>
                </a:solidFill>
              </a:rPr>
              <a:t>1st-3</a:t>
            </a:r>
            <a:endParaRPr sz="1285">
              <a:solidFill>
                <a:schemeClr val="dk1"/>
              </a:solidFill>
            </a:endParaRPr>
          </a:p>
          <a:p>
            <a:pPr indent="-310198" lvl="0" marL="457200" rtl="0" algn="l">
              <a:lnSpc>
                <a:spcPct val="105000"/>
              </a:lnSpc>
              <a:spcBef>
                <a:spcPts val="0"/>
              </a:spcBef>
              <a:spcAft>
                <a:spcPts val="0"/>
              </a:spcAft>
              <a:buClr>
                <a:schemeClr val="dk1"/>
              </a:buClr>
              <a:buSzPts val="1285"/>
              <a:buChar char="●"/>
            </a:pPr>
            <a:r>
              <a:rPr lang="en" sz="1285">
                <a:solidFill>
                  <a:schemeClr val="dk1"/>
                </a:solidFill>
              </a:rPr>
              <a:t>2nd-3</a:t>
            </a:r>
            <a:endParaRPr sz="1285">
              <a:solidFill>
                <a:schemeClr val="dk1"/>
              </a:solidFill>
            </a:endParaRPr>
          </a:p>
          <a:p>
            <a:pPr indent="-310198" lvl="0" marL="457200" rtl="0" algn="l">
              <a:lnSpc>
                <a:spcPct val="105000"/>
              </a:lnSpc>
              <a:spcBef>
                <a:spcPts val="0"/>
              </a:spcBef>
              <a:spcAft>
                <a:spcPts val="0"/>
              </a:spcAft>
              <a:buClr>
                <a:schemeClr val="dk1"/>
              </a:buClr>
              <a:buSzPts val="1285"/>
              <a:buChar char="●"/>
            </a:pPr>
            <a:r>
              <a:rPr lang="en" sz="1285">
                <a:solidFill>
                  <a:schemeClr val="dk1"/>
                </a:solidFill>
              </a:rPr>
              <a:t>3rd-3</a:t>
            </a:r>
            <a:endParaRPr sz="1285">
              <a:solidFill>
                <a:schemeClr val="dk1"/>
              </a:solidFill>
            </a:endParaRPr>
          </a:p>
          <a:p>
            <a:pPr indent="-310198" lvl="0" marL="457200" rtl="0" algn="l">
              <a:lnSpc>
                <a:spcPct val="105000"/>
              </a:lnSpc>
              <a:spcBef>
                <a:spcPts val="0"/>
              </a:spcBef>
              <a:spcAft>
                <a:spcPts val="0"/>
              </a:spcAft>
              <a:buClr>
                <a:schemeClr val="dk1"/>
              </a:buClr>
              <a:buSzPts val="1285"/>
              <a:buChar char="●"/>
            </a:pPr>
            <a:r>
              <a:rPr lang="en" sz="1285">
                <a:solidFill>
                  <a:schemeClr val="dk1"/>
                </a:solidFill>
              </a:rPr>
              <a:t>4th-2</a:t>
            </a:r>
            <a:endParaRPr sz="1285">
              <a:solidFill>
                <a:schemeClr val="dk1"/>
              </a:solidFill>
            </a:endParaRPr>
          </a:p>
          <a:p>
            <a:pPr indent="-310198" lvl="0" marL="457200" rtl="0" algn="l">
              <a:lnSpc>
                <a:spcPct val="105000"/>
              </a:lnSpc>
              <a:spcBef>
                <a:spcPts val="0"/>
              </a:spcBef>
              <a:spcAft>
                <a:spcPts val="0"/>
              </a:spcAft>
              <a:buClr>
                <a:schemeClr val="dk1"/>
              </a:buClr>
              <a:buSzPts val="1285"/>
              <a:buChar char="●"/>
            </a:pPr>
            <a:r>
              <a:rPr lang="en" sz="1285">
                <a:solidFill>
                  <a:schemeClr val="dk1"/>
                </a:solidFill>
              </a:rPr>
              <a:t>5th-2</a:t>
            </a:r>
            <a:endParaRPr sz="1285">
              <a:solidFill>
                <a:schemeClr val="dk1"/>
              </a:solidFill>
            </a:endParaRPr>
          </a:p>
          <a:p>
            <a:pPr indent="-310198" lvl="0" marL="457200" rtl="0" algn="l">
              <a:lnSpc>
                <a:spcPct val="105000"/>
              </a:lnSpc>
              <a:spcBef>
                <a:spcPts val="0"/>
              </a:spcBef>
              <a:spcAft>
                <a:spcPts val="0"/>
              </a:spcAft>
              <a:buClr>
                <a:schemeClr val="dk1"/>
              </a:buClr>
              <a:buSzPts val="1285"/>
              <a:buChar char="●"/>
            </a:pPr>
            <a:r>
              <a:rPr lang="en" sz="1285">
                <a:solidFill>
                  <a:schemeClr val="dk1"/>
                </a:solidFill>
              </a:rPr>
              <a:t>EC- 2</a:t>
            </a:r>
            <a:endParaRPr sz="1285">
              <a:solidFill>
                <a:schemeClr val="dk1"/>
              </a:solidFill>
            </a:endParaRPr>
          </a:p>
          <a:p>
            <a:pPr indent="0" lvl="0" marL="0" rtl="0" algn="l">
              <a:lnSpc>
                <a:spcPct val="105000"/>
              </a:lnSpc>
              <a:spcBef>
                <a:spcPts val="1200"/>
              </a:spcBef>
              <a:spcAft>
                <a:spcPts val="0"/>
              </a:spcAft>
              <a:buClr>
                <a:schemeClr val="dk1"/>
              </a:buClr>
              <a:buSzPts val="358"/>
              <a:buFont typeface="Arial"/>
              <a:buNone/>
            </a:pPr>
            <a:r>
              <a:rPr lang="en" sz="1285">
                <a:solidFill>
                  <a:schemeClr val="dk1"/>
                </a:solidFill>
              </a:rPr>
              <a:t>School Accomplishments/Celebrations: </a:t>
            </a:r>
            <a:endParaRPr sz="1285">
              <a:solidFill>
                <a:schemeClr val="dk1"/>
              </a:solidFill>
            </a:endParaRPr>
          </a:p>
          <a:p>
            <a:pPr indent="-310198" lvl="0" marL="457200" rtl="0" algn="l">
              <a:lnSpc>
                <a:spcPct val="105000"/>
              </a:lnSpc>
              <a:spcBef>
                <a:spcPts val="1200"/>
              </a:spcBef>
              <a:spcAft>
                <a:spcPts val="0"/>
              </a:spcAft>
              <a:buClr>
                <a:schemeClr val="dk1"/>
              </a:buClr>
              <a:buSzPts val="1285"/>
              <a:buChar char="●"/>
            </a:pPr>
            <a:r>
              <a:rPr lang="en" sz="1285">
                <a:solidFill>
                  <a:schemeClr val="dk1"/>
                </a:solidFill>
              </a:rPr>
              <a:t>Teacher Retention</a:t>
            </a:r>
            <a:endParaRPr sz="1285">
              <a:solidFill>
                <a:schemeClr val="dk1"/>
              </a:solidFill>
            </a:endParaRPr>
          </a:p>
          <a:p>
            <a:pPr indent="-310198" lvl="0" marL="457200" rtl="0" algn="l">
              <a:lnSpc>
                <a:spcPct val="105000"/>
              </a:lnSpc>
              <a:spcBef>
                <a:spcPts val="0"/>
              </a:spcBef>
              <a:spcAft>
                <a:spcPts val="0"/>
              </a:spcAft>
              <a:buClr>
                <a:schemeClr val="dk1"/>
              </a:buClr>
              <a:buSzPts val="1285"/>
              <a:buChar char="●"/>
            </a:pPr>
            <a:r>
              <a:rPr lang="en" sz="1285">
                <a:solidFill>
                  <a:schemeClr val="dk1"/>
                </a:solidFill>
              </a:rPr>
              <a:t>Miss. Shoop - BT of the Year for HCS</a:t>
            </a:r>
            <a:endParaRPr sz="1285">
              <a:solidFill>
                <a:schemeClr val="dk1"/>
              </a:solidFill>
            </a:endParaRPr>
          </a:p>
          <a:p>
            <a:pPr indent="-310198" lvl="0" marL="457200" rtl="0" algn="l">
              <a:lnSpc>
                <a:spcPct val="105000"/>
              </a:lnSpc>
              <a:spcBef>
                <a:spcPts val="0"/>
              </a:spcBef>
              <a:spcAft>
                <a:spcPts val="0"/>
              </a:spcAft>
              <a:buClr>
                <a:schemeClr val="dk1"/>
              </a:buClr>
              <a:buSzPts val="1285"/>
              <a:buChar char="●"/>
            </a:pPr>
            <a:r>
              <a:rPr lang="en" sz="1285">
                <a:solidFill>
                  <a:schemeClr val="dk1"/>
                </a:solidFill>
              </a:rPr>
              <a:t>Our School Beta Club made School of Distinction for 5th year in a row</a:t>
            </a:r>
            <a:endParaRPr sz="1285">
              <a:solidFill>
                <a:schemeClr val="dk1"/>
              </a:solidFill>
            </a:endParaRPr>
          </a:p>
          <a:p>
            <a:pPr indent="-310198" lvl="0" marL="457200" rtl="0" algn="l">
              <a:lnSpc>
                <a:spcPct val="105000"/>
              </a:lnSpc>
              <a:spcBef>
                <a:spcPts val="0"/>
              </a:spcBef>
              <a:spcAft>
                <a:spcPts val="0"/>
              </a:spcAft>
              <a:buClr>
                <a:schemeClr val="dk1"/>
              </a:buClr>
              <a:buSzPts val="1285"/>
              <a:buChar char="●"/>
            </a:pPr>
            <a:r>
              <a:rPr lang="en" sz="1285">
                <a:solidFill>
                  <a:schemeClr val="dk1"/>
                </a:solidFill>
              </a:rPr>
              <a:t>School Debate Team won 1st place for district</a:t>
            </a:r>
            <a:endParaRPr sz="1285">
              <a:solidFill>
                <a:schemeClr val="dk1"/>
              </a:solidFill>
            </a:endParaRPr>
          </a:p>
          <a:p>
            <a:pPr indent="0" lvl="0" marL="0" rtl="0" algn="l">
              <a:spcBef>
                <a:spcPts val="1200"/>
              </a:spcBef>
              <a:spcAft>
                <a:spcPts val="1200"/>
              </a:spcAft>
              <a:buNone/>
            </a:pPr>
            <a:r>
              <a:t/>
            </a:r>
            <a:endParaRPr/>
          </a:p>
        </p:txBody>
      </p:sp>
      <p:pic>
        <p:nvPicPr>
          <p:cNvPr id="94" name="Google Shape;94;p18" title="16008.JPG"/>
          <p:cNvPicPr preferRelativeResize="0"/>
          <p:nvPr/>
        </p:nvPicPr>
        <p:blipFill>
          <a:blip r:embed="rId3">
            <a:alphaModFix/>
          </a:blip>
          <a:stretch>
            <a:fillRect/>
          </a:stretch>
        </p:blipFill>
        <p:spPr>
          <a:xfrm>
            <a:off x="6160225" y="1698100"/>
            <a:ext cx="2302598" cy="30701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p:cNvSpPr txBox="1"/>
          <p:nvPr>
            <p:ph type="title"/>
          </p:nvPr>
        </p:nvSpPr>
        <p:spPr>
          <a:xfrm>
            <a:off x="311700" y="1858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Data Snapshot: mClass</a:t>
            </a:r>
            <a:endParaRPr/>
          </a:p>
          <a:p>
            <a:pPr indent="0" lvl="0" marL="0" rtl="0" algn="ctr">
              <a:spcBef>
                <a:spcPts val="0"/>
              </a:spcBef>
              <a:spcAft>
                <a:spcPts val="0"/>
              </a:spcAft>
              <a:buNone/>
            </a:pPr>
            <a:r>
              <a:t/>
            </a:r>
            <a:endParaRPr/>
          </a:p>
        </p:txBody>
      </p:sp>
      <p:pic>
        <p:nvPicPr>
          <p:cNvPr id="100" name="Google Shape;100;p19"/>
          <p:cNvPicPr preferRelativeResize="0"/>
          <p:nvPr/>
        </p:nvPicPr>
        <p:blipFill>
          <a:blip r:embed="rId3">
            <a:alphaModFix/>
          </a:blip>
          <a:stretch>
            <a:fillRect/>
          </a:stretch>
        </p:blipFill>
        <p:spPr>
          <a:xfrm>
            <a:off x="0" y="1492275"/>
            <a:ext cx="4675000" cy="1095375"/>
          </a:xfrm>
          <a:prstGeom prst="rect">
            <a:avLst/>
          </a:prstGeom>
          <a:noFill/>
          <a:ln>
            <a:noFill/>
          </a:ln>
        </p:spPr>
      </p:pic>
      <p:sp>
        <p:nvSpPr>
          <p:cNvPr id="101" name="Google Shape;101;p19"/>
          <p:cNvSpPr txBox="1"/>
          <p:nvPr/>
        </p:nvSpPr>
        <p:spPr>
          <a:xfrm>
            <a:off x="2412250" y="976875"/>
            <a:ext cx="4356000" cy="37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u="sng">
                <a:solidFill>
                  <a:schemeClr val="dk1"/>
                </a:solidFill>
              </a:rPr>
              <a:t>Kindergarten mClass</a:t>
            </a:r>
            <a:endParaRPr b="1" sz="1800" u="sng">
              <a:solidFill>
                <a:schemeClr val="dk1"/>
              </a:solidFill>
            </a:endParaRPr>
          </a:p>
        </p:txBody>
      </p:sp>
      <p:pic>
        <p:nvPicPr>
          <p:cNvPr id="102" name="Google Shape;102;p19"/>
          <p:cNvPicPr preferRelativeResize="0"/>
          <p:nvPr/>
        </p:nvPicPr>
        <p:blipFill>
          <a:blip r:embed="rId4">
            <a:alphaModFix/>
          </a:blip>
          <a:stretch>
            <a:fillRect/>
          </a:stretch>
        </p:blipFill>
        <p:spPr>
          <a:xfrm>
            <a:off x="0" y="2684275"/>
            <a:ext cx="4675000" cy="2257425"/>
          </a:xfrm>
          <a:prstGeom prst="rect">
            <a:avLst/>
          </a:prstGeom>
          <a:noFill/>
          <a:ln>
            <a:noFill/>
          </a:ln>
        </p:spPr>
      </p:pic>
      <p:pic>
        <p:nvPicPr>
          <p:cNvPr id="103" name="Google Shape;103;p19"/>
          <p:cNvPicPr preferRelativeResize="0"/>
          <p:nvPr/>
        </p:nvPicPr>
        <p:blipFill>
          <a:blip r:embed="rId5">
            <a:alphaModFix/>
          </a:blip>
          <a:stretch>
            <a:fillRect/>
          </a:stretch>
        </p:blipFill>
        <p:spPr>
          <a:xfrm>
            <a:off x="4675000" y="1492275"/>
            <a:ext cx="4468999" cy="34917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0"/>
          <p:cNvSpPr txBox="1"/>
          <p:nvPr>
            <p:ph type="title"/>
          </p:nvPr>
        </p:nvSpPr>
        <p:spPr>
          <a:xfrm>
            <a:off x="311700" y="1858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Data Snapshot: mClass</a:t>
            </a:r>
            <a:endParaRPr/>
          </a:p>
          <a:p>
            <a:pPr indent="0" lvl="0" marL="0" rtl="0" algn="ctr">
              <a:spcBef>
                <a:spcPts val="0"/>
              </a:spcBef>
              <a:spcAft>
                <a:spcPts val="0"/>
              </a:spcAft>
              <a:buNone/>
            </a:pPr>
            <a:r>
              <a:t/>
            </a:r>
            <a:endParaRPr/>
          </a:p>
        </p:txBody>
      </p:sp>
      <p:sp>
        <p:nvSpPr>
          <p:cNvPr id="109" name="Google Shape;109;p20"/>
          <p:cNvSpPr txBox="1"/>
          <p:nvPr/>
        </p:nvSpPr>
        <p:spPr>
          <a:xfrm>
            <a:off x="2394000" y="817400"/>
            <a:ext cx="4356000" cy="37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u="sng">
                <a:solidFill>
                  <a:schemeClr val="dk1"/>
                </a:solidFill>
              </a:rPr>
              <a:t>First </a:t>
            </a:r>
            <a:r>
              <a:rPr b="1" lang="en" sz="1800" u="sng">
                <a:solidFill>
                  <a:schemeClr val="dk1"/>
                </a:solidFill>
              </a:rPr>
              <a:t>Grade mClass</a:t>
            </a:r>
            <a:endParaRPr b="1" sz="1800" u="sng">
              <a:solidFill>
                <a:schemeClr val="dk1"/>
              </a:solidFill>
            </a:endParaRPr>
          </a:p>
        </p:txBody>
      </p:sp>
      <p:pic>
        <p:nvPicPr>
          <p:cNvPr id="110" name="Google Shape;110;p20"/>
          <p:cNvPicPr preferRelativeResize="0"/>
          <p:nvPr/>
        </p:nvPicPr>
        <p:blipFill>
          <a:blip r:embed="rId3">
            <a:alphaModFix/>
          </a:blip>
          <a:stretch>
            <a:fillRect/>
          </a:stretch>
        </p:blipFill>
        <p:spPr>
          <a:xfrm>
            <a:off x="2033475" y="1196300"/>
            <a:ext cx="5183375" cy="1009650"/>
          </a:xfrm>
          <a:prstGeom prst="rect">
            <a:avLst/>
          </a:prstGeom>
          <a:noFill/>
          <a:ln>
            <a:noFill/>
          </a:ln>
        </p:spPr>
      </p:pic>
      <p:pic>
        <p:nvPicPr>
          <p:cNvPr id="111" name="Google Shape;111;p20"/>
          <p:cNvPicPr preferRelativeResize="0"/>
          <p:nvPr/>
        </p:nvPicPr>
        <p:blipFill>
          <a:blip r:embed="rId4">
            <a:alphaModFix/>
          </a:blip>
          <a:stretch>
            <a:fillRect/>
          </a:stretch>
        </p:blipFill>
        <p:spPr>
          <a:xfrm>
            <a:off x="0" y="2205950"/>
            <a:ext cx="4814551" cy="2877751"/>
          </a:xfrm>
          <a:prstGeom prst="rect">
            <a:avLst/>
          </a:prstGeom>
          <a:noFill/>
          <a:ln>
            <a:noFill/>
          </a:ln>
        </p:spPr>
      </p:pic>
      <p:pic>
        <p:nvPicPr>
          <p:cNvPr id="112" name="Google Shape;112;p20"/>
          <p:cNvPicPr preferRelativeResize="0"/>
          <p:nvPr/>
        </p:nvPicPr>
        <p:blipFill>
          <a:blip r:embed="rId5">
            <a:alphaModFix/>
          </a:blip>
          <a:stretch>
            <a:fillRect/>
          </a:stretch>
        </p:blipFill>
        <p:spPr>
          <a:xfrm>
            <a:off x="4814550" y="2205950"/>
            <a:ext cx="4356000" cy="2877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1"/>
          <p:cNvSpPr txBox="1"/>
          <p:nvPr>
            <p:ph type="title"/>
          </p:nvPr>
        </p:nvSpPr>
        <p:spPr>
          <a:xfrm>
            <a:off x="311700" y="1858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Data Snapshot: mClass</a:t>
            </a:r>
            <a:endParaRPr/>
          </a:p>
          <a:p>
            <a:pPr indent="0" lvl="0" marL="0" rtl="0" algn="ctr">
              <a:spcBef>
                <a:spcPts val="0"/>
              </a:spcBef>
              <a:spcAft>
                <a:spcPts val="0"/>
              </a:spcAft>
              <a:buNone/>
            </a:pPr>
            <a:r>
              <a:t/>
            </a:r>
            <a:endParaRPr/>
          </a:p>
        </p:txBody>
      </p:sp>
      <p:sp>
        <p:nvSpPr>
          <p:cNvPr id="118" name="Google Shape;118;p21"/>
          <p:cNvSpPr txBox="1"/>
          <p:nvPr/>
        </p:nvSpPr>
        <p:spPr>
          <a:xfrm>
            <a:off x="2394000" y="817400"/>
            <a:ext cx="4356000" cy="37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u="sng">
                <a:solidFill>
                  <a:schemeClr val="dk1"/>
                </a:solidFill>
              </a:rPr>
              <a:t>Second Grade mClass</a:t>
            </a:r>
            <a:endParaRPr b="1" sz="1800" u="sng">
              <a:solidFill>
                <a:schemeClr val="dk1"/>
              </a:solidFill>
            </a:endParaRPr>
          </a:p>
        </p:txBody>
      </p:sp>
      <p:pic>
        <p:nvPicPr>
          <p:cNvPr id="119" name="Google Shape;119;p21"/>
          <p:cNvPicPr preferRelativeResize="0"/>
          <p:nvPr/>
        </p:nvPicPr>
        <p:blipFill>
          <a:blip r:embed="rId3">
            <a:alphaModFix/>
          </a:blip>
          <a:stretch>
            <a:fillRect/>
          </a:stretch>
        </p:blipFill>
        <p:spPr>
          <a:xfrm>
            <a:off x="1408375" y="1196300"/>
            <a:ext cx="6162675" cy="952500"/>
          </a:xfrm>
          <a:prstGeom prst="rect">
            <a:avLst/>
          </a:prstGeom>
          <a:noFill/>
          <a:ln>
            <a:noFill/>
          </a:ln>
        </p:spPr>
      </p:pic>
      <p:pic>
        <p:nvPicPr>
          <p:cNvPr id="120" name="Google Shape;120;p21"/>
          <p:cNvPicPr preferRelativeResize="0"/>
          <p:nvPr/>
        </p:nvPicPr>
        <p:blipFill>
          <a:blip r:embed="rId4">
            <a:alphaModFix/>
          </a:blip>
          <a:stretch>
            <a:fillRect/>
          </a:stretch>
        </p:blipFill>
        <p:spPr>
          <a:xfrm>
            <a:off x="0" y="2191550"/>
            <a:ext cx="4814551" cy="2951950"/>
          </a:xfrm>
          <a:prstGeom prst="rect">
            <a:avLst/>
          </a:prstGeom>
          <a:noFill/>
          <a:ln>
            <a:noFill/>
          </a:ln>
        </p:spPr>
      </p:pic>
      <p:pic>
        <p:nvPicPr>
          <p:cNvPr id="121" name="Google Shape;121;p21"/>
          <p:cNvPicPr preferRelativeResize="0"/>
          <p:nvPr/>
        </p:nvPicPr>
        <p:blipFill>
          <a:blip r:embed="rId5">
            <a:alphaModFix/>
          </a:blip>
          <a:stretch>
            <a:fillRect/>
          </a:stretch>
        </p:blipFill>
        <p:spPr>
          <a:xfrm>
            <a:off x="4814550" y="2191550"/>
            <a:ext cx="4356000" cy="2951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2"/>
          <p:cNvSpPr txBox="1"/>
          <p:nvPr>
            <p:ph type="title"/>
          </p:nvPr>
        </p:nvSpPr>
        <p:spPr>
          <a:xfrm>
            <a:off x="311700" y="1858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Data Snapshot: mClass</a:t>
            </a:r>
            <a:endParaRPr/>
          </a:p>
          <a:p>
            <a:pPr indent="0" lvl="0" marL="0" rtl="0" algn="ctr">
              <a:spcBef>
                <a:spcPts val="0"/>
              </a:spcBef>
              <a:spcAft>
                <a:spcPts val="0"/>
              </a:spcAft>
              <a:buNone/>
            </a:pPr>
            <a:r>
              <a:t/>
            </a:r>
            <a:endParaRPr/>
          </a:p>
        </p:txBody>
      </p:sp>
      <p:sp>
        <p:nvSpPr>
          <p:cNvPr id="127" name="Google Shape;127;p22"/>
          <p:cNvSpPr txBox="1"/>
          <p:nvPr/>
        </p:nvSpPr>
        <p:spPr>
          <a:xfrm>
            <a:off x="2394000" y="817400"/>
            <a:ext cx="4356000" cy="37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u="sng">
                <a:solidFill>
                  <a:schemeClr val="dk1"/>
                </a:solidFill>
              </a:rPr>
              <a:t>Third Grade</a:t>
            </a:r>
            <a:r>
              <a:rPr b="1" lang="en" sz="1800" u="sng">
                <a:solidFill>
                  <a:schemeClr val="dk1"/>
                </a:solidFill>
              </a:rPr>
              <a:t> Grade mClass</a:t>
            </a:r>
            <a:endParaRPr b="1" sz="1800" u="sng">
              <a:solidFill>
                <a:schemeClr val="dk1"/>
              </a:solidFill>
            </a:endParaRPr>
          </a:p>
        </p:txBody>
      </p:sp>
      <p:pic>
        <p:nvPicPr>
          <p:cNvPr id="128" name="Google Shape;128;p22"/>
          <p:cNvPicPr preferRelativeResize="0"/>
          <p:nvPr/>
        </p:nvPicPr>
        <p:blipFill>
          <a:blip r:embed="rId3">
            <a:alphaModFix/>
          </a:blip>
          <a:stretch>
            <a:fillRect/>
          </a:stretch>
        </p:blipFill>
        <p:spPr>
          <a:xfrm>
            <a:off x="1438275" y="1149350"/>
            <a:ext cx="6162675" cy="1057275"/>
          </a:xfrm>
          <a:prstGeom prst="rect">
            <a:avLst/>
          </a:prstGeom>
          <a:noFill/>
          <a:ln>
            <a:noFill/>
          </a:ln>
        </p:spPr>
      </p:pic>
      <p:pic>
        <p:nvPicPr>
          <p:cNvPr id="129" name="Google Shape;129;p22"/>
          <p:cNvPicPr preferRelativeResize="0"/>
          <p:nvPr/>
        </p:nvPicPr>
        <p:blipFill>
          <a:blip r:embed="rId4">
            <a:alphaModFix/>
          </a:blip>
          <a:stretch>
            <a:fillRect/>
          </a:stretch>
        </p:blipFill>
        <p:spPr>
          <a:xfrm>
            <a:off x="0" y="2206625"/>
            <a:ext cx="4749325" cy="2936875"/>
          </a:xfrm>
          <a:prstGeom prst="rect">
            <a:avLst/>
          </a:prstGeom>
          <a:noFill/>
          <a:ln>
            <a:noFill/>
          </a:ln>
        </p:spPr>
      </p:pic>
      <p:pic>
        <p:nvPicPr>
          <p:cNvPr id="130" name="Google Shape;130;p22"/>
          <p:cNvPicPr preferRelativeResize="0"/>
          <p:nvPr/>
        </p:nvPicPr>
        <p:blipFill>
          <a:blip r:embed="rId5">
            <a:alphaModFix/>
          </a:blip>
          <a:stretch>
            <a:fillRect/>
          </a:stretch>
        </p:blipFill>
        <p:spPr>
          <a:xfrm>
            <a:off x="4749325" y="2206625"/>
            <a:ext cx="4394675" cy="29368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3"/>
          <p:cNvSpPr txBox="1"/>
          <p:nvPr>
            <p:ph type="title"/>
          </p:nvPr>
        </p:nvSpPr>
        <p:spPr>
          <a:xfrm>
            <a:off x="311700" y="1858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Data Snapshot: mClass</a:t>
            </a:r>
            <a:endParaRPr/>
          </a:p>
          <a:p>
            <a:pPr indent="0" lvl="0" marL="0" rtl="0" algn="ctr">
              <a:spcBef>
                <a:spcPts val="0"/>
              </a:spcBef>
              <a:spcAft>
                <a:spcPts val="0"/>
              </a:spcAft>
              <a:buNone/>
            </a:pPr>
            <a:r>
              <a:t/>
            </a:r>
            <a:endParaRPr/>
          </a:p>
        </p:txBody>
      </p:sp>
      <p:sp>
        <p:nvSpPr>
          <p:cNvPr id="136" name="Google Shape;136;p23"/>
          <p:cNvSpPr txBox="1"/>
          <p:nvPr/>
        </p:nvSpPr>
        <p:spPr>
          <a:xfrm>
            <a:off x="2394000" y="817400"/>
            <a:ext cx="4356000" cy="37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u="sng">
                <a:solidFill>
                  <a:schemeClr val="dk1"/>
                </a:solidFill>
              </a:rPr>
              <a:t>Fourth</a:t>
            </a:r>
            <a:r>
              <a:rPr b="1" lang="en" sz="1800" u="sng">
                <a:solidFill>
                  <a:schemeClr val="dk1"/>
                </a:solidFill>
              </a:rPr>
              <a:t> Grade Grade mClass</a:t>
            </a:r>
            <a:endParaRPr b="1" sz="1800" u="sng">
              <a:solidFill>
                <a:schemeClr val="dk1"/>
              </a:solidFill>
            </a:endParaRPr>
          </a:p>
        </p:txBody>
      </p:sp>
      <p:pic>
        <p:nvPicPr>
          <p:cNvPr id="137" name="Google Shape;137;p23"/>
          <p:cNvPicPr preferRelativeResize="0"/>
          <p:nvPr/>
        </p:nvPicPr>
        <p:blipFill>
          <a:blip r:embed="rId3">
            <a:alphaModFix/>
          </a:blip>
          <a:stretch>
            <a:fillRect/>
          </a:stretch>
        </p:blipFill>
        <p:spPr>
          <a:xfrm>
            <a:off x="1159175" y="1196300"/>
            <a:ext cx="6200775" cy="1047750"/>
          </a:xfrm>
          <a:prstGeom prst="rect">
            <a:avLst/>
          </a:prstGeom>
          <a:noFill/>
          <a:ln>
            <a:noFill/>
          </a:ln>
        </p:spPr>
      </p:pic>
      <p:pic>
        <p:nvPicPr>
          <p:cNvPr id="138" name="Google Shape;138;p23"/>
          <p:cNvPicPr preferRelativeResize="0"/>
          <p:nvPr/>
        </p:nvPicPr>
        <p:blipFill>
          <a:blip r:embed="rId4">
            <a:alphaModFix/>
          </a:blip>
          <a:stretch>
            <a:fillRect/>
          </a:stretch>
        </p:blipFill>
        <p:spPr>
          <a:xfrm>
            <a:off x="0" y="2244050"/>
            <a:ext cx="4841875" cy="2899450"/>
          </a:xfrm>
          <a:prstGeom prst="rect">
            <a:avLst/>
          </a:prstGeom>
          <a:noFill/>
          <a:ln>
            <a:noFill/>
          </a:ln>
        </p:spPr>
      </p:pic>
      <p:pic>
        <p:nvPicPr>
          <p:cNvPr id="139" name="Google Shape;139;p23"/>
          <p:cNvPicPr preferRelativeResize="0"/>
          <p:nvPr/>
        </p:nvPicPr>
        <p:blipFill>
          <a:blip r:embed="rId5">
            <a:alphaModFix/>
          </a:blip>
          <a:stretch>
            <a:fillRect/>
          </a:stretch>
        </p:blipFill>
        <p:spPr>
          <a:xfrm>
            <a:off x="4784950" y="2244050"/>
            <a:ext cx="4356000" cy="28994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4"/>
          <p:cNvSpPr txBox="1"/>
          <p:nvPr>
            <p:ph type="title"/>
          </p:nvPr>
        </p:nvSpPr>
        <p:spPr>
          <a:xfrm>
            <a:off x="311700" y="1858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Data Snapshot: mClass</a:t>
            </a:r>
            <a:endParaRPr/>
          </a:p>
          <a:p>
            <a:pPr indent="0" lvl="0" marL="0" rtl="0" algn="ctr">
              <a:spcBef>
                <a:spcPts val="0"/>
              </a:spcBef>
              <a:spcAft>
                <a:spcPts val="0"/>
              </a:spcAft>
              <a:buNone/>
            </a:pPr>
            <a:r>
              <a:t/>
            </a:r>
            <a:endParaRPr/>
          </a:p>
        </p:txBody>
      </p:sp>
      <p:sp>
        <p:nvSpPr>
          <p:cNvPr id="145" name="Google Shape;145;p24"/>
          <p:cNvSpPr txBox="1"/>
          <p:nvPr/>
        </p:nvSpPr>
        <p:spPr>
          <a:xfrm>
            <a:off x="2394000" y="817400"/>
            <a:ext cx="4356000" cy="37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u="sng">
                <a:solidFill>
                  <a:schemeClr val="dk1"/>
                </a:solidFill>
              </a:rPr>
              <a:t>Fifth Grade Grade mClass</a:t>
            </a:r>
            <a:endParaRPr b="1" sz="1800" u="sng">
              <a:solidFill>
                <a:schemeClr val="dk1"/>
              </a:solidFill>
            </a:endParaRPr>
          </a:p>
        </p:txBody>
      </p:sp>
      <p:pic>
        <p:nvPicPr>
          <p:cNvPr id="146" name="Google Shape;146;p24"/>
          <p:cNvPicPr preferRelativeResize="0"/>
          <p:nvPr/>
        </p:nvPicPr>
        <p:blipFill>
          <a:blip r:embed="rId3">
            <a:alphaModFix/>
          </a:blip>
          <a:stretch>
            <a:fillRect/>
          </a:stretch>
        </p:blipFill>
        <p:spPr>
          <a:xfrm>
            <a:off x="1483350" y="1196300"/>
            <a:ext cx="6177301" cy="3947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5"/>
          <p:cNvSpPr txBox="1"/>
          <p:nvPr>
            <p:ph type="title"/>
          </p:nvPr>
        </p:nvSpPr>
        <p:spPr>
          <a:xfrm>
            <a:off x="464100" y="28130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u="sng"/>
              <a:t>Next Steps</a:t>
            </a:r>
            <a:endParaRPr b="1" u="sng"/>
          </a:p>
        </p:txBody>
      </p:sp>
      <p:sp>
        <p:nvSpPr>
          <p:cNvPr id="152" name="Google Shape;152;p25"/>
          <p:cNvSpPr txBox="1"/>
          <p:nvPr/>
        </p:nvSpPr>
        <p:spPr>
          <a:xfrm>
            <a:off x="311700" y="1553250"/>
            <a:ext cx="8733900" cy="780300"/>
          </a:xfrm>
          <a:prstGeom prst="rect">
            <a:avLst/>
          </a:prstGeom>
          <a:noFill/>
          <a:ln>
            <a:noFill/>
          </a:ln>
        </p:spPr>
        <p:txBody>
          <a:bodyPr anchorCtr="0" anchor="t" bIns="91425" lIns="91425" spcFirstLastPara="1" rIns="91425" wrap="square" tIns="91425">
            <a:spAutoFit/>
          </a:bodyPr>
          <a:lstStyle/>
          <a:p>
            <a:pPr indent="-342900" lvl="0" marL="457200" marR="381000" rtl="0" algn="l">
              <a:lnSpc>
                <a:spcPct val="115000"/>
              </a:lnSpc>
              <a:spcBef>
                <a:spcPts val="1200"/>
              </a:spcBef>
              <a:spcAft>
                <a:spcPts val="0"/>
              </a:spcAft>
              <a:buClr>
                <a:schemeClr val="dk1"/>
              </a:buClr>
              <a:buSzPts val="1800"/>
              <a:buChar char="●"/>
            </a:pPr>
            <a:r>
              <a:rPr b="1" lang="en" sz="1800">
                <a:solidFill>
                  <a:schemeClr val="dk1"/>
                </a:solidFill>
              </a:rPr>
              <a:t>Evidence of growth - particularly in foundational reading skills</a:t>
            </a:r>
            <a:endParaRPr b="1" sz="1800">
              <a:solidFill>
                <a:schemeClr val="dk1"/>
              </a:solidFill>
            </a:endParaRPr>
          </a:p>
          <a:p>
            <a:pPr indent="-342900" lvl="0" marL="457200" marR="381000" rtl="0" algn="l">
              <a:lnSpc>
                <a:spcPct val="115000"/>
              </a:lnSpc>
              <a:spcBef>
                <a:spcPts val="0"/>
              </a:spcBef>
              <a:spcAft>
                <a:spcPts val="0"/>
              </a:spcAft>
              <a:buClr>
                <a:schemeClr val="dk1"/>
              </a:buClr>
              <a:buSzPts val="1800"/>
              <a:buChar char="●"/>
            </a:pPr>
            <a:r>
              <a:rPr b="1" lang="en" sz="1800">
                <a:solidFill>
                  <a:schemeClr val="dk1"/>
                </a:solidFill>
              </a:rPr>
              <a:t>Reading accuracy </a:t>
            </a:r>
            <a:r>
              <a:rPr b="1" lang="en" sz="1800">
                <a:solidFill>
                  <a:schemeClr val="dk1"/>
                </a:solidFill>
              </a:rPr>
              <a:t>strengthening</a:t>
            </a:r>
            <a:r>
              <a:rPr b="1" lang="en" sz="1800">
                <a:solidFill>
                  <a:schemeClr val="dk1"/>
                </a:solidFill>
              </a:rPr>
              <a:t> </a:t>
            </a:r>
            <a:r>
              <a:rPr b="1" lang="en" sz="1800">
                <a:solidFill>
                  <a:schemeClr val="dk1"/>
                </a:solidFill>
              </a:rPr>
              <a:t>across</a:t>
            </a:r>
            <a:r>
              <a:rPr b="1" lang="en" sz="1800">
                <a:solidFill>
                  <a:schemeClr val="dk1"/>
                </a:solidFill>
              </a:rPr>
              <a:t> grade levels</a:t>
            </a:r>
            <a:endParaRPr b="1" sz="1800">
              <a:solidFill>
                <a:schemeClr val="dk1"/>
              </a:solidFill>
            </a:endParaRPr>
          </a:p>
        </p:txBody>
      </p:sp>
      <p:sp>
        <p:nvSpPr>
          <p:cNvPr id="153" name="Google Shape;153;p25"/>
          <p:cNvSpPr txBox="1"/>
          <p:nvPr>
            <p:ph type="title"/>
          </p:nvPr>
        </p:nvSpPr>
        <p:spPr>
          <a:xfrm>
            <a:off x="464100" y="5974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u="sng"/>
              <a:t>What the Data Shows</a:t>
            </a:r>
            <a:endParaRPr b="1" u="sng"/>
          </a:p>
        </p:txBody>
      </p:sp>
      <p:sp>
        <p:nvSpPr>
          <p:cNvPr id="154" name="Google Shape;154;p25"/>
          <p:cNvSpPr txBox="1"/>
          <p:nvPr/>
        </p:nvSpPr>
        <p:spPr>
          <a:xfrm>
            <a:off x="205050" y="3589900"/>
            <a:ext cx="8733900" cy="1417500"/>
          </a:xfrm>
          <a:prstGeom prst="rect">
            <a:avLst/>
          </a:prstGeom>
          <a:noFill/>
          <a:ln>
            <a:noFill/>
          </a:ln>
        </p:spPr>
        <p:txBody>
          <a:bodyPr anchorCtr="0" anchor="t" bIns="91425" lIns="91425" spcFirstLastPara="1" rIns="91425" wrap="square" tIns="91425">
            <a:spAutoFit/>
          </a:bodyPr>
          <a:lstStyle/>
          <a:p>
            <a:pPr indent="-342900" lvl="0" marL="457200" marR="381000" rtl="0" algn="l">
              <a:lnSpc>
                <a:spcPct val="115000"/>
              </a:lnSpc>
              <a:spcBef>
                <a:spcPts val="1200"/>
              </a:spcBef>
              <a:spcAft>
                <a:spcPts val="0"/>
              </a:spcAft>
              <a:buClr>
                <a:schemeClr val="dk1"/>
              </a:buClr>
              <a:buSzPts val="1800"/>
              <a:buChar char="●"/>
            </a:pPr>
            <a:r>
              <a:rPr b="1" lang="en" sz="1800">
                <a:solidFill>
                  <a:schemeClr val="dk1"/>
                </a:solidFill>
              </a:rPr>
              <a:t>Build on the foundational skills to strengthen fluency, automaticity, and comprehension.</a:t>
            </a:r>
            <a:endParaRPr b="1" sz="1800">
              <a:solidFill>
                <a:schemeClr val="dk1"/>
              </a:solidFill>
            </a:endParaRPr>
          </a:p>
          <a:p>
            <a:pPr indent="-342900" lvl="0" marL="457200" marR="381000" rtl="0" algn="l">
              <a:lnSpc>
                <a:spcPct val="115000"/>
              </a:lnSpc>
              <a:spcBef>
                <a:spcPts val="0"/>
              </a:spcBef>
              <a:spcAft>
                <a:spcPts val="0"/>
              </a:spcAft>
              <a:buClr>
                <a:schemeClr val="dk1"/>
              </a:buClr>
              <a:buSzPts val="1800"/>
              <a:buChar char="●"/>
            </a:pPr>
            <a:r>
              <a:rPr b="1" lang="en" sz="1800">
                <a:solidFill>
                  <a:schemeClr val="dk1"/>
                </a:solidFill>
              </a:rPr>
              <a:t>Use data to identify students for targeted support and intentionally match instruction to those needs.</a:t>
            </a:r>
            <a:endParaRPr b="1" sz="18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
                                        </p:tgtEl>
                                        <p:attrNameLst>
                                          <p:attrName>style.visibility</p:attrName>
                                        </p:attrNameLst>
                                      </p:cBhvr>
                                      <p:to>
                                        <p:strVal val="visible"/>
                                      </p:to>
                                    </p:set>
                                    <p:animEffect filter="fade" transition="in">
                                      <p:cBhvr>
                                        <p:cTn dur="1000"/>
                                        <p:tgtEl>
                                          <p:spTgt spid="1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000"/>
                                        <p:tgtEl>
                                          <p:spTgt spid="1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Letter Grade </a:t>
            </a:r>
            <a:endParaRPr/>
          </a:p>
        </p:txBody>
      </p:sp>
      <p:sp>
        <p:nvSpPr>
          <p:cNvPr id="160" name="Google Shape;160;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1" name="Google Shape;161;p26"/>
          <p:cNvPicPr preferRelativeResize="0"/>
          <p:nvPr/>
        </p:nvPicPr>
        <p:blipFill>
          <a:blip r:embed="rId3">
            <a:alphaModFix/>
          </a:blip>
          <a:stretch>
            <a:fillRect/>
          </a:stretch>
        </p:blipFill>
        <p:spPr>
          <a:xfrm>
            <a:off x="414300" y="1062437"/>
            <a:ext cx="2775475" cy="3596475"/>
          </a:xfrm>
          <a:prstGeom prst="rect">
            <a:avLst/>
          </a:prstGeom>
          <a:noFill/>
          <a:ln>
            <a:noFill/>
          </a:ln>
        </p:spPr>
      </p:pic>
      <p:pic>
        <p:nvPicPr>
          <p:cNvPr id="162" name="Google Shape;162;p26" title="25-26 Growth index for MES.PNG"/>
          <p:cNvPicPr preferRelativeResize="0"/>
          <p:nvPr/>
        </p:nvPicPr>
        <p:blipFill>
          <a:blip r:embed="rId4">
            <a:alphaModFix/>
          </a:blip>
          <a:stretch>
            <a:fillRect/>
          </a:stretch>
        </p:blipFill>
        <p:spPr>
          <a:xfrm>
            <a:off x="5811975" y="1020950"/>
            <a:ext cx="3020325" cy="3679425"/>
          </a:xfrm>
          <a:prstGeom prst="rect">
            <a:avLst/>
          </a:prstGeom>
          <a:noFill/>
          <a:ln>
            <a:noFill/>
          </a:ln>
        </p:spPr>
      </p:pic>
      <p:pic>
        <p:nvPicPr>
          <p:cNvPr id="163" name="Google Shape;163;p26" title="IMG_4483.jpeg"/>
          <p:cNvPicPr preferRelativeResize="0"/>
          <p:nvPr/>
        </p:nvPicPr>
        <p:blipFill>
          <a:blip r:embed="rId5">
            <a:alphaModFix/>
          </a:blip>
          <a:stretch>
            <a:fillRect/>
          </a:stretch>
        </p:blipFill>
        <p:spPr>
          <a:xfrm>
            <a:off x="3294863" y="1252661"/>
            <a:ext cx="2412023" cy="32160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State Proficiency Data</a:t>
            </a:r>
            <a:endParaRPr/>
          </a:p>
        </p:txBody>
      </p:sp>
      <p:pic>
        <p:nvPicPr>
          <p:cNvPr id="169" name="Google Shape;169;p27" title="25-26 Proficiency.PNG"/>
          <p:cNvPicPr preferRelativeResize="0"/>
          <p:nvPr/>
        </p:nvPicPr>
        <p:blipFill>
          <a:blip r:embed="rId3">
            <a:alphaModFix/>
          </a:blip>
          <a:stretch>
            <a:fillRect/>
          </a:stretch>
        </p:blipFill>
        <p:spPr>
          <a:xfrm>
            <a:off x="1345675" y="957600"/>
            <a:ext cx="5970850" cy="403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Student Growth Data: 2025-2026 EOG Data</a:t>
            </a:r>
            <a:endParaRPr/>
          </a:p>
        </p:txBody>
      </p:sp>
      <p:pic>
        <p:nvPicPr>
          <p:cNvPr id="175" name="Google Shape;175;p28" title="Growth 25-26.PNG"/>
          <p:cNvPicPr preferRelativeResize="0"/>
          <p:nvPr/>
        </p:nvPicPr>
        <p:blipFill>
          <a:blip r:embed="rId3">
            <a:alphaModFix/>
          </a:blip>
          <a:stretch>
            <a:fillRect/>
          </a:stretch>
        </p:blipFill>
        <p:spPr>
          <a:xfrm>
            <a:off x="765325" y="1604850"/>
            <a:ext cx="7339726" cy="16336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Attendance Rates</a:t>
            </a:r>
            <a:endParaRPr/>
          </a:p>
        </p:txBody>
      </p:sp>
      <p:sp>
        <p:nvSpPr>
          <p:cNvPr id="181" name="Google Shape;181;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chemeClr val="dk1"/>
                </a:solidFill>
              </a:rPr>
              <a:t>End of 25-26- 289 students</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0"/>
              </a:spcAft>
              <a:buNone/>
            </a:pPr>
            <a:r>
              <a:rPr lang="en">
                <a:solidFill>
                  <a:schemeClr val="dk1"/>
                </a:solidFill>
              </a:rPr>
              <a:t>Beginning of 26-27- 268 students</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0"/>
              </a:spcAft>
              <a:buNone/>
            </a:pPr>
            <a:r>
              <a:rPr lang="en">
                <a:solidFill>
                  <a:schemeClr val="dk1"/>
                </a:solidFill>
              </a:rPr>
              <a:t>Decline of 21 students</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1200"/>
              </a:spcAft>
              <a:buNone/>
            </a:pPr>
            <a:r>
              <a:rPr lang="en">
                <a:solidFill>
                  <a:schemeClr val="dk1"/>
                </a:solidFill>
              </a:rPr>
              <a:t>* Several students have a pattern of tardies and early pickups </a:t>
            </a:r>
            <a:endParaRPr>
              <a:solidFill>
                <a:schemeClr val="dk1"/>
              </a:solidFill>
            </a:endParaRPr>
          </a:p>
        </p:txBody>
      </p:sp>
      <p:pic>
        <p:nvPicPr>
          <p:cNvPr id="182" name="Google Shape;182;p29" title="IMG_4459.jpeg"/>
          <p:cNvPicPr preferRelativeResize="0"/>
          <p:nvPr/>
        </p:nvPicPr>
        <p:blipFill>
          <a:blip r:embed="rId3">
            <a:alphaModFix/>
          </a:blip>
          <a:stretch>
            <a:fillRect/>
          </a:stretch>
        </p:blipFill>
        <p:spPr>
          <a:xfrm>
            <a:off x="5173425" y="1087500"/>
            <a:ext cx="2115402" cy="282055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Discipline Data</a:t>
            </a:r>
            <a:endParaRPr/>
          </a:p>
        </p:txBody>
      </p:sp>
      <p:sp>
        <p:nvSpPr>
          <p:cNvPr id="188" name="Google Shape;188;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solidFill>
                  <a:schemeClr val="dk1"/>
                </a:solidFill>
              </a:rPr>
              <a:t>2025-2026</a:t>
            </a:r>
            <a:endParaRPr>
              <a:solidFill>
                <a:schemeClr val="dk1"/>
              </a:solidFill>
            </a:endParaRPr>
          </a:p>
          <a:p>
            <a:pPr indent="0" lvl="0" marL="0" rtl="0" algn="l">
              <a:spcBef>
                <a:spcPts val="1200"/>
              </a:spcBef>
              <a:spcAft>
                <a:spcPts val="0"/>
              </a:spcAft>
              <a:buNone/>
            </a:pPr>
            <a:r>
              <a:rPr lang="en">
                <a:solidFill>
                  <a:schemeClr val="dk1"/>
                </a:solidFill>
              </a:rPr>
              <a:t>53 Total Incidents</a:t>
            </a:r>
            <a:endParaRPr>
              <a:solidFill>
                <a:schemeClr val="dk1"/>
              </a:solidFill>
            </a:endParaRPr>
          </a:p>
          <a:p>
            <a:pPr indent="-342900" lvl="0" marL="457200" rtl="0" algn="l">
              <a:spcBef>
                <a:spcPts val="1200"/>
              </a:spcBef>
              <a:spcAft>
                <a:spcPts val="0"/>
              </a:spcAft>
              <a:buClr>
                <a:schemeClr val="dk1"/>
              </a:buClr>
              <a:buSzPts val="1800"/>
              <a:buChar char="●"/>
            </a:pPr>
            <a:r>
              <a:rPr lang="en">
                <a:solidFill>
                  <a:schemeClr val="dk1"/>
                </a:solidFill>
              </a:rPr>
              <a:t>Classroom- 30</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Hallway-7</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Playground-5</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On bus- 6</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Cafeteria- 1</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Gym- 2</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Restroom- 1</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Bus stop- 1</a:t>
            </a:r>
            <a:endParaRPr>
              <a:solidFill>
                <a:schemeClr val="dk1"/>
              </a:solidFill>
            </a:endParaRPr>
          </a:p>
        </p:txBody>
      </p:sp>
      <p:pic>
        <p:nvPicPr>
          <p:cNvPr id="189" name="Google Shape;189;p30" title="IMG_3607.jpeg"/>
          <p:cNvPicPr preferRelativeResize="0"/>
          <p:nvPr/>
        </p:nvPicPr>
        <p:blipFill>
          <a:blip r:embed="rId3">
            <a:alphaModFix/>
          </a:blip>
          <a:stretch>
            <a:fillRect/>
          </a:stretch>
        </p:blipFill>
        <p:spPr>
          <a:xfrm>
            <a:off x="3642275" y="1152475"/>
            <a:ext cx="5190026" cy="38925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Subgroup Performance</a:t>
            </a:r>
            <a:endParaRPr/>
          </a:p>
        </p:txBody>
      </p:sp>
      <p:sp>
        <p:nvSpPr>
          <p:cNvPr id="195" name="Google Shape;195;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6" name="Google Shape;196;p31" title="25-26 Proficiency.PNG"/>
          <p:cNvPicPr preferRelativeResize="0"/>
          <p:nvPr/>
        </p:nvPicPr>
        <p:blipFill>
          <a:blip r:embed="rId3">
            <a:alphaModFix/>
          </a:blip>
          <a:stretch>
            <a:fillRect/>
          </a:stretch>
        </p:blipFill>
        <p:spPr>
          <a:xfrm>
            <a:off x="1395500" y="960325"/>
            <a:ext cx="5891100" cy="3979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Root Cause Analysis</a:t>
            </a:r>
            <a:endParaRPr/>
          </a:p>
          <a:p>
            <a:pPr indent="0" lvl="0" marL="0" rtl="0" algn="ctr">
              <a:spcBef>
                <a:spcPts val="0"/>
              </a:spcBef>
              <a:spcAft>
                <a:spcPts val="0"/>
              </a:spcAft>
              <a:buNone/>
            </a:pPr>
            <a:r>
              <a:t/>
            </a:r>
            <a:endParaRPr/>
          </a:p>
        </p:txBody>
      </p:sp>
      <p:sp>
        <p:nvSpPr>
          <p:cNvPr id="202" name="Google Shape;202;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chemeClr val="dk1"/>
                </a:solidFill>
              </a:rPr>
              <a:t>J.W. McLauchlin Elementary exceeded expected growth in mathematics but did not meet expected growth in reading, indicating a need to examine the consistency and effectiveness of literacy instruction, intervention, and progress monitoring across grade levels. A contributing root cause of the school's lack of expected growth in reading is inconsistent implementation of data-driven literacy practices, including the use of assessment data to identify specific reading skill deficits (decoding), the lack of providing targeted small-group instruction (WIN), the lack of monitoring student progress, and adjusting instruction as needed based on student data.</a:t>
            </a:r>
            <a:r>
              <a:rPr lang="en"/>
              <a:t>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School Improvement Goal: Student Success</a:t>
            </a:r>
            <a:endParaRPr/>
          </a:p>
        </p:txBody>
      </p:sp>
      <p:sp>
        <p:nvSpPr>
          <p:cNvPr id="208" name="Google Shape;208;p33"/>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Clr>
                <a:schemeClr val="dk1"/>
              </a:buClr>
              <a:buSzPts val="1800"/>
              <a:buFont typeface="Open Sans SemiBold"/>
              <a:buChar char="●"/>
            </a:pPr>
            <a:r>
              <a:rPr b="1" lang="en">
                <a:solidFill>
                  <a:schemeClr val="dk1"/>
                </a:solidFill>
              </a:rPr>
              <a:t>Goal 1:</a:t>
            </a:r>
            <a:r>
              <a:rPr lang="en">
                <a:solidFill>
                  <a:schemeClr val="dk1"/>
                </a:solidFill>
              </a:rPr>
              <a:t> Increase K–3 reading proficiency by </a:t>
            </a:r>
            <a:r>
              <a:rPr b="1" lang="en">
                <a:solidFill>
                  <a:schemeClr val="dk1"/>
                </a:solidFill>
              </a:rPr>
              <a:t>10% </a:t>
            </a:r>
            <a:r>
              <a:rPr lang="en">
                <a:solidFill>
                  <a:schemeClr val="dk1"/>
                </a:solidFill>
              </a:rPr>
              <a:t>based on mClass assessments.</a:t>
            </a:r>
            <a:endParaRPr>
              <a:solidFill>
                <a:schemeClr val="dk1"/>
              </a:solidFill>
            </a:endParaRPr>
          </a:p>
          <a:p>
            <a:pPr indent="-342900" lvl="0" marL="457200" rtl="0" algn="l">
              <a:lnSpc>
                <a:spcPct val="100000"/>
              </a:lnSpc>
              <a:spcBef>
                <a:spcPts val="0"/>
              </a:spcBef>
              <a:spcAft>
                <a:spcPts val="0"/>
              </a:spcAft>
              <a:buClr>
                <a:srgbClr val="555555"/>
              </a:buClr>
              <a:buSzPts val="1800"/>
              <a:buFont typeface="Open Sans SemiBold"/>
              <a:buChar char="●"/>
            </a:pPr>
            <a:r>
              <a:rPr b="1" lang="en">
                <a:solidFill>
                  <a:schemeClr val="dk1"/>
                </a:solidFill>
              </a:rPr>
              <a:t>Goal 2:</a:t>
            </a:r>
            <a:r>
              <a:rPr lang="en">
                <a:solidFill>
                  <a:schemeClr val="dk1"/>
                </a:solidFill>
              </a:rPr>
              <a:t> Increase 3rd–5th grade overall proficiency by </a:t>
            </a:r>
            <a:r>
              <a:rPr b="1" lang="en">
                <a:solidFill>
                  <a:schemeClr val="dk1"/>
                </a:solidFill>
              </a:rPr>
              <a:t>6% </a:t>
            </a:r>
            <a:r>
              <a:rPr lang="en">
                <a:solidFill>
                  <a:schemeClr val="dk1"/>
                </a:solidFill>
              </a:rPr>
              <a:t>in Reading, Math, and Science End-of-Grade assessments.</a:t>
            </a:r>
            <a:endParaRPr>
              <a:solidFill>
                <a:schemeClr val="dk1"/>
              </a:solidFill>
            </a:endParaRPr>
          </a:p>
          <a:p>
            <a:pPr indent="-342900" lvl="0" marL="457200" rtl="0" algn="l">
              <a:lnSpc>
                <a:spcPct val="100000"/>
              </a:lnSpc>
              <a:spcBef>
                <a:spcPts val="0"/>
              </a:spcBef>
              <a:spcAft>
                <a:spcPts val="0"/>
              </a:spcAft>
              <a:buClr>
                <a:srgbClr val="555555"/>
              </a:buClr>
              <a:buSzPts val="1800"/>
              <a:buFont typeface="Open Sans SemiBold"/>
              <a:buChar char="●"/>
            </a:pPr>
            <a:r>
              <a:rPr b="1" lang="en">
                <a:solidFill>
                  <a:schemeClr val="dk1"/>
                </a:solidFill>
              </a:rPr>
              <a:t>Goal 3:</a:t>
            </a:r>
            <a:r>
              <a:rPr lang="en">
                <a:solidFill>
                  <a:schemeClr val="dk1"/>
                </a:solidFill>
              </a:rPr>
              <a:t> Increase proficiency among Black and Hispanic 3rd–5th grade students by </a:t>
            </a:r>
            <a:r>
              <a:rPr b="1" lang="en">
                <a:solidFill>
                  <a:schemeClr val="dk1"/>
                </a:solidFill>
              </a:rPr>
              <a:t>8% </a:t>
            </a:r>
            <a:r>
              <a:rPr lang="en">
                <a:solidFill>
                  <a:schemeClr val="dk1"/>
                </a:solidFill>
              </a:rPr>
              <a:t>on Reading, Math, and Science End-of-Grade assessments.</a:t>
            </a:r>
            <a:endParaRPr sz="2100">
              <a:solidFill>
                <a:srgbClr val="555555"/>
              </a:solidFill>
              <a:latin typeface="Open Sans"/>
              <a:ea typeface="Open Sans"/>
              <a:cs typeface="Open Sans"/>
              <a:sym typeface="Open Sans"/>
            </a:endParaRPr>
          </a:p>
          <a:p>
            <a:pPr indent="0" lvl="0" marL="0" rtl="0" algn="ctr">
              <a:spcBef>
                <a:spcPts val="0"/>
              </a:spcBef>
              <a:spcAft>
                <a:spcPts val="0"/>
              </a:spcAft>
              <a:buNone/>
            </a:pPr>
            <a:r>
              <a:t/>
            </a:r>
            <a:endParaRPr/>
          </a:p>
          <a:p>
            <a:pPr indent="0" lvl="0" marL="0" rtl="0" algn="ctr">
              <a:spcBef>
                <a:spcPts val="1200"/>
              </a:spcBef>
              <a:spcAft>
                <a:spcPts val="1200"/>
              </a:spcAft>
              <a:buNone/>
            </a:pPr>
            <a:r>
              <a:t/>
            </a:r>
            <a:endParaRPr/>
          </a:p>
        </p:txBody>
      </p:sp>
      <p:sp>
        <p:nvSpPr>
          <p:cNvPr id="209" name="Google Shape;209;p33"/>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317500" lvl="0" marL="457200" rtl="0" algn="l">
              <a:lnSpc>
                <a:spcPct val="100000"/>
              </a:lnSpc>
              <a:spcBef>
                <a:spcPts val="0"/>
              </a:spcBef>
              <a:spcAft>
                <a:spcPts val="0"/>
              </a:spcAft>
              <a:buClr>
                <a:schemeClr val="dk1"/>
              </a:buClr>
              <a:buSzPts val="1400"/>
              <a:buFont typeface="Arial"/>
              <a:buChar char="●"/>
            </a:pPr>
            <a:r>
              <a:rPr lang="en">
                <a:solidFill>
                  <a:schemeClr val="dk1"/>
                </a:solidFill>
                <a:latin typeface="Open Sans SemiBold"/>
                <a:ea typeface="Open Sans SemiBold"/>
                <a:cs typeface="Open Sans SemiBold"/>
                <a:sym typeface="Open Sans SemiBold"/>
              </a:rPr>
              <a:t>Usage of scripted curriculum with fidelity</a:t>
            </a:r>
            <a:endParaRPr>
              <a:solidFill>
                <a:schemeClr val="dk1"/>
              </a:solidFill>
              <a:latin typeface="Open Sans SemiBold"/>
              <a:ea typeface="Open Sans SemiBold"/>
              <a:cs typeface="Open Sans SemiBold"/>
              <a:sym typeface="Open Sans SemiBold"/>
            </a:endParaRPr>
          </a:p>
          <a:p>
            <a:pPr indent="-317500" lvl="0" marL="457200" rtl="0" algn="l">
              <a:lnSpc>
                <a:spcPct val="100000"/>
              </a:lnSpc>
              <a:spcBef>
                <a:spcPts val="0"/>
              </a:spcBef>
              <a:spcAft>
                <a:spcPts val="0"/>
              </a:spcAft>
              <a:buClr>
                <a:schemeClr val="dk1"/>
              </a:buClr>
              <a:buSzPts val="1400"/>
              <a:buFont typeface="Open Sans SemiBold"/>
              <a:buChar char="●"/>
            </a:pPr>
            <a:r>
              <a:rPr lang="en">
                <a:solidFill>
                  <a:schemeClr val="dk1"/>
                </a:solidFill>
                <a:latin typeface="Open Sans SemiBold"/>
                <a:ea typeface="Open Sans SemiBold"/>
                <a:cs typeface="Open Sans SemiBold"/>
                <a:sym typeface="Open Sans SemiBold"/>
              </a:rPr>
              <a:t>Lesson plan monitoring and feedback</a:t>
            </a:r>
            <a:endParaRPr>
              <a:solidFill>
                <a:schemeClr val="dk1"/>
              </a:solidFill>
              <a:latin typeface="Open Sans SemiBold"/>
              <a:ea typeface="Open Sans SemiBold"/>
              <a:cs typeface="Open Sans SemiBold"/>
              <a:sym typeface="Open Sans SemiBold"/>
            </a:endParaRPr>
          </a:p>
          <a:p>
            <a:pPr indent="-317500" lvl="0" marL="457200" rtl="0" algn="l">
              <a:lnSpc>
                <a:spcPct val="100000"/>
              </a:lnSpc>
              <a:spcBef>
                <a:spcPts val="0"/>
              </a:spcBef>
              <a:spcAft>
                <a:spcPts val="0"/>
              </a:spcAft>
              <a:buClr>
                <a:schemeClr val="dk1"/>
              </a:buClr>
              <a:buSzPts val="1400"/>
              <a:buFont typeface="Open Sans SemiBold"/>
              <a:buChar char="●"/>
            </a:pPr>
            <a:r>
              <a:rPr lang="en">
                <a:solidFill>
                  <a:schemeClr val="dk1"/>
                </a:solidFill>
                <a:latin typeface="Open Sans SemiBold"/>
                <a:ea typeface="Open Sans SemiBold"/>
                <a:cs typeface="Open Sans SemiBold"/>
                <a:sym typeface="Open Sans SemiBold"/>
              </a:rPr>
              <a:t>Increase student engagement through intentional integration of strategies</a:t>
            </a:r>
            <a:endParaRPr>
              <a:solidFill>
                <a:schemeClr val="dk1"/>
              </a:solidFill>
              <a:latin typeface="Open Sans SemiBold"/>
              <a:ea typeface="Open Sans SemiBold"/>
              <a:cs typeface="Open Sans SemiBold"/>
              <a:sym typeface="Open Sans SemiBold"/>
            </a:endParaRPr>
          </a:p>
          <a:p>
            <a:pPr indent="-317500" lvl="0" marL="457200" rtl="0" algn="l">
              <a:lnSpc>
                <a:spcPct val="100000"/>
              </a:lnSpc>
              <a:spcBef>
                <a:spcPts val="0"/>
              </a:spcBef>
              <a:spcAft>
                <a:spcPts val="0"/>
              </a:spcAft>
              <a:buClr>
                <a:schemeClr val="dk1"/>
              </a:buClr>
              <a:buSzPts val="1400"/>
              <a:buFont typeface="Open Sans SemiBold"/>
              <a:buChar char="●"/>
            </a:pPr>
            <a:r>
              <a:rPr lang="en">
                <a:solidFill>
                  <a:schemeClr val="dk1"/>
                </a:solidFill>
                <a:latin typeface="Open Sans SemiBold"/>
                <a:ea typeface="Open Sans SemiBold"/>
                <a:cs typeface="Open Sans SemiBold"/>
                <a:sym typeface="Open Sans SemiBold"/>
              </a:rPr>
              <a:t>Intentional usage of literacy strategies aligned with standards</a:t>
            </a:r>
            <a:endParaRPr>
              <a:solidFill>
                <a:schemeClr val="dk1"/>
              </a:solidFill>
              <a:latin typeface="Open Sans SemiBold"/>
              <a:ea typeface="Open Sans SemiBold"/>
              <a:cs typeface="Open Sans SemiBold"/>
              <a:sym typeface="Open Sans SemiBold"/>
            </a:endParaRPr>
          </a:p>
          <a:p>
            <a:pPr indent="-317500" lvl="0" marL="457200" rtl="0" algn="l">
              <a:lnSpc>
                <a:spcPct val="100000"/>
              </a:lnSpc>
              <a:spcBef>
                <a:spcPts val="0"/>
              </a:spcBef>
              <a:spcAft>
                <a:spcPts val="0"/>
              </a:spcAft>
              <a:buClr>
                <a:schemeClr val="dk1"/>
              </a:buClr>
              <a:buSzPts val="1400"/>
              <a:buFont typeface="Open Sans SemiBold"/>
              <a:buChar char="●"/>
            </a:pPr>
            <a:r>
              <a:rPr lang="en">
                <a:solidFill>
                  <a:schemeClr val="dk1"/>
                </a:solidFill>
                <a:latin typeface="Open Sans SemiBold"/>
                <a:ea typeface="Open Sans SemiBold"/>
                <a:cs typeface="Open Sans SemiBold"/>
                <a:sym typeface="Open Sans SemiBold"/>
              </a:rPr>
              <a:t>Weekly grade level data meetings focused on student challenges/successes with plans developed to address needs</a:t>
            </a:r>
            <a:endParaRPr>
              <a:solidFill>
                <a:schemeClr val="dk1"/>
              </a:solidFill>
              <a:latin typeface="Open Sans SemiBold"/>
              <a:ea typeface="Open Sans SemiBold"/>
              <a:cs typeface="Open Sans SemiBold"/>
              <a:sym typeface="Open Sans SemiBold"/>
            </a:endParaRPr>
          </a:p>
          <a:p>
            <a:pPr indent="-317500" lvl="0" marL="457200" rtl="0" algn="l">
              <a:lnSpc>
                <a:spcPct val="100000"/>
              </a:lnSpc>
              <a:spcBef>
                <a:spcPts val="0"/>
              </a:spcBef>
              <a:spcAft>
                <a:spcPts val="0"/>
              </a:spcAft>
              <a:buClr>
                <a:schemeClr val="dk1"/>
              </a:buClr>
              <a:buSzPts val="1400"/>
              <a:buFont typeface="Open Sans SemiBold"/>
              <a:buChar char="●"/>
            </a:pPr>
            <a:r>
              <a:rPr lang="en">
                <a:solidFill>
                  <a:schemeClr val="dk1"/>
                </a:solidFill>
                <a:latin typeface="Open Sans SemiBold"/>
                <a:ea typeface="Open Sans SemiBold"/>
                <a:cs typeface="Open Sans SemiBold"/>
                <a:sym typeface="Open Sans SemiBold"/>
              </a:rPr>
              <a:t>Weekly leadership meetings to identify positive trends and challenges to address in timely manner </a:t>
            </a:r>
            <a:endParaRPr>
              <a:solidFill>
                <a:schemeClr val="dk1"/>
              </a:solidFill>
            </a:endParaRPr>
          </a:p>
        </p:txBody>
      </p:sp>
      <p:pic>
        <p:nvPicPr>
          <p:cNvPr id="210" name="Google Shape;210;p33" title="IMG_3626.jpeg"/>
          <p:cNvPicPr preferRelativeResize="0"/>
          <p:nvPr/>
        </p:nvPicPr>
        <p:blipFill>
          <a:blip r:embed="rId3">
            <a:alphaModFix/>
          </a:blip>
          <a:stretch>
            <a:fillRect/>
          </a:stretch>
        </p:blipFill>
        <p:spPr>
          <a:xfrm>
            <a:off x="3279475" y="3266175"/>
            <a:ext cx="1355651" cy="18075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School Improvement Goal: Student Well Being</a:t>
            </a:r>
            <a:endParaRPr/>
          </a:p>
        </p:txBody>
      </p:sp>
      <p:sp>
        <p:nvSpPr>
          <p:cNvPr id="216" name="Google Shape;216;p3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b="1" lang="en" sz="1200">
                <a:solidFill>
                  <a:schemeClr val="dk1"/>
                </a:solidFill>
                <a:latin typeface="Open Sans"/>
                <a:ea typeface="Open Sans"/>
                <a:cs typeface="Open Sans"/>
                <a:sym typeface="Open Sans"/>
              </a:rPr>
              <a:t>Goal 1 -</a:t>
            </a:r>
            <a:r>
              <a:rPr lang="en" sz="1200">
                <a:solidFill>
                  <a:schemeClr val="dk1"/>
                </a:solidFill>
                <a:latin typeface="Open Sans"/>
                <a:ea typeface="Open Sans"/>
                <a:cs typeface="Open Sans"/>
                <a:sym typeface="Open Sans"/>
              </a:rPr>
              <a:t> By the conclusion of the 2026-2027 school year, 100% of our staff will consistently implement the school PBIS matrix with fidelity using common language. This will be determined by a decrease in behaviors using office referral data.</a:t>
            </a:r>
            <a:endParaRPr sz="1200">
              <a:solidFill>
                <a:schemeClr val="dk1"/>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100"/>
              <a:buFont typeface="Arial"/>
              <a:buNone/>
            </a:pPr>
            <a:r>
              <a:rPr b="1" lang="en" sz="1100">
                <a:solidFill>
                  <a:schemeClr val="dk1"/>
                </a:solidFill>
                <a:latin typeface="Open Sans"/>
                <a:ea typeface="Open Sans"/>
                <a:cs typeface="Open Sans"/>
                <a:sym typeface="Open Sans"/>
              </a:rPr>
              <a:t>Goal 2 -</a:t>
            </a:r>
            <a:r>
              <a:rPr lang="en" sz="1100">
                <a:solidFill>
                  <a:schemeClr val="dk1"/>
                </a:solidFill>
                <a:latin typeface="Open Sans"/>
                <a:ea typeface="Open Sans"/>
                <a:cs typeface="Open Sans"/>
                <a:sym typeface="Open Sans"/>
              </a:rPr>
              <a:t> By the conclusion of the 2026-2027 school year, 100% of school staff will consistently implement the components of the MTSS model with fidelity. This will be determined by the consistent use of the TIPS document and will include academics, behaviors, and attendance. </a:t>
            </a:r>
            <a:endParaRPr sz="1200">
              <a:solidFill>
                <a:schemeClr val="dk1"/>
              </a:solidFill>
              <a:latin typeface="Open Sans"/>
              <a:ea typeface="Open Sans"/>
              <a:cs typeface="Open Sans"/>
              <a:sym typeface="Open Sans"/>
            </a:endParaRPr>
          </a:p>
          <a:p>
            <a:pPr indent="0" lvl="0" marL="0" rtl="0" algn="l">
              <a:spcBef>
                <a:spcPts val="0"/>
              </a:spcBef>
              <a:spcAft>
                <a:spcPts val="1200"/>
              </a:spcAft>
              <a:buNone/>
            </a:pPr>
            <a:r>
              <a:t/>
            </a:r>
            <a:endParaRPr sz="1800"/>
          </a:p>
        </p:txBody>
      </p:sp>
      <p:sp>
        <p:nvSpPr>
          <p:cNvPr id="217" name="Google Shape;217;p34"/>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t/>
            </a:r>
            <a:endParaRPr sz="1200">
              <a:solidFill>
                <a:srgbClr val="555555"/>
              </a:solidFill>
              <a:latin typeface="Open Sans"/>
              <a:ea typeface="Open Sans"/>
              <a:cs typeface="Open Sans"/>
              <a:sym typeface="Open Sans"/>
            </a:endParaRPr>
          </a:p>
          <a:p>
            <a:pPr indent="-304800" lvl="0" marL="457200" rtl="0" algn="l">
              <a:lnSpc>
                <a:spcPct val="100000"/>
              </a:lnSpc>
              <a:spcBef>
                <a:spcPts val="0"/>
              </a:spcBef>
              <a:spcAft>
                <a:spcPts val="0"/>
              </a:spcAft>
              <a:buClr>
                <a:schemeClr val="dk1"/>
              </a:buClr>
              <a:buSzPts val="1200"/>
              <a:buFont typeface="Open Sans"/>
              <a:buChar char="●"/>
            </a:pPr>
            <a:r>
              <a:rPr lang="en" sz="1300">
                <a:solidFill>
                  <a:schemeClr val="dk1"/>
                </a:solidFill>
                <a:latin typeface="Open Sans"/>
                <a:ea typeface="Open Sans"/>
                <a:cs typeface="Open Sans"/>
                <a:sym typeface="Open Sans"/>
              </a:rPr>
              <a:t>Monitor PBIS for fidelity</a:t>
            </a:r>
            <a:endParaRPr sz="1300">
              <a:solidFill>
                <a:schemeClr val="dk1"/>
              </a:solidFill>
              <a:latin typeface="Open Sans"/>
              <a:ea typeface="Open Sans"/>
              <a:cs typeface="Open Sans"/>
              <a:sym typeface="Open Sans"/>
            </a:endParaRPr>
          </a:p>
          <a:p>
            <a:pPr indent="-311150" lvl="0" marL="457200" rtl="0" algn="l">
              <a:lnSpc>
                <a:spcPct val="100000"/>
              </a:lnSpc>
              <a:spcBef>
                <a:spcPts val="0"/>
              </a:spcBef>
              <a:spcAft>
                <a:spcPts val="0"/>
              </a:spcAft>
              <a:buClr>
                <a:schemeClr val="dk1"/>
              </a:buClr>
              <a:buSzPts val="1300"/>
              <a:buFont typeface="Open Sans SemiBold"/>
              <a:buChar char="●"/>
            </a:pPr>
            <a:r>
              <a:rPr lang="en" sz="1300">
                <a:solidFill>
                  <a:schemeClr val="dk1"/>
                </a:solidFill>
                <a:latin typeface="Open Sans"/>
                <a:ea typeface="Open Sans"/>
                <a:cs typeface="Open Sans"/>
                <a:sym typeface="Open Sans"/>
              </a:rPr>
              <a:t>Analyze discipline data monthly to identify trends and areas of concern</a:t>
            </a:r>
            <a:endParaRPr sz="1300">
              <a:solidFill>
                <a:schemeClr val="dk1"/>
              </a:solidFill>
              <a:latin typeface="Open Sans"/>
              <a:ea typeface="Open Sans"/>
              <a:cs typeface="Open Sans"/>
              <a:sym typeface="Open Sans"/>
            </a:endParaRPr>
          </a:p>
          <a:p>
            <a:pPr indent="-311150" lvl="0" marL="457200" rtl="0" algn="l">
              <a:lnSpc>
                <a:spcPct val="100000"/>
              </a:lnSpc>
              <a:spcBef>
                <a:spcPts val="0"/>
              </a:spcBef>
              <a:spcAft>
                <a:spcPts val="0"/>
              </a:spcAft>
              <a:buClr>
                <a:schemeClr val="dk1"/>
              </a:buClr>
              <a:buSzPts val="1300"/>
              <a:buFont typeface="Open Sans SemiBold"/>
              <a:buChar char="●"/>
            </a:pPr>
            <a:r>
              <a:rPr lang="en" sz="1300">
                <a:solidFill>
                  <a:schemeClr val="dk1"/>
                </a:solidFill>
                <a:latin typeface="Open Sans"/>
                <a:ea typeface="Open Sans"/>
                <a:cs typeface="Open Sans"/>
                <a:sym typeface="Open Sans"/>
              </a:rPr>
              <a:t>Celebrate staff and student success</a:t>
            </a:r>
            <a:endParaRPr sz="1300">
              <a:solidFill>
                <a:schemeClr val="dk1"/>
              </a:solidFill>
              <a:latin typeface="Open Sans"/>
              <a:ea typeface="Open Sans"/>
              <a:cs typeface="Open Sans"/>
              <a:sym typeface="Open Sans"/>
            </a:endParaRPr>
          </a:p>
          <a:p>
            <a:pPr indent="-311150" lvl="0" marL="457200" rtl="0" algn="l">
              <a:lnSpc>
                <a:spcPct val="100000"/>
              </a:lnSpc>
              <a:spcBef>
                <a:spcPts val="0"/>
              </a:spcBef>
              <a:spcAft>
                <a:spcPts val="0"/>
              </a:spcAft>
              <a:buClr>
                <a:schemeClr val="dk1"/>
              </a:buClr>
              <a:buSzPts val="1300"/>
              <a:buFont typeface="Open Sans SemiBold"/>
              <a:buChar char="●"/>
            </a:pPr>
            <a:r>
              <a:rPr lang="en" sz="1300">
                <a:solidFill>
                  <a:schemeClr val="dk1"/>
                </a:solidFill>
                <a:latin typeface="Open Sans"/>
                <a:ea typeface="Open Sans"/>
                <a:cs typeface="Open Sans"/>
                <a:sym typeface="Open Sans"/>
              </a:rPr>
              <a:t>PD on MTSS</a:t>
            </a:r>
            <a:endParaRPr sz="1300">
              <a:solidFill>
                <a:schemeClr val="dk1"/>
              </a:solidFill>
              <a:latin typeface="Open Sans"/>
              <a:ea typeface="Open Sans"/>
              <a:cs typeface="Open Sans"/>
              <a:sym typeface="Open Sans"/>
            </a:endParaRPr>
          </a:p>
          <a:p>
            <a:pPr indent="-311150" lvl="0" marL="457200" rtl="0" algn="l">
              <a:lnSpc>
                <a:spcPct val="100000"/>
              </a:lnSpc>
              <a:spcBef>
                <a:spcPts val="0"/>
              </a:spcBef>
              <a:spcAft>
                <a:spcPts val="0"/>
              </a:spcAft>
              <a:buClr>
                <a:schemeClr val="dk1"/>
              </a:buClr>
              <a:buSzPts val="1300"/>
              <a:buFont typeface="Open Sans SemiBold"/>
              <a:buChar char="●"/>
            </a:pPr>
            <a:r>
              <a:rPr lang="en" sz="1300">
                <a:solidFill>
                  <a:schemeClr val="dk1"/>
                </a:solidFill>
                <a:latin typeface="Open Sans"/>
                <a:ea typeface="Open Sans"/>
                <a:cs typeface="Open Sans"/>
                <a:sym typeface="Open Sans"/>
              </a:rPr>
              <a:t>MTSS school committee monthly meetings</a:t>
            </a:r>
            <a:endParaRPr sz="1300">
              <a:solidFill>
                <a:schemeClr val="dk1"/>
              </a:solidFill>
              <a:latin typeface="Open Sans"/>
              <a:ea typeface="Open Sans"/>
              <a:cs typeface="Open Sans"/>
              <a:sym typeface="Open Sans"/>
            </a:endParaRPr>
          </a:p>
          <a:p>
            <a:pPr indent="-311150" lvl="0" marL="457200" rtl="0" algn="l">
              <a:lnSpc>
                <a:spcPct val="100000"/>
              </a:lnSpc>
              <a:spcBef>
                <a:spcPts val="0"/>
              </a:spcBef>
              <a:spcAft>
                <a:spcPts val="0"/>
              </a:spcAft>
              <a:buClr>
                <a:schemeClr val="dk1"/>
              </a:buClr>
              <a:buSzPts val="1300"/>
              <a:buFont typeface="Open Sans SemiBold"/>
              <a:buChar char="●"/>
            </a:pPr>
            <a:r>
              <a:rPr lang="en" sz="1300">
                <a:solidFill>
                  <a:schemeClr val="dk1"/>
                </a:solidFill>
                <a:latin typeface="Open Sans"/>
                <a:ea typeface="Open Sans"/>
                <a:cs typeface="Open Sans"/>
                <a:sym typeface="Open Sans"/>
              </a:rPr>
              <a:t>Progress monitoring</a:t>
            </a:r>
            <a:endParaRPr sz="1300">
              <a:solidFill>
                <a:schemeClr val="dk1"/>
              </a:solidFill>
              <a:latin typeface="Open Sans"/>
              <a:ea typeface="Open Sans"/>
              <a:cs typeface="Open Sans"/>
              <a:sym typeface="Open Sans"/>
            </a:endParaRPr>
          </a:p>
          <a:p>
            <a:pPr indent="-311150" lvl="0" marL="457200" rtl="0" algn="l">
              <a:lnSpc>
                <a:spcPct val="100000"/>
              </a:lnSpc>
              <a:spcBef>
                <a:spcPts val="0"/>
              </a:spcBef>
              <a:spcAft>
                <a:spcPts val="0"/>
              </a:spcAft>
              <a:buClr>
                <a:schemeClr val="dk1"/>
              </a:buClr>
              <a:buSzPts val="1300"/>
              <a:buFont typeface="Open Sans SemiBold"/>
              <a:buChar char="●"/>
            </a:pPr>
            <a:r>
              <a:rPr lang="en" sz="1300">
                <a:solidFill>
                  <a:schemeClr val="dk1"/>
                </a:solidFill>
                <a:latin typeface="Open Sans"/>
                <a:ea typeface="Open Sans"/>
                <a:cs typeface="Open Sans"/>
                <a:sym typeface="Open Sans"/>
              </a:rPr>
              <a:t>Interventions rooted in scaffolding and not remediation/deficit mindset </a:t>
            </a:r>
            <a:endParaRPr sz="1700">
              <a:solidFill>
                <a:schemeClr val="dk1"/>
              </a:solidFill>
              <a:latin typeface="Open Sans"/>
              <a:ea typeface="Open Sans"/>
              <a:cs typeface="Open Sans"/>
              <a:sym typeface="Open Sans"/>
            </a:endParaRPr>
          </a:p>
          <a:p>
            <a:pPr indent="0" lvl="0" marL="0" rtl="0" algn="l">
              <a:spcBef>
                <a:spcPts val="0"/>
              </a:spcBef>
              <a:spcAft>
                <a:spcPts val="12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School Improvement Goal: Modern and Innovative Learning Environment</a:t>
            </a:r>
            <a:endParaRPr/>
          </a:p>
        </p:txBody>
      </p:sp>
      <p:sp>
        <p:nvSpPr>
          <p:cNvPr id="223" name="Google Shape;223;p35"/>
          <p:cNvSpPr txBox="1"/>
          <p:nvPr>
            <p:ph idx="1" type="body"/>
          </p:nvPr>
        </p:nvSpPr>
        <p:spPr>
          <a:xfrm>
            <a:off x="311700" y="1285875"/>
            <a:ext cx="3999900" cy="3282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Open Sans"/>
                <a:ea typeface="Open Sans"/>
                <a:cs typeface="Open Sans"/>
                <a:sym typeface="Open Sans"/>
              </a:rPr>
              <a:t>Goal 1 - By the conclusion of the 2026-2027 school year, 100% of staff will implement blended learning strategies that result in student products that demonstrate an understanding of identified state standards.  </a:t>
            </a:r>
            <a:endParaRPr sz="13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13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1300">
                <a:solidFill>
                  <a:schemeClr val="dk1"/>
                </a:solidFill>
                <a:latin typeface="Open Sans"/>
                <a:ea typeface="Open Sans"/>
                <a:cs typeface="Open Sans"/>
                <a:sym typeface="Open Sans"/>
              </a:rPr>
              <a:t>Goal 2 - By the conclusion of the 2026-2027 school year, 100% of our staff will implement digital platforms (iReady, mClass, Reading Horizons) with fidelity.  </a:t>
            </a:r>
            <a:endParaRPr sz="1300">
              <a:solidFill>
                <a:schemeClr val="dk1"/>
              </a:solidFill>
              <a:latin typeface="Open Sans"/>
              <a:ea typeface="Open Sans"/>
              <a:cs typeface="Open Sans"/>
              <a:sym typeface="Open Sans"/>
            </a:endParaRPr>
          </a:p>
          <a:p>
            <a:pPr indent="0" lvl="0" marL="0" rtl="0" algn="l">
              <a:spcBef>
                <a:spcPts val="0"/>
              </a:spcBef>
              <a:spcAft>
                <a:spcPts val="1200"/>
              </a:spcAft>
              <a:buNone/>
            </a:pPr>
            <a:r>
              <a:t/>
            </a:r>
            <a:endParaRPr/>
          </a:p>
        </p:txBody>
      </p:sp>
      <p:sp>
        <p:nvSpPr>
          <p:cNvPr id="224" name="Google Shape;224;p3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t/>
            </a:r>
            <a:endParaRPr sz="1300">
              <a:solidFill>
                <a:srgbClr val="555555"/>
              </a:solidFill>
              <a:latin typeface="Open Sans"/>
              <a:ea typeface="Open Sans"/>
              <a:cs typeface="Open Sans"/>
              <a:sym typeface="Open Sans"/>
            </a:endParaRPr>
          </a:p>
          <a:p>
            <a:pPr indent="-311150" lvl="0" marL="457200" rtl="0" algn="l">
              <a:lnSpc>
                <a:spcPct val="100000"/>
              </a:lnSpc>
              <a:spcBef>
                <a:spcPts val="0"/>
              </a:spcBef>
              <a:spcAft>
                <a:spcPts val="0"/>
              </a:spcAft>
              <a:buClr>
                <a:schemeClr val="dk1"/>
              </a:buClr>
              <a:buSzPts val="1300"/>
              <a:buFont typeface="Open Sans SemiBold"/>
              <a:buChar char="●"/>
            </a:pPr>
            <a:r>
              <a:rPr lang="en" sz="1300">
                <a:solidFill>
                  <a:schemeClr val="dk1"/>
                </a:solidFill>
                <a:latin typeface="Open Sans"/>
                <a:ea typeface="Open Sans"/>
                <a:cs typeface="Open Sans"/>
                <a:sym typeface="Open Sans"/>
              </a:rPr>
              <a:t>Incorporating student choice into assignments</a:t>
            </a:r>
            <a:endParaRPr sz="1300">
              <a:solidFill>
                <a:schemeClr val="dk1"/>
              </a:solidFill>
              <a:latin typeface="Open Sans"/>
              <a:ea typeface="Open Sans"/>
              <a:cs typeface="Open Sans"/>
              <a:sym typeface="Open Sans"/>
            </a:endParaRPr>
          </a:p>
          <a:p>
            <a:pPr indent="-311150" lvl="0" marL="457200" rtl="0" algn="l">
              <a:lnSpc>
                <a:spcPct val="100000"/>
              </a:lnSpc>
              <a:spcBef>
                <a:spcPts val="0"/>
              </a:spcBef>
              <a:spcAft>
                <a:spcPts val="0"/>
              </a:spcAft>
              <a:buClr>
                <a:schemeClr val="dk1"/>
              </a:buClr>
              <a:buSzPts val="1300"/>
              <a:buFont typeface="Open Sans SemiBold"/>
              <a:buChar char="●"/>
            </a:pPr>
            <a:r>
              <a:rPr lang="en" sz="1300">
                <a:solidFill>
                  <a:schemeClr val="dk1"/>
                </a:solidFill>
                <a:latin typeface="Open Sans"/>
                <a:ea typeface="Open Sans"/>
                <a:cs typeface="Open Sans"/>
                <a:sym typeface="Open Sans"/>
              </a:rPr>
              <a:t>Lesson plan and walk-through feedback based on blended learning and implementation of digital platforms with fidelity</a:t>
            </a:r>
            <a:endParaRPr sz="1300">
              <a:solidFill>
                <a:schemeClr val="dk1"/>
              </a:solidFill>
              <a:latin typeface="Open Sans"/>
              <a:ea typeface="Open Sans"/>
              <a:cs typeface="Open Sans"/>
              <a:sym typeface="Open Sans"/>
            </a:endParaRPr>
          </a:p>
          <a:p>
            <a:pPr indent="-311150" lvl="0" marL="457200" rtl="0" algn="l">
              <a:lnSpc>
                <a:spcPct val="100000"/>
              </a:lnSpc>
              <a:spcBef>
                <a:spcPts val="0"/>
              </a:spcBef>
              <a:spcAft>
                <a:spcPts val="0"/>
              </a:spcAft>
              <a:buClr>
                <a:schemeClr val="dk1"/>
              </a:buClr>
              <a:buSzPts val="1300"/>
              <a:buFont typeface="Open Sans SemiBold"/>
              <a:buChar char="●"/>
            </a:pPr>
            <a:r>
              <a:rPr lang="en" sz="1300">
                <a:solidFill>
                  <a:schemeClr val="dk1"/>
                </a:solidFill>
                <a:latin typeface="Open Sans"/>
                <a:ea typeface="Open Sans"/>
                <a:cs typeface="Open Sans"/>
                <a:sym typeface="Open Sans"/>
              </a:rPr>
              <a:t>Spotlighting effective instructional strategies in classrooms throughout the school</a:t>
            </a:r>
            <a:endParaRPr sz="1700">
              <a:solidFill>
                <a:schemeClr val="dk1"/>
              </a:solidFill>
              <a:latin typeface="Open Sans"/>
              <a:ea typeface="Open Sans"/>
              <a:cs typeface="Open Sans"/>
              <a:sym typeface="Open Sans"/>
            </a:endParaRPr>
          </a:p>
          <a:p>
            <a:pPr indent="0" lvl="0" marL="0" rtl="0" algn="l">
              <a:spcBef>
                <a:spcPts val="0"/>
              </a:spcBef>
              <a:spcAft>
                <a:spcPts val="120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School Improvement Goal: Excellent Professionals</a:t>
            </a:r>
            <a:endParaRPr/>
          </a:p>
        </p:txBody>
      </p:sp>
      <p:sp>
        <p:nvSpPr>
          <p:cNvPr id="230" name="Google Shape;230;p3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Clr>
                <a:schemeClr val="dk1"/>
              </a:buClr>
              <a:buSzPts val="1100"/>
              <a:buFont typeface="Arial"/>
              <a:buNone/>
            </a:pPr>
            <a:r>
              <a:rPr lang="en" sz="1300">
                <a:solidFill>
                  <a:srgbClr val="000000"/>
                </a:solidFill>
                <a:latin typeface="Open Sans"/>
                <a:ea typeface="Open Sans"/>
                <a:cs typeface="Open Sans"/>
                <a:sym typeface="Open Sans"/>
              </a:rPr>
              <a:t>Goal 1 - At the end of the 2026-2027 school year, we will maintain our teacher retention rate at 90% through the fostering of collaborative, supportive relationships and the empowering of teachers to be successful leaders of education.</a:t>
            </a:r>
            <a:endParaRPr sz="1300">
              <a:solidFill>
                <a:srgbClr val="000000"/>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1300">
              <a:solidFill>
                <a:srgbClr val="000000"/>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1300">
                <a:solidFill>
                  <a:srgbClr val="000000"/>
                </a:solidFill>
                <a:latin typeface="Open Sans"/>
                <a:ea typeface="Open Sans"/>
                <a:cs typeface="Open Sans"/>
                <a:sym typeface="Open Sans"/>
              </a:rPr>
              <a:t>Goal 2 - By the conclusion of the 2026-2027 school year, all staff will engage in personalized professional development opportunities that will enable them to meet their individual needs as identified on their Personalized Education Plans and demonstrate growth as determined by EVAAS </a:t>
            </a:r>
            <a:r>
              <a:rPr lang="en">
                <a:solidFill>
                  <a:srgbClr val="000000"/>
                </a:solidFill>
                <a:latin typeface="Open Sans"/>
                <a:ea typeface="Open Sans"/>
                <a:cs typeface="Open Sans"/>
                <a:sym typeface="Open Sans"/>
              </a:rPr>
              <a:t>data</a:t>
            </a:r>
            <a:r>
              <a:rPr lang="en" sz="1500">
                <a:solidFill>
                  <a:srgbClr val="000000"/>
                </a:solidFill>
                <a:latin typeface="Open Sans"/>
                <a:ea typeface="Open Sans"/>
                <a:cs typeface="Open Sans"/>
                <a:sym typeface="Open Sans"/>
              </a:rPr>
              <a:t>.</a:t>
            </a:r>
            <a:endParaRPr sz="1500">
              <a:solidFill>
                <a:srgbClr val="000000"/>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1300">
                <a:solidFill>
                  <a:srgbClr val="555555"/>
                </a:solidFill>
                <a:latin typeface="Open Sans"/>
                <a:ea typeface="Open Sans"/>
                <a:cs typeface="Open Sans"/>
                <a:sym typeface="Open Sans"/>
              </a:rPr>
              <a:t> </a:t>
            </a:r>
            <a:endParaRPr sz="1300">
              <a:solidFill>
                <a:srgbClr val="555555"/>
              </a:solidFill>
              <a:latin typeface="Open Sans"/>
              <a:ea typeface="Open Sans"/>
              <a:cs typeface="Open Sans"/>
              <a:sym typeface="Open Sans"/>
            </a:endParaRPr>
          </a:p>
          <a:p>
            <a:pPr indent="0" lvl="0" marL="0" rtl="0" algn="l">
              <a:spcBef>
                <a:spcPts val="0"/>
              </a:spcBef>
              <a:spcAft>
                <a:spcPts val="1200"/>
              </a:spcAft>
              <a:buNone/>
            </a:pPr>
            <a:r>
              <a:t/>
            </a:r>
            <a:endParaRPr sz="1800"/>
          </a:p>
        </p:txBody>
      </p:sp>
      <p:sp>
        <p:nvSpPr>
          <p:cNvPr id="231" name="Google Shape;231;p3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323850" lvl="0" marL="457200" rtl="0" algn="l">
              <a:lnSpc>
                <a:spcPct val="100000"/>
              </a:lnSpc>
              <a:spcBef>
                <a:spcPts val="0"/>
              </a:spcBef>
              <a:spcAft>
                <a:spcPts val="0"/>
              </a:spcAft>
              <a:buClr>
                <a:schemeClr val="dk1"/>
              </a:buClr>
              <a:buSzPts val="1500"/>
              <a:buFont typeface="Open Sans SemiBold"/>
              <a:buChar char="●"/>
            </a:pPr>
            <a:r>
              <a:rPr lang="en" sz="1500">
                <a:solidFill>
                  <a:schemeClr val="dk1"/>
                </a:solidFill>
                <a:latin typeface="Open Sans"/>
                <a:ea typeface="Open Sans"/>
                <a:cs typeface="Open Sans"/>
                <a:sym typeface="Open Sans"/>
              </a:rPr>
              <a:t>Offering of choice PD based on staff needs</a:t>
            </a:r>
            <a:endParaRPr sz="1500">
              <a:solidFill>
                <a:schemeClr val="dk1"/>
              </a:solidFill>
              <a:latin typeface="Open Sans"/>
              <a:ea typeface="Open Sans"/>
              <a:cs typeface="Open Sans"/>
              <a:sym typeface="Open Sans"/>
            </a:endParaRPr>
          </a:p>
          <a:p>
            <a:pPr indent="-323850" lvl="0" marL="457200" rtl="0" algn="l">
              <a:lnSpc>
                <a:spcPct val="100000"/>
              </a:lnSpc>
              <a:spcBef>
                <a:spcPts val="0"/>
              </a:spcBef>
              <a:spcAft>
                <a:spcPts val="0"/>
              </a:spcAft>
              <a:buClr>
                <a:schemeClr val="dk1"/>
              </a:buClr>
              <a:buSzPts val="1500"/>
              <a:buFont typeface="Open Sans SemiBold"/>
              <a:buChar char="●"/>
            </a:pPr>
            <a:r>
              <a:rPr lang="en" sz="1500">
                <a:solidFill>
                  <a:schemeClr val="dk1"/>
                </a:solidFill>
                <a:latin typeface="Open Sans"/>
                <a:ea typeface="Open Sans"/>
                <a:cs typeface="Open Sans"/>
                <a:sym typeface="Open Sans"/>
              </a:rPr>
              <a:t>Coaching sessions based on effective instructional strategies</a:t>
            </a:r>
            <a:endParaRPr sz="1500">
              <a:solidFill>
                <a:schemeClr val="dk1"/>
              </a:solidFill>
              <a:latin typeface="Open Sans"/>
              <a:ea typeface="Open Sans"/>
              <a:cs typeface="Open Sans"/>
              <a:sym typeface="Open Sans"/>
            </a:endParaRPr>
          </a:p>
          <a:p>
            <a:pPr indent="-323850" lvl="0" marL="457200" rtl="0" algn="l">
              <a:lnSpc>
                <a:spcPct val="100000"/>
              </a:lnSpc>
              <a:spcBef>
                <a:spcPts val="0"/>
              </a:spcBef>
              <a:spcAft>
                <a:spcPts val="0"/>
              </a:spcAft>
              <a:buClr>
                <a:schemeClr val="dk1"/>
              </a:buClr>
              <a:buSzPts val="1500"/>
              <a:buFont typeface="Open Sans SemiBold"/>
              <a:buChar char="●"/>
            </a:pPr>
            <a:r>
              <a:rPr lang="en" sz="1500">
                <a:solidFill>
                  <a:schemeClr val="dk1"/>
                </a:solidFill>
                <a:latin typeface="Open Sans"/>
                <a:ea typeface="Open Sans"/>
                <a:cs typeface="Open Sans"/>
                <a:sym typeface="Open Sans"/>
              </a:rPr>
              <a:t>Increased opportunities for staff to take on leadership roles</a:t>
            </a:r>
            <a:endParaRPr sz="1500">
              <a:solidFill>
                <a:schemeClr val="dk1"/>
              </a:solidFill>
              <a:latin typeface="Open Sans"/>
              <a:ea typeface="Open Sans"/>
              <a:cs typeface="Open Sans"/>
              <a:sym typeface="Open Sans"/>
            </a:endParaRPr>
          </a:p>
          <a:p>
            <a:pPr indent="-323850" lvl="0" marL="457200" rtl="0" algn="l">
              <a:lnSpc>
                <a:spcPct val="100000"/>
              </a:lnSpc>
              <a:spcBef>
                <a:spcPts val="0"/>
              </a:spcBef>
              <a:spcAft>
                <a:spcPts val="0"/>
              </a:spcAft>
              <a:buClr>
                <a:schemeClr val="dk1"/>
              </a:buClr>
              <a:buSzPts val="1500"/>
              <a:buFont typeface="Open Sans SemiBold"/>
              <a:buChar char="●"/>
            </a:pPr>
            <a:r>
              <a:rPr lang="en" sz="1500">
                <a:solidFill>
                  <a:schemeClr val="dk1"/>
                </a:solidFill>
                <a:latin typeface="Open Sans"/>
                <a:ea typeface="Open Sans"/>
                <a:cs typeface="Open Sans"/>
                <a:sym typeface="Open Sans"/>
              </a:rPr>
              <a:t>Team building activities built throughout the school year</a:t>
            </a:r>
            <a:endParaRPr sz="1500">
              <a:solidFill>
                <a:schemeClr val="dk1"/>
              </a:solidFill>
              <a:latin typeface="Open Sans"/>
              <a:ea typeface="Open Sans"/>
              <a:cs typeface="Open Sans"/>
              <a:sym typeface="Open Sans"/>
            </a:endParaRPr>
          </a:p>
          <a:p>
            <a:pPr indent="-323850" lvl="0" marL="457200" rtl="0" algn="l">
              <a:lnSpc>
                <a:spcPct val="100000"/>
              </a:lnSpc>
              <a:spcBef>
                <a:spcPts val="0"/>
              </a:spcBef>
              <a:spcAft>
                <a:spcPts val="0"/>
              </a:spcAft>
              <a:buClr>
                <a:schemeClr val="dk1"/>
              </a:buClr>
              <a:buSzPts val="1500"/>
              <a:buFont typeface="Open Sans SemiBold"/>
              <a:buChar char="●"/>
            </a:pPr>
            <a:r>
              <a:rPr lang="en" sz="1500">
                <a:solidFill>
                  <a:schemeClr val="dk1"/>
                </a:solidFill>
                <a:latin typeface="Open Sans"/>
                <a:ea typeface="Open Sans"/>
                <a:cs typeface="Open Sans"/>
                <a:sym typeface="Open Sans"/>
              </a:rPr>
              <a:t>Celebrating staff successes</a:t>
            </a:r>
            <a:endParaRPr sz="1500">
              <a:solidFill>
                <a:schemeClr val="dk1"/>
              </a:solidFill>
              <a:latin typeface="Open Sans"/>
              <a:ea typeface="Open Sans"/>
              <a:cs typeface="Open Sans"/>
              <a:sym typeface="Open Sans"/>
            </a:endParaRPr>
          </a:p>
          <a:p>
            <a:pPr indent="-323850" lvl="0" marL="457200" rtl="0" algn="l">
              <a:lnSpc>
                <a:spcPct val="100000"/>
              </a:lnSpc>
              <a:spcBef>
                <a:spcPts val="0"/>
              </a:spcBef>
              <a:spcAft>
                <a:spcPts val="0"/>
              </a:spcAft>
              <a:buClr>
                <a:schemeClr val="dk1"/>
              </a:buClr>
              <a:buSzPts val="1500"/>
              <a:buFont typeface="Open Sans SemiBold"/>
              <a:buChar char="●"/>
            </a:pPr>
            <a:r>
              <a:rPr lang="en" sz="1500">
                <a:solidFill>
                  <a:schemeClr val="dk1"/>
                </a:solidFill>
                <a:latin typeface="Open Sans"/>
                <a:ea typeface="Open Sans"/>
                <a:cs typeface="Open Sans"/>
                <a:sym typeface="Open Sans"/>
              </a:rPr>
              <a:t>Including variety of staff members in interviewing prospective new staff members</a:t>
            </a:r>
            <a:endParaRPr sz="1500">
              <a:solidFill>
                <a:schemeClr val="dk1"/>
              </a:solidFill>
              <a:latin typeface="Open Sans"/>
              <a:ea typeface="Open Sans"/>
              <a:cs typeface="Open Sans"/>
              <a:sym typeface="Open Sans"/>
            </a:endParaRPr>
          </a:p>
          <a:p>
            <a:pPr indent="0" lvl="0" marL="0" rtl="0" algn="l">
              <a:spcBef>
                <a:spcPts val="0"/>
              </a:spcBef>
              <a:spcAft>
                <a:spcPts val="12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7"/>
          <p:cNvSpPr txBox="1"/>
          <p:nvPr>
            <p:ph type="title"/>
          </p:nvPr>
        </p:nvSpPr>
        <p:spPr>
          <a:xfrm>
            <a:off x="311700" y="445025"/>
            <a:ext cx="8520600" cy="8808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School Improvement Goal: Communication and Community Engagement</a:t>
            </a:r>
            <a:endParaRPr/>
          </a:p>
        </p:txBody>
      </p:sp>
      <p:sp>
        <p:nvSpPr>
          <p:cNvPr id="237" name="Google Shape;237;p37"/>
          <p:cNvSpPr txBox="1"/>
          <p:nvPr>
            <p:ph idx="1" type="body"/>
          </p:nvPr>
        </p:nvSpPr>
        <p:spPr>
          <a:xfrm>
            <a:off x="311700" y="1265950"/>
            <a:ext cx="3999900" cy="3303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Open Sans"/>
                <a:ea typeface="Open Sans"/>
                <a:cs typeface="Open Sans"/>
                <a:sym typeface="Open Sans"/>
              </a:rPr>
              <a:t>Goal 1 - By the conclusion of the 2026-2027 school year, school staff will create opportunities for all parents to actively engage in various forms of communication including the offering of feedback, suggestions and expressing of concerns that will foster a more collaborative effort in meeting the needs of all students.</a:t>
            </a:r>
            <a:endParaRPr sz="13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13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1300">
                <a:solidFill>
                  <a:schemeClr val="dk1"/>
                </a:solidFill>
                <a:latin typeface="Open Sans"/>
                <a:ea typeface="Open Sans"/>
                <a:cs typeface="Open Sans"/>
                <a:sym typeface="Open Sans"/>
              </a:rPr>
              <a:t>Goal 2 - During the 2026-2027 school year, the school will create a Parent Advisory Council of 10-12 members that will work to actively engage parents in the daily procedures of the school.</a:t>
            </a:r>
            <a:endParaRPr sz="1600">
              <a:solidFill>
                <a:schemeClr val="dk1"/>
              </a:solidFill>
            </a:endParaRPr>
          </a:p>
        </p:txBody>
      </p:sp>
      <p:sp>
        <p:nvSpPr>
          <p:cNvPr id="238" name="Google Shape;238;p37"/>
          <p:cNvSpPr txBox="1"/>
          <p:nvPr>
            <p:ph idx="2" type="body"/>
          </p:nvPr>
        </p:nvSpPr>
        <p:spPr>
          <a:xfrm>
            <a:off x="4832400" y="1265875"/>
            <a:ext cx="3999900" cy="33030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chemeClr val="dk1"/>
              </a:buClr>
              <a:buSzPts val="1400"/>
              <a:buFont typeface="Open Sans SemiBold"/>
              <a:buChar char="●"/>
            </a:pPr>
            <a:r>
              <a:rPr lang="en" sz="1500">
                <a:solidFill>
                  <a:schemeClr val="dk1"/>
                </a:solidFill>
                <a:latin typeface="Open Sans"/>
                <a:ea typeface="Open Sans"/>
                <a:cs typeface="Open Sans"/>
                <a:sym typeface="Open Sans"/>
              </a:rPr>
              <a:t>Inclusion of greater number of parents on SIT team to include all subgroups at school</a:t>
            </a:r>
            <a:endParaRPr sz="1500">
              <a:solidFill>
                <a:schemeClr val="dk1"/>
              </a:solidFill>
              <a:latin typeface="Open Sans"/>
              <a:ea typeface="Open Sans"/>
              <a:cs typeface="Open Sans"/>
              <a:sym typeface="Open Sans"/>
            </a:endParaRPr>
          </a:p>
          <a:p>
            <a:pPr indent="-323850" lvl="0" marL="457200" rtl="0" algn="l">
              <a:lnSpc>
                <a:spcPct val="100000"/>
              </a:lnSpc>
              <a:spcBef>
                <a:spcPts val="0"/>
              </a:spcBef>
              <a:spcAft>
                <a:spcPts val="0"/>
              </a:spcAft>
              <a:buClr>
                <a:schemeClr val="dk1"/>
              </a:buClr>
              <a:buSzPts val="1500"/>
              <a:buFont typeface="Open Sans SemiBold"/>
              <a:buChar char="●"/>
            </a:pPr>
            <a:r>
              <a:rPr lang="en" sz="1500">
                <a:solidFill>
                  <a:schemeClr val="dk1"/>
                </a:solidFill>
                <a:latin typeface="Open Sans"/>
                <a:ea typeface="Open Sans"/>
                <a:cs typeface="Open Sans"/>
                <a:sym typeface="Open Sans"/>
              </a:rPr>
              <a:t>Formation of a Family Advisory Team</a:t>
            </a:r>
            <a:endParaRPr sz="1500">
              <a:solidFill>
                <a:schemeClr val="dk1"/>
              </a:solidFill>
              <a:latin typeface="Open Sans"/>
              <a:ea typeface="Open Sans"/>
              <a:cs typeface="Open Sans"/>
              <a:sym typeface="Open Sans"/>
            </a:endParaRPr>
          </a:p>
          <a:p>
            <a:pPr indent="-323850" lvl="0" marL="457200" rtl="0" algn="l">
              <a:lnSpc>
                <a:spcPct val="100000"/>
              </a:lnSpc>
              <a:spcBef>
                <a:spcPts val="0"/>
              </a:spcBef>
              <a:spcAft>
                <a:spcPts val="0"/>
              </a:spcAft>
              <a:buClr>
                <a:schemeClr val="dk1"/>
              </a:buClr>
              <a:buSzPts val="1500"/>
              <a:buFont typeface="Open Sans SemiBold"/>
              <a:buChar char="●"/>
            </a:pPr>
            <a:r>
              <a:rPr lang="en" sz="1500">
                <a:solidFill>
                  <a:schemeClr val="dk1"/>
                </a:solidFill>
                <a:latin typeface="Open Sans"/>
                <a:ea typeface="Open Sans"/>
                <a:cs typeface="Open Sans"/>
                <a:sym typeface="Open Sans"/>
              </a:rPr>
              <a:t>Quarterly meetings with administrative team to share school news</a:t>
            </a:r>
            <a:endParaRPr sz="1500">
              <a:solidFill>
                <a:schemeClr val="dk1"/>
              </a:solidFill>
              <a:latin typeface="Open Sans"/>
              <a:ea typeface="Open Sans"/>
              <a:cs typeface="Open Sans"/>
              <a:sym typeface="Open Sans"/>
            </a:endParaRPr>
          </a:p>
          <a:p>
            <a:pPr indent="-323850" lvl="0" marL="457200" rtl="0" algn="l">
              <a:lnSpc>
                <a:spcPct val="100000"/>
              </a:lnSpc>
              <a:spcBef>
                <a:spcPts val="0"/>
              </a:spcBef>
              <a:spcAft>
                <a:spcPts val="0"/>
              </a:spcAft>
              <a:buClr>
                <a:schemeClr val="dk1"/>
              </a:buClr>
              <a:buSzPts val="1500"/>
              <a:buFont typeface="Open Sans SemiBold"/>
              <a:buChar char="●"/>
            </a:pPr>
            <a:r>
              <a:rPr lang="en" sz="1500">
                <a:solidFill>
                  <a:schemeClr val="dk1"/>
                </a:solidFill>
                <a:latin typeface="Open Sans"/>
                <a:ea typeface="Open Sans"/>
                <a:cs typeface="Open Sans"/>
                <a:sym typeface="Open Sans"/>
              </a:rPr>
              <a:t>Bi-annual surveys for parents to complete regarding school operations and suggestions for improvement</a:t>
            </a:r>
            <a:endParaRPr sz="1500">
              <a:solidFill>
                <a:schemeClr val="dk1"/>
              </a:solidFill>
              <a:latin typeface="Open Sans"/>
              <a:ea typeface="Open Sans"/>
              <a:cs typeface="Open Sans"/>
              <a:sym typeface="Open Sans"/>
            </a:endParaRPr>
          </a:p>
          <a:p>
            <a:pPr indent="-323850" lvl="0" marL="457200" rtl="0" algn="l">
              <a:lnSpc>
                <a:spcPct val="100000"/>
              </a:lnSpc>
              <a:spcBef>
                <a:spcPts val="0"/>
              </a:spcBef>
              <a:spcAft>
                <a:spcPts val="0"/>
              </a:spcAft>
              <a:buClr>
                <a:schemeClr val="dk1"/>
              </a:buClr>
              <a:buSzPts val="1500"/>
              <a:buFont typeface="Open Sans SemiBold"/>
              <a:buChar char="●"/>
            </a:pPr>
            <a:r>
              <a:rPr lang="en" sz="1500">
                <a:solidFill>
                  <a:schemeClr val="dk1"/>
                </a:solidFill>
                <a:latin typeface="Open Sans"/>
                <a:ea typeface="Open Sans"/>
                <a:cs typeface="Open Sans"/>
                <a:sym typeface="Open Sans"/>
              </a:rPr>
              <a:t>Building a group of volunteers to help support learning at the school</a:t>
            </a:r>
            <a:endParaRPr sz="1500">
              <a:solidFill>
                <a:schemeClr val="dk1"/>
              </a:solidFill>
              <a:latin typeface="Open Sans"/>
              <a:ea typeface="Open Sans"/>
              <a:cs typeface="Open Sans"/>
              <a:sym typeface="Open Sans"/>
            </a:endParaRPr>
          </a:p>
          <a:p>
            <a:pPr indent="0" lvl="0" marL="0" rtl="0" algn="l">
              <a:spcBef>
                <a:spcPts val="0"/>
              </a:spcBef>
              <a:spcAft>
                <a:spcPts val="1200"/>
              </a:spcAft>
              <a:buNone/>
            </a:pPr>
            <a:r>
              <a:t/>
            </a:r>
            <a:endParaRPr sz="1600">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Professional Development Plan</a:t>
            </a:r>
            <a:endParaRPr/>
          </a:p>
        </p:txBody>
      </p:sp>
      <p:graphicFrame>
        <p:nvGraphicFramePr>
          <p:cNvPr id="244" name="Google Shape;244;p38"/>
          <p:cNvGraphicFramePr/>
          <p:nvPr/>
        </p:nvGraphicFramePr>
        <p:xfrm>
          <a:off x="892700" y="1017725"/>
          <a:ext cx="3000000" cy="3000000"/>
        </p:xfrm>
        <a:graphic>
          <a:graphicData uri="http://schemas.openxmlformats.org/drawingml/2006/table">
            <a:tbl>
              <a:tblPr>
                <a:noFill/>
                <a:tableStyleId>{D4BCD247-569B-4AB7-A359-98F6CF90B08F}</a:tableStyleId>
              </a:tblPr>
              <a:tblGrid>
                <a:gridCol w="3619500"/>
                <a:gridCol w="3619500"/>
              </a:tblGrid>
              <a:tr h="611450">
                <a:tc>
                  <a:txBody>
                    <a:bodyPr/>
                    <a:lstStyle/>
                    <a:p>
                      <a:pPr indent="0" lvl="0" marL="0" rtl="0" algn="l">
                        <a:spcBef>
                          <a:spcPts val="0"/>
                        </a:spcBef>
                        <a:spcAft>
                          <a:spcPts val="0"/>
                        </a:spcAft>
                        <a:buNone/>
                      </a:pPr>
                      <a:r>
                        <a:rPr lang="en"/>
                        <a:t>PLCs</a:t>
                      </a:r>
                      <a:endParaRPr/>
                    </a:p>
                  </a:txBody>
                  <a:tcPr marT="91425" marB="91425" marR="91425" marL="91425"/>
                </a:tc>
                <a:tc>
                  <a:txBody>
                    <a:bodyPr/>
                    <a:lstStyle/>
                    <a:p>
                      <a:pPr indent="0" lvl="0" marL="0" rtl="0" algn="l">
                        <a:spcBef>
                          <a:spcPts val="0"/>
                        </a:spcBef>
                        <a:spcAft>
                          <a:spcPts val="0"/>
                        </a:spcAft>
                        <a:buNone/>
                      </a:pPr>
                      <a:r>
                        <a:rPr lang="en"/>
                        <a:t>Every Monday from 3:00-4:45</a:t>
                      </a:r>
                      <a:endParaRPr/>
                    </a:p>
                  </a:txBody>
                  <a:tcPr marT="91425" marB="91425" marR="91425" marL="91425"/>
                </a:tc>
              </a:tr>
              <a:tr h="367850">
                <a:tc>
                  <a:txBody>
                    <a:bodyPr/>
                    <a:lstStyle/>
                    <a:p>
                      <a:pPr indent="0" lvl="0" marL="0" rtl="0" algn="l">
                        <a:spcBef>
                          <a:spcPts val="0"/>
                        </a:spcBef>
                        <a:spcAft>
                          <a:spcPts val="0"/>
                        </a:spcAft>
                        <a:buNone/>
                      </a:pPr>
                      <a:r>
                        <a:rPr lang="en"/>
                        <a:t>mClass Refresher</a:t>
                      </a:r>
                      <a:endParaRPr/>
                    </a:p>
                  </a:txBody>
                  <a:tcPr marT="91425" marB="91425" marR="91425" marL="91425"/>
                </a:tc>
                <a:tc>
                  <a:txBody>
                    <a:bodyPr/>
                    <a:lstStyle/>
                    <a:p>
                      <a:pPr indent="0" lvl="0" marL="0" rtl="0" algn="l">
                        <a:spcBef>
                          <a:spcPts val="0"/>
                        </a:spcBef>
                        <a:spcAft>
                          <a:spcPts val="0"/>
                        </a:spcAft>
                        <a:buNone/>
                      </a:pPr>
                      <a:r>
                        <a:rPr lang="en"/>
                        <a:t>August 20th</a:t>
                      </a:r>
                      <a:endParaRPr/>
                    </a:p>
                  </a:txBody>
                  <a:tcPr marT="91425" marB="91425" marR="91425" marL="91425"/>
                </a:tc>
              </a:tr>
              <a:tr h="367850">
                <a:tc>
                  <a:txBody>
                    <a:bodyPr/>
                    <a:lstStyle/>
                    <a:p>
                      <a:pPr indent="0" lvl="0" marL="0" rtl="0" algn="l">
                        <a:spcBef>
                          <a:spcPts val="0"/>
                        </a:spcBef>
                        <a:spcAft>
                          <a:spcPts val="0"/>
                        </a:spcAft>
                        <a:buNone/>
                      </a:pPr>
                      <a:r>
                        <a:rPr lang="en"/>
                        <a:t>Know-Show Charts</a:t>
                      </a:r>
                      <a:endParaRPr/>
                    </a:p>
                  </a:txBody>
                  <a:tcPr marT="91425" marB="91425" marR="91425" marL="91425"/>
                </a:tc>
                <a:tc>
                  <a:txBody>
                    <a:bodyPr/>
                    <a:lstStyle/>
                    <a:p>
                      <a:pPr indent="0" lvl="0" marL="0" rtl="0" algn="l">
                        <a:spcBef>
                          <a:spcPts val="0"/>
                        </a:spcBef>
                        <a:spcAft>
                          <a:spcPts val="0"/>
                        </a:spcAft>
                        <a:buNone/>
                      </a:pPr>
                      <a:r>
                        <a:rPr lang="en"/>
                        <a:t>August 31st</a:t>
                      </a:r>
                      <a:endParaRPr/>
                    </a:p>
                  </a:txBody>
                  <a:tcPr marT="91425" marB="91425" marR="91425" marL="91425"/>
                </a:tc>
              </a:tr>
              <a:tr h="565950">
                <a:tc>
                  <a:txBody>
                    <a:bodyPr/>
                    <a:lstStyle/>
                    <a:p>
                      <a:pPr indent="0" lvl="0" marL="0" rtl="0" algn="l">
                        <a:spcBef>
                          <a:spcPts val="0"/>
                        </a:spcBef>
                        <a:spcAft>
                          <a:spcPts val="0"/>
                        </a:spcAft>
                        <a:buClr>
                          <a:schemeClr val="dk1"/>
                        </a:buClr>
                        <a:buSzPts val="1100"/>
                        <a:buFont typeface="Arial"/>
                        <a:buNone/>
                      </a:pPr>
                      <a:r>
                        <a:rPr lang="en">
                          <a:solidFill>
                            <a:schemeClr val="dk1"/>
                          </a:solidFill>
                        </a:rPr>
                        <a:t>Coaching Cycles based on walkthrough data</a:t>
                      </a:r>
                      <a:endParaRPr/>
                    </a:p>
                  </a:txBody>
                  <a:tcPr marT="91425" marB="91425" marR="91425" marL="91425"/>
                </a:tc>
                <a:tc>
                  <a:txBody>
                    <a:bodyPr/>
                    <a:lstStyle/>
                    <a:p>
                      <a:pPr indent="0" lvl="0" marL="0" rtl="0" algn="l">
                        <a:spcBef>
                          <a:spcPts val="0"/>
                        </a:spcBef>
                        <a:spcAft>
                          <a:spcPts val="0"/>
                        </a:spcAft>
                        <a:buNone/>
                      </a:pPr>
                      <a:r>
                        <a:rPr lang="en"/>
                        <a:t>Ongoing</a:t>
                      </a:r>
                      <a:endParaRPr/>
                    </a:p>
                  </a:txBody>
                  <a:tcPr marT="91425" marB="91425" marR="91425" marL="91425"/>
                </a:tc>
              </a:tr>
              <a:tr h="367850">
                <a:tc>
                  <a:txBody>
                    <a:bodyPr/>
                    <a:lstStyle/>
                    <a:p>
                      <a:pPr indent="0" lvl="0" marL="0" rtl="0" algn="l">
                        <a:spcBef>
                          <a:spcPts val="0"/>
                        </a:spcBef>
                        <a:spcAft>
                          <a:spcPts val="0"/>
                        </a:spcAft>
                        <a:buNone/>
                      </a:pPr>
                      <a:r>
                        <a:rPr lang="en">
                          <a:solidFill>
                            <a:schemeClr val="dk1"/>
                          </a:solidFill>
                        </a:rPr>
                        <a:t>September Walkthrough Tool</a:t>
                      </a:r>
                      <a:endParaRPr>
                        <a:solidFill>
                          <a:schemeClr val="dk1"/>
                        </a:solidFill>
                      </a:endParaRPr>
                    </a:p>
                  </a:txBody>
                  <a:tcPr marT="91425" marB="91425" marR="91425" marL="91425"/>
                </a:tc>
                <a:tc>
                  <a:txBody>
                    <a:bodyPr/>
                    <a:lstStyle/>
                    <a:p>
                      <a:pPr indent="0" lvl="0" marL="0" rtl="0" algn="l">
                        <a:spcBef>
                          <a:spcPts val="0"/>
                        </a:spcBef>
                        <a:spcAft>
                          <a:spcPts val="0"/>
                        </a:spcAft>
                        <a:buNone/>
                      </a:pPr>
                      <a:r>
                        <a:rPr lang="en"/>
                        <a:t>Month of September </a:t>
                      </a:r>
                      <a:endParaRPr/>
                    </a:p>
                  </a:txBody>
                  <a:tcPr marT="91425" marB="91425" marR="91425" marL="91425"/>
                </a:tc>
              </a:tr>
              <a:tr h="367850">
                <a:tc>
                  <a:txBody>
                    <a:bodyPr/>
                    <a:lstStyle/>
                    <a:p>
                      <a:pPr indent="0" lvl="0" marL="0" rtl="0" algn="l">
                        <a:spcBef>
                          <a:spcPts val="0"/>
                        </a:spcBef>
                        <a:spcAft>
                          <a:spcPts val="0"/>
                        </a:spcAft>
                        <a:buNone/>
                      </a:pPr>
                      <a:r>
                        <a:rPr lang="en"/>
                        <a:t>Wonders Expectations/Refresher</a:t>
                      </a:r>
                      <a:endParaRPr/>
                    </a:p>
                  </a:txBody>
                  <a:tcPr marT="91425" marB="91425" marR="91425" marL="91425"/>
                </a:tc>
                <a:tc>
                  <a:txBody>
                    <a:bodyPr/>
                    <a:lstStyle/>
                    <a:p>
                      <a:pPr indent="0" lvl="0" marL="0" rtl="0" algn="l">
                        <a:spcBef>
                          <a:spcPts val="0"/>
                        </a:spcBef>
                        <a:spcAft>
                          <a:spcPts val="0"/>
                        </a:spcAft>
                        <a:buNone/>
                      </a:pPr>
                      <a:r>
                        <a:rPr lang="en"/>
                        <a:t>September 14th</a:t>
                      </a:r>
                      <a:endParaRPr/>
                    </a:p>
                  </a:txBody>
                  <a:tcPr marT="91425" marB="91425" marR="91425" marL="91425"/>
                </a:tc>
              </a:tr>
              <a:tr h="367850">
                <a:tc>
                  <a:txBody>
                    <a:bodyPr/>
                    <a:lstStyle/>
                    <a:p>
                      <a:pPr indent="0" lvl="0" marL="0" rtl="0" algn="l">
                        <a:spcBef>
                          <a:spcPts val="0"/>
                        </a:spcBef>
                        <a:spcAft>
                          <a:spcPts val="0"/>
                        </a:spcAft>
                        <a:buNone/>
                      </a:pPr>
                      <a:r>
                        <a:rPr lang="en"/>
                        <a:t>iReady Expectations/Refresher</a:t>
                      </a:r>
                      <a:endParaRPr/>
                    </a:p>
                  </a:txBody>
                  <a:tcPr marT="91425" marB="91425" marR="91425" marL="91425"/>
                </a:tc>
                <a:tc>
                  <a:txBody>
                    <a:bodyPr/>
                    <a:lstStyle/>
                    <a:p>
                      <a:pPr indent="0" lvl="0" marL="0" rtl="0" algn="l">
                        <a:spcBef>
                          <a:spcPts val="0"/>
                        </a:spcBef>
                        <a:spcAft>
                          <a:spcPts val="0"/>
                        </a:spcAft>
                        <a:buNone/>
                      </a:pPr>
                      <a:r>
                        <a:rPr lang="en"/>
                        <a:t>September 21st </a:t>
                      </a:r>
                      <a:endParaRPr/>
                    </a:p>
                  </a:txBody>
                  <a:tcPr marT="91425" marB="91425" marR="91425" marL="91425"/>
                </a:tc>
              </a:tr>
              <a:tr h="367850">
                <a:tc>
                  <a:txBody>
                    <a:bodyPr/>
                    <a:lstStyle/>
                    <a:p>
                      <a:pPr indent="0" lvl="0" marL="0" rtl="0" algn="l">
                        <a:spcBef>
                          <a:spcPts val="0"/>
                        </a:spcBef>
                        <a:spcAft>
                          <a:spcPts val="0"/>
                        </a:spcAft>
                        <a:buNone/>
                      </a:pPr>
                      <a:r>
                        <a:rPr lang="en"/>
                        <a:t>Data Talks</a:t>
                      </a:r>
                      <a:endParaRPr/>
                    </a:p>
                  </a:txBody>
                  <a:tcPr marT="91425" marB="91425" marR="91425" marL="91425"/>
                </a:tc>
                <a:tc>
                  <a:txBody>
                    <a:bodyPr/>
                    <a:lstStyle/>
                    <a:p>
                      <a:pPr indent="0" lvl="0" marL="0" rtl="0" algn="l">
                        <a:spcBef>
                          <a:spcPts val="0"/>
                        </a:spcBef>
                        <a:spcAft>
                          <a:spcPts val="0"/>
                        </a:spcAft>
                        <a:buNone/>
                      </a:pPr>
                      <a:r>
                        <a:rPr lang="en"/>
                        <a:t>September 28th </a:t>
                      </a:r>
                      <a:endParaRPr/>
                    </a:p>
                  </a:txBody>
                  <a:tcPr marT="91425" marB="91425" marR="91425" marL="91425"/>
                </a:tc>
              </a:tr>
              <a:tr h="367850">
                <a:tc>
                  <a:txBody>
                    <a:bodyPr/>
                    <a:lstStyle/>
                    <a:p>
                      <a:pPr indent="0" lvl="0" marL="0" rtl="0" algn="l">
                        <a:spcBef>
                          <a:spcPts val="0"/>
                        </a:spcBef>
                        <a:spcAft>
                          <a:spcPts val="0"/>
                        </a:spcAft>
                        <a:buNone/>
                      </a:pPr>
                      <a:r>
                        <a:rPr lang="en"/>
                        <a:t>Exemplars</a:t>
                      </a:r>
                      <a:endParaRPr/>
                    </a:p>
                  </a:txBody>
                  <a:tcPr marT="91425" marB="91425" marR="91425" marL="91425"/>
                </a:tc>
                <a:tc>
                  <a:txBody>
                    <a:bodyPr/>
                    <a:lstStyle/>
                    <a:p>
                      <a:pPr indent="0" lvl="0" marL="0" rtl="0" algn="l">
                        <a:spcBef>
                          <a:spcPts val="0"/>
                        </a:spcBef>
                        <a:spcAft>
                          <a:spcPts val="0"/>
                        </a:spcAft>
                        <a:buNone/>
                      </a:pPr>
                      <a:r>
                        <a:rPr lang="en"/>
                        <a:t>October 5th  </a:t>
                      </a:r>
                      <a:endParaRPr/>
                    </a:p>
                  </a:txBody>
                  <a:tcPr marT="91425" marB="91425" marR="91425" marL="91425"/>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Family and Community Engagement</a:t>
            </a:r>
            <a:endParaRPr/>
          </a:p>
        </p:txBody>
      </p:sp>
      <p:sp>
        <p:nvSpPr>
          <p:cNvPr id="250" name="Google Shape;250;p39"/>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500" u="sng">
                <a:solidFill>
                  <a:schemeClr val="dk1"/>
                </a:solidFill>
              </a:rPr>
              <a:t>School-Wide Events</a:t>
            </a:r>
            <a:endParaRPr sz="1500" u="sng">
              <a:solidFill>
                <a:schemeClr val="dk1"/>
              </a:solidFill>
            </a:endParaRPr>
          </a:p>
          <a:p>
            <a:pPr indent="-317500" lvl="0" marL="457200" rtl="0" algn="l">
              <a:spcBef>
                <a:spcPts val="1200"/>
              </a:spcBef>
              <a:spcAft>
                <a:spcPts val="0"/>
              </a:spcAft>
              <a:buClr>
                <a:schemeClr val="dk1"/>
              </a:buClr>
              <a:buSzPts val="1400"/>
              <a:buChar char="●"/>
            </a:pPr>
            <a:r>
              <a:rPr lang="en">
                <a:solidFill>
                  <a:schemeClr val="dk1"/>
                </a:solidFill>
              </a:rPr>
              <a:t>Goodies with Grandparents (9/14/26)</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Title 1/Curriculum Night (9/24/26)</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Book Blast (9/5-9/16)</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Fall Festival (10/29)</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Veterans Breakfast (11/10)</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Literacy Night (12/3)</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Math Night (2/18)</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Color Run (March TBD)</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STEM night (3/18)</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Field Day (4/23)</a:t>
            </a:r>
            <a:endParaRPr>
              <a:solidFill>
                <a:schemeClr val="dk1"/>
              </a:solidFill>
            </a:endParaRPr>
          </a:p>
        </p:txBody>
      </p:sp>
      <p:sp>
        <p:nvSpPr>
          <p:cNvPr id="251" name="Google Shape;251;p3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1500" u="sng">
                <a:solidFill>
                  <a:schemeClr val="dk1"/>
                </a:solidFill>
              </a:rPr>
              <a:t>Parent/Student Resources</a:t>
            </a:r>
            <a:endParaRPr sz="1500" u="sng">
              <a:solidFill>
                <a:schemeClr val="dk1"/>
              </a:solidFill>
            </a:endParaRPr>
          </a:p>
          <a:p>
            <a:pPr indent="-317500" lvl="0" marL="457200" rtl="0" algn="l">
              <a:spcBef>
                <a:spcPts val="1200"/>
              </a:spcBef>
              <a:spcAft>
                <a:spcPts val="0"/>
              </a:spcAft>
              <a:buClr>
                <a:schemeClr val="dk1"/>
              </a:buClr>
              <a:buSzPts val="1400"/>
              <a:buChar char="●"/>
            </a:pPr>
            <a:r>
              <a:rPr lang="en">
                <a:solidFill>
                  <a:schemeClr val="dk1"/>
                </a:solidFill>
              </a:rPr>
              <a:t>Mustang Parent Committee</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Parent included in SIT meetings</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iReady reading (decoding)</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School Spirit Nights (skating, Sweet Frog, CiCi’s Pizza, and others)</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Color Run (Spring)</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Quarterly Newsletter for </a:t>
            </a:r>
            <a:r>
              <a:rPr lang="en">
                <a:solidFill>
                  <a:schemeClr val="dk1"/>
                </a:solidFill>
              </a:rPr>
              <a:t>parents</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Weekly Sunday Message</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DoJo and Facebook updated 3 times a week</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Parent Volunteers</a:t>
            </a:r>
            <a:endParaRPr>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Budget and Resource Alignment: Title 1</a:t>
            </a:r>
            <a:endParaRPr/>
          </a:p>
        </p:txBody>
      </p:sp>
      <p:sp>
        <p:nvSpPr>
          <p:cNvPr id="257" name="Google Shape;257;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9250" lvl="0" marL="457200" rtl="0" algn="l">
              <a:lnSpc>
                <a:spcPct val="100000"/>
              </a:lnSpc>
              <a:spcBef>
                <a:spcPts val="0"/>
              </a:spcBef>
              <a:spcAft>
                <a:spcPts val="0"/>
              </a:spcAft>
              <a:buClr>
                <a:schemeClr val="dk1"/>
              </a:buClr>
              <a:buSzPts val="1900"/>
              <a:buFont typeface="Open Sans"/>
              <a:buChar char="●"/>
            </a:pPr>
            <a:r>
              <a:rPr lang="en" sz="1900">
                <a:solidFill>
                  <a:schemeClr val="dk1"/>
                </a:solidFill>
                <a:latin typeface="Open Sans"/>
                <a:ea typeface="Open Sans"/>
                <a:cs typeface="Open Sans"/>
                <a:sym typeface="Open Sans"/>
              </a:rPr>
              <a:t>2 Title 1 teacher positions</a:t>
            </a:r>
            <a:endParaRPr sz="1900">
              <a:solidFill>
                <a:schemeClr val="dk1"/>
              </a:solidFill>
              <a:latin typeface="Open Sans"/>
              <a:ea typeface="Open Sans"/>
              <a:cs typeface="Open Sans"/>
              <a:sym typeface="Open Sans"/>
            </a:endParaRPr>
          </a:p>
          <a:p>
            <a:pPr indent="-349250" lvl="0" marL="457200" rtl="0" algn="l">
              <a:lnSpc>
                <a:spcPct val="100000"/>
              </a:lnSpc>
              <a:spcBef>
                <a:spcPts val="0"/>
              </a:spcBef>
              <a:spcAft>
                <a:spcPts val="0"/>
              </a:spcAft>
              <a:buClr>
                <a:schemeClr val="dk1"/>
              </a:buClr>
              <a:buSzPts val="1900"/>
              <a:buFont typeface="Open Sans"/>
              <a:buChar char="●"/>
            </a:pPr>
            <a:r>
              <a:rPr lang="en" sz="1900">
                <a:solidFill>
                  <a:schemeClr val="dk1"/>
                </a:solidFill>
                <a:latin typeface="Open Sans"/>
                <a:ea typeface="Open Sans"/>
                <a:cs typeface="Open Sans"/>
                <a:sym typeface="Open Sans"/>
              </a:rPr>
              <a:t>2 tutors during the school day</a:t>
            </a:r>
            <a:endParaRPr sz="1900">
              <a:solidFill>
                <a:schemeClr val="dk1"/>
              </a:solidFill>
              <a:latin typeface="Open Sans"/>
              <a:ea typeface="Open Sans"/>
              <a:cs typeface="Open Sans"/>
              <a:sym typeface="Open Sans"/>
            </a:endParaRPr>
          </a:p>
          <a:p>
            <a:pPr indent="-349250" lvl="0" marL="457200" rtl="0" algn="l">
              <a:lnSpc>
                <a:spcPct val="100000"/>
              </a:lnSpc>
              <a:spcBef>
                <a:spcPts val="0"/>
              </a:spcBef>
              <a:spcAft>
                <a:spcPts val="0"/>
              </a:spcAft>
              <a:buClr>
                <a:schemeClr val="dk1"/>
              </a:buClr>
              <a:buSzPts val="1900"/>
              <a:buFont typeface="Open Sans"/>
              <a:buChar char="●"/>
            </a:pPr>
            <a:r>
              <a:rPr lang="en" sz="1900">
                <a:solidFill>
                  <a:schemeClr val="dk1"/>
                </a:solidFill>
                <a:latin typeface="Open Sans"/>
                <a:ea typeface="Open Sans"/>
                <a:cs typeface="Open Sans"/>
                <a:sym typeface="Open Sans"/>
              </a:rPr>
              <a:t>After-school tutoring provided by staff in 2nd half of school year</a:t>
            </a:r>
            <a:endParaRPr sz="1900">
              <a:solidFill>
                <a:schemeClr val="dk1"/>
              </a:solidFill>
              <a:latin typeface="Open Sans"/>
              <a:ea typeface="Open Sans"/>
              <a:cs typeface="Open Sans"/>
              <a:sym typeface="Open Sans"/>
            </a:endParaRPr>
          </a:p>
          <a:p>
            <a:pPr indent="-349250" lvl="0" marL="457200" rtl="0" algn="l">
              <a:lnSpc>
                <a:spcPct val="100000"/>
              </a:lnSpc>
              <a:spcBef>
                <a:spcPts val="0"/>
              </a:spcBef>
              <a:spcAft>
                <a:spcPts val="0"/>
              </a:spcAft>
              <a:buClr>
                <a:schemeClr val="dk1"/>
              </a:buClr>
              <a:buSzPts val="1900"/>
              <a:buFont typeface="Open Sans"/>
              <a:buChar char="●"/>
            </a:pPr>
            <a:r>
              <a:rPr lang="en" sz="1900">
                <a:solidFill>
                  <a:schemeClr val="dk1"/>
                </a:solidFill>
                <a:latin typeface="Open Sans"/>
                <a:ea typeface="Open Sans"/>
                <a:cs typeface="Open Sans"/>
                <a:sym typeface="Open Sans"/>
              </a:rPr>
              <a:t>iReady My Path online program</a:t>
            </a:r>
            <a:endParaRPr sz="1900">
              <a:solidFill>
                <a:schemeClr val="dk1"/>
              </a:solidFill>
              <a:latin typeface="Open Sans"/>
              <a:ea typeface="Open Sans"/>
              <a:cs typeface="Open Sans"/>
              <a:sym typeface="Open Sans"/>
            </a:endParaRPr>
          </a:p>
          <a:p>
            <a:pPr indent="-349250" lvl="0" marL="457200" rtl="0" algn="l">
              <a:lnSpc>
                <a:spcPct val="100000"/>
              </a:lnSpc>
              <a:spcBef>
                <a:spcPts val="0"/>
              </a:spcBef>
              <a:spcAft>
                <a:spcPts val="0"/>
              </a:spcAft>
              <a:buClr>
                <a:schemeClr val="dk1"/>
              </a:buClr>
              <a:buSzPts val="1900"/>
              <a:buFont typeface="Open Sans"/>
              <a:buChar char="●"/>
            </a:pPr>
            <a:r>
              <a:rPr lang="en" sz="1900">
                <a:solidFill>
                  <a:schemeClr val="dk1"/>
                </a:solidFill>
                <a:latin typeface="Open Sans"/>
                <a:ea typeface="Open Sans"/>
                <a:cs typeface="Open Sans"/>
                <a:sym typeface="Open Sans"/>
              </a:rPr>
              <a:t>iReady Reading (used schoolwide to close the decoding gap)</a:t>
            </a:r>
            <a:endParaRPr sz="1900">
              <a:solidFill>
                <a:schemeClr val="dk1"/>
              </a:solidFill>
              <a:latin typeface="Open Sans"/>
              <a:ea typeface="Open Sans"/>
              <a:cs typeface="Open Sans"/>
              <a:sym typeface="Open Sans"/>
            </a:endParaRPr>
          </a:p>
          <a:p>
            <a:pPr indent="-349250" lvl="0" marL="457200" rtl="0" algn="l">
              <a:lnSpc>
                <a:spcPct val="100000"/>
              </a:lnSpc>
              <a:spcBef>
                <a:spcPts val="0"/>
              </a:spcBef>
              <a:spcAft>
                <a:spcPts val="0"/>
              </a:spcAft>
              <a:buClr>
                <a:schemeClr val="dk1"/>
              </a:buClr>
              <a:buSzPts val="1900"/>
              <a:buFont typeface="Open Sans"/>
              <a:buChar char="●"/>
            </a:pPr>
            <a:r>
              <a:rPr lang="en" sz="1900">
                <a:solidFill>
                  <a:schemeClr val="dk1"/>
                </a:solidFill>
                <a:latin typeface="Open Sans"/>
                <a:ea typeface="Open Sans"/>
                <a:cs typeface="Open Sans"/>
                <a:sym typeface="Open Sans"/>
              </a:rPr>
              <a:t>Quarterly Data/Planning Days</a:t>
            </a:r>
            <a:endParaRPr sz="1900">
              <a:solidFill>
                <a:schemeClr val="dk1"/>
              </a:solidFill>
              <a:latin typeface="Open Sans"/>
              <a:ea typeface="Open Sans"/>
              <a:cs typeface="Open Sans"/>
              <a:sym typeface="Open Sans"/>
            </a:endParaRPr>
          </a:p>
          <a:p>
            <a:pPr indent="-349250" lvl="0" marL="457200" rtl="0" algn="l">
              <a:lnSpc>
                <a:spcPct val="100000"/>
              </a:lnSpc>
              <a:spcBef>
                <a:spcPts val="0"/>
              </a:spcBef>
              <a:spcAft>
                <a:spcPts val="0"/>
              </a:spcAft>
              <a:buClr>
                <a:schemeClr val="dk1"/>
              </a:buClr>
              <a:buSzPts val="1900"/>
              <a:buFont typeface="Open Sans"/>
              <a:buChar char="●"/>
            </a:pPr>
            <a:r>
              <a:rPr lang="en" sz="1900">
                <a:solidFill>
                  <a:schemeClr val="dk1"/>
                </a:solidFill>
                <a:latin typeface="Open Sans"/>
                <a:ea typeface="Open Sans"/>
                <a:cs typeface="Open Sans"/>
                <a:sym typeface="Open Sans"/>
              </a:rPr>
              <a:t>Instructional Resources</a:t>
            </a:r>
            <a:endParaRPr sz="1900">
              <a:solidFill>
                <a:schemeClr val="dk1"/>
              </a:solidFill>
              <a:latin typeface="Open Sans"/>
              <a:ea typeface="Open Sans"/>
              <a:cs typeface="Open Sans"/>
              <a:sym typeface="Open Sans"/>
            </a:endParaRPr>
          </a:p>
          <a:p>
            <a:pPr indent="-349250" lvl="0" marL="457200" rtl="0" algn="l">
              <a:lnSpc>
                <a:spcPct val="100000"/>
              </a:lnSpc>
              <a:spcBef>
                <a:spcPts val="0"/>
              </a:spcBef>
              <a:spcAft>
                <a:spcPts val="0"/>
              </a:spcAft>
              <a:buClr>
                <a:schemeClr val="dk1"/>
              </a:buClr>
              <a:buSzPts val="1900"/>
              <a:buFont typeface="Open Sans"/>
              <a:buChar char="●"/>
            </a:pPr>
            <a:r>
              <a:rPr lang="en" sz="1900">
                <a:solidFill>
                  <a:schemeClr val="dk1"/>
                </a:solidFill>
                <a:latin typeface="Open Sans"/>
                <a:ea typeface="Open Sans"/>
                <a:cs typeface="Open Sans"/>
                <a:sym typeface="Open Sans"/>
              </a:rPr>
              <a:t>Professional Development (focused on Academics, Family Engagement and School Culture)</a:t>
            </a:r>
            <a:endParaRPr>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Progress Monitoring and Accountability</a:t>
            </a:r>
            <a:endParaRPr/>
          </a:p>
        </p:txBody>
      </p:sp>
      <p:sp>
        <p:nvSpPr>
          <p:cNvPr id="263" name="Google Shape;263;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Monthly targeted walkthroughs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Weekly planning meetings/coaching sessions with teachers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Weekly PLC meetings after-school (30 minutes- PD/then targeted planning)</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Tracking attendance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Data PLC ½ day planning after each check-in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WIN walkthroughs to ensure teachers are using that block effectively</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Data Summaries of students on their way to proficiency.</a:t>
            </a:r>
            <a:endParaRPr>
              <a:solidFill>
                <a:schemeClr val="dk1"/>
              </a:solidFill>
            </a:endParaRPr>
          </a:p>
          <a:p>
            <a:pPr indent="0" lvl="0" marL="457200" rtl="0" algn="l">
              <a:spcBef>
                <a:spcPts val="1200"/>
              </a:spcBef>
              <a:spcAft>
                <a:spcPts val="1200"/>
              </a:spcAft>
              <a:buNone/>
            </a:pPr>
            <a:r>
              <a:t/>
            </a:r>
            <a:endParaRPr>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Celebrations, Next Steps, and Closing</a:t>
            </a:r>
            <a:endParaRPr/>
          </a:p>
        </p:txBody>
      </p:sp>
      <p:sp>
        <p:nvSpPr>
          <p:cNvPr id="269" name="Google Shape;269;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7500" lnSpcReduction="20000"/>
          </a:bodyPr>
          <a:lstStyle/>
          <a:p>
            <a:pPr indent="-317183" lvl="0" marL="457200" rtl="0" algn="l">
              <a:spcBef>
                <a:spcPts val="0"/>
              </a:spcBef>
              <a:spcAft>
                <a:spcPts val="0"/>
              </a:spcAft>
              <a:buClr>
                <a:schemeClr val="dk1"/>
              </a:buClr>
              <a:buSzPct val="100000"/>
              <a:buChar char="●"/>
            </a:pPr>
            <a:r>
              <a:rPr lang="en">
                <a:solidFill>
                  <a:schemeClr val="dk1"/>
                </a:solidFill>
              </a:rPr>
              <a:t>Celebration:</a:t>
            </a:r>
            <a:endParaRPr>
              <a:solidFill>
                <a:schemeClr val="dk1"/>
              </a:solidFill>
            </a:endParaRPr>
          </a:p>
          <a:p>
            <a:pPr indent="-297498" lvl="1" marL="914400" rtl="0" algn="l">
              <a:spcBef>
                <a:spcPts val="0"/>
              </a:spcBef>
              <a:spcAft>
                <a:spcPts val="0"/>
              </a:spcAft>
              <a:buClr>
                <a:schemeClr val="dk1"/>
              </a:buClr>
              <a:buSzPct val="100000"/>
              <a:buChar char="○"/>
            </a:pPr>
            <a:r>
              <a:rPr lang="en">
                <a:solidFill>
                  <a:schemeClr val="dk1"/>
                </a:solidFill>
              </a:rPr>
              <a:t>Exceeded growth in Math.</a:t>
            </a:r>
            <a:endParaRPr>
              <a:solidFill>
                <a:schemeClr val="dk1"/>
              </a:solidFill>
            </a:endParaRPr>
          </a:p>
          <a:p>
            <a:pPr indent="-297498" lvl="1" marL="914400" rtl="0" algn="l">
              <a:spcBef>
                <a:spcPts val="0"/>
              </a:spcBef>
              <a:spcAft>
                <a:spcPts val="0"/>
              </a:spcAft>
              <a:buClr>
                <a:schemeClr val="dk1"/>
              </a:buClr>
              <a:buSzPct val="100000"/>
              <a:buChar char="○"/>
            </a:pPr>
            <a:r>
              <a:rPr lang="en">
                <a:solidFill>
                  <a:schemeClr val="dk1"/>
                </a:solidFill>
              </a:rPr>
              <a:t>EL Population</a:t>
            </a:r>
            <a:endParaRPr>
              <a:solidFill>
                <a:schemeClr val="dk1"/>
              </a:solidFill>
            </a:endParaRPr>
          </a:p>
          <a:p>
            <a:pPr indent="0" lvl="0" marL="0" rtl="0" algn="l">
              <a:spcBef>
                <a:spcPts val="1200"/>
              </a:spcBef>
              <a:spcAft>
                <a:spcPts val="0"/>
              </a:spcAft>
              <a:buNone/>
            </a:pPr>
            <a:r>
              <a:t/>
            </a:r>
            <a:endParaRPr>
              <a:solidFill>
                <a:schemeClr val="dk1"/>
              </a:solidFill>
            </a:endParaRPr>
          </a:p>
          <a:p>
            <a:pPr indent="-317183" lvl="0" marL="457200" rtl="0" algn="l">
              <a:spcBef>
                <a:spcPts val="1200"/>
              </a:spcBef>
              <a:spcAft>
                <a:spcPts val="0"/>
              </a:spcAft>
              <a:buClr>
                <a:schemeClr val="dk1"/>
              </a:buClr>
              <a:buSzPct val="100000"/>
              <a:buChar char="●"/>
            </a:pPr>
            <a:r>
              <a:rPr lang="en">
                <a:solidFill>
                  <a:schemeClr val="dk1"/>
                </a:solidFill>
              </a:rPr>
              <a:t>Our next steps are to strengthen our decoding skills (K-5) to improve fluency and comprehension. This will overall improve our ELA scores.</a:t>
            </a:r>
            <a:endParaRPr>
              <a:solidFill>
                <a:schemeClr val="dk1"/>
              </a:solidFill>
            </a:endParaRPr>
          </a:p>
          <a:p>
            <a:pPr indent="0" lvl="0" marL="0" rtl="0" algn="l">
              <a:spcBef>
                <a:spcPts val="1200"/>
              </a:spcBef>
              <a:spcAft>
                <a:spcPts val="0"/>
              </a:spcAft>
              <a:buNone/>
            </a:pPr>
            <a:r>
              <a:t/>
            </a:r>
            <a:endParaRPr>
              <a:solidFill>
                <a:schemeClr val="dk1"/>
              </a:solidFill>
            </a:endParaRPr>
          </a:p>
          <a:p>
            <a:pPr indent="-317183" lvl="0" marL="457200" rtl="0" algn="l">
              <a:spcBef>
                <a:spcPts val="1200"/>
              </a:spcBef>
              <a:spcAft>
                <a:spcPts val="0"/>
              </a:spcAft>
              <a:buClr>
                <a:schemeClr val="dk1"/>
              </a:buClr>
              <a:buSzPct val="100000"/>
              <a:buChar char="●"/>
            </a:pPr>
            <a:r>
              <a:rPr lang="en">
                <a:solidFill>
                  <a:schemeClr val="dk1"/>
                </a:solidFill>
              </a:rPr>
              <a:t>For the 2026-2027 School Year, at MES we plan to focus on student proficiency. By focusing on student proficiency we will be able to grow all students.</a:t>
            </a:r>
            <a:endParaRPr>
              <a:solidFill>
                <a:schemeClr val="dk1"/>
              </a:solidFill>
            </a:endParaRPr>
          </a:p>
          <a:p>
            <a:pPr indent="0" lvl="0" marL="0" rtl="0" algn="l">
              <a:spcBef>
                <a:spcPts val="1200"/>
              </a:spcBef>
              <a:spcAft>
                <a:spcPts val="0"/>
              </a:spcAft>
              <a:buNone/>
            </a:pPr>
            <a:r>
              <a:t/>
            </a:r>
            <a:endParaRPr>
              <a:solidFill>
                <a:schemeClr val="dk1"/>
              </a:solidFill>
            </a:endParaRPr>
          </a:p>
          <a:p>
            <a:pPr indent="-317183" lvl="0" marL="457200" rtl="0" algn="l">
              <a:spcBef>
                <a:spcPts val="1200"/>
              </a:spcBef>
              <a:spcAft>
                <a:spcPts val="0"/>
              </a:spcAft>
              <a:buClr>
                <a:schemeClr val="dk1"/>
              </a:buClr>
              <a:buSzPct val="100000"/>
              <a:buChar char="●"/>
            </a:pPr>
            <a:r>
              <a:rPr lang="en">
                <a:solidFill>
                  <a:schemeClr val="dk1"/>
                </a:solidFill>
              </a:rPr>
              <a:t>Intentional is our word for the year! </a:t>
            </a:r>
            <a:endParaRPr>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