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44"/>
  </p:notesMasterIdLst>
  <p:handoutMasterIdLst>
    <p:handoutMasterId r:id="rId45"/>
  </p:handoutMasterIdLst>
  <p:sldIdLst>
    <p:sldId id="256" r:id="rId2"/>
    <p:sldId id="347" r:id="rId3"/>
    <p:sldId id="449" r:id="rId4"/>
    <p:sldId id="453" r:id="rId5"/>
    <p:sldId id="304" r:id="rId6"/>
    <p:sldId id="455" r:id="rId7"/>
    <p:sldId id="456" r:id="rId8"/>
    <p:sldId id="405" r:id="rId9"/>
    <p:sldId id="443" r:id="rId10"/>
    <p:sldId id="448" r:id="rId11"/>
    <p:sldId id="400" r:id="rId12"/>
    <p:sldId id="317" r:id="rId13"/>
    <p:sldId id="277" r:id="rId14"/>
    <p:sldId id="367" r:id="rId15"/>
    <p:sldId id="366" r:id="rId16"/>
    <p:sldId id="378" r:id="rId17"/>
    <p:sldId id="279" r:id="rId18"/>
    <p:sldId id="464" r:id="rId19"/>
    <p:sldId id="465" r:id="rId20"/>
    <p:sldId id="452" r:id="rId21"/>
    <p:sldId id="350" r:id="rId22"/>
    <p:sldId id="351" r:id="rId23"/>
    <p:sldId id="284" r:id="rId24"/>
    <p:sldId id="391" r:id="rId25"/>
    <p:sldId id="395" r:id="rId26"/>
    <p:sldId id="394" r:id="rId27"/>
    <p:sldId id="385" r:id="rId28"/>
    <p:sldId id="386" r:id="rId29"/>
    <p:sldId id="357" r:id="rId30"/>
    <p:sldId id="365" r:id="rId31"/>
    <p:sldId id="301" r:id="rId32"/>
    <p:sldId id="402" r:id="rId33"/>
    <p:sldId id="403" r:id="rId34"/>
    <p:sldId id="404" r:id="rId35"/>
    <p:sldId id="370" r:id="rId36"/>
    <p:sldId id="278" r:id="rId37"/>
    <p:sldId id="399" r:id="rId38"/>
    <p:sldId id="392" r:id="rId39"/>
    <p:sldId id="393" r:id="rId40"/>
    <p:sldId id="302" r:id="rId41"/>
    <p:sldId id="285" r:id="rId42"/>
    <p:sldId id="276" r:id="rId43"/>
  </p:sldIdLst>
  <p:sldSz cx="12192000" cy="6858000"/>
  <p:notesSz cx="9601200" cy="7315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7" autoAdjust="0"/>
    <p:restoredTop sz="85455" autoAdjust="0"/>
  </p:normalViewPr>
  <p:slideViewPr>
    <p:cSldViewPr snapToGrid="0">
      <p:cViewPr varScale="1">
        <p:scale>
          <a:sx n="91" d="100"/>
          <a:sy n="91" d="100"/>
        </p:scale>
        <p:origin x="7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07" d="100"/>
          <a:sy n="107" d="100"/>
        </p:scale>
        <p:origin x="184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A7AA62-5223-43E1-B1C9-4839525B5B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3"/>
            <a:ext cx="4160520" cy="367030"/>
          </a:xfrm>
          <a:prstGeom prst="rect">
            <a:avLst/>
          </a:prstGeom>
        </p:spPr>
        <p:txBody>
          <a:bodyPr vert="horz" lIns="96622" tIns="48310" rIns="96622" bIns="4831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0925B7-823D-433A-A036-76E00956C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38459" y="3"/>
            <a:ext cx="4160520" cy="367030"/>
          </a:xfrm>
          <a:prstGeom prst="rect">
            <a:avLst/>
          </a:prstGeom>
        </p:spPr>
        <p:txBody>
          <a:bodyPr vert="horz" lIns="96622" tIns="48310" rIns="96622" bIns="48310" rtlCol="0"/>
          <a:lstStyle>
            <a:lvl1pPr algn="r">
              <a:defRPr sz="1200"/>
            </a:lvl1pPr>
          </a:lstStyle>
          <a:p>
            <a:fld id="{DEF7CAD0-B3CE-4AFE-9E5E-E0A08379821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BA9FE-A726-4F00-9F9D-80D97E7D5C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948173"/>
            <a:ext cx="4160520" cy="367029"/>
          </a:xfrm>
          <a:prstGeom prst="rect">
            <a:avLst/>
          </a:prstGeom>
        </p:spPr>
        <p:txBody>
          <a:bodyPr vert="horz" lIns="96622" tIns="48310" rIns="96622" bIns="4831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7B2A29-25B5-4896-AAC6-95CFD959DC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438459" y="6948173"/>
            <a:ext cx="4160520" cy="367029"/>
          </a:xfrm>
          <a:prstGeom prst="rect">
            <a:avLst/>
          </a:prstGeom>
        </p:spPr>
        <p:txBody>
          <a:bodyPr vert="horz" lIns="96622" tIns="48310" rIns="96622" bIns="48310" rtlCol="0" anchor="b"/>
          <a:lstStyle>
            <a:lvl1pPr algn="r">
              <a:defRPr sz="1200"/>
            </a:lvl1pPr>
          </a:lstStyle>
          <a:p>
            <a:fld id="{CCD2AA97-882F-4B6C-9616-DA74A218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60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160953" cy="366251"/>
          </a:xfrm>
          <a:prstGeom prst="rect">
            <a:avLst/>
          </a:prstGeom>
        </p:spPr>
        <p:txBody>
          <a:bodyPr vert="horz" lIns="93776" tIns="46888" rIns="93776" bIns="468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626" y="1"/>
            <a:ext cx="4160953" cy="366251"/>
          </a:xfrm>
          <a:prstGeom prst="rect">
            <a:avLst/>
          </a:prstGeom>
        </p:spPr>
        <p:txBody>
          <a:bodyPr vert="horz" lIns="93776" tIns="46888" rIns="93776" bIns="46888" rtlCol="0"/>
          <a:lstStyle>
            <a:lvl1pPr algn="r">
              <a:defRPr sz="1200"/>
            </a:lvl1pPr>
          </a:lstStyle>
          <a:p>
            <a:fld id="{6146727F-829B-4D61-B626-18BA24CD98B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06675" y="914400"/>
            <a:ext cx="4387850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76" tIns="46888" rIns="93776" bIns="468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59472" y="3520259"/>
            <a:ext cx="7682259" cy="2880953"/>
          </a:xfrm>
          <a:prstGeom prst="rect">
            <a:avLst/>
          </a:prstGeom>
        </p:spPr>
        <p:txBody>
          <a:bodyPr vert="horz" lIns="93776" tIns="46888" rIns="93776" bIns="4688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948950"/>
            <a:ext cx="4160953" cy="366251"/>
          </a:xfrm>
          <a:prstGeom prst="rect">
            <a:avLst/>
          </a:prstGeom>
        </p:spPr>
        <p:txBody>
          <a:bodyPr vert="horz" lIns="93776" tIns="46888" rIns="93776" bIns="468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626" y="6948950"/>
            <a:ext cx="4160953" cy="366251"/>
          </a:xfrm>
          <a:prstGeom prst="rect">
            <a:avLst/>
          </a:prstGeom>
        </p:spPr>
        <p:txBody>
          <a:bodyPr vert="horz" lIns="93776" tIns="46888" rIns="93776" bIns="46888" rtlCol="0" anchor="b"/>
          <a:lstStyle>
            <a:lvl1pPr algn="r">
              <a:defRPr sz="1200"/>
            </a:lvl1pPr>
          </a:lstStyle>
          <a:p>
            <a:fld id="{D92D9FDC-3E9E-42D5-8F1A-005E419C6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55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92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12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615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344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932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140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04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962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900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05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49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373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75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D9FDC-3E9E-42D5-8F1A-005E419C6D0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4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84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135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72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14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36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943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1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153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76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38162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659789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29363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678380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91583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697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358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249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ists.mo.gov/mailman/listinfo/fedpro" TargetMode="External"/><Relationship Id="rId2" Type="http://schemas.openxmlformats.org/officeDocument/2006/relationships/hyperlink" Target="https://dese.mo.gov/quality-schools/federal-program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ese.mo.gov/quality-schools/federal-program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se.mo.gov/quality-schools/federal-program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ese.mo.gov/quality-schools/federal-program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ese.mo.gov/administrative-memo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lists.mo.gov/mailman/listinfo/fedpro" TargetMode="External"/><Relationship Id="rId3" Type="http://schemas.openxmlformats.org/officeDocument/2006/relationships/hyperlink" Target="http://www.edutopia.org/" TargetMode="External"/><Relationship Id="rId7" Type="http://schemas.openxmlformats.org/officeDocument/2006/relationships/hyperlink" Target="https://dese.mo.gov/quality-schools/federal-programs/esea-tiered-monitoring/tiered-monitoring-checklist" TargetMode="External"/><Relationship Id="rId12" Type="http://schemas.openxmlformats.org/officeDocument/2006/relationships/hyperlink" Target="https://dese.mo.gov/quality-schools/federal-programs/parent-family-engagement" TargetMode="External"/><Relationship Id="rId2" Type="http://schemas.openxmlformats.org/officeDocument/2006/relationships/hyperlink" Target="http://www.edweek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se.mo.gov/media/pdf/consolidated-federal-programs-administrative-manual" TargetMode="External"/><Relationship Id="rId11" Type="http://schemas.openxmlformats.org/officeDocument/2006/relationships/hyperlink" Target="https://dese.mo.gov/quality-schools/student-support-services/migrant-education" TargetMode="External"/><Relationship Id="rId5" Type="http://schemas.openxmlformats.org/officeDocument/2006/relationships/hyperlink" Target="https://dese.mo.gov/quality-schools/federal-programs" TargetMode="External"/><Relationship Id="rId10" Type="http://schemas.openxmlformats.org/officeDocument/2006/relationships/hyperlink" Target="https://lists.mo.gov/mailman/listinfo/webreplyfostercare" TargetMode="External"/><Relationship Id="rId4" Type="http://schemas.openxmlformats.org/officeDocument/2006/relationships/hyperlink" Target="https://ufli.education.ufl.edu/foundations/" TargetMode="External"/><Relationship Id="rId9" Type="http://schemas.openxmlformats.org/officeDocument/2006/relationships/hyperlink" Target="https://dese.mo.gov/quality-schools/federal-programs/homeless-children-youth/listserv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ese.mo.gov/media/pdf/consolidated-federal-programs-administrative-manua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apps.dese.mo.gov/DESEApplicationsSignin/Index/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dese.mo.gov/media/pdf/esea-finance-monitoring-guide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osba.org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coned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ese.mo.gov/quality-schools/federal-program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mailto:dfhconsulting@socket.net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4CD6-5419-4CA9-ADE4-15F040061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4372" y="684562"/>
            <a:ext cx="9107355" cy="266231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MARE Conference Fall 2026</a:t>
            </a:r>
            <a:br>
              <a:rPr lang="en-US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Programs</a:t>
            </a:r>
            <a:br>
              <a:rPr lang="en-US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Getting Ready for 2026 - 2027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047956-E035-4CC7-B56F-45E5F2322D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86778"/>
            <a:ext cx="12191999" cy="187833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36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Frink-</a:t>
            </a:r>
            <a:r>
              <a:rPr lang="en-US" sz="36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Hedglin</a:t>
            </a:r>
            <a:endParaRPr lang="en-US" sz="36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6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DFHConsulting</a:t>
            </a:r>
            <a:endParaRPr lang="en-US" sz="3600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6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573/864-9954</a:t>
            </a:r>
          </a:p>
        </p:txBody>
      </p:sp>
      <p:sp>
        <p:nvSpPr>
          <p:cNvPr id="8" name="Flowchart: Extract 7">
            <a:extLst>
              <a:ext uri="{FF2B5EF4-FFF2-40B4-BE49-F238E27FC236}">
                <a16:creationId xmlns:a16="http://schemas.microsoft.com/office/drawing/2014/main" id="{99134302-6284-4CAC-8C18-219EEC8AD126}"/>
              </a:ext>
            </a:extLst>
          </p:cNvPr>
          <p:cNvSpPr/>
          <p:nvPr/>
        </p:nvSpPr>
        <p:spPr>
          <a:xfrm>
            <a:off x="10691813" y="3262313"/>
            <a:ext cx="45719" cy="45719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owchart: Extract 8">
            <a:extLst>
              <a:ext uri="{FF2B5EF4-FFF2-40B4-BE49-F238E27FC236}">
                <a16:creationId xmlns:a16="http://schemas.microsoft.com/office/drawing/2014/main" id="{D7E2995E-4700-4C77-86F8-1E47D5E4A03E}"/>
              </a:ext>
            </a:extLst>
          </p:cNvPr>
          <p:cNvSpPr/>
          <p:nvPr/>
        </p:nvSpPr>
        <p:spPr>
          <a:xfrm>
            <a:off x="9934576" y="1152522"/>
            <a:ext cx="1557337" cy="1924050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B96550C1-C096-42DE-95BF-DAD95550A2BC}"/>
              </a:ext>
            </a:extLst>
          </p:cNvPr>
          <p:cNvSpPr/>
          <p:nvPr/>
        </p:nvSpPr>
        <p:spPr>
          <a:xfrm flipH="1" flipV="1">
            <a:off x="9934577" y="3076573"/>
            <a:ext cx="1557336" cy="203358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D51E38-EA6D-49C1-A6CB-7F6309144735}"/>
              </a:ext>
            </a:extLst>
          </p:cNvPr>
          <p:cNvSpPr txBox="1"/>
          <p:nvPr/>
        </p:nvSpPr>
        <p:spPr>
          <a:xfrm>
            <a:off x="10206039" y="2761952"/>
            <a:ext cx="985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DFH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330401A-5F56-4106-963F-21ABFEA9D13A}"/>
              </a:ext>
            </a:extLst>
          </p:cNvPr>
          <p:cNvCxnSpPr>
            <a:cxnSpLocks/>
          </p:cNvCxnSpPr>
          <p:nvPr/>
        </p:nvCxnSpPr>
        <p:spPr>
          <a:xfrm>
            <a:off x="9732644" y="1152523"/>
            <a:ext cx="18883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297D32F-008C-4F04-9AC1-3F15B21864B3}"/>
              </a:ext>
            </a:extLst>
          </p:cNvPr>
          <p:cNvCxnSpPr>
            <a:cxnSpLocks/>
            <a:stCxn id="10" idx="0"/>
            <a:endCxn id="10" idx="0"/>
          </p:cNvCxnSpPr>
          <p:nvPr/>
        </p:nvCxnSpPr>
        <p:spPr>
          <a:xfrm>
            <a:off x="10713245" y="511016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FDF2CF3-60AB-4705-9FAB-0B9992F0A0A6}"/>
              </a:ext>
            </a:extLst>
          </p:cNvPr>
          <p:cNvCxnSpPr>
            <a:cxnSpLocks/>
          </p:cNvCxnSpPr>
          <p:nvPr/>
        </p:nvCxnSpPr>
        <p:spPr>
          <a:xfrm flipH="1">
            <a:off x="9929813" y="5143500"/>
            <a:ext cx="17764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E02907E-5EDC-4C7A-B1DE-CD8D1DDDE07B}"/>
              </a:ext>
            </a:extLst>
          </p:cNvPr>
          <p:cNvCxnSpPr>
            <a:endCxn id="10" idx="0"/>
          </p:cNvCxnSpPr>
          <p:nvPr/>
        </p:nvCxnSpPr>
        <p:spPr>
          <a:xfrm flipH="1" flipV="1">
            <a:off x="10713245" y="5110160"/>
            <a:ext cx="104774" cy="33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526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6AF9-75B8-16B9-9003-DA85E6107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25" y="427302"/>
            <a:ext cx="10669683" cy="9345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Programs - Essential Elements</a:t>
            </a:r>
            <a:b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E4B86-0385-1AFB-4325-5130BDA79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67" y="1836378"/>
            <a:ext cx="11346643" cy="5021622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lvl="1"/>
            <a:r>
              <a:rPr lang="en-US" sz="4700" b="1" dirty="0">
                <a:latin typeface="Calibri" panose="020F0502020204030204" pitchFamily="34" charset="0"/>
                <a:cs typeface="Calibri" panose="020F0502020204030204" pitchFamily="34" charset="0"/>
              </a:rPr>
              <a:t>Title 1A – </a:t>
            </a:r>
            <a:r>
              <a:rPr lang="en-US" sz="47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Improving Basic Programs Operated by Local Educational Agencies</a:t>
            </a:r>
          </a:p>
          <a:p>
            <a:pPr lvl="1"/>
            <a:r>
              <a:rPr lang="en-US" sz="47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Title 1C - Education of Migratory Children</a:t>
            </a:r>
            <a:endParaRPr lang="en-US" sz="4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4700" b="1" dirty="0">
                <a:latin typeface="Calibri" panose="020F0502020204030204" pitchFamily="34" charset="0"/>
                <a:cs typeface="Calibri" panose="020F0502020204030204" pitchFamily="34" charset="0"/>
              </a:rPr>
              <a:t>Title 2A – </a:t>
            </a:r>
            <a:r>
              <a:rPr lang="en-US" sz="47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Supporting Effective Instruction</a:t>
            </a:r>
            <a:endParaRPr lang="en-US" sz="4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4700" b="1" dirty="0">
                <a:latin typeface="Calibri" panose="020F0502020204030204" pitchFamily="34" charset="0"/>
                <a:cs typeface="Calibri" panose="020F0502020204030204" pitchFamily="34" charset="0"/>
              </a:rPr>
              <a:t>Title 3 – </a:t>
            </a:r>
            <a:r>
              <a:rPr lang="en-US" sz="47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Language Instruction for English Learners and Immigrant Students</a:t>
            </a:r>
            <a:endParaRPr lang="en-US" sz="4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4700" b="1" dirty="0">
                <a:latin typeface="Calibri" panose="020F0502020204030204" pitchFamily="34" charset="0"/>
                <a:cs typeface="Calibri" panose="020F0502020204030204" pitchFamily="34" charset="0"/>
              </a:rPr>
              <a:t>Title 4A - </a:t>
            </a:r>
            <a:r>
              <a:rPr lang="en-US" sz="47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Student Support and Academic Enrichment Grant </a:t>
            </a:r>
            <a:endParaRPr lang="en-US" sz="4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4700" b="1" dirty="0">
                <a:latin typeface="Calibri" panose="020F0502020204030204" pitchFamily="34" charset="0"/>
                <a:cs typeface="Calibri" panose="020F0502020204030204" pitchFamily="34" charset="0"/>
              </a:rPr>
              <a:t>Title 5B - </a:t>
            </a:r>
            <a:r>
              <a:rPr lang="en-US" sz="47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Rural Education Initiative </a:t>
            </a:r>
            <a:endParaRPr lang="en-US" sz="4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203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A7D09-3EB1-4060-9B34-D2F610EF2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627" y="86292"/>
            <a:ext cx="9418388" cy="96727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Staying Updated – Federal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7BD82-0ACC-4514-AE0E-C33379F69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71" y="1206230"/>
            <a:ext cx="11889780" cy="537185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Webpage -  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Federal Programs | Missouri Department of Elementary and Secondary Education (mo.gov)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Programs </a:t>
            </a:r>
            <a:r>
              <a:rPr lang="en-US" sz="3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ListServe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Sign Up</a:t>
            </a:r>
          </a:p>
          <a:p>
            <a:pPr lvl="1"/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Federal Programs | Missouri Department of Elementary and Secondary Education (mo.gov)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3600" b="1" dirty="0" err="1">
                <a:solidFill>
                  <a:srgbClr val="99CA3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Fedpro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Info Page (mo.gov)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612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BBC93-72A6-3450-882C-3F36BE5C5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39C6-360E-6F51-845F-C9673E79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328" y="194930"/>
            <a:ext cx="10359261" cy="13208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Federal Programs | Missouri Department of Elementary and Secondary Education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1BDA669-F518-480F-5864-55B4DD4F1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102" y="1515730"/>
            <a:ext cx="11275487" cy="534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0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DE8DE2B-61C1-46D5-BEB8-521321C18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12C92A-B902-4B69-BDCF-CCA3021FC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2BDBC14-42A0-4182-BFBA-0751F6350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902DC474-5BCC-4188-ACDC-AD63E6B18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7B427019-8592-4032-931B-4F27104C9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1D6E2CEA-A5BB-4CF7-B907-AE4DBF674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78D09D5A-29CC-4B32-9CE1-72E607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6DF3A3FC-950B-40B0-923D-0F0BC1A5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BCA0F2E1-CD3D-4521-9CCB-41A5CC6C5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9BA4F16A-21DC-462A-AD37-0A93C8B79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B75EBDD-038D-4572-A372-114938295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A172EB-8973-9228-34AB-FDCC8BE23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596" r="1" b="2413"/>
          <a:stretch/>
        </p:blipFill>
        <p:spPr>
          <a:xfrm>
            <a:off x="568452" y="1410510"/>
            <a:ext cx="11055096" cy="48759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267C4B-DAA5-1CC7-8E83-486CD1FE4CF5}"/>
              </a:ext>
            </a:extLst>
          </p:cNvPr>
          <p:cNvSpPr txBox="1"/>
          <p:nvPr/>
        </p:nvSpPr>
        <p:spPr>
          <a:xfrm>
            <a:off x="56530" y="237822"/>
            <a:ext cx="1178547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 Serves</a:t>
            </a:r>
          </a:p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Federal Programs | Missouri Department of Elementary and Secondary Education (mo.gov)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92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8CD493-5881-BB7F-B109-829DCA3B7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515" y="1556425"/>
            <a:ext cx="10126493" cy="51070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51445B-9784-C617-B00D-F18770B04DDA}"/>
              </a:ext>
            </a:extLst>
          </p:cNvPr>
          <p:cNvSpPr txBox="1"/>
          <p:nvPr/>
        </p:nvSpPr>
        <p:spPr>
          <a:xfrm>
            <a:off x="583660" y="651754"/>
            <a:ext cx="1090470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Federal Programs | Missouri Department of Elementary and Secondary Education</a:t>
            </a: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7E7DC2FC-2B16-9879-D28F-5CA862BDE561}"/>
              </a:ext>
            </a:extLst>
          </p:cNvPr>
          <p:cNvSpPr/>
          <p:nvPr/>
        </p:nvSpPr>
        <p:spPr>
          <a:xfrm flipH="1">
            <a:off x="9326880" y="1924300"/>
            <a:ext cx="1574800" cy="5862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0F1FFAB-23B3-0D47-A6AC-CDEAB33464D9}"/>
              </a:ext>
            </a:extLst>
          </p:cNvPr>
          <p:cNvSpPr/>
          <p:nvPr/>
        </p:nvSpPr>
        <p:spPr>
          <a:xfrm flipH="1">
            <a:off x="9326880" y="2802970"/>
            <a:ext cx="1574800" cy="5862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46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6325C-B1D4-4AB8-9E15-EBC7F3D42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84" y="379379"/>
            <a:ext cx="9911036" cy="71011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Staying Updated – Administrative Memos</a:t>
            </a:r>
            <a:b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D2548D-35B7-4DC2-95A0-ED4CEEFC3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558113" cy="3880773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4C9D37F-2C67-41EC-A1D4-204DA926FD6C}"/>
              </a:ext>
            </a:extLst>
          </p:cNvPr>
          <p:cNvSpPr txBox="1">
            <a:spLocks/>
          </p:cNvSpPr>
          <p:nvPr/>
        </p:nvSpPr>
        <p:spPr>
          <a:xfrm>
            <a:off x="677333" y="1433781"/>
            <a:ext cx="10558113" cy="184825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Administrative Memos - DESE Webpage 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Administrative Memos | Missouri Department of Elementary and Secondary Education</a:t>
            </a:r>
            <a:endParaRPr lang="en-US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D99640-3DBA-1745-97EC-19993D8AE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12192000" cy="325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981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4F3E1-EF56-4F6C-9670-E1A0604DD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686" y="208713"/>
            <a:ext cx="8596668" cy="65705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7028C-CCB5-402E-91D5-7041CCD84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098" y="865763"/>
            <a:ext cx="11644008" cy="599223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www.Edweek.org</a:t>
            </a:r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www.Edutopia.org</a:t>
            </a:r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 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UFLI Foundations | U F Literacy Institute</a:t>
            </a:r>
            <a:endParaRPr lang="en-US" sz="19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Programs </a:t>
            </a:r>
            <a:r>
              <a:rPr lang="en-US" sz="19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Federal Programs | Missouri Department of Elementary and Secondary Education (mo.gov)</a:t>
            </a:r>
            <a:endParaRPr lang="en-US" sz="19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Programs Administrative Manual Revised Feb 2023  </a:t>
            </a:r>
            <a:r>
              <a:rPr lang="en-US" sz="19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Consolidated Federal Programs Administrative Manual | Missouri Department of Elementary and Secondary Education (mo.gov)</a:t>
            </a:r>
            <a:endParaRPr lang="en-US" sz="19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9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DESE Federal Programs Tiered Monitoring </a:t>
            </a:r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Self-Monitoring Checklists - </a:t>
            </a:r>
            <a:r>
              <a:rPr lang="en-US" sz="19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Tiered Monitoring Checklist | Missouri Department of Elementary and Secondary Education</a:t>
            </a:r>
            <a:endParaRPr lang="en-US" sz="19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9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ListServes</a:t>
            </a:r>
            <a:endParaRPr lang="en-US" sz="19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Programs/ Finance </a:t>
            </a:r>
            <a:r>
              <a:rPr lang="en-US" sz="19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https://lists.mo.gov/mailman/listinfo/fedpro</a:t>
            </a:r>
            <a:endParaRPr lang="en-US" sz="19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Homeless McKinney Vento </a:t>
            </a:r>
            <a:r>
              <a:rPr lang="en-US" sz="19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https://dese.mo.gov/quality-schools/federal-programs/homeless-children-youth/listserv</a:t>
            </a:r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/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Foster Care - </a:t>
            </a:r>
            <a:r>
              <a:rPr lang="en-US" sz="19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https://lists.mo.gov/mailman/listinfo/webreplyfostercare</a:t>
            </a:r>
            <a:endParaRPr lang="en-US" sz="19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Migrant – EL -  Title 1C </a:t>
            </a:r>
            <a:r>
              <a:rPr lang="en-US" sz="19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Migrant Education | Missouri Department of Elementary and Secondary Education (mo.gov)</a:t>
            </a:r>
            <a:endParaRPr lang="en-US" sz="19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Family Engagement - </a:t>
            </a:r>
          </a:p>
          <a:p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Webpage </a:t>
            </a:r>
            <a:r>
              <a:rPr lang="en-US" sz="19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https://dese.mo.gov/quality-schools/federal-programs/parent-family-engagement</a:t>
            </a:r>
            <a:endParaRPr lang="en-US" sz="1900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9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381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BE362-3EB3-BBDC-E629-F0CBD8CA655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1A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CF77C-947B-0175-E0F2-76CB8C347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1A Targeted Assistance</a:t>
            </a:r>
          </a:p>
          <a:p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1A Schoolwide</a:t>
            </a:r>
          </a:p>
        </p:txBody>
      </p:sp>
    </p:spTree>
    <p:extLst>
      <p:ext uri="{BB962C8B-B14F-4D97-AF65-F5344CB8AC3E}">
        <p14:creationId xmlns:p14="http://schemas.microsoft.com/office/powerpoint/2010/main" val="3813917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F3162-ADE9-40E9-0C57-124323F33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24128"/>
            <a:ext cx="1974715" cy="125447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1A Programs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55587D9-F0A9-02B1-867A-6AA599402B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5121" y="68094"/>
            <a:ext cx="9653439" cy="664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74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D1531-A016-475A-B7BB-AB8421CC6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61" y="223521"/>
            <a:ext cx="11399520" cy="63832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Calendar Reminders – </a:t>
            </a: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 – 2027 Federal Programs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4F2F8-0739-4768-8336-EF0DEF6BA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761" y="793531"/>
            <a:ext cx="11571890" cy="6064469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2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 BOY Beginning of the Year Checklist – August 2026 – October 2026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MOY Middle of the Year Checklist – November 2026 - February 2027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 EOY End of Year Checklist – March 2027 – June 2027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March 31, 2027 – deadline for obligation of funds for any federal program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Spring 2027 – Review &amp; revise LEA/Schoolwide plans for 2027-2028  - must be in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epegs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Consolidated Application for June 30 2027 submittal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April 15</a:t>
            </a:r>
            <a:r>
              <a:rPr lang="en-US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 2027  – Submit Monitoring – Cohort 3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T1A – April TM requirement - Title 1A, T2A &amp; T4A evaluation meeting agenda and minutes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April 30, 2027 – Deadline for any revisions / amendments for any federal program – no exceptions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June 30</a:t>
            </a:r>
            <a:r>
              <a:rPr lang="en-US" sz="2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2027 – Submit ESEA Consolidated Budget Application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July 1, 2027– start of fiscal year 2027– 2028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85717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5331-2D7D-A942-9888-EF1AFC46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550"/>
            <a:ext cx="11988799" cy="107977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Consolidated Application - </a:t>
            </a:r>
            <a:r>
              <a:rPr lang="en-US" sz="4400" b="1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ePeGs</a:t>
            </a:r>
            <a:r>
              <a:rPr lang="en-US" sz="4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“Remember </a:t>
            </a:r>
            <a:r>
              <a:rPr lang="en-US" sz="4400" b="1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to’s</a:t>
            </a:r>
            <a:r>
              <a:rPr lang="en-US" sz="4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1F711-B181-AB23-3E43-96FE561BE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037" y="1167320"/>
            <a:ext cx="11674763" cy="560313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HAVES - </a:t>
            </a:r>
          </a:p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Budgets = plans = budgets = plans</a:t>
            </a:r>
          </a:p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Plans = identified priorities = budgeted salary allocations = supporting data staffing = core data staff reporting</a:t>
            </a:r>
          </a:p>
          <a:p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“REMEMBERS” -</a:t>
            </a:r>
          </a:p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Requests for Payment – can be 2x / month w/ no active revision/amendment in process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29880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6AF9-75B8-16B9-9003-DA85E6107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03" y="126298"/>
            <a:ext cx="11897551" cy="111392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FedPro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Epegs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system - “Rule of 30’s”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E4B86-0385-1AFB-4325-5130BDA79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45" y="1397877"/>
            <a:ext cx="11813309" cy="5333826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1"/>
            <a:r>
              <a:rPr lang="en-US" sz="3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Budgets = Plans</a:t>
            </a:r>
          </a:p>
          <a:p>
            <a:pPr lvl="1"/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June 30, 2026 - </a:t>
            </a:r>
            <a:r>
              <a:rPr lang="en-US" sz="3800" b="1" dirty="0" err="1">
                <a:latin typeface="Calibri" panose="020F0502020204030204" pitchFamily="34" charset="0"/>
                <a:cs typeface="Calibri" panose="020F0502020204030204" pitchFamily="34" charset="0"/>
              </a:rPr>
              <a:t>ePeGs</a:t>
            </a:r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submittal</a:t>
            </a:r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 for 2026 - 2027</a:t>
            </a:r>
          </a:p>
          <a:p>
            <a:pPr lvl="1"/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September 30, 2026 – </a:t>
            </a:r>
            <a:r>
              <a:rPr lang="en-US" sz="3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</a:t>
            </a:r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 (Final Expenditure Report)</a:t>
            </a:r>
          </a:p>
          <a:p>
            <a:pPr lvl="1"/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March 30 (31), 2027 – </a:t>
            </a:r>
            <a:r>
              <a:rPr lang="en-US" sz="3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 obligations </a:t>
            </a:r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for 2026-27</a:t>
            </a:r>
          </a:p>
          <a:p>
            <a:pPr lvl="1"/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April 30, 2027 – </a:t>
            </a:r>
            <a:r>
              <a:rPr lang="en-US" sz="3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</a:t>
            </a:r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800" b="1" dirty="0" err="1">
                <a:latin typeface="Calibri" panose="020F0502020204030204" pitchFamily="34" charset="0"/>
                <a:cs typeface="Calibri" panose="020F0502020204030204" pitchFamily="34" charset="0"/>
              </a:rPr>
              <a:t>ePeGs</a:t>
            </a:r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 revision / amendment</a:t>
            </a:r>
          </a:p>
          <a:p>
            <a:pPr lvl="1"/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June 30, 2027 – </a:t>
            </a:r>
            <a:r>
              <a:rPr lang="en-US" sz="3800" b="1" dirty="0" err="1">
                <a:latin typeface="Calibri" panose="020F0502020204030204" pitchFamily="34" charset="0"/>
                <a:cs typeface="Calibri" panose="020F0502020204030204" pitchFamily="34" charset="0"/>
              </a:rPr>
              <a:t>ePeGs</a:t>
            </a:r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submittal</a:t>
            </a:r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 for budgets &amp; plans</a:t>
            </a:r>
          </a:p>
          <a:p>
            <a:pPr lvl="1"/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July 1, 2027 - </a:t>
            </a:r>
            <a:r>
              <a:rPr lang="en-US" sz="3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2027 - 2028 budget year </a:t>
            </a:r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starts</a:t>
            </a:r>
          </a:p>
          <a:p>
            <a:endParaRPr lang="en-US" sz="3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121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3FB7A-8503-4DBC-814E-2F2D40690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712" y="201038"/>
            <a:ext cx="8596668" cy="75332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Carryover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5C5EE-51BC-4A14-B358-7E0888417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915" y="1070042"/>
            <a:ext cx="11965021" cy="567122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 I.A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Carryover -</a:t>
            </a:r>
          </a:p>
          <a:p>
            <a:pPr lvl="1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LEAs with an allocation of 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 than $50,000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may carry over up to 100% of their allocation</a:t>
            </a:r>
          </a:p>
          <a:p>
            <a:pPr lvl="1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LEAs with a Title I.A allocation of 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$50,000 or more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have 15% maximum carry over of allocation past September 30</a:t>
            </a:r>
            <a:r>
              <a:rPr lang="en-US" sz="32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(9/30 report)</a:t>
            </a:r>
          </a:p>
          <a:p>
            <a:pPr lvl="1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DESE may grant a 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waiver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for T1A carryover 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once every three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years if the LEAs request is reasonable and necessary (have plan)</a:t>
            </a:r>
          </a:p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 2 &amp; 4A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Carryover = 100% of allocation (no stockpiling)</a:t>
            </a:r>
          </a:p>
          <a:p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63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9C4FA-FE85-485F-A0E1-5A0A2F83A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285738" cy="83009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Payment Requests – Submit &amp; Paid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39FAF0-5D1B-4186-87D9-8E8B0D8A3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196" y="1799617"/>
            <a:ext cx="11731557" cy="477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6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F57D3E-3C09-113A-7985-1B7FAC4DDB59}"/>
              </a:ext>
            </a:extLst>
          </p:cNvPr>
          <p:cNvSpPr txBox="1"/>
          <p:nvPr/>
        </p:nvSpPr>
        <p:spPr>
          <a:xfrm>
            <a:off x="142240" y="1348800"/>
            <a:ext cx="11927840" cy="517064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 – 2027 Include in planning  and </a:t>
            </a:r>
            <a:r>
              <a:rPr lang="en-US" sz="33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ePeGs</a:t>
            </a:r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application – </a:t>
            </a:r>
          </a:p>
          <a:p>
            <a:endParaRPr lang="en-US" sz="33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Title Budget Grids &amp; Supporting Data: </a:t>
            </a:r>
            <a:r>
              <a:rPr lang="en-US" sz="33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 and update </a:t>
            </a:r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budget grids i.e. Teachers, Paras, PD, Material and Supplies etc.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3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Core Data: Verify all Teachers, Paras, etc. are </a:t>
            </a:r>
            <a:r>
              <a:rPr lang="en-US" sz="33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coded correctly </a:t>
            </a:r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the title section they are being paid from (Title I, II, III, IV. V).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3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Data Matches Up: </a:t>
            </a:r>
            <a:r>
              <a:rPr lang="en-US" sz="33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data must match </a:t>
            </a:r>
            <a:r>
              <a:rPr lang="en-US" sz="33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budgets, supporting data, core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E25E42-1449-0393-DFCA-C39E7FF510A8}"/>
              </a:ext>
            </a:extLst>
          </p:cNvPr>
          <p:cNvSpPr txBox="1"/>
          <p:nvPr/>
        </p:nvSpPr>
        <p:spPr>
          <a:xfrm>
            <a:off x="1634247" y="301558"/>
            <a:ext cx="8307421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ePeGs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Tips &amp; Suggestions</a:t>
            </a:r>
          </a:p>
        </p:txBody>
      </p:sp>
    </p:spTree>
    <p:extLst>
      <p:ext uri="{BB962C8B-B14F-4D97-AF65-F5344CB8AC3E}">
        <p14:creationId xmlns:p14="http://schemas.microsoft.com/office/powerpoint/2010/main" val="4093223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80A43-4DF6-1307-39C9-079FDA391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155" y="156238"/>
            <a:ext cx="9578091" cy="86930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FedPro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Reporting  </a:t>
            </a:r>
            <a:b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Core Data Submittal - October 15,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456D7-6375-670A-EF23-85E62C661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79" y="1101994"/>
            <a:ext cx="11733008" cy="5522541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700" b="1" dirty="0">
                <a:latin typeface="Calibri" panose="020F0502020204030204" pitchFamily="34" charset="0"/>
                <a:cs typeface="Calibri" panose="020F0502020204030204" pitchFamily="34" charset="0"/>
              </a:rPr>
              <a:t>October 15, 2026- certification for </a:t>
            </a:r>
            <a:r>
              <a:rPr lang="en-US" sz="37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MOSIS</a:t>
            </a:r>
            <a:r>
              <a:rPr lang="en-US" sz="3700" b="1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</a:p>
          <a:p>
            <a:pPr lvl="1"/>
            <a:r>
              <a:rPr lang="en-US" sz="3700" b="1" dirty="0">
                <a:latin typeface="Calibri" panose="020F0502020204030204" pitchFamily="34" charset="0"/>
                <a:cs typeface="Calibri" panose="020F0502020204030204" pitchFamily="34" charset="0"/>
              </a:rPr>
              <a:t>Screen 18 Educator Certification </a:t>
            </a:r>
          </a:p>
          <a:p>
            <a:pPr lvl="1"/>
            <a:r>
              <a:rPr lang="en-US" sz="3700" b="1" dirty="0">
                <a:latin typeface="Calibri" panose="020F0502020204030204" pitchFamily="34" charset="0"/>
                <a:cs typeface="Calibri" panose="020F0502020204030204" pitchFamily="34" charset="0"/>
              </a:rPr>
              <a:t>Screen 20 Course &amp; Assignment</a:t>
            </a:r>
          </a:p>
          <a:p>
            <a:pPr lvl="1"/>
            <a:r>
              <a:rPr lang="en-US" sz="3700" b="1" dirty="0">
                <a:latin typeface="Calibri" panose="020F0502020204030204" pitchFamily="34" charset="0"/>
                <a:cs typeface="Calibri" panose="020F0502020204030204" pitchFamily="34" charset="0"/>
              </a:rPr>
              <a:t>Match to 2026 – 2027 </a:t>
            </a:r>
            <a:r>
              <a:rPr lang="en-US" sz="3700" b="1" dirty="0" err="1">
                <a:latin typeface="Calibri" panose="020F0502020204030204" pitchFamily="34" charset="0"/>
                <a:cs typeface="Calibri" panose="020F0502020204030204" pitchFamily="34" charset="0"/>
              </a:rPr>
              <a:t>ePeGs</a:t>
            </a:r>
            <a:r>
              <a:rPr lang="en-US" sz="3700" b="1" dirty="0">
                <a:latin typeface="Calibri" panose="020F0502020204030204" pitchFamily="34" charset="0"/>
                <a:cs typeface="Calibri" panose="020F0502020204030204" pitchFamily="34" charset="0"/>
              </a:rPr>
              <a:t> Supporting Data pages for T1A, T2A, T3, T4A</a:t>
            </a:r>
          </a:p>
          <a:p>
            <a:pPr marL="457200" lvl="1" indent="0">
              <a:buNone/>
            </a:pPr>
            <a:endParaRPr lang="en-US" sz="3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3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T1A Reading vs T1 ELA </a:t>
            </a:r>
            <a:r>
              <a:rPr lang="en-US" sz="37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definitions</a:t>
            </a:r>
          </a:p>
          <a:p>
            <a:pPr lvl="1"/>
            <a:r>
              <a:rPr lang="en-US" sz="37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Week Certification Clarification </a:t>
            </a:r>
            <a:endParaRPr lang="en-US" sz="3700" b="1" dirty="0"/>
          </a:p>
          <a:p>
            <a:pPr lvl="1"/>
            <a:endParaRPr lang="en-US" sz="37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spcBef>
                <a:spcPts val="0"/>
              </a:spcBef>
            </a:pPr>
            <a:endParaRPr lang="en-US" sz="37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311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64832-CEEE-4CB1-9AA7-14FAD624E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149" y="0"/>
            <a:ext cx="9465013" cy="74333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 1A – Allowable Uses For Served Buildings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B30AD-F5A5-4626-9FFB-991E66760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12" y="709126"/>
            <a:ext cx="12005388" cy="614887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Supplemental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 instructional 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teachers/paras 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(salaries/benefits)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•Instructional/Teaching Methods 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Coach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Counseling,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 school-based mental health programs, mentoring services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Pre-K and summer 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programs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Aides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 (non-instructional services)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Instructional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 materials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Parent liaison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/coordinator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 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- staff stipends/substitutes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 presenters/supplies/materials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Parent 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engagement activities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Before/after school 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tutoring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Concurrent/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dual enrollment 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programs</a:t>
            </a:r>
          </a:p>
          <a:p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 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courses/exams</a:t>
            </a:r>
          </a:p>
          <a:p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Career and college readiness 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activities/services</a:t>
            </a:r>
          </a:p>
          <a:p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Direct student services — 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credit recovery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, academic acceleration</a:t>
            </a:r>
          </a:p>
          <a:p>
            <a:endParaRPr lang="en-US" sz="185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B13470-8062-489E-86FE-BD0AC24F0C91}"/>
              </a:ext>
            </a:extLst>
          </p:cNvPr>
          <p:cNvSpPr txBox="1"/>
          <p:nvPr/>
        </p:nvSpPr>
        <p:spPr>
          <a:xfrm>
            <a:off x="6826897" y="2906797"/>
            <a:ext cx="5178491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subscriptions, software license fees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5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Homeless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 liaison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5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Support for 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homeless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 students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5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Equitable services for </a:t>
            </a:r>
            <a:r>
              <a:rPr lang="en-US" sz="185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nonpublic</a:t>
            </a: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 students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5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50" b="1" dirty="0">
                <a:latin typeface="Calibri" panose="020F0502020204030204" pitchFamily="34" charset="0"/>
                <a:cs typeface="Calibri" panose="020F0502020204030204" pitchFamily="34" charset="0"/>
              </a:rPr>
              <a:t>Reference Admin Manual Feb 2023</a:t>
            </a:r>
          </a:p>
        </p:txBody>
      </p:sp>
    </p:spTree>
    <p:extLst>
      <p:ext uri="{BB962C8B-B14F-4D97-AF65-F5344CB8AC3E}">
        <p14:creationId xmlns:p14="http://schemas.microsoft.com/office/powerpoint/2010/main" val="574910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DA8E7-8D0B-46D1-A1F7-2B6624D64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355" y="317770"/>
            <a:ext cx="8596668" cy="74333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 2A – Allowable Uses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CC2EE-FF9F-453A-B405-473C0A263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32" y="1061109"/>
            <a:ext cx="12075268" cy="5796891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Use for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K-12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– all buildings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Use w/ PDC 1% funds for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Developing/improving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evaluation and support system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Developing initiatives in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recruiting, hiring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teachers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Reducing class size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(CSR)</a:t>
            </a:r>
          </a:p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SNS 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applies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Providing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 - K-12 – vertical teams	</a:t>
            </a:r>
          </a:p>
          <a:p>
            <a:pPr lvl="1"/>
            <a:r>
              <a:rPr lang="en-US" sz="3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Tech, literacy, assessment, curriculum, </a:t>
            </a:r>
            <a:r>
              <a:rPr lang="en-US" sz="3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etc</a:t>
            </a:r>
            <a:endParaRPr lang="en-US" sz="3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Reference Admin Manual Feb 2022 –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pg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70 - 73</a:t>
            </a:r>
          </a:p>
          <a:p>
            <a:endParaRPr lang="en-US" sz="3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17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80577-F0A9-9221-BC53-0550DCFA6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CFF5583-5F49-C8C2-C5C9-99534B2EE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7" y="95693"/>
            <a:ext cx="11958083" cy="81870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4A - Use of Funds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18E01-4D25-890A-5DD2-35367445D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7" y="914401"/>
            <a:ext cx="12142383" cy="5943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Well Rounded Educational Opportunities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</a:p>
          <a:p>
            <a:pPr lvl="1"/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to foreign language, arts, music</a:t>
            </a:r>
          </a:p>
          <a:p>
            <a:pPr lvl="1" algn="just"/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for college/career counseling, FAFSA</a:t>
            </a:r>
          </a:p>
          <a:p>
            <a:pPr lvl="1" algn="just"/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Improving instruction for STEM, computer science</a:t>
            </a:r>
          </a:p>
          <a:p>
            <a:pPr lvl="1" algn="just"/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to AP/IB/dual enrollment</a:t>
            </a:r>
          </a:p>
          <a:p>
            <a:pPr lvl="1" algn="just"/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instruction for American history, civics, economics, geography, </a:t>
            </a:r>
            <a:r>
              <a:rPr lang="en-US" sz="2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endParaRPr lang="en-US" sz="2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 and Healthy Students</a:t>
            </a:r>
          </a:p>
          <a:p>
            <a:pPr marL="457200" lvl="1" indent="0">
              <a:buNone/>
            </a:pP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 / provide community and parent involvement in schools ,school-based mental health and counseling, reduce exclusionary discipline, support dropout prevention, re-entry /credit recovery programs, healthy lifestyle, prevent bullying and/or violence, community relationships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Technology  </a:t>
            </a:r>
          </a:p>
          <a:p>
            <a:pPr marL="457200" lvl="1" indent="0">
              <a:buNone/>
            </a:pP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 for staff/ tech capacity &amp; infrastructure, support digital learning</a:t>
            </a:r>
          </a:p>
          <a:p>
            <a:pPr marL="457200" lvl="1" indent="0"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Source:  Admin Manual Feb 2023 Pg 94</a:t>
            </a:r>
          </a:p>
        </p:txBody>
      </p:sp>
    </p:spTree>
    <p:extLst>
      <p:ext uri="{BB962C8B-B14F-4D97-AF65-F5344CB8AC3E}">
        <p14:creationId xmlns:p14="http://schemas.microsoft.com/office/powerpoint/2010/main" val="2371057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8E16-1488-769E-B9A0-51FC3273F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39771"/>
            <a:ext cx="10421764" cy="81504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of School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3E5A8-079D-9A7F-028C-94E6EC500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98" y="1141401"/>
            <a:ext cx="11994203" cy="53609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Resource Update - 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Admin Manual updated Feb 2023 </a:t>
            </a:r>
            <a:r>
              <a:rPr lang="en-US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endParaRPr lang="en-US" sz="32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fontAlgn="base"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Consolidated Federal Programs Administrative Manual | Missouri Department of Elementary and Secondary Education (mo.gov)</a:t>
            </a:r>
            <a:r>
              <a:rPr lang="en-US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</a:p>
          <a:p>
            <a:pPr marL="0" indent="0" fontAlgn="base">
              <a:spcBef>
                <a:spcPts val="0"/>
              </a:spcBef>
              <a:buNone/>
            </a:pPr>
            <a:endParaRPr lang="en-US" sz="32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 fontAlgn="base"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Enrollment forms </a:t>
            </a:r>
            <a:r>
              <a:rPr lang="en-US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Must Be </a:t>
            </a: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Shared With Families </a:t>
            </a:r>
            <a:r>
              <a:rPr lang="en-US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– Migrant questions / Homeless questions   / EL – English Language survey </a:t>
            </a: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Policies Must Be Distributed </a:t>
            </a:r>
            <a:r>
              <a:rPr lang="en-US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Tiered Monitoring requirement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Parent Engagement Policy -  Source:   LEA </a:t>
            </a:r>
            <a:r>
              <a:rPr lang="en-US" sz="3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ePeGs</a:t>
            </a:r>
            <a:r>
              <a:rPr lang="en-US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Plans Public View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Schoolwide Title 1A Policy -  Source:   LEA </a:t>
            </a:r>
            <a:r>
              <a:rPr lang="en-US" sz="32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ePeGs</a:t>
            </a:r>
            <a:r>
              <a:rPr lang="en-US" sz="3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Plans </a:t>
            </a: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Public View</a:t>
            </a:r>
            <a:endParaRPr lang="en-US" sz="32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769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8E16-1488-769E-B9A0-51FC3273F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540" y="89642"/>
            <a:ext cx="10775400" cy="8655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of School Requirements 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3E5A8-079D-9A7F-028C-94E6EC500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93" y="1065261"/>
            <a:ext cx="12097213" cy="570309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old each Title 1 served building's start of school 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T1 meeting</a:t>
            </a:r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Distribute</a:t>
            </a: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Title 1 Parent/Child/School Compact, Parent’s Right to Know Letter, ESEA Complaint Procedures,  distribute T1 event surveys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Update 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Screen 3 </a:t>
            </a: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Core data for any </a:t>
            </a:r>
            <a:r>
              <a:rPr lang="en-US" sz="3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fedpro</a:t>
            </a: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name changes </a:t>
            </a: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Review </a:t>
            </a:r>
            <a:r>
              <a:rPr lang="en-US" sz="32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ePeGs</a:t>
            </a: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Consolidated Application for 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Final Approval status</a:t>
            </a: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McKinney-Vento </a:t>
            </a: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requirements - Hold M-V district staff meeting &amp; M-V community / agency meeting or share info by email</a:t>
            </a: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Foster Care </a:t>
            </a:r>
            <a:r>
              <a:rPr lang="en-US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requirements – hold district &amp; agency meetings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Start Title 1A 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PK </a:t>
            </a: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services (if applicable) </a:t>
            </a: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Start 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Nonpublic</a:t>
            </a:r>
            <a:r>
              <a:rPr lang="en-US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Title 1 services (if applicable)</a:t>
            </a:r>
          </a:p>
          <a:p>
            <a:pPr marL="0" indent="0">
              <a:buNone/>
            </a:pP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83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8E16-1488-769E-B9A0-51FC3273F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5883"/>
            <a:ext cx="9876156" cy="95481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Required Meetings Title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3E5A8-079D-9A7F-028C-94E6EC500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73" y="1032799"/>
            <a:ext cx="12028654" cy="573931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***Title I Annual Meeting </a:t>
            </a:r>
            <a:r>
              <a:rPr lang="en-US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– Fall 2026 – Monitored – October 2026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Convened at beginning of the school year at </a:t>
            </a:r>
            <a:r>
              <a:rPr lang="en-US" sz="28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T1A served building </a:t>
            </a:r>
            <a:endParaRPr lang="en-US" sz="2800" b="1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◦  All T1 patrons invited to attend  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◦  Must address three required elements (school’s Title I participation, Title I requirements, and parents’ rights to be involved)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Handouts/notifications to all patrons – documents vs digital</a:t>
            </a:r>
            <a:endParaRPr lang="en-US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***Title I  Evaluation Meeting </a:t>
            </a:r>
            <a:r>
              <a:rPr lang="en-US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– Monitored – April 2027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Convened at the end of the school year – monitored April cycle</a:t>
            </a:r>
            <a:endParaRPr lang="en-US" sz="2800" b="1" dirty="0">
              <a:solidFill>
                <a:srgbClr val="000000"/>
              </a:solidFill>
              <a:effectLst/>
              <a:latin typeface="Verdana,Bold"/>
              <a:ea typeface="Calibri" panose="020F0502020204030204" pitchFamily="34" charset="0"/>
              <a:cs typeface="Verdana,Bold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 Review of students’ achievement data, parents’ evaluations, and school-parent compact(s) </a:t>
            </a:r>
            <a:endParaRPr lang="en-US" sz="2800" b="1" dirty="0">
              <a:solidFill>
                <a:srgbClr val="000000"/>
              </a:solidFill>
              <a:effectLst/>
              <a:latin typeface="Verdana,Bold"/>
              <a:ea typeface="Calibri" panose="020F0502020204030204" pitchFamily="34" charset="0"/>
              <a:cs typeface="Verdana,Bold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Identifying strengths and weaknesses of the program(s) per needs assessment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853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953B-6CC4-6E89-9120-98E120740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9204" y="428846"/>
            <a:ext cx="8596668" cy="93212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Evaluation - 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4414D-60E9-53AD-7660-804A16CBD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03" y="1956392"/>
            <a:ext cx="11398102" cy="4570868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Spring evaluation meetings must include 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of:</a:t>
            </a:r>
          </a:p>
          <a:p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Annual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(March 2027) Parent / Family Program Surveys</a:t>
            </a:r>
          </a:p>
          <a:p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 Title 1 </a:t>
            </a: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Events throughout 2026 - 2027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Activity Surveys (reading nights, parent involvement activities, </a:t>
            </a:r>
            <a:r>
              <a:rPr lang="en-US" sz="4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04256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096B-FFD6-A4E3-8314-B4E17510C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362" y="375684"/>
            <a:ext cx="8596668" cy="90022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1A Family / Parent Program Survey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123D58-1FE3-0415-B674-345060F0C7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7507" y="1275908"/>
            <a:ext cx="6624084" cy="5582092"/>
          </a:xfrm>
        </p:spPr>
      </p:pic>
    </p:spTree>
    <p:extLst>
      <p:ext uri="{BB962C8B-B14F-4D97-AF65-F5344CB8AC3E}">
        <p14:creationId xmlns:p14="http://schemas.microsoft.com/office/powerpoint/2010/main" val="4181280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2373C-9DEE-0B64-CFFD-4F2BE7C05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832" y="262563"/>
            <a:ext cx="9781953" cy="55407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 Activity / Family Event Surveys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FC65BC4-290D-363A-D06F-92E2648C6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4252" y="1031358"/>
            <a:ext cx="9781953" cy="6041362"/>
          </a:xfrm>
          <a:solidFill>
            <a:schemeClr val="bg1"/>
          </a:solidFill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4AEB503-FCEB-489D-8BF5-DE106B53C881}"/>
              </a:ext>
            </a:extLst>
          </p:cNvPr>
          <p:cNvSpPr/>
          <p:nvPr/>
        </p:nvSpPr>
        <p:spPr>
          <a:xfrm>
            <a:off x="1446028" y="2604977"/>
            <a:ext cx="8380473" cy="32216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346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7E5C6-9F85-4FA0-B92F-2515E183D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496" y="127591"/>
            <a:ext cx="10391159" cy="145666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EOY Program Evaluation - Spring</a:t>
            </a:r>
            <a:br>
              <a:rPr lang="en-US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***Title 1  Evaluation Meeting </a:t>
            </a:r>
            <a:endParaRPr lang="en-US" sz="4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ED19A-5A35-4D0F-8488-27843B66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446" y="1690577"/>
            <a:ext cx="11727711" cy="490160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Required annually 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at the end of the school year</a:t>
            </a:r>
          </a:p>
          <a:p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Monitored – April 15, 2027 submittal</a:t>
            </a:r>
          </a:p>
          <a:p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Includes 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review of students’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achievement data 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and school-parent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compact(s) </a:t>
            </a:r>
            <a:endParaRPr lang="en-US" sz="3600" b="1" dirty="0">
              <a:solidFill>
                <a:srgbClr val="FF0000"/>
              </a:solidFill>
              <a:latin typeface="Verdana,Bold"/>
              <a:ea typeface="Calibri" panose="020F0502020204030204" pitchFamily="34" charset="0"/>
              <a:cs typeface="Verdana,Bold"/>
            </a:endParaRP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Includes identifying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strengths and weaknesses 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of the program(s) per needs assessment</a:t>
            </a: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Parent &amp; family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evaluation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surveys results review</a:t>
            </a: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Activity / event surveys 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312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53A8A-CCFE-432C-8A40-C654700E0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05" y="248093"/>
            <a:ext cx="10571913" cy="155944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EOY Program Evaluation - Spring</a:t>
            </a:r>
            <a:br>
              <a:rPr lang="en-US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***Title 1, 2, 4  Evaluation Meeting </a:t>
            </a:r>
            <a:endParaRPr lang="en-US" sz="4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2548EB0-9851-408E-894B-D444E6B56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807534"/>
            <a:ext cx="10874720" cy="490160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Required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annually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 at the end of the school year</a:t>
            </a:r>
          </a:p>
          <a:p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Monitored – April 15, 2027</a:t>
            </a:r>
          </a:p>
          <a:p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1 meeting 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Verdana,Bold"/>
              </a:rPr>
              <a:t>can serve for review of  all Federal Programs – must include</a:t>
            </a:r>
          </a:p>
          <a:p>
            <a:pPr lvl="1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must include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sections</a:t>
            </a:r>
          </a:p>
          <a:p>
            <a:pPr lvl="1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Minutes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must be thorough</a:t>
            </a:r>
          </a:p>
          <a:p>
            <a:pPr lvl="1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Attendees</a:t>
            </a:r>
            <a:r>
              <a:rPr lang="en-US" sz="3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must be appropriate for each program</a:t>
            </a:r>
          </a:p>
          <a:p>
            <a:endParaRPr lang="en-US" sz="36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9683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D8DD0-96E5-40A4-9D51-94ADF6890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257" y="0"/>
            <a:ext cx="8596668" cy="96303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4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Meeting Sign-Ins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ABF4A6F-A16C-4E6F-861F-3026296744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9810855"/>
              </p:ext>
            </p:extLst>
          </p:nvPr>
        </p:nvGraphicFramePr>
        <p:xfrm>
          <a:off x="107004" y="1519813"/>
          <a:ext cx="11614826" cy="51470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2359">
                  <a:extLst>
                    <a:ext uri="{9D8B030D-6E8A-4147-A177-3AD203B41FA5}">
                      <a16:colId xmlns:a16="http://schemas.microsoft.com/office/drawing/2014/main" val="3885077488"/>
                    </a:ext>
                  </a:extLst>
                </a:gridCol>
                <a:gridCol w="3092134">
                  <a:extLst>
                    <a:ext uri="{9D8B030D-6E8A-4147-A177-3AD203B41FA5}">
                      <a16:colId xmlns:a16="http://schemas.microsoft.com/office/drawing/2014/main" val="2419172984"/>
                    </a:ext>
                  </a:extLst>
                </a:gridCol>
                <a:gridCol w="4232357">
                  <a:extLst>
                    <a:ext uri="{9D8B030D-6E8A-4147-A177-3AD203B41FA5}">
                      <a16:colId xmlns:a16="http://schemas.microsoft.com/office/drawing/2014/main" val="3759938530"/>
                    </a:ext>
                  </a:extLst>
                </a:gridCol>
                <a:gridCol w="3497976">
                  <a:extLst>
                    <a:ext uri="{9D8B030D-6E8A-4147-A177-3AD203B41FA5}">
                      <a16:colId xmlns:a16="http://schemas.microsoft.com/office/drawing/2014/main" val="1797565962"/>
                    </a:ext>
                  </a:extLst>
                </a:gridCol>
              </a:tblGrid>
              <a:tr h="23205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Building Name ________________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ATTENDEE NAME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Meeting Date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______________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ATTENDEE SIGNATURE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Meeting Name / Purpose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________________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ROLE (PARENT/TEACHER, ADMINISTRATION, PATRON, ETC)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103311"/>
                  </a:ext>
                </a:extLst>
              </a:tr>
              <a:tr h="8826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9141934"/>
                  </a:ext>
                </a:extLst>
              </a:tr>
              <a:tr h="8826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5098795"/>
                  </a:ext>
                </a:extLst>
              </a:tr>
              <a:tr h="88266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850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965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A160CA-6DB3-4635-AD9D-044A7FFDA4D2}"/>
              </a:ext>
            </a:extLst>
          </p:cNvPr>
          <p:cNvSpPr txBox="1"/>
          <p:nvPr/>
        </p:nvSpPr>
        <p:spPr>
          <a:xfrm>
            <a:off x="953311" y="379379"/>
            <a:ext cx="9620655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DESE Applications Sign-in (mo.gov)</a:t>
            </a:r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3082DE-E771-FD53-2395-6961F84C5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73" y="1332689"/>
            <a:ext cx="11352178" cy="54205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783BAD-D868-45ED-9C64-8EC24C7817C0}"/>
              </a:ext>
            </a:extLst>
          </p:cNvPr>
          <p:cNvSpPr txBox="1"/>
          <p:nvPr/>
        </p:nvSpPr>
        <p:spPr>
          <a:xfrm>
            <a:off x="1089498" y="6157609"/>
            <a:ext cx="5209118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**Use Public View for handouts in fall meetings**</a:t>
            </a:r>
          </a:p>
        </p:txBody>
      </p:sp>
    </p:spTree>
    <p:extLst>
      <p:ext uri="{BB962C8B-B14F-4D97-AF65-F5344CB8AC3E}">
        <p14:creationId xmlns:p14="http://schemas.microsoft.com/office/powerpoint/2010/main" val="3852168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FA929B-34CC-0F44-F5E6-DD3031ADD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1163" y="1450109"/>
            <a:ext cx="10928946" cy="49278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B45FCA-57F2-D4D8-BFD2-6BAC458D5CCC}"/>
              </a:ext>
            </a:extLst>
          </p:cNvPr>
          <p:cNvSpPr txBox="1"/>
          <p:nvPr/>
        </p:nvSpPr>
        <p:spPr>
          <a:xfrm>
            <a:off x="2714341" y="95339"/>
            <a:ext cx="6131298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Navigating </a:t>
            </a:r>
            <a:r>
              <a:rPr lang="en-US" sz="4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ePeGs</a:t>
            </a: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1478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8F4D0D-29CD-4DDE-B427-CC02B7B02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"/>
            <a:ext cx="12192000" cy="646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5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847B0-0A2A-43C1-86FF-E13190032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911E921-DB41-4AE3-8D03-FD83FD101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040" y="111760"/>
            <a:ext cx="11765279" cy="684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82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54B09B-2094-9D7F-CDF1-9128877CE220}"/>
              </a:ext>
            </a:extLst>
          </p:cNvPr>
          <p:cNvSpPr txBox="1"/>
          <p:nvPr/>
        </p:nvSpPr>
        <p:spPr>
          <a:xfrm>
            <a:off x="1177158" y="136634"/>
            <a:ext cx="8650013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Funding Transferability / Flexibility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9B6ACA-F9AF-CF7E-794C-93461A8E7A4B}"/>
              </a:ext>
            </a:extLst>
          </p:cNvPr>
          <p:cNvSpPr txBox="1"/>
          <p:nvPr/>
        </p:nvSpPr>
        <p:spPr>
          <a:xfrm>
            <a:off x="1418897" y="2060028"/>
            <a:ext cx="8156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D41304-5AD5-74FB-20F0-F29E5432E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61" y="1008992"/>
            <a:ext cx="11498443" cy="665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756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16F7AD-1CCB-4501-872D-74DA62DFCAB1}"/>
              </a:ext>
            </a:extLst>
          </p:cNvPr>
          <p:cNvSpPr/>
          <p:nvPr/>
        </p:nvSpPr>
        <p:spPr>
          <a:xfrm>
            <a:off x="593274" y="6080692"/>
            <a:ext cx="11040894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ESEA Finance Monitoring Guide | Missouri Department of Elementary and Secondary Education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C1C861-58E9-AA2F-7B29-CCB479677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41" y="262760"/>
            <a:ext cx="11647917" cy="555997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6F658FC-A3A0-E751-438F-5C8F31C27B29}"/>
              </a:ext>
            </a:extLst>
          </p:cNvPr>
          <p:cNvSpPr/>
          <p:nvPr/>
        </p:nvSpPr>
        <p:spPr>
          <a:xfrm>
            <a:off x="4003040" y="853440"/>
            <a:ext cx="2438400" cy="401320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2"/>
                </a:solidFill>
              </a:ln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728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6134C-5663-E93C-12E3-676FF69D3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575" y="85885"/>
            <a:ext cx="11366850" cy="92420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FedPro</a:t>
            </a:r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Tiered Monitoring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86565-41AE-4149-E0D0-9C395EE84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982" y="1523765"/>
            <a:ext cx="11834036" cy="524835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Tiered Monitoring – LEAs by Cohort</a:t>
            </a:r>
          </a:p>
          <a:p>
            <a:pPr lvl="1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Cohort 1 – 2026–2027 </a:t>
            </a:r>
          </a:p>
          <a:p>
            <a:pPr lvl="2"/>
            <a:r>
              <a:rPr lang="en-US" sz="3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(submittal through 2026 - 2027)</a:t>
            </a:r>
          </a:p>
          <a:p>
            <a:pPr lvl="2"/>
            <a:r>
              <a:rPr lang="en-US" sz="3800" b="1" dirty="0">
                <a:latin typeface="Calibri" panose="020F0502020204030204" pitchFamily="34" charset="0"/>
                <a:cs typeface="Calibri" panose="020F0502020204030204" pitchFamily="34" charset="0"/>
              </a:rPr>
              <a:t>(possible in-district visits ’27 – 28)</a:t>
            </a:r>
          </a:p>
          <a:p>
            <a:pPr lvl="1"/>
            <a:endParaRPr lang="en-US" sz="4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Cohort 2 – 2027 – 2028 </a:t>
            </a:r>
          </a:p>
          <a:p>
            <a:pPr lvl="1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Cohort 3 – 2028 – 2029</a:t>
            </a:r>
          </a:p>
        </p:txBody>
      </p:sp>
    </p:spTree>
    <p:extLst>
      <p:ext uri="{BB962C8B-B14F-4D97-AF65-F5344CB8AC3E}">
        <p14:creationId xmlns:p14="http://schemas.microsoft.com/office/powerpoint/2010/main" val="29470097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4E782-CF78-4EF3-8142-48E49329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47" y="233680"/>
            <a:ext cx="10630746" cy="75184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Tiered Monitoring Submittals 2026 - 2027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AE6D5-2F92-4DDD-92C2-68CF5D74F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1273586"/>
            <a:ext cx="11836400" cy="535073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October 15, 2026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– General Provisions / Title 1A / Title 4A</a:t>
            </a:r>
          </a:p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November 15, 2026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– T1C Migrant / T3 LEP</a:t>
            </a:r>
          </a:p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November 30, 2026 - 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Federal Programs Finance Due Date </a:t>
            </a:r>
          </a:p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December 15, 2026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– Title 1A Program</a:t>
            </a:r>
          </a:p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January 15, 2027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– McKinney-Vento Homeless Program &amp; Policies</a:t>
            </a:r>
          </a:p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February 15, 2027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– Migrant / English Language / Foster / T1D Neglected &amp; Delinquent / McKinney-Vento Training</a:t>
            </a:r>
          </a:p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April 15, 2027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–  Evaluation Meetings T1A  / T2A / T4A</a:t>
            </a:r>
          </a:p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April 15, 2027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– Nonpublic Evaluation Meeting (if applicable)</a:t>
            </a:r>
          </a:p>
        </p:txBody>
      </p:sp>
    </p:spTree>
    <p:extLst>
      <p:ext uri="{BB962C8B-B14F-4D97-AF65-F5344CB8AC3E}">
        <p14:creationId xmlns:p14="http://schemas.microsoft.com/office/powerpoint/2010/main" val="33123692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7D6EE-AE07-8B8E-5EA4-C2D9964EB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81" y="127591"/>
            <a:ext cx="10579396" cy="68048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 Examples </a:t>
            </a:r>
            <a:r>
              <a:rPr lang="en-US" sz="4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October Submittal 2026 - 2027</a:t>
            </a:r>
            <a:br>
              <a:rPr lang="en-US" sz="4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4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5291D-3008-9B41-7EA0-A4D73B565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04" y="1040860"/>
            <a:ext cx="12014791" cy="557395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MSBA </a:t>
            </a:r>
            <a:r>
              <a:rPr lang="en-US" sz="3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3000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Missouri School Boards' Association | Home (mosba.org)</a:t>
            </a:r>
            <a:endParaRPr lang="en-US" sz="30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3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4A </a:t>
            </a:r>
            <a:r>
              <a:rPr lang="en-US" sz="3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Internet Safety – EHB – AP1 Technology Safety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3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1A </a:t>
            </a:r>
            <a:r>
              <a:rPr lang="en-US" sz="3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McKinney Vento Homeless  -  IGBCA – AF1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3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1A </a:t>
            </a:r>
            <a:r>
              <a:rPr lang="en-US" sz="3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Foster Students – IGBE – AP1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3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1A </a:t>
            </a:r>
            <a:r>
              <a:rPr lang="en-US" sz="3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Parent &amp; Family Involvement – LEA/District – IGBC-AF1 		</a:t>
            </a:r>
            <a:r>
              <a:rPr lang="en-US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 ** SUBMIT </a:t>
            </a:r>
            <a:r>
              <a:rPr lang="en-US" sz="3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 EPEGS PLAN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3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1A </a:t>
            </a:r>
            <a:r>
              <a:rPr lang="en-US" sz="3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Parent and Family Involvement – Building – IGBC – </a:t>
            </a:r>
            <a:r>
              <a:rPr lang="en-US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AF2 				 ** SUBMIT PUBLIC EPEGS </a:t>
            </a:r>
            <a:r>
              <a:rPr lang="en-US" sz="3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3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Migrant</a:t>
            </a:r>
            <a:r>
              <a:rPr lang="en-US" sz="3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Students – IGBCB – AP 1</a:t>
            </a:r>
          </a:p>
          <a:p>
            <a:pPr marL="0" marR="0" algn="just">
              <a:spcBef>
                <a:spcPts val="0"/>
              </a:spcBef>
              <a:spcAft>
                <a:spcPts val="800"/>
              </a:spcAft>
            </a:pPr>
            <a:r>
              <a:rPr lang="en-US" sz="3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English Learners </a:t>
            </a:r>
            <a:r>
              <a:rPr lang="en-US" sz="3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(EL) – IGBH – AP1 / Lau Plan</a:t>
            </a:r>
          </a:p>
          <a:p>
            <a:endParaRPr lang="en-US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062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74858-61BF-483C-A33C-AA89E02E2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06" y="216195"/>
            <a:ext cx="11376837" cy="1320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MCE – Missouri Consultants for Education - </a:t>
            </a:r>
            <a:r>
              <a:rPr lang="en-US" b="1" u="sng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Missouri Consultants for Education (moconed.com)</a:t>
            </a:r>
            <a:r>
              <a:rPr lang="en-U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C29B9-EB58-F770-713B-73E7734A2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093" y="1570075"/>
            <a:ext cx="11695814" cy="507173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4A 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Internet Usage – Policy 6320 AE – 6320 Regulation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1A 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McKinney Vento Homeless – Policy 2260 – Identification, Enrollment, etc.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 1A 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Foster Students – Policy PRF 2760 – Foster Transportation, BID, etc.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Migrant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Students – Policy PR 2270 – Identification of students, etc.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English Learners 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(EL) – Policy 6180 EL Procedures, Home Language Survey,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4594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D9A283-533B-D4EF-1F1A-5D9FBF93DA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009" y="204713"/>
            <a:ext cx="11420272" cy="648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812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8E16-1488-769E-B9A0-51FC3273F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004" y="207921"/>
            <a:ext cx="10906750" cy="90044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FedPro</a:t>
            </a:r>
            <a:r>
              <a:rPr lang="en-US" sz="4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Annual Conference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3E5A8-079D-9A7F-028C-94E6EC500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110" y="1108365"/>
            <a:ext cx="10288137" cy="5541714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4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October 4-6,  2026</a:t>
            </a:r>
          </a:p>
          <a:p>
            <a:pPr marL="0" indent="0" algn="ctr">
              <a:buNone/>
            </a:pPr>
            <a:r>
              <a:rPr lang="en-US" sz="4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September 2027???</a:t>
            </a:r>
          </a:p>
          <a:p>
            <a:pPr marL="0" indent="0" algn="ctr">
              <a:buNone/>
            </a:pPr>
            <a:r>
              <a:rPr lang="en-US" sz="4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Columbia MO</a:t>
            </a:r>
          </a:p>
          <a:p>
            <a:pPr marL="0" indent="0">
              <a:buNone/>
            </a:pPr>
            <a:endParaRPr lang="en-US" sz="4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 Conference Link at </a:t>
            </a:r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Federal Programs | Missouri Department of Elementary and Secondary Education</a:t>
            </a: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3253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4CD6-5419-4CA9-ADE4-15F040061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3429" y="127591"/>
            <a:ext cx="7678865" cy="247942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Frink-</a:t>
            </a:r>
            <a:r>
              <a:rPr lang="en-US" sz="4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Hedglin</a:t>
            </a:r>
            <a:b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DFHConsulting</a:t>
            </a:r>
            <a:b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dfhconsulting@socket.net</a:t>
            </a:r>
            <a:b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573/864-9954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047956-E035-4CC7-B56F-45E5F2322D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553" y="2761952"/>
            <a:ext cx="9609054" cy="3929348"/>
          </a:xfrm>
          <a:solidFill>
            <a:schemeClr val="bg2"/>
          </a:solidFill>
          <a:ln>
            <a:solidFill>
              <a:srgbClr val="92D050"/>
            </a:solidFill>
            <a:prstDash val="solid"/>
          </a:ln>
        </p:spPr>
        <p:txBody>
          <a:bodyPr numCol="2">
            <a:noAutofit/>
          </a:bodyPr>
          <a:lstStyle/>
          <a:p>
            <a:pPr algn="l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Technical Assistance</a:t>
            </a:r>
          </a:p>
          <a:p>
            <a:pPr algn="l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Programs</a:t>
            </a:r>
          </a:p>
          <a:p>
            <a:pPr algn="l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 Plans</a:t>
            </a:r>
          </a:p>
          <a:p>
            <a:pPr algn="l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 Budgets</a:t>
            </a:r>
          </a:p>
          <a:p>
            <a:pPr algn="l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Tiered Monitoring </a:t>
            </a:r>
          </a:p>
          <a:p>
            <a:pPr algn="l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Coaching &amp; Preparation 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Phone Consultation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Virtual Assistance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In-District Training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Workshops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On-going Assistance</a:t>
            </a:r>
          </a:p>
        </p:txBody>
      </p:sp>
      <p:sp>
        <p:nvSpPr>
          <p:cNvPr id="8" name="Flowchart: Extract 7">
            <a:extLst>
              <a:ext uri="{FF2B5EF4-FFF2-40B4-BE49-F238E27FC236}">
                <a16:creationId xmlns:a16="http://schemas.microsoft.com/office/drawing/2014/main" id="{99134302-6284-4CAC-8C18-219EEC8AD126}"/>
              </a:ext>
            </a:extLst>
          </p:cNvPr>
          <p:cNvSpPr/>
          <p:nvPr/>
        </p:nvSpPr>
        <p:spPr>
          <a:xfrm>
            <a:off x="10691813" y="3262313"/>
            <a:ext cx="45719" cy="45719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Extract 8">
            <a:extLst>
              <a:ext uri="{FF2B5EF4-FFF2-40B4-BE49-F238E27FC236}">
                <a16:creationId xmlns:a16="http://schemas.microsoft.com/office/drawing/2014/main" id="{D7E2995E-4700-4C77-86F8-1E47D5E4A03E}"/>
              </a:ext>
            </a:extLst>
          </p:cNvPr>
          <p:cNvSpPr/>
          <p:nvPr/>
        </p:nvSpPr>
        <p:spPr>
          <a:xfrm>
            <a:off x="9934576" y="1152522"/>
            <a:ext cx="1557337" cy="1924050"/>
          </a:xfrm>
          <a:prstGeom prst="flowChartExtra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B96550C1-C096-42DE-95BF-DAD95550A2BC}"/>
              </a:ext>
            </a:extLst>
          </p:cNvPr>
          <p:cNvSpPr/>
          <p:nvPr/>
        </p:nvSpPr>
        <p:spPr>
          <a:xfrm flipH="1" flipV="1">
            <a:off x="9934577" y="3076573"/>
            <a:ext cx="1557336" cy="2033587"/>
          </a:xfrm>
          <a:prstGeom prst="triangle">
            <a:avLst>
              <a:gd name="adj" fmla="val 48273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D51E38-EA6D-49C1-A6CB-7F6309144735}"/>
              </a:ext>
            </a:extLst>
          </p:cNvPr>
          <p:cNvSpPr txBox="1"/>
          <p:nvPr/>
        </p:nvSpPr>
        <p:spPr>
          <a:xfrm>
            <a:off x="10206039" y="2761952"/>
            <a:ext cx="985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 DFH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330401A-5F56-4106-963F-21ABFEA9D13A}"/>
              </a:ext>
            </a:extLst>
          </p:cNvPr>
          <p:cNvCxnSpPr>
            <a:cxnSpLocks/>
          </p:cNvCxnSpPr>
          <p:nvPr/>
        </p:nvCxnSpPr>
        <p:spPr>
          <a:xfrm>
            <a:off x="9732644" y="1152523"/>
            <a:ext cx="18883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297D32F-008C-4F04-9AC1-3F15B21864B3}"/>
              </a:ext>
            </a:extLst>
          </p:cNvPr>
          <p:cNvCxnSpPr>
            <a:cxnSpLocks/>
            <a:stCxn id="10" idx="0"/>
            <a:endCxn id="10" idx="0"/>
          </p:cNvCxnSpPr>
          <p:nvPr/>
        </p:nvCxnSpPr>
        <p:spPr>
          <a:xfrm>
            <a:off x="10740140" y="511016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FDF2CF3-60AB-4705-9FAB-0B9992F0A0A6}"/>
              </a:ext>
            </a:extLst>
          </p:cNvPr>
          <p:cNvCxnSpPr>
            <a:cxnSpLocks/>
          </p:cNvCxnSpPr>
          <p:nvPr/>
        </p:nvCxnSpPr>
        <p:spPr>
          <a:xfrm flipH="1">
            <a:off x="9861176" y="5143500"/>
            <a:ext cx="18450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E02907E-5EDC-4C7A-B1DE-CD8D1DDDE07B}"/>
              </a:ext>
            </a:extLst>
          </p:cNvPr>
          <p:cNvCxnSpPr>
            <a:endCxn id="10" idx="0"/>
          </p:cNvCxnSpPr>
          <p:nvPr/>
        </p:nvCxnSpPr>
        <p:spPr>
          <a:xfrm flipH="1" flipV="1">
            <a:off x="10740140" y="5110160"/>
            <a:ext cx="77879" cy="33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66B625-894E-40AB-AF82-5E0BB34A6C9F}"/>
              </a:ext>
            </a:extLst>
          </p:cNvPr>
          <p:cNvCxnSpPr>
            <a:cxnSpLocks/>
          </p:cNvCxnSpPr>
          <p:nvPr/>
        </p:nvCxnSpPr>
        <p:spPr>
          <a:xfrm>
            <a:off x="9663953" y="1152522"/>
            <a:ext cx="20422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29081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3122</TotalTime>
  <Words>2227</Words>
  <Application>Microsoft Office PowerPoint</Application>
  <PresentationFormat>Widescreen</PresentationFormat>
  <Paragraphs>293</Paragraphs>
  <Slides>42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Calibri</vt:lpstr>
      <vt:lpstr>Symbol</vt:lpstr>
      <vt:lpstr>Trebuchet MS</vt:lpstr>
      <vt:lpstr>Verdana,Bold</vt:lpstr>
      <vt:lpstr>Wingdings</vt:lpstr>
      <vt:lpstr>Wingdings 3</vt:lpstr>
      <vt:lpstr>Facet</vt:lpstr>
      <vt:lpstr>MARE Conference Fall 2026 Federal Programs Getting Ready for 2026 - 2027</vt:lpstr>
      <vt:lpstr>Federal Programs - Essential Elements  </vt:lpstr>
      <vt:lpstr>Staying Updated – Federal Programs</vt:lpstr>
      <vt:lpstr>Federal Programs | Missouri Department of Elementary and Secondary Education</vt:lpstr>
      <vt:lpstr>PowerPoint Presentation</vt:lpstr>
      <vt:lpstr>PowerPoint Presentation</vt:lpstr>
      <vt:lpstr>Staying Updated – Administrative Memos </vt:lpstr>
      <vt:lpstr>Resources</vt:lpstr>
      <vt:lpstr>Title 1A Programming</vt:lpstr>
      <vt:lpstr>Title 1A Programs</vt:lpstr>
      <vt:lpstr>Calendar Reminders – 2026 – 2027 Federal Programs </vt:lpstr>
      <vt:lpstr>Consolidated Application - ePeGs “Remember to’s”</vt:lpstr>
      <vt:lpstr>FedPro Epegs system - “Rule of 30’s”</vt:lpstr>
      <vt:lpstr>Carryover Reminders</vt:lpstr>
      <vt:lpstr>Payment Requests – Submit &amp; Paid</vt:lpstr>
      <vt:lpstr>PowerPoint Presentation</vt:lpstr>
      <vt:lpstr>FedPro Reporting     Core Data Submittal - October 15, 2022</vt:lpstr>
      <vt:lpstr>Title 1A – Allowable Uses For Served Buildings </vt:lpstr>
      <vt:lpstr>Title 2A – Allowable Uses </vt:lpstr>
      <vt:lpstr>Title 4A - Use of Funds </vt:lpstr>
      <vt:lpstr>Start of School Requirements</vt:lpstr>
      <vt:lpstr>Start of School Requirements </vt:lpstr>
      <vt:lpstr>Required Meetings Title 1</vt:lpstr>
      <vt:lpstr>Program Evaluation - Surveys</vt:lpstr>
      <vt:lpstr>Title 1A Family / Parent Program Survey</vt:lpstr>
      <vt:lpstr>Title 1 Activity / Family Event Surveys</vt:lpstr>
      <vt:lpstr>EOY Program Evaluation - Spring  ***Title 1  Evaluation Meeting </vt:lpstr>
      <vt:lpstr>EOY Program Evaluation - Spring  ***Title 1, 2, 4  Evaluation Meeting </vt:lpstr>
      <vt:lpstr>All Meeting Sign-Ins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FedPro Tiered Monitoring</vt:lpstr>
      <vt:lpstr>Tiered Monitoring Submittals 2026 - 2027</vt:lpstr>
      <vt:lpstr>Policy Examples – October Submittal 2026 - 2027 </vt:lpstr>
      <vt:lpstr>MCE – Missouri Consultants for Education - Missouri Consultants for Education (moconed.com)  </vt:lpstr>
      <vt:lpstr>PowerPoint Presentation</vt:lpstr>
      <vt:lpstr>FedPro Annual Conference</vt:lpstr>
      <vt:lpstr>De Frink-Hedglin DFHConsulting dfhconsulting@socket.net 573/864-9954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JD FH</dc:creator>
  <cp:lastModifiedBy>Kevien</cp:lastModifiedBy>
  <cp:revision>262</cp:revision>
  <cp:lastPrinted>2025-10-10T15:12:57Z</cp:lastPrinted>
  <dcterms:created xsi:type="dcterms:W3CDTF">2021-10-12T16:26:22Z</dcterms:created>
  <dcterms:modified xsi:type="dcterms:W3CDTF">2026-10-12T15:17:00Z</dcterms:modified>
</cp:coreProperties>
</file>