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28"/>
  </p:notesMasterIdLst>
  <p:handoutMasterIdLst>
    <p:handoutMasterId r:id="rId29"/>
  </p:handoutMasterIdLst>
  <p:sldIdLst>
    <p:sldId id="256" r:id="rId5"/>
    <p:sldId id="357" r:id="rId6"/>
    <p:sldId id="349" r:id="rId7"/>
    <p:sldId id="348" r:id="rId8"/>
    <p:sldId id="273" r:id="rId9"/>
    <p:sldId id="272" r:id="rId10"/>
    <p:sldId id="361" r:id="rId11"/>
    <p:sldId id="306" r:id="rId12"/>
    <p:sldId id="352" r:id="rId13"/>
    <p:sldId id="308" r:id="rId14"/>
    <p:sldId id="356" r:id="rId15"/>
    <p:sldId id="316" r:id="rId16"/>
    <p:sldId id="311" r:id="rId17"/>
    <p:sldId id="341" r:id="rId18"/>
    <p:sldId id="334" r:id="rId19"/>
    <p:sldId id="338" r:id="rId20"/>
    <p:sldId id="354" r:id="rId21"/>
    <p:sldId id="292" r:id="rId22"/>
    <p:sldId id="362" r:id="rId23"/>
    <p:sldId id="344" r:id="rId24"/>
    <p:sldId id="366" r:id="rId25"/>
    <p:sldId id="367" r:id="rId26"/>
    <p:sldId id="347" r:id="rId27"/>
  </p:sldIdLst>
  <p:sldSz cx="9144000" cy="5143500" type="screen16x9"/>
  <p:notesSz cx="7010400" cy="92964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anya McGee" initials="TM" lastIdx="2" clrIdx="0">
    <p:extLst>
      <p:ext uri="{19B8F6BF-5375-455C-9EA6-DF929625EA0E}">
        <p15:presenceInfo xmlns:p15="http://schemas.microsoft.com/office/powerpoint/2012/main" userId="S-1-5-21-3222061595-732799848-2956756862-149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2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8D371B-5BD6-4B37-95EC-442E8B52EEB7}" v="5" dt="2026-10-12T18:50:50.5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804" autoAdjust="0"/>
    <p:restoredTop sz="85302" autoAdjust="0"/>
  </p:normalViewPr>
  <p:slideViewPr>
    <p:cSldViewPr snapToGrid="0" snapToObjects="1">
      <p:cViewPr varScale="1">
        <p:scale>
          <a:sx n="127" d="100"/>
          <a:sy n="127" d="100"/>
        </p:scale>
        <p:origin x="810" y="11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-30804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88" d="100"/>
          <a:sy n="88" d="100"/>
        </p:scale>
        <p:origin x="3822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commentAuthors" Target="commentAuthors.xml"/><Relationship Id="rId35" Type="http://schemas.microsoft.com/office/2015/10/relationships/revisionInfo" Target="revisionInfo.xml"/><Relationship Id="rId8" Type="http://schemas.openxmlformats.org/officeDocument/2006/relationships/slide" Target="slides/slide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F2886B-0D8D-4503-8106-8EC2644E052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11F3AB36-46FD-4F0D-899F-1F7A5004678E}">
      <dgm:prSet/>
      <dgm:spPr/>
      <dgm:t>
        <a:bodyPr/>
        <a:lstStyle/>
        <a:p>
          <a:r>
            <a:rPr lang="en-US" dirty="0"/>
            <a:t>Identify funding sources </a:t>
          </a:r>
        </a:p>
      </dgm:t>
    </dgm:pt>
    <dgm:pt modelId="{DD19BA1A-9121-41D7-9A08-51253D7617DE}" type="parTrans" cxnId="{1BD056BF-BAFF-40F5-9EDD-24AB3914E281}">
      <dgm:prSet/>
      <dgm:spPr/>
      <dgm:t>
        <a:bodyPr/>
        <a:lstStyle/>
        <a:p>
          <a:endParaRPr lang="en-US"/>
        </a:p>
      </dgm:t>
    </dgm:pt>
    <dgm:pt modelId="{04DC63E6-56D1-40DC-8742-CEEC0A58510B}" type="sibTrans" cxnId="{1BD056BF-BAFF-40F5-9EDD-24AB3914E281}">
      <dgm:prSet/>
      <dgm:spPr/>
      <dgm:t>
        <a:bodyPr/>
        <a:lstStyle/>
        <a:p>
          <a:endParaRPr lang="en-US"/>
        </a:p>
      </dgm:t>
    </dgm:pt>
    <dgm:pt modelId="{F9CFC371-20DD-494C-8E14-66FAC7A2A304}">
      <dgm:prSet custT="1"/>
      <dgm:spPr/>
      <dgm:t>
        <a:bodyPr/>
        <a:lstStyle/>
        <a:p>
          <a:r>
            <a:rPr lang="en-US" sz="2400" dirty="0"/>
            <a:t>Discuss the different types of aid</a:t>
          </a:r>
        </a:p>
      </dgm:t>
    </dgm:pt>
    <dgm:pt modelId="{F14A9D6C-CFA5-494C-A711-8060FB2614FE}" type="parTrans" cxnId="{9931E614-03F3-4694-8056-1D2C4D898A25}">
      <dgm:prSet/>
      <dgm:spPr/>
      <dgm:t>
        <a:bodyPr/>
        <a:lstStyle/>
        <a:p>
          <a:endParaRPr lang="en-US"/>
        </a:p>
      </dgm:t>
    </dgm:pt>
    <dgm:pt modelId="{F6842EB5-BEC0-40CF-BB74-91EB6D88A3E0}" type="sibTrans" cxnId="{9931E614-03F3-4694-8056-1D2C4D898A25}">
      <dgm:prSet/>
      <dgm:spPr/>
      <dgm:t>
        <a:bodyPr/>
        <a:lstStyle/>
        <a:p>
          <a:endParaRPr lang="en-US"/>
        </a:p>
      </dgm:t>
    </dgm:pt>
    <dgm:pt modelId="{7B916F20-76CA-4598-A7FA-515B70AFC894}">
      <dgm:prSet custT="1"/>
      <dgm:spPr/>
      <dgm:t>
        <a:bodyPr/>
        <a:lstStyle/>
        <a:p>
          <a:r>
            <a:rPr lang="en-US" sz="2400" dirty="0"/>
            <a:t>Free Application for Federal Student Aid (FAFSA)</a:t>
          </a:r>
        </a:p>
      </dgm:t>
    </dgm:pt>
    <dgm:pt modelId="{209C25D2-6736-4171-8A83-7A403F60580C}" type="parTrans" cxnId="{50DAFEE8-CF04-467B-8A96-817475086A63}">
      <dgm:prSet/>
      <dgm:spPr/>
      <dgm:t>
        <a:bodyPr/>
        <a:lstStyle/>
        <a:p>
          <a:endParaRPr lang="en-US"/>
        </a:p>
      </dgm:t>
    </dgm:pt>
    <dgm:pt modelId="{874B472D-5AD7-4C95-B9DF-35108AB13319}" type="sibTrans" cxnId="{50DAFEE8-CF04-467B-8A96-817475086A63}">
      <dgm:prSet/>
      <dgm:spPr/>
      <dgm:t>
        <a:bodyPr/>
        <a:lstStyle/>
        <a:p>
          <a:endParaRPr lang="en-US"/>
        </a:p>
      </dgm:t>
    </dgm:pt>
    <dgm:pt modelId="{7FE0E293-28EB-40BC-9774-9A6BB370238E}">
      <dgm:prSet custT="1"/>
      <dgm:spPr/>
      <dgm:t>
        <a:bodyPr/>
        <a:lstStyle/>
        <a:p>
          <a:r>
            <a:rPr lang="en-US" sz="2400" dirty="0"/>
            <a:t>Common Errors</a:t>
          </a:r>
        </a:p>
      </dgm:t>
    </dgm:pt>
    <dgm:pt modelId="{EB55A79D-41F3-409D-96B4-07717259BE9B}" type="parTrans" cxnId="{EA2EDD22-1054-4D7B-8A09-4253D2F3E4EE}">
      <dgm:prSet/>
      <dgm:spPr/>
      <dgm:t>
        <a:bodyPr/>
        <a:lstStyle/>
        <a:p>
          <a:endParaRPr lang="en-US"/>
        </a:p>
      </dgm:t>
    </dgm:pt>
    <dgm:pt modelId="{6ED4D60D-EAC2-43A2-B1A5-65DCD537724D}" type="sibTrans" cxnId="{EA2EDD22-1054-4D7B-8A09-4253D2F3E4EE}">
      <dgm:prSet/>
      <dgm:spPr/>
      <dgm:t>
        <a:bodyPr/>
        <a:lstStyle/>
        <a:p>
          <a:endParaRPr lang="en-US"/>
        </a:p>
      </dgm:t>
    </dgm:pt>
    <dgm:pt modelId="{44386FE5-70FB-43C2-A993-0A7300E72424}">
      <dgm:prSet custT="1"/>
      <dgm:spPr/>
      <dgm:t>
        <a:bodyPr/>
        <a:lstStyle/>
        <a:p>
          <a:r>
            <a:rPr lang="en-US" sz="2400" dirty="0"/>
            <a:t>General Timeline</a:t>
          </a:r>
        </a:p>
      </dgm:t>
    </dgm:pt>
    <dgm:pt modelId="{3E1D5E3F-BAE8-4DCD-8CD5-2651D518621E}" type="parTrans" cxnId="{C8DD6F23-9B6C-47CC-8FFB-96D6B486A9E4}">
      <dgm:prSet/>
      <dgm:spPr/>
      <dgm:t>
        <a:bodyPr/>
        <a:lstStyle/>
        <a:p>
          <a:endParaRPr lang="en-US"/>
        </a:p>
      </dgm:t>
    </dgm:pt>
    <dgm:pt modelId="{5CC3E2F9-35BE-4AE4-A6B1-E166DD8BD1F8}" type="sibTrans" cxnId="{C8DD6F23-9B6C-47CC-8FFB-96D6B486A9E4}">
      <dgm:prSet/>
      <dgm:spPr/>
      <dgm:t>
        <a:bodyPr/>
        <a:lstStyle/>
        <a:p>
          <a:endParaRPr lang="en-US"/>
        </a:p>
      </dgm:t>
    </dgm:pt>
    <dgm:pt modelId="{CCDB4DEF-3EE8-4A8B-BE3C-A70320AEAA9F}" type="pres">
      <dgm:prSet presAssocID="{E2F2886B-0D8D-4503-8106-8EC2644E0524}" presName="diagram" presStyleCnt="0">
        <dgm:presLayoutVars>
          <dgm:dir/>
          <dgm:resizeHandles val="exact"/>
        </dgm:presLayoutVars>
      </dgm:prSet>
      <dgm:spPr/>
    </dgm:pt>
    <dgm:pt modelId="{DB81CA4E-3BAC-4AD7-A9E9-D21DCE2FFEB1}" type="pres">
      <dgm:prSet presAssocID="{11F3AB36-46FD-4F0D-899F-1F7A5004678E}" presName="node" presStyleLbl="node1" presStyleIdx="0" presStyleCnt="5">
        <dgm:presLayoutVars>
          <dgm:bulletEnabled val="1"/>
        </dgm:presLayoutVars>
      </dgm:prSet>
      <dgm:spPr/>
    </dgm:pt>
    <dgm:pt modelId="{56DFA004-E81F-48B7-87C2-B1B6472BE1AF}" type="pres">
      <dgm:prSet presAssocID="{04DC63E6-56D1-40DC-8742-CEEC0A58510B}" presName="sibTrans" presStyleCnt="0"/>
      <dgm:spPr/>
    </dgm:pt>
    <dgm:pt modelId="{AF1CEF30-6A6F-49E1-97ED-7D1A533ECEB0}" type="pres">
      <dgm:prSet presAssocID="{F9CFC371-20DD-494C-8E14-66FAC7A2A304}" presName="node" presStyleLbl="node1" presStyleIdx="1" presStyleCnt="5">
        <dgm:presLayoutVars>
          <dgm:bulletEnabled val="1"/>
        </dgm:presLayoutVars>
      </dgm:prSet>
      <dgm:spPr/>
    </dgm:pt>
    <dgm:pt modelId="{849F4DC8-D87D-4E89-BB6F-3B6607204F32}" type="pres">
      <dgm:prSet presAssocID="{F6842EB5-BEC0-40CF-BB74-91EB6D88A3E0}" presName="sibTrans" presStyleCnt="0"/>
      <dgm:spPr/>
    </dgm:pt>
    <dgm:pt modelId="{D51B7210-8F9E-493E-9500-E9028D876791}" type="pres">
      <dgm:prSet presAssocID="{7B916F20-76CA-4598-A7FA-515B70AFC894}" presName="node" presStyleLbl="node1" presStyleIdx="2" presStyleCnt="5">
        <dgm:presLayoutVars>
          <dgm:bulletEnabled val="1"/>
        </dgm:presLayoutVars>
      </dgm:prSet>
      <dgm:spPr/>
    </dgm:pt>
    <dgm:pt modelId="{9DD5C2FC-E489-447B-9C32-A7EBD2AB3658}" type="pres">
      <dgm:prSet presAssocID="{874B472D-5AD7-4C95-B9DF-35108AB13319}" presName="sibTrans" presStyleCnt="0"/>
      <dgm:spPr/>
    </dgm:pt>
    <dgm:pt modelId="{26CDEE31-1D3A-4011-A72D-C4937CED715B}" type="pres">
      <dgm:prSet presAssocID="{7FE0E293-28EB-40BC-9774-9A6BB370238E}" presName="node" presStyleLbl="node1" presStyleIdx="3" presStyleCnt="5">
        <dgm:presLayoutVars>
          <dgm:bulletEnabled val="1"/>
        </dgm:presLayoutVars>
      </dgm:prSet>
      <dgm:spPr/>
    </dgm:pt>
    <dgm:pt modelId="{EB533D9F-3D4D-46A0-90FE-E664C15E56FB}" type="pres">
      <dgm:prSet presAssocID="{6ED4D60D-EAC2-43A2-B1A5-65DCD537724D}" presName="sibTrans" presStyleCnt="0"/>
      <dgm:spPr/>
    </dgm:pt>
    <dgm:pt modelId="{C30303F8-8A24-47D5-810D-19318E386350}" type="pres">
      <dgm:prSet presAssocID="{44386FE5-70FB-43C2-A993-0A7300E72424}" presName="node" presStyleLbl="node1" presStyleIdx="4" presStyleCnt="5">
        <dgm:presLayoutVars>
          <dgm:bulletEnabled val="1"/>
        </dgm:presLayoutVars>
      </dgm:prSet>
      <dgm:spPr/>
    </dgm:pt>
  </dgm:ptLst>
  <dgm:cxnLst>
    <dgm:cxn modelId="{9931E614-03F3-4694-8056-1D2C4D898A25}" srcId="{E2F2886B-0D8D-4503-8106-8EC2644E0524}" destId="{F9CFC371-20DD-494C-8E14-66FAC7A2A304}" srcOrd="1" destOrd="0" parTransId="{F14A9D6C-CFA5-494C-A711-8060FB2614FE}" sibTransId="{F6842EB5-BEC0-40CF-BB74-91EB6D88A3E0}"/>
    <dgm:cxn modelId="{364F8419-FB62-414F-A96A-249298544249}" type="presOf" srcId="{7B916F20-76CA-4598-A7FA-515B70AFC894}" destId="{D51B7210-8F9E-493E-9500-E9028D876791}" srcOrd="0" destOrd="0" presId="urn:microsoft.com/office/officeart/2005/8/layout/default"/>
    <dgm:cxn modelId="{EA2EDD22-1054-4D7B-8A09-4253D2F3E4EE}" srcId="{E2F2886B-0D8D-4503-8106-8EC2644E0524}" destId="{7FE0E293-28EB-40BC-9774-9A6BB370238E}" srcOrd="3" destOrd="0" parTransId="{EB55A79D-41F3-409D-96B4-07717259BE9B}" sibTransId="{6ED4D60D-EAC2-43A2-B1A5-65DCD537724D}"/>
    <dgm:cxn modelId="{C8DD6F23-9B6C-47CC-8FFB-96D6B486A9E4}" srcId="{E2F2886B-0D8D-4503-8106-8EC2644E0524}" destId="{44386FE5-70FB-43C2-A993-0A7300E72424}" srcOrd="4" destOrd="0" parTransId="{3E1D5E3F-BAE8-4DCD-8CD5-2651D518621E}" sibTransId="{5CC3E2F9-35BE-4AE4-A6B1-E166DD8BD1F8}"/>
    <dgm:cxn modelId="{16460F34-2423-4A1B-9267-B3B391EA7F16}" type="presOf" srcId="{F9CFC371-20DD-494C-8E14-66FAC7A2A304}" destId="{AF1CEF30-6A6F-49E1-97ED-7D1A533ECEB0}" srcOrd="0" destOrd="0" presId="urn:microsoft.com/office/officeart/2005/8/layout/default"/>
    <dgm:cxn modelId="{30E8E350-9921-4E1C-B530-158292631AB5}" type="presOf" srcId="{11F3AB36-46FD-4F0D-899F-1F7A5004678E}" destId="{DB81CA4E-3BAC-4AD7-A9E9-D21DCE2FFEB1}" srcOrd="0" destOrd="0" presId="urn:microsoft.com/office/officeart/2005/8/layout/default"/>
    <dgm:cxn modelId="{EE86D68C-41B0-41A9-8483-600A4427A4E4}" type="presOf" srcId="{E2F2886B-0D8D-4503-8106-8EC2644E0524}" destId="{CCDB4DEF-3EE8-4A8B-BE3C-A70320AEAA9F}" srcOrd="0" destOrd="0" presId="urn:microsoft.com/office/officeart/2005/8/layout/default"/>
    <dgm:cxn modelId="{C889B08D-5111-4613-99F1-F9939B1D271B}" type="presOf" srcId="{44386FE5-70FB-43C2-A993-0A7300E72424}" destId="{C30303F8-8A24-47D5-810D-19318E386350}" srcOrd="0" destOrd="0" presId="urn:microsoft.com/office/officeart/2005/8/layout/default"/>
    <dgm:cxn modelId="{03D7C4A5-1D41-4222-AA37-86E0689728BD}" type="presOf" srcId="{7FE0E293-28EB-40BC-9774-9A6BB370238E}" destId="{26CDEE31-1D3A-4011-A72D-C4937CED715B}" srcOrd="0" destOrd="0" presId="urn:microsoft.com/office/officeart/2005/8/layout/default"/>
    <dgm:cxn modelId="{1BD056BF-BAFF-40F5-9EDD-24AB3914E281}" srcId="{E2F2886B-0D8D-4503-8106-8EC2644E0524}" destId="{11F3AB36-46FD-4F0D-899F-1F7A5004678E}" srcOrd="0" destOrd="0" parTransId="{DD19BA1A-9121-41D7-9A08-51253D7617DE}" sibTransId="{04DC63E6-56D1-40DC-8742-CEEC0A58510B}"/>
    <dgm:cxn modelId="{50DAFEE8-CF04-467B-8A96-817475086A63}" srcId="{E2F2886B-0D8D-4503-8106-8EC2644E0524}" destId="{7B916F20-76CA-4598-A7FA-515B70AFC894}" srcOrd="2" destOrd="0" parTransId="{209C25D2-6736-4171-8A83-7A403F60580C}" sibTransId="{874B472D-5AD7-4C95-B9DF-35108AB13319}"/>
    <dgm:cxn modelId="{5BFEED33-CE45-432B-93AA-371A34ABA4C3}" type="presParOf" srcId="{CCDB4DEF-3EE8-4A8B-BE3C-A70320AEAA9F}" destId="{DB81CA4E-3BAC-4AD7-A9E9-D21DCE2FFEB1}" srcOrd="0" destOrd="0" presId="urn:microsoft.com/office/officeart/2005/8/layout/default"/>
    <dgm:cxn modelId="{A901BC4D-5B6C-4B3F-90DF-9C8DA533C177}" type="presParOf" srcId="{CCDB4DEF-3EE8-4A8B-BE3C-A70320AEAA9F}" destId="{56DFA004-E81F-48B7-87C2-B1B6472BE1AF}" srcOrd="1" destOrd="0" presId="urn:microsoft.com/office/officeart/2005/8/layout/default"/>
    <dgm:cxn modelId="{0E07187C-8EE1-492F-A920-A177DEB82389}" type="presParOf" srcId="{CCDB4DEF-3EE8-4A8B-BE3C-A70320AEAA9F}" destId="{AF1CEF30-6A6F-49E1-97ED-7D1A533ECEB0}" srcOrd="2" destOrd="0" presId="urn:microsoft.com/office/officeart/2005/8/layout/default"/>
    <dgm:cxn modelId="{B085DA90-EFBE-48CF-B6F4-FFAD5BCE92D9}" type="presParOf" srcId="{CCDB4DEF-3EE8-4A8B-BE3C-A70320AEAA9F}" destId="{849F4DC8-D87D-4E89-BB6F-3B6607204F32}" srcOrd="3" destOrd="0" presId="urn:microsoft.com/office/officeart/2005/8/layout/default"/>
    <dgm:cxn modelId="{61E3E259-59E2-431F-8D7A-BF61B52BAAFF}" type="presParOf" srcId="{CCDB4DEF-3EE8-4A8B-BE3C-A70320AEAA9F}" destId="{D51B7210-8F9E-493E-9500-E9028D876791}" srcOrd="4" destOrd="0" presId="urn:microsoft.com/office/officeart/2005/8/layout/default"/>
    <dgm:cxn modelId="{E845A0B3-4632-4DA1-8CDB-F424A4090FED}" type="presParOf" srcId="{CCDB4DEF-3EE8-4A8B-BE3C-A70320AEAA9F}" destId="{9DD5C2FC-E489-447B-9C32-A7EBD2AB3658}" srcOrd="5" destOrd="0" presId="urn:microsoft.com/office/officeart/2005/8/layout/default"/>
    <dgm:cxn modelId="{0A3DCD51-392C-4477-BB7C-72D69BE1372D}" type="presParOf" srcId="{CCDB4DEF-3EE8-4A8B-BE3C-A70320AEAA9F}" destId="{26CDEE31-1D3A-4011-A72D-C4937CED715B}" srcOrd="6" destOrd="0" presId="urn:microsoft.com/office/officeart/2005/8/layout/default"/>
    <dgm:cxn modelId="{8EE42409-2C27-45D9-BA99-6B24B7276345}" type="presParOf" srcId="{CCDB4DEF-3EE8-4A8B-BE3C-A70320AEAA9F}" destId="{EB533D9F-3D4D-46A0-90FE-E664C15E56FB}" srcOrd="7" destOrd="0" presId="urn:microsoft.com/office/officeart/2005/8/layout/default"/>
    <dgm:cxn modelId="{827ED208-5B34-4F5D-B2E1-15B149D83E9A}" type="presParOf" srcId="{CCDB4DEF-3EE8-4A8B-BE3C-A70320AEAA9F}" destId="{C30303F8-8A24-47D5-810D-19318E38635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56AE139-26D5-4FCB-AB8A-CED9DE31C359}" type="doc">
      <dgm:prSet loTypeId="urn:microsoft.com/office/officeart/2005/8/layout/matrix1" loCatId="matrix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DC82DB6-AB99-45B9-85DF-41D24EAA5EF2}">
      <dgm:prSet phldrT="[Text]"/>
      <dgm:spPr/>
      <dgm:t>
        <a:bodyPr/>
        <a:lstStyle/>
        <a:p>
          <a:r>
            <a:rPr lang="en-US" b="1" dirty="0">
              <a:latin typeface="Myriad Pro" panose="020B0503030403020204" pitchFamily="34" charset="0"/>
            </a:rPr>
            <a:t>Sources of Financial Aid</a:t>
          </a:r>
        </a:p>
      </dgm:t>
    </dgm:pt>
    <dgm:pt modelId="{9958B113-5D38-499E-B0B7-58DA846C6032}" type="parTrans" cxnId="{25157DB0-5A49-47B2-A58F-773B3AA3A97E}">
      <dgm:prSet/>
      <dgm:spPr/>
      <dgm:t>
        <a:bodyPr/>
        <a:lstStyle/>
        <a:p>
          <a:endParaRPr lang="en-US"/>
        </a:p>
      </dgm:t>
    </dgm:pt>
    <dgm:pt modelId="{25354CCB-2A8B-49B3-B2D7-2BDD140AAA95}" type="sibTrans" cxnId="{25157DB0-5A49-47B2-A58F-773B3AA3A97E}">
      <dgm:prSet/>
      <dgm:spPr/>
      <dgm:t>
        <a:bodyPr/>
        <a:lstStyle/>
        <a:p>
          <a:endParaRPr lang="en-US"/>
        </a:p>
      </dgm:t>
    </dgm:pt>
    <dgm:pt modelId="{C717D27C-E498-4E66-AE62-BBE25F17C21A}">
      <dgm:prSet phldrT="[Text]" custT="1"/>
      <dgm:spPr>
        <a:solidFill>
          <a:srgbClr val="4F2683"/>
        </a:solidFill>
      </dgm:spPr>
      <dgm:t>
        <a:bodyPr anchor="t"/>
        <a:lstStyle/>
        <a:p>
          <a:pPr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US" sz="2800" b="1" u="none" dirty="0">
              <a:latin typeface="Myriad Pro" panose="020B0503030403020204" pitchFamily="34" charset="0"/>
            </a:rPr>
            <a:t>Federal</a:t>
          </a:r>
        </a:p>
        <a:p>
          <a:pPr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i="0" dirty="0">
              <a:latin typeface="Myriad Pro" panose="020B0503030403020204" pitchFamily="34" charset="0"/>
            </a:rPr>
            <a:t>Apply annually using the FAFSA</a:t>
          </a:r>
        </a:p>
        <a:p>
          <a:pPr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Aid may be </a:t>
          </a:r>
          <a:r>
            <a:rPr lang="en-US" sz="1600" b="1" i="1" dirty="0">
              <a:latin typeface="Myriad Pro" panose="020B0503030403020204" pitchFamily="34" charset="0"/>
            </a:rPr>
            <a:t>Need based</a:t>
          </a:r>
          <a:r>
            <a:rPr lang="en-US" sz="1600" b="0" i="1" dirty="0">
              <a:latin typeface="Myriad Pro" panose="020B0503030403020204" pitchFamily="34" charset="0"/>
            </a:rPr>
            <a:t> or </a:t>
          </a:r>
          <a:r>
            <a:rPr lang="en-US" sz="1600" b="1" i="1" dirty="0">
              <a:latin typeface="Myriad Pro" panose="020B0503030403020204" pitchFamily="34" charset="0"/>
            </a:rPr>
            <a:t>Non-need based</a:t>
          </a:r>
        </a:p>
        <a:p>
          <a:pPr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i="0" dirty="0">
              <a:latin typeface="Myriad Pro" panose="020B0503030403020204" pitchFamily="34" charset="0"/>
            </a:rPr>
            <a:t>Priority dates vary</a:t>
          </a:r>
        </a:p>
      </dgm:t>
    </dgm:pt>
    <dgm:pt modelId="{5631595E-2205-4AD2-9562-EEC0C45EBBA8}" type="parTrans" cxnId="{ABE552B4-17D0-4952-9103-F675AFB9C3EC}">
      <dgm:prSet/>
      <dgm:spPr/>
      <dgm:t>
        <a:bodyPr/>
        <a:lstStyle/>
        <a:p>
          <a:endParaRPr lang="en-US"/>
        </a:p>
      </dgm:t>
    </dgm:pt>
    <dgm:pt modelId="{9B8483E8-9E72-41BE-9C57-3045B1953246}" type="sibTrans" cxnId="{ABE552B4-17D0-4952-9103-F675AFB9C3EC}">
      <dgm:prSet/>
      <dgm:spPr/>
      <dgm:t>
        <a:bodyPr/>
        <a:lstStyle/>
        <a:p>
          <a:endParaRPr lang="en-US"/>
        </a:p>
      </dgm:t>
    </dgm:pt>
    <dgm:pt modelId="{C81909BF-63D6-4916-BD24-C463BA206D6A}">
      <dgm:prSet phldrT="[Text]" custT="1"/>
      <dgm:spPr>
        <a:solidFill>
          <a:srgbClr val="4F2683"/>
        </a:solidFill>
      </dgm:spPr>
      <dgm:t>
        <a:bodyPr anchor="t"/>
        <a:lstStyle/>
        <a:p>
          <a:pPr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US" sz="2800" b="1" u="none" dirty="0">
              <a:latin typeface="Myriad Pro" panose="020B0503030403020204" pitchFamily="34" charset="0"/>
            </a:rPr>
            <a:t>State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Commonly include residency requirements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Awarded on both </a:t>
          </a:r>
          <a:r>
            <a:rPr lang="en-US" sz="1600" b="1" i="1" dirty="0">
              <a:latin typeface="Myriad Pro" panose="020B0503030403020204" pitchFamily="34" charset="0"/>
            </a:rPr>
            <a:t>Merit &amp; Need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i="0" dirty="0">
              <a:latin typeface="Myriad Pro" panose="020B0503030403020204" pitchFamily="34" charset="0"/>
            </a:rPr>
            <a:t>Deadlines vary by state</a:t>
          </a:r>
        </a:p>
      </dgm:t>
    </dgm:pt>
    <dgm:pt modelId="{57FF2793-B1EA-4E31-BB80-F00A64B9F02C}" type="parTrans" cxnId="{158AD72C-1CE6-45E8-AFBA-FD2331440E8C}">
      <dgm:prSet/>
      <dgm:spPr/>
      <dgm:t>
        <a:bodyPr/>
        <a:lstStyle/>
        <a:p>
          <a:endParaRPr lang="en-US"/>
        </a:p>
      </dgm:t>
    </dgm:pt>
    <dgm:pt modelId="{4108843A-8BD6-44C5-A01D-AC1265612BA6}" type="sibTrans" cxnId="{158AD72C-1CE6-45E8-AFBA-FD2331440E8C}">
      <dgm:prSet/>
      <dgm:spPr/>
      <dgm:t>
        <a:bodyPr/>
        <a:lstStyle/>
        <a:p>
          <a:endParaRPr lang="en-US"/>
        </a:p>
      </dgm:t>
    </dgm:pt>
    <dgm:pt modelId="{9A257748-ADE4-463F-AF52-396D89382C72}">
      <dgm:prSet phldrT="[Text]" custT="1"/>
      <dgm:spPr>
        <a:solidFill>
          <a:srgbClr val="4F2683"/>
        </a:solidFill>
      </dgm:spPr>
      <dgm:t>
        <a:bodyPr anchor="t"/>
        <a:lstStyle/>
        <a:p>
          <a:pPr lvl="0"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US" sz="2800" b="1" u="none" dirty="0">
              <a:latin typeface="Myriad Pro" panose="020B0503030403020204" pitchFamily="34" charset="0"/>
            </a:rPr>
            <a:t>Institutional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Awarded on both </a:t>
          </a:r>
          <a:r>
            <a:rPr lang="en-US" sz="1600" b="1" i="1" dirty="0">
              <a:latin typeface="Myriad Pro" panose="020B0503030403020204" pitchFamily="34" charset="0"/>
            </a:rPr>
            <a:t>Merit &amp; Need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i="0" dirty="0">
              <a:latin typeface="Myriad Pro" panose="020B0503030403020204" pitchFamily="34" charset="0"/>
            </a:rPr>
            <a:t>Aid may be </a:t>
          </a:r>
          <a:r>
            <a:rPr lang="en-US" sz="1600" b="0" i="1" dirty="0">
              <a:latin typeface="Myriad Pro" panose="020B0503030403020204" pitchFamily="34" charset="0"/>
            </a:rPr>
            <a:t>Gift Aid or Self-Help Aid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i="0" dirty="0">
              <a:latin typeface="Myriad Pro" panose="020B0503030403020204" pitchFamily="34" charset="0"/>
            </a:rPr>
            <a:t>Deadlines vary by institution</a:t>
          </a:r>
          <a:endParaRPr lang="en-US" sz="1600" dirty="0">
            <a:latin typeface="Myriad Pro" panose="020B0503030403020204" pitchFamily="34" charset="0"/>
          </a:endParaRPr>
        </a:p>
      </dgm:t>
    </dgm:pt>
    <dgm:pt modelId="{40E5D8BA-91E0-4CE8-8BB4-1372151B9BF0}" type="parTrans" cxnId="{9099E378-79A3-457C-9D9C-C289B7B5B990}">
      <dgm:prSet/>
      <dgm:spPr/>
      <dgm:t>
        <a:bodyPr/>
        <a:lstStyle/>
        <a:p>
          <a:endParaRPr lang="en-US"/>
        </a:p>
      </dgm:t>
    </dgm:pt>
    <dgm:pt modelId="{59CD7AD6-3964-4EAB-8FF8-926E3B5205BA}" type="sibTrans" cxnId="{9099E378-79A3-457C-9D9C-C289B7B5B990}">
      <dgm:prSet/>
      <dgm:spPr/>
      <dgm:t>
        <a:bodyPr/>
        <a:lstStyle/>
        <a:p>
          <a:endParaRPr lang="en-US"/>
        </a:p>
      </dgm:t>
    </dgm:pt>
    <dgm:pt modelId="{AA50CAC6-DA02-48DA-847D-B12639DA8007}">
      <dgm:prSet phldrT="[Text]" custT="1"/>
      <dgm:spPr>
        <a:solidFill>
          <a:srgbClr val="4F2683"/>
        </a:solidFill>
      </dgm:spPr>
      <dgm:t>
        <a:bodyPr anchor="t"/>
        <a:lstStyle/>
        <a:p>
          <a:pPr>
            <a:lnSpc>
              <a:spcPct val="90000"/>
            </a:lnSpc>
            <a:spcBef>
              <a:spcPct val="0"/>
            </a:spcBef>
            <a:spcAft>
              <a:spcPts val="1200"/>
            </a:spcAft>
          </a:pPr>
          <a:r>
            <a:rPr lang="en-US" sz="2800" b="1" u="none" dirty="0">
              <a:latin typeface="Myriad Pro" panose="020B0503030403020204" pitchFamily="34" charset="0"/>
            </a:rPr>
            <a:t>Private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Multiple Sources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Awarded on both </a:t>
          </a:r>
          <a:r>
            <a:rPr lang="en-US" sz="1600" b="1" i="1" dirty="0">
              <a:latin typeface="Myriad Pro" panose="020B0503030403020204" pitchFamily="34" charset="0"/>
            </a:rPr>
            <a:t>Merit &amp; Need</a:t>
          </a:r>
        </a:p>
        <a:p>
          <a:pPr lvl="0">
            <a:lnSpc>
              <a:spcPct val="100000"/>
            </a:lnSpc>
            <a:spcBef>
              <a:spcPts val="600"/>
            </a:spcBef>
            <a:spcAft>
              <a:spcPts val="600"/>
            </a:spcAft>
          </a:pPr>
          <a:r>
            <a:rPr lang="en-US" sz="1600" b="0" i="0" dirty="0">
              <a:latin typeface="Myriad Pro" panose="020B0503030403020204" pitchFamily="34" charset="0"/>
            </a:rPr>
            <a:t>Deadlines vary</a:t>
          </a:r>
          <a:endParaRPr lang="en-US" sz="1600" i="0" dirty="0">
            <a:latin typeface="Myriad Pro" panose="020B0503030403020204" pitchFamily="34" charset="0"/>
          </a:endParaRPr>
        </a:p>
      </dgm:t>
    </dgm:pt>
    <dgm:pt modelId="{C657ADF3-4ABD-4514-A2EC-C29D009A530D}" type="parTrans" cxnId="{EB113D28-15C3-4263-B6B4-2AA9495A2F29}">
      <dgm:prSet/>
      <dgm:spPr/>
      <dgm:t>
        <a:bodyPr/>
        <a:lstStyle/>
        <a:p>
          <a:endParaRPr lang="en-US"/>
        </a:p>
      </dgm:t>
    </dgm:pt>
    <dgm:pt modelId="{1A13B193-5FAF-43DD-9264-4980BD90BF24}" type="sibTrans" cxnId="{EB113D28-15C3-4263-B6B4-2AA9495A2F29}">
      <dgm:prSet/>
      <dgm:spPr/>
      <dgm:t>
        <a:bodyPr/>
        <a:lstStyle/>
        <a:p>
          <a:endParaRPr lang="en-US"/>
        </a:p>
      </dgm:t>
    </dgm:pt>
    <dgm:pt modelId="{395D7597-0703-4A75-A208-A6CD1179A774}" type="pres">
      <dgm:prSet presAssocID="{F56AE139-26D5-4FCB-AB8A-CED9DE31C35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D362EBB-99AE-463B-A36E-5F97B28989E4}" type="pres">
      <dgm:prSet presAssocID="{F56AE139-26D5-4FCB-AB8A-CED9DE31C359}" presName="matrix" presStyleCnt="0"/>
      <dgm:spPr/>
    </dgm:pt>
    <dgm:pt modelId="{230F384A-2E5A-4BD1-B264-B1D402CCFC9D}" type="pres">
      <dgm:prSet presAssocID="{F56AE139-26D5-4FCB-AB8A-CED9DE31C359}" presName="tile1" presStyleLbl="node1" presStyleIdx="0" presStyleCnt="4"/>
      <dgm:spPr>
        <a:prstGeom prst="rect">
          <a:avLst/>
        </a:prstGeom>
      </dgm:spPr>
    </dgm:pt>
    <dgm:pt modelId="{97415780-F4FB-4752-BB1A-D849D488BBBD}" type="pres">
      <dgm:prSet presAssocID="{F56AE139-26D5-4FCB-AB8A-CED9DE31C35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6784C29-74EE-4AAD-A275-9FD87AD8DF5A}" type="pres">
      <dgm:prSet presAssocID="{F56AE139-26D5-4FCB-AB8A-CED9DE31C359}" presName="tile2" presStyleLbl="node1" presStyleIdx="1" presStyleCnt="4"/>
      <dgm:spPr>
        <a:prstGeom prst="rect">
          <a:avLst/>
        </a:prstGeom>
      </dgm:spPr>
    </dgm:pt>
    <dgm:pt modelId="{5FE40B14-757C-4AE3-B02B-BCF7B0026313}" type="pres">
      <dgm:prSet presAssocID="{F56AE139-26D5-4FCB-AB8A-CED9DE31C359}" presName="tile2text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</dgm:pt>
    <dgm:pt modelId="{797BD29B-186D-4326-9459-578DA5B70F1E}" type="pres">
      <dgm:prSet presAssocID="{F56AE139-26D5-4FCB-AB8A-CED9DE31C359}" presName="tile3" presStyleLbl="node1" presStyleIdx="2" presStyleCnt="4" custLinFactNeighborY="0"/>
      <dgm:spPr>
        <a:prstGeom prst="rect">
          <a:avLst/>
        </a:prstGeom>
      </dgm:spPr>
    </dgm:pt>
    <dgm:pt modelId="{0DFEDA4D-E35A-4A79-92EB-6898E0479E66}" type="pres">
      <dgm:prSet presAssocID="{F56AE139-26D5-4FCB-AB8A-CED9DE31C359}" presName="tile3text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</dgm:pt>
    <dgm:pt modelId="{1508684C-2C6F-476F-92D2-230FA1EEBA07}" type="pres">
      <dgm:prSet presAssocID="{F56AE139-26D5-4FCB-AB8A-CED9DE31C359}" presName="tile4" presStyleLbl="node1" presStyleIdx="3" presStyleCnt="4" custLinFactNeighborX="43226" custLinFactNeighborY="3154"/>
      <dgm:spPr>
        <a:prstGeom prst="rect">
          <a:avLst/>
        </a:prstGeom>
      </dgm:spPr>
    </dgm:pt>
    <dgm:pt modelId="{414B1EB9-4B51-4FDC-824C-50F39408A8F0}" type="pres">
      <dgm:prSet presAssocID="{F56AE139-26D5-4FCB-AB8A-CED9DE31C359}" presName="tile4text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</dgm:pt>
    <dgm:pt modelId="{68F09D4E-879E-4653-9F1C-D54DD90C8E2A}" type="pres">
      <dgm:prSet presAssocID="{F56AE139-26D5-4FCB-AB8A-CED9DE31C35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B4FAB0D-1CA8-46B0-853B-587B28303725}" type="presOf" srcId="{9A257748-ADE4-463F-AF52-396D89382C72}" destId="{797BD29B-186D-4326-9459-578DA5B70F1E}" srcOrd="0" destOrd="0" presId="urn:microsoft.com/office/officeart/2005/8/layout/matrix1"/>
    <dgm:cxn modelId="{330FA413-7255-4DBF-9EE2-898FF98FC10A}" type="presOf" srcId="{AA50CAC6-DA02-48DA-847D-B12639DA8007}" destId="{1508684C-2C6F-476F-92D2-230FA1EEBA07}" srcOrd="0" destOrd="0" presId="urn:microsoft.com/office/officeart/2005/8/layout/matrix1"/>
    <dgm:cxn modelId="{6C00221E-A300-4ABC-9A69-87927CB747BD}" type="presOf" srcId="{C717D27C-E498-4E66-AE62-BBE25F17C21A}" destId="{97415780-F4FB-4752-BB1A-D849D488BBBD}" srcOrd="1" destOrd="0" presId="urn:microsoft.com/office/officeart/2005/8/layout/matrix1"/>
    <dgm:cxn modelId="{EB113D28-15C3-4263-B6B4-2AA9495A2F29}" srcId="{EDC82DB6-AB99-45B9-85DF-41D24EAA5EF2}" destId="{AA50CAC6-DA02-48DA-847D-B12639DA8007}" srcOrd="3" destOrd="0" parTransId="{C657ADF3-4ABD-4514-A2EC-C29D009A530D}" sibTransId="{1A13B193-5FAF-43DD-9264-4980BD90BF24}"/>
    <dgm:cxn modelId="{158AD72C-1CE6-45E8-AFBA-FD2331440E8C}" srcId="{EDC82DB6-AB99-45B9-85DF-41D24EAA5EF2}" destId="{C81909BF-63D6-4916-BD24-C463BA206D6A}" srcOrd="1" destOrd="0" parTransId="{57FF2793-B1EA-4E31-BB80-F00A64B9F02C}" sibTransId="{4108843A-8BD6-44C5-A01D-AC1265612BA6}"/>
    <dgm:cxn modelId="{C1D3765B-8D0E-4452-B129-8A6CA6B5B534}" type="presOf" srcId="{C717D27C-E498-4E66-AE62-BBE25F17C21A}" destId="{230F384A-2E5A-4BD1-B264-B1D402CCFC9D}" srcOrd="0" destOrd="0" presId="urn:microsoft.com/office/officeart/2005/8/layout/matrix1"/>
    <dgm:cxn modelId="{ECD41267-31DB-4174-8BCD-A85E6C8C4A75}" type="presOf" srcId="{EDC82DB6-AB99-45B9-85DF-41D24EAA5EF2}" destId="{68F09D4E-879E-4653-9F1C-D54DD90C8E2A}" srcOrd="0" destOrd="0" presId="urn:microsoft.com/office/officeart/2005/8/layout/matrix1"/>
    <dgm:cxn modelId="{CAD73548-1D56-4CD7-844C-59F3C4D173A9}" type="presOf" srcId="{9A257748-ADE4-463F-AF52-396D89382C72}" destId="{0DFEDA4D-E35A-4A79-92EB-6898E0479E66}" srcOrd="1" destOrd="0" presId="urn:microsoft.com/office/officeart/2005/8/layout/matrix1"/>
    <dgm:cxn modelId="{46BAAB78-A206-481D-ACD4-C4A1C6D73A0D}" type="presOf" srcId="{AA50CAC6-DA02-48DA-847D-B12639DA8007}" destId="{414B1EB9-4B51-4FDC-824C-50F39408A8F0}" srcOrd="1" destOrd="0" presId="urn:microsoft.com/office/officeart/2005/8/layout/matrix1"/>
    <dgm:cxn modelId="{9099E378-79A3-457C-9D9C-C289B7B5B990}" srcId="{EDC82DB6-AB99-45B9-85DF-41D24EAA5EF2}" destId="{9A257748-ADE4-463F-AF52-396D89382C72}" srcOrd="2" destOrd="0" parTransId="{40E5D8BA-91E0-4CE8-8BB4-1372151B9BF0}" sibTransId="{59CD7AD6-3964-4EAB-8FF8-926E3B5205BA}"/>
    <dgm:cxn modelId="{25157DB0-5A49-47B2-A58F-773B3AA3A97E}" srcId="{F56AE139-26D5-4FCB-AB8A-CED9DE31C359}" destId="{EDC82DB6-AB99-45B9-85DF-41D24EAA5EF2}" srcOrd="0" destOrd="0" parTransId="{9958B113-5D38-499E-B0B7-58DA846C6032}" sibTransId="{25354CCB-2A8B-49B3-B2D7-2BDD140AAA95}"/>
    <dgm:cxn modelId="{ABE552B4-17D0-4952-9103-F675AFB9C3EC}" srcId="{EDC82DB6-AB99-45B9-85DF-41D24EAA5EF2}" destId="{C717D27C-E498-4E66-AE62-BBE25F17C21A}" srcOrd="0" destOrd="0" parTransId="{5631595E-2205-4AD2-9562-EEC0C45EBBA8}" sibTransId="{9B8483E8-9E72-41BE-9C57-3045B1953246}"/>
    <dgm:cxn modelId="{1E8F32D4-F865-42A0-9256-3AEF4F29EAF0}" type="presOf" srcId="{C81909BF-63D6-4916-BD24-C463BA206D6A}" destId="{5FE40B14-757C-4AE3-B02B-BCF7B0026313}" srcOrd="1" destOrd="0" presId="urn:microsoft.com/office/officeart/2005/8/layout/matrix1"/>
    <dgm:cxn modelId="{5DE095DA-1BBC-4502-B656-60C69DBC15E4}" type="presOf" srcId="{C81909BF-63D6-4916-BD24-C463BA206D6A}" destId="{F6784C29-74EE-4AAD-A275-9FD87AD8DF5A}" srcOrd="0" destOrd="0" presId="urn:microsoft.com/office/officeart/2005/8/layout/matrix1"/>
    <dgm:cxn modelId="{37190AEB-5694-4B51-B5E8-474F8AFCA8BC}" type="presOf" srcId="{F56AE139-26D5-4FCB-AB8A-CED9DE31C359}" destId="{395D7597-0703-4A75-A208-A6CD1179A774}" srcOrd="0" destOrd="0" presId="urn:microsoft.com/office/officeart/2005/8/layout/matrix1"/>
    <dgm:cxn modelId="{970224CF-9D53-412D-917D-DBFE48DB9BF9}" type="presParOf" srcId="{395D7597-0703-4A75-A208-A6CD1179A774}" destId="{2D362EBB-99AE-463B-A36E-5F97B28989E4}" srcOrd="0" destOrd="0" presId="urn:microsoft.com/office/officeart/2005/8/layout/matrix1"/>
    <dgm:cxn modelId="{8074BA59-2EE5-452E-9BA6-99DBB70AD5C9}" type="presParOf" srcId="{2D362EBB-99AE-463B-A36E-5F97B28989E4}" destId="{230F384A-2E5A-4BD1-B264-B1D402CCFC9D}" srcOrd="0" destOrd="0" presId="urn:microsoft.com/office/officeart/2005/8/layout/matrix1"/>
    <dgm:cxn modelId="{8517F0F5-8D27-453E-9EE8-73DA7D42A9E1}" type="presParOf" srcId="{2D362EBB-99AE-463B-A36E-5F97B28989E4}" destId="{97415780-F4FB-4752-BB1A-D849D488BBBD}" srcOrd="1" destOrd="0" presId="urn:microsoft.com/office/officeart/2005/8/layout/matrix1"/>
    <dgm:cxn modelId="{F00D4510-51F3-47AF-ABC5-2391605A794D}" type="presParOf" srcId="{2D362EBB-99AE-463B-A36E-5F97B28989E4}" destId="{F6784C29-74EE-4AAD-A275-9FD87AD8DF5A}" srcOrd="2" destOrd="0" presId="urn:microsoft.com/office/officeart/2005/8/layout/matrix1"/>
    <dgm:cxn modelId="{EB98E344-D59E-4E88-A786-5AA36779839B}" type="presParOf" srcId="{2D362EBB-99AE-463B-A36E-5F97B28989E4}" destId="{5FE40B14-757C-4AE3-B02B-BCF7B0026313}" srcOrd="3" destOrd="0" presId="urn:microsoft.com/office/officeart/2005/8/layout/matrix1"/>
    <dgm:cxn modelId="{6ED7B884-627E-49EF-8AFA-66295906BAA8}" type="presParOf" srcId="{2D362EBB-99AE-463B-A36E-5F97B28989E4}" destId="{797BD29B-186D-4326-9459-578DA5B70F1E}" srcOrd="4" destOrd="0" presId="urn:microsoft.com/office/officeart/2005/8/layout/matrix1"/>
    <dgm:cxn modelId="{17CF6931-1BEA-4A0D-904E-3EAE86D36C27}" type="presParOf" srcId="{2D362EBB-99AE-463B-A36E-5F97B28989E4}" destId="{0DFEDA4D-E35A-4A79-92EB-6898E0479E66}" srcOrd="5" destOrd="0" presId="urn:microsoft.com/office/officeart/2005/8/layout/matrix1"/>
    <dgm:cxn modelId="{2E02D622-E3CB-4E9B-B92D-C7D72F1D12CE}" type="presParOf" srcId="{2D362EBB-99AE-463B-A36E-5F97B28989E4}" destId="{1508684C-2C6F-476F-92D2-230FA1EEBA07}" srcOrd="6" destOrd="0" presId="urn:microsoft.com/office/officeart/2005/8/layout/matrix1"/>
    <dgm:cxn modelId="{F83198F8-AE8E-4889-896D-3F18A21270CE}" type="presParOf" srcId="{2D362EBB-99AE-463B-A36E-5F97B28989E4}" destId="{414B1EB9-4B51-4FDC-824C-50F39408A8F0}" srcOrd="7" destOrd="0" presId="urn:microsoft.com/office/officeart/2005/8/layout/matrix1"/>
    <dgm:cxn modelId="{A14EC339-006B-4568-9FA7-4CB7DA1D3BE4}" type="presParOf" srcId="{395D7597-0703-4A75-A208-A6CD1179A774}" destId="{68F09D4E-879E-4653-9F1C-D54DD90C8E2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56AE139-26D5-4FCB-AB8A-CED9DE31C359}" type="doc">
      <dgm:prSet loTypeId="urn:microsoft.com/office/officeart/2005/8/layout/matrix1" loCatId="matrix" qsTypeId="urn:microsoft.com/office/officeart/2005/8/quickstyle/simple1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EDC82DB6-AB99-45B9-85DF-41D24EAA5EF2}">
      <dgm:prSet phldrT="[Text]"/>
      <dgm:spPr/>
      <dgm:t>
        <a:bodyPr/>
        <a:lstStyle/>
        <a:p>
          <a:r>
            <a:rPr lang="en-US" b="1" dirty="0">
              <a:latin typeface="Myriad Pro" panose="020B0503030403020204" pitchFamily="34" charset="0"/>
            </a:rPr>
            <a:t>Types of Financial Aid </a:t>
          </a:r>
        </a:p>
      </dgm:t>
    </dgm:pt>
    <dgm:pt modelId="{9958B113-5D38-499E-B0B7-58DA846C6032}" type="parTrans" cxnId="{25157DB0-5A49-47B2-A58F-773B3AA3A97E}">
      <dgm:prSet/>
      <dgm:spPr/>
      <dgm:t>
        <a:bodyPr/>
        <a:lstStyle/>
        <a:p>
          <a:endParaRPr lang="en-US"/>
        </a:p>
      </dgm:t>
    </dgm:pt>
    <dgm:pt modelId="{25354CCB-2A8B-49B3-B2D7-2BDD140AAA95}" type="sibTrans" cxnId="{25157DB0-5A49-47B2-A58F-773B3AA3A97E}">
      <dgm:prSet/>
      <dgm:spPr/>
      <dgm:t>
        <a:bodyPr/>
        <a:lstStyle/>
        <a:p>
          <a:endParaRPr lang="en-US"/>
        </a:p>
      </dgm:t>
    </dgm:pt>
    <dgm:pt modelId="{C717D27C-E498-4E66-AE62-BBE25F17C21A}">
      <dgm:prSet phldrT="[Text]" custT="1"/>
      <dgm:spPr>
        <a:solidFill>
          <a:srgbClr val="4F2683"/>
        </a:solidFill>
      </dgm:spPr>
      <dgm:t>
        <a:bodyPr anchor="ctr"/>
        <a:lstStyle/>
        <a:p>
          <a:pPr>
            <a:lnSpc>
              <a:spcPct val="90000"/>
            </a:lnSpc>
            <a:spcAft>
              <a:spcPts val="0"/>
            </a:spcAft>
          </a:pPr>
          <a:r>
            <a:rPr lang="en-US" sz="2800" b="1" u="none" dirty="0">
              <a:latin typeface="Myriad Pro" panose="020B0503030403020204" pitchFamily="34" charset="0"/>
            </a:rPr>
            <a:t>Scholarships</a:t>
          </a:r>
        </a:p>
        <a:p>
          <a:pPr>
            <a:lnSpc>
              <a:spcPct val="150000"/>
            </a:lnSpc>
            <a:spcAft>
              <a:spcPts val="0"/>
            </a:spcAft>
          </a:pPr>
          <a:r>
            <a:rPr lang="en-US" sz="1600" b="0" dirty="0">
              <a:latin typeface="Myriad Pro" panose="020B0503030403020204" pitchFamily="34" charset="0"/>
            </a:rPr>
            <a:t>Not Paid Back</a:t>
          </a:r>
        </a:p>
        <a:p>
          <a:pPr>
            <a:lnSpc>
              <a:spcPct val="150000"/>
            </a:lnSpc>
            <a:spcAft>
              <a:spcPts val="0"/>
            </a:spcAft>
          </a:pPr>
          <a:r>
            <a:rPr lang="en-US" sz="1600" b="0" dirty="0">
              <a:latin typeface="Myriad Pro" panose="020B0503030403020204" pitchFamily="34" charset="0"/>
            </a:rPr>
            <a:t>Awarded on </a:t>
          </a:r>
          <a:r>
            <a:rPr lang="en-US" sz="1600" b="1" i="1" dirty="0">
              <a:latin typeface="Myriad Pro" panose="020B0503030403020204" pitchFamily="34" charset="0"/>
            </a:rPr>
            <a:t>Merit</a:t>
          </a:r>
        </a:p>
      </dgm:t>
    </dgm:pt>
    <dgm:pt modelId="{5631595E-2205-4AD2-9562-EEC0C45EBBA8}" type="parTrans" cxnId="{ABE552B4-17D0-4952-9103-F675AFB9C3EC}">
      <dgm:prSet/>
      <dgm:spPr/>
      <dgm:t>
        <a:bodyPr/>
        <a:lstStyle/>
        <a:p>
          <a:endParaRPr lang="en-US"/>
        </a:p>
      </dgm:t>
    </dgm:pt>
    <dgm:pt modelId="{9B8483E8-9E72-41BE-9C57-3045B1953246}" type="sibTrans" cxnId="{ABE552B4-17D0-4952-9103-F675AFB9C3EC}">
      <dgm:prSet/>
      <dgm:spPr/>
      <dgm:t>
        <a:bodyPr/>
        <a:lstStyle/>
        <a:p>
          <a:endParaRPr lang="en-US"/>
        </a:p>
      </dgm:t>
    </dgm:pt>
    <dgm:pt modelId="{C81909BF-63D6-4916-BD24-C463BA206D6A}">
      <dgm:prSet phldrT="[Text]" custT="1"/>
      <dgm:spPr>
        <a:solidFill>
          <a:srgbClr val="4F2683"/>
        </a:solidFill>
      </dgm:spPr>
      <dgm:t>
        <a:bodyPr anchor="ctr"/>
        <a:lstStyle/>
        <a:p>
          <a:pPr>
            <a:lnSpc>
              <a:spcPct val="90000"/>
            </a:lnSpc>
          </a:pPr>
          <a:r>
            <a:rPr lang="en-US" sz="2800" b="1" u="none" dirty="0">
              <a:latin typeface="Myriad Pro" panose="020B0503030403020204" pitchFamily="34" charset="0"/>
            </a:rPr>
            <a:t>Grants</a:t>
          </a:r>
        </a:p>
        <a:p>
          <a:pPr lvl="0">
            <a:lnSpc>
              <a:spcPct val="150000"/>
            </a:lnSpc>
            <a:spcAft>
              <a:spcPts val="0"/>
            </a:spcAft>
          </a:pPr>
          <a:r>
            <a:rPr lang="en-US" sz="1600" b="0" u="none" dirty="0">
              <a:latin typeface="Myriad Pro" panose="020B0503030403020204" pitchFamily="34" charset="0"/>
            </a:rPr>
            <a:t>Generally Not Paid Back</a:t>
          </a:r>
        </a:p>
        <a:p>
          <a:pPr lvl="0">
            <a:lnSpc>
              <a:spcPct val="150000"/>
            </a:lnSpc>
            <a:spcAft>
              <a:spcPts val="0"/>
            </a:spcAft>
          </a:pPr>
          <a:r>
            <a:rPr lang="en-US" sz="1600" b="0" u="none" dirty="0">
              <a:latin typeface="Myriad Pro" panose="020B0503030403020204" pitchFamily="34" charset="0"/>
            </a:rPr>
            <a:t>Awarded on </a:t>
          </a:r>
          <a:r>
            <a:rPr lang="en-US" sz="1600" b="1" i="1" u="none" dirty="0">
              <a:latin typeface="Myriad Pro" panose="020B0503030403020204" pitchFamily="34" charset="0"/>
            </a:rPr>
            <a:t>Financial Need</a:t>
          </a:r>
          <a:endParaRPr lang="en-US" sz="1600" b="1" i="1" dirty="0">
            <a:latin typeface="Myriad Pro" panose="020B0503030403020204" pitchFamily="34" charset="0"/>
          </a:endParaRPr>
        </a:p>
      </dgm:t>
    </dgm:pt>
    <dgm:pt modelId="{57FF2793-B1EA-4E31-BB80-F00A64B9F02C}" type="parTrans" cxnId="{158AD72C-1CE6-45E8-AFBA-FD2331440E8C}">
      <dgm:prSet/>
      <dgm:spPr/>
      <dgm:t>
        <a:bodyPr/>
        <a:lstStyle/>
        <a:p>
          <a:endParaRPr lang="en-US"/>
        </a:p>
      </dgm:t>
    </dgm:pt>
    <dgm:pt modelId="{4108843A-8BD6-44C5-A01D-AC1265612BA6}" type="sibTrans" cxnId="{158AD72C-1CE6-45E8-AFBA-FD2331440E8C}">
      <dgm:prSet/>
      <dgm:spPr/>
      <dgm:t>
        <a:bodyPr/>
        <a:lstStyle/>
        <a:p>
          <a:endParaRPr lang="en-US"/>
        </a:p>
      </dgm:t>
    </dgm:pt>
    <dgm:pt modelId="{9A257748-ADE4-463F-AF52-396D89382C72}">
      <dgm:prSet phldrT="[Text]" custT="1"/>
      <dgm:spPr>
        <a:solidFill>
          <a:srgbClr val="4F2683"/>
        </a:solidFill>
      </dgm:spPr>
      <dgm:t>
        <a:bodyPr anchor="ctr"/>
        <a:lstStyle/>
        <a:p>
          <a:pPr lvl="0">
            <a:lnSpc>
              <a:spcPct val="150000"/>
            </a:lnSpc>
            <a:spcBef>
              <a:spcPts val="0"/>
            </a:spcBef>
            <a:spcAft>
              <a:spcPts val="0"/>
            </a:spcAft>
          </a:pPr>
          <a:r>
            <a:rPr lang="en-US" sz="2800" b="1" u="none" dirty="0">
              <a:latin typeface="Myriad Pro" panose="020B0503030403020204" pitchFamily="34" charset="0"/>
            </a:rPr>
            <a:t>Work-Study</a:t>
          </a:r>
        </a:p>
        <a:p>
          <a:pPr lvl="0">
            <a:lnSpc>
              <a:spcPct val="150000"/>
            </a:lnSpc>
            <a:spcBef>
              <a:spcPts val="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Earned Money</a:t>
          </a:r>
        </a:p>
        <a:p>
          <a:pPr eaLnBrk="1" hangingPunct="1">
            <a:lnSpc>
              <a:spcPct val="150000"/>
            </a:lnSpc>
            <a:spcBef>
              <a:spcPts val="0"/>
            </a:spcBef>
            <a:spcAft>
              <a:spcPts val="600"/>
            </a:spcAft>
          </a:pPr>
          <a:r>
            <a:rPr lang="en-US" sz="1600" b="0" dirty="0">
              <a:latin typeface="Myriad Pro" panose="020B0503030403020204" pitchFamily="34" charset="0"/>
            </a:rPr>
            <a:t>Awarded on </a:t>
          </a:r>
          <a:r>
            <a:rPr lang="en-US" sz="1600" b="1" i="1" dirty="0">
              <a:latin typeface="Myriad Pro" panose="020B0503030403020204" pitchFamily="34" charset="0"/>
            </a:rPr>
            <a:t>Financial Need</a:t>
          </a:r>
          <a:endParaRPr lang="en-US" sz="1600" b="1" dirty="0">
            <a:latin typeface="Myriad Pro" panose="020B0503030403020204" pitchFamily="34" charset="0"/>
          </a:endParaRPr>
        </a:p>
      </dgm:t>
    </dgm:pt>
    <dgm:pt modelId="{40E5D8BA-91E0-4CE8-8BB4-1372151B9BF0}" type="parTrans" cxnId="{9099E378-79A3-457C-9D9C-C289B7B5B990}">
      <dgm:prSet/>
      <dgm:spPr/>
      <dgm:t>
        <a:bodyPr/>
        <a:lstStyle/>
        <a:p>
          <a:endParaRPr lang="en-US"/>
        </a:p>
      </dgm:t>
    </dgm:pt>
    <dgm:pt modelId="{59CD7AD6-3964-4EAB-8FF8-926E3B5205BA}" type="sibTrans" cxnId="{9099E378-79A3-457C-9D9C-C289B7B5B990}">
      <dgm:prSet/>
      <dgm:spPr/>
      <dgm:t>
        <a:bodyPr/>
        <a:lstStyle/>
        <a:p>
          <a:endParaRPr lang="en-US"/>
        </a:p>
      </dgm:t>
    </dgm:pt>
    <dgm:pt modelId="{AA50CAC6-DA02-48DA-847D-B12639DA8007}">
      <dgm:prSet phldrT="[Text]" custT="1"/>
      <dgm:spPr>
        <a:solidFill>
          <a:srgbClr val="4F2683"/>
        </a:solidFill>
      </dgm:spPr>
      <dgm:t>
        <a:bodyPr anchor="ctr"/>
        <a:lstStyle/>
        <a:p>
          <a:pPr>
            <a:lnSpc>
              <a:spcPct val="150000"/>
            </a:lnSpc>
            <a:spcBef>
              <a:spcPct val="0"/>
            </a:spcBef>
            <a:spcAft>
              <a:spcPts val="0"/>
            </a:spcAft>
          </a:pPr>
          <a:r>
            <a:rPr lang="en-US" sz="2800" b="1" u="none" dirty="0">
              <a:latin typeface="Myriad Pro" panose="020B0503030403020204" pitchFamily="34" charset="0"/>
            </a:rPr>
            <a:t>Loans</a:t>
          </a:r>
        </a:p>
        <a:p>
          <a:pPr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dirty="0">
              <a:latin typeface="Myriad Pro" panose="020B0503030403020204" pitchFamily="34" charset="0"/>
            </a:rPr>
            <a:t>Borrowed Money</a:t>
          </a:r>
        </a:p>
        <a:p>
          <a:pPr>
            <a:lnSpc>
              <a:spcPct val="150000"/>
            </a:lnSpc>
            <a:spcBef>
              <a:spcPct val="0"/>
            </a:spcBef>
            <a:spcAft>
              <a:spcPct val="35000"/>
            </a:spcAft>
          </a:pPr>
          <a:r>
            <a:rPr lang="en-US" sz="1600" b="0" dirty="0">
              <a:latin typeface="Myriad Pro" panose="020B0503030403020204" pitchFamily="34" charset="0"/>
            </a:rPr>
            <a:t>Some Awarded on </a:t>
          </a:r>
          <a:r>
            <a:rPr lang="en-US" sz="1600" b="1" i="1" dirty="0">
              <a:latin typeface="Myriad Pro" panose="020B0503030403020204" pitchFamily="34" charset="0"/>
            </a:rPr>
            <a:t>Financial Need</a:t>
          </a:r>
          <a:endParaRPr lang="en-US" sz="1050" b="1" i="1" dirty="0">
            <a:latin typeface="Myriad Pro" panose="020B0503030403020204" pitchFamily="34" charset="0"/>
          </a:endParaRPr>
        </a:p>
      </dgm:t>
    </dgm:pt>
    <dgm:pt modelId="{C657ADF3-4ABD-4514-A2EC-C29D009A530D}" type="parTrans" cxnId="{EB113D28-15C3-4263-B6B4-2AA9495A2F29}">
      <dgm:prSet/>
      <dgm:spPr/>
      <dgm:t>
        <a:bodyPr/>
        <a:lstStyle/>
        <a:p>
          <a:endParaRPr lang="en-US"/>
        </a:p>
      </dgm:t>
    </dgm:pt>
    <dgm:pt modelId="{1A13B193-5FAF-43DD-9264-4980BD90BF24}" type="sibTrans" cxnId="{EB113D28-15C3-4263-B6B4-2AA9495A2F29}">
      <dgm:prSet/>
      <dgm:spPr/>
      <dgm:t>
        <a:bodyPr/>
        <a:lstStyle/>
        <a:p>
          <a:endParaRPr lang="en-US"/>
        </a:p>
      </dgm:t>
    </dgm:pt>
    <dgm:pt modelId="{395D7597-0703-4A75-A208-A6CD1179A774}" type="pres">
      <dgm:prSet presAssocID="{F56AE139-26D5-4FCB-AB8A-CED9DE31C359}" presName="diagram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2D362EBB-99AE-463B-A36E-5F97B28989E4}" type="pres">
      <dgm:prSet presAssocID="{F56AE139-26D5-4FCB-AB8A-CED9DE31C359}" presName="matrix" presStyleCnt="0"/>
      <dgm:spPr/>
    </dgm:pt>
    <dgm:pt modelId="{230F384A-2E5A-4BD1-B264-B1D402CCFC9D}" type="pres">
      <dgm:prSet presAssocID="{F56AE139-26D5-4FCB-AB8A-CED9DE31C359}" presName="tile1" presStyleLbl="node1" presStyleIdx="0" presStyleCnt="4"/>
      <dgm:spPr>
        <a:prstGeom prst="rect">
          <a:avLst/>
        </a:prstGeom>
      </dgm:spPr>
    </dgm:pt>
    <dgm:pt modelId="{97415780-F4FB-4752-BB1A-D849D488BBBD}" type="pres">
      <dgm:prSet presAssocID="{F56AE139-26D5-4FCB-AB8A-CED9DE31C359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F6784C29-74EE-4AAD-A275-9FD87AD8DF5A}" type="pres">
      <dgm:prSet presAssocID="{F56AE139-26D5-4FCB-AB8A-CED9DE31C359}" presName="tile2" presStyleLbl="node1" presStyleIdx="1" presStyleCnt="4"/>
      <dgm:spPr>
        <a:prstGeom prst="rect">
          <a:avLst/>
        </a:prstGeom>
      </dgm:spPr>
    </dgm:pt>
    <dgm:pt modelId="{5FE40B14-757C-4AE3-B02B-BCF7B0026313}" type="pres">
      <dgm:prSet presAssocID="{F56AE139-26D5-4FCB-AB8A-CED9DE31C359}" presName="tile2text" presStyleLbl="node1" presStyleIdx="1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</dgm:pt>
    <dgm:pt modelId="{797BD29B-186D-4326-9459-578DA5B70F1E}" type="pres">
      <dgm:prSet presAssocID="{F56AE139-26D5-4FCB-AB8A-CED9DE31C359}" presName="tile3" presStyleLbl="node1" presStyleIdx="2" presStyleCnt="4" custScaleY="102552"/>
      <dgm:spPr>
        <a:prstGeom prst="rect">
          <a:avLst/>
        </a:prstGeom>
      </dgm:spPr>
    </dgm:pt>
    <dgm:pt modelId="{0DFEDA4D-E35A-4A79-92EB-6898E0479E66}" type="pres">
      <dgm:prSet presAssocID="{F56AE139-26D5-4FCB-AB8A-CED9DE31C359}" presName="tile3text" presStyleLbl="node1" presStyleIdx="2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</dgm:pt>
    <dgm:pt modelId="{1508684C-2C6F-476F-92D2-230FA1EEBA07}" type="pres">
      <dgm:prSet presAssocID="{F56AE139-26D5-4FCB-AB8A-CED9DE31C359}" presName="tile4" presStyleLbl="node1" presStyleIdx="3" presStyleCnt="4" custLinFactNeighborX="0" custLinFactNeighborY="638"/>
      <dgm:spPr>
        <a:prstGeom prst="rect">
          <a:avLst/>
        </a:prstGeom>
      </dgm:spPr>
    </dgm:pt>
    <dgm:pt modelId="{414B1EB9-4B51-4FDC-824C-50F39408A8F0}" type="pres">
      <dgm:prSet presAssocID="{F56AE139-26D5-4FCB-AB8A-CED9DE31C359}" presName="tile4text" presStyleLbl="node1" presStyleIdx="3" presStyleCnt="4">
        <dgm:presLayoutVars>
          <dgm:chMax val="0"/>
          <dgm:chPref val="0"/>
          <dgm:bulletEnabled val="1"/>
        </dgm:presLayoutVars>
      </dgm:prSet>
      <dgm:spPr>
        <a:prstGeom prst="rect">
          <a:avLst/>
        </a:prstGeom>
      </dgm:spPr>
    </dgm:pt>
    <dgm:pt modelId="{68F09D4E-879E-4653-9F1C-D54DD90C8E2A}" type="pres">
      <dgm:prSet presAssocID="{F56AE139-26D5-4FCB-AB8A-CED9DE31C359}" presName="centerTile" presStyleLbl="fgShp" presStyleIdx="0" presStyleCnt="1">
        <dgm:presLayoutVars>
          <dgm:chMax val="0"/>
          <dgm:chPref val="0"/>
        </dgm:presLayoutVars>
      </dgm:prSet>
      <dgm:spPr/>
    </dgm:pt>
  </dgm:ptLst>
  <dgm:cxnLst>
    <dgm:cxn modelId="{FB4FAB0D-1CA8-46B0-853B-587B28303725}" type="presOf" srcId="{9A257748-ADE4-463F-AF52-396D89382C72}" destId="{797BD29B-186D-4326-9459-578DA5B70F1E}" srcOrd="0" destOrd="0" presId="urn:microsoft.com/office/officeart/2005/8/layout/matrix1"/>
    <dgm:cxn modelId="{330FA413-7255-4DBF-9EE2-898FF98FC10A}" type="presOf" srcId="{AA50CAC6-DA02-48DA-847D-B12639DA8007}" destId="{1508684C-2C6F-476F-92D2-230FA1EEBA07}" srcOrd="0" destOrd="0" presId="urn:microsoft.com/office/officeart/2005/8/layout/matrix1"/>
    <dgm:cxn modelId="{6C00221E-A300-4ABC-9A69-87927CB747BD}" type="presOf" srcId="{C717D27C-E498-4E66-AE62-BBE25F17C21A}" destId="{97415780-F4FB-4752-BB1A-D849D488BBBD}" srcOrd="1" destOrd="0" presId="urn:microsoft.com/office/officeart/2005/8/layout/matrix1"/>
    <dgm:cxn modelId="{EB113D28-15C3-4263-B6B4-2AA9495A2F29}" srcId="{EDC82DB6-AB99-45B9-85DF-41D24EAA5EF2}" destId="{AA50CAC6-DA02-48DA-847D-B12639DA8007}" srcOrd="3" destOrd="0" parTransId="{C657ADF3-4ABD-4514-A2EC-C29D009A530D}" sibTransId="{1A13B193-5FAF-43DD-9264-4980BD90BF24}"/>
    <dgm:cxn modelId="{158AD72C-1CE6-45E8-AFBA-FD2331440E8C}" srcId="{EDC82DB6-AB99-45B9-85DF-41D24EAA5EF2}" destId="{C81909BF-63D6-4916-BD24-C463BA206D6A}" srcOrd="1" destOrd="0" parTransId="{57FF2793-B1EA-4E31-BB80-F00A64B9F02C}" sibTransId="{4108843A-8BD6-44C5-A01D-AC1265612BA6}"/>
    <dgm:cxn modelId="{C1D3765B-8D0E-4452-B129-8A6CA6B5B534}" type="presOf" srcId="{C717D27C-E498-4E66-AE62-BBE25F17C21A}" destId="{230F384A-2E5A-4BD1-B264-B1D402CCFC9D}" srcOrd="0" destOrd="0" presId="urn:microsoft.com/office/officeart/2005/8/layout/matrix1"/>
    <dgm:cxn modelId="{ECD41267-31DB-4174-8BCD-A85E6C8C4A75}" type="presOf" srcId="{EDC82DB6-AB99-45B9-85DF-41D24EAA5EF2}" destId="{68F09D4E-879E-4653-9F1C-D54DD90C8E2A}" srcOrd="0" destOrd="0" presId="urn:microsoft.com/office/officeart/2005/8/layout/matrix1"/>
    <dgm:cxn modelId="{CAD73548-1D56-4CD7-844C-59F3C4D173A9}" type="presOf" srcId="{9A257748-ADE4-463F-AF52-396D89382C72}" destId="{0DFEDA4D-E35A-4A79-92EB-6898E0479E66}" srcOrd="1" destOrd="0" presId="urn:microsoft.com/office/officeart/2005/8/layout/matrix1"/>
    <dgm:cxn modelId="{46BAAB78-A206-481D-ACD4-C4A1C6D73A0D}" type="presOf" srcId="{AA50CAC6-DA02-48DA-847D-B12639DA8007}" destId="{414B1EB9-4B51-4FDC-824C-50F39408A8F0}" srcOrd="1" destOrd="0" presId="urn:microsoft.com/office/officeart/2005/8/layout/matrix1"/>
    <dgm:cxn modelId="{9099E378-79A3-457C-9D9C-C289B7B5B990}" srcId="{EDC82DB6-AB99-45B9-85DF-41D24EAA5EF2}" destId="{9A257748-ADE4-463F-AF52-396D89382C72}" srcOrd="2" destOrd="0" parTransId="{40E5D8BA-91E0-4CE8-8BB4-1372151B9BF0}" sibTransId="{59CD7AD6-3964-4EAB-8FF8-926E3B5205BA}"/>
    <dgm:cxn modelId="{25157DB0-5A49-47B2-A58F-773B3AA3A97E}" srcId="{F56AE139-26D5-4FCB-AB8A-CED9DE31C359}" destId="{EDC82DB6-AB99-45B9-85DF-41D24EAA5EF2}" srcOrd="0" destOrd="0" parTransId="{9958B113-5D38-499E-B0B7-58DA846C6032}" sibTransId="{25354CCB-2A8B-49B3-B2D7-2BDD140AAA95}"/>
    <dgm:cxn modelId="{ABE552B4-17D0-4952-9103-F675AFB9C3EC}" srcId="{EDC82DB6-AB99-45B9-85DF-41D24EAA5EF2}" destId="{C717D27C-E498-4E66-AE62-BBE25F17C21A}" srcOrd="0" destOrd="0" parTransId="{5631595E-2205-4AD2-9562-EEC0C45EBBA8}" sibTransId="{9B8483E8-9E72-41BE-9C57-3045B1953246}"/>
    <dgm:cxn modelId="{1E8F32D4-F865-42A0-9256-3AEF4F29EAF0}" type="presOf" srcId="{C81909BF-63D6-4916-BD24-C463BA206D6A}" destId="{5FE40B14-757C-4AE3-B02B-BCF7B0026313}" srcOrd="1" destOrd="0" presId="urn:microsoft.com/office/officeart/2005/8/layout/matrix1"/>
    <dgm:cxn modelId="{5DE095DA-1BBC-4502-B656-60C69DBC15E4}" type="presOf" srcId="{C81909BF-63D6-4916-BD24-C463BA206D6A}" destId="{F6784C29-74EE-4AAD-A275-9FD87AD8DF5A}" srcOrd="0" destOrd="0" presId="urn:microsoft.com/office/officeart/2005/8/layout/matrix1"/>
    <dgm:cxn modelId="{37190AEB-5694-4B51-B5E8-474F8AFCA8BC}" type="presOf" srcId="{F56AE139-26D5-4FCB-AB8A-CED9DE31C359}" destId="{395D7597-0703-4A75-A208-A6CD1179A774}" srcOrd="0" destOrd="0" presId="urn:microsoft.com/office/officeart/2005/8/layout/matrix1"/>
    <dgm:cxn modelId="{970224CF-9D53-412D-917D-DBFE48DB9BF9}" type="presParOf" srcId="{395D7597-0703-4A75-A208-A6CD1179A774}" destId="{2D362EBB-99AE-463B-A36E-5F97B28989E4}" srcOrd="0" destOrd="0" presId="urn:microsoft.com/office/officeart/2005/8/layout/matrix1"/>
    <dgm:cxn modelId="{8074BA59-2EE5-452E-9BA6-99DBB70AD5C9}" type="presParOf" srcId="{2D362EBB-99AE-463B-A36E-5F97B28989E4}" destId="{230F384A-2E5A-4BD1-B264-B1D402CCFC9D}" srcOrd="0" destOrd="0" presId="urn:microsoft.com/office/officeart/2005/8/layout/matrix1"/>
    <dgm:cxn modelId="{8517F0F5-8D27-453E-9EE8-73DA7D42A9E1}" type="presParOf" srcId="{2D362EBB-99AE-463B-A36E-5F97B28989E4}" destId="{97415780-F4FB-4752-BB1A-D849D488BBBD}" srcOrd="1" destOrd="0" presId="urn:microsoft.com/office/officeart/2005/8/layout/matrix1"/>
    <dgm:cxn modelId="{F00D4510-51F3-47AF-ABC5-2391605A794D}" type="presParOf" srcId="{2D362EBB-99AE-463B-A36E-5F97B28989E4}" destId="{F6784C29-74EE-4AAD-A275-9FD87AD8DF5A}" srcOrd="2" destOrd="0" presId="urn:microsoft.com/office/officeart/2005/8/layout/matrix1"/>
    <dgm:cxn modelId="{EB98E344-D59E-4E88-A786-5AA36779839B}" type="presParOf" srcId="{2D362EBB-99AE-463B-A36E-5F97B28989E4}" destId="{5FE40B14-757C-4AE3-B02B-BCF7B0026313}" srcOrd="3" destOrd="0" presId="urn:microsoft.com/office/officeart/2005/8/layout/matrix1"/>
    <dgm:cxn modelId="{6ED7B884-627E-49EF-8AFA-66295906BAA8}" type="presParOf" srcId="{2D362EBB-99AE-463B-A36E-5F97B28989E4}" destId="{797BD29B-186D-4326-9459-578DA5B70F1E}" srcOrd="4" destOrd="0" presId="urn:microsoft.com/office/officeart/2005/8/layout/matrix1"/>
    <dgm:cxn modelId="{17CF6931-1BEA-4A0D-904E-3EAE86D36C27}" type="presParOf" srcId="{2D362EBB-99AE-463B-A36E-5F97B28989E4}" destId="{0DFEDA4D-E35A-4A79-92EB-6898E0479E66}" srcOrd="5" destOrd="0" presId="urn:microsoft.com/office/officeart/2005/8/layout/matrix1"/>
    <dgm:cxn modelId="{2E02D622-E3CB-4E9B-B92D-C7D72F1D12CE}" type="presParOf" srcId="{2D362EBB-99AE-463B-A36E-5F97B28989E4}" destId="{1508684C-2C6F-476F-92D2-230FA1EEBA07}" srcOrd="6" destOrd="0" presId="urn:microsoft.com/office/officeart/2005/8/layout/matrix1"/>
    <dgm:cxn modelId="{F83198F8-AE8E-4889-896D-3F18A21270CE}" type="presParOf" srcId="{2D362EBB-99AE-463B-A36E-5F97B28989E4}" destId="{414B1EB9-4B51-4FDC-824C-50F39408A8F0}" srcOrd="7" destOrd="0" presId="urn:microsoft.com/office/officeart/2005/8/layout/matrix1"/>
    <dgm:cxn modelId="{A14EC339-006B-4568-9FA7-4CB7DA1D3BE4}" type="presParOf" srcId="{395D7597-0703-4A75-A208-A6CD1179A774}" destId="{68F09D4E-879E-4653-9F1C-D54DD90C8E2A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81CA4E-3BAC-4AD7-A9E9-D21DCE2FFEB1}">
      <dsp:nvSpPr>
        <dsp:cNvPr id="0" name=""/>
        <dsp:cNvSpPr/>
      </dsp:nvSpPr>
      <dsp:spPr>
        <a:xfrm>
          <a:off x="230508" y="1159"/>
          <a:ext cx="2417141" cy="145028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kern="1200" dirty="0"/>
            <a:t>Identify funding sources </a:t>
          </a:r>
        </a:p>
      </dsp:txBody>
      <dsp:txXfrm>
        <a:off x="230508" y="1159"/>
        <a:ext cx="2417141" cy="1450284"/>
      </dsp:txXfrm>
    </dsp:sp>
    <dsp:sp modelId="{AF1CEF30-6A6F-49E1-97ED-7D1A533ECEB0}">
      <dsp:nvSpPr>
        <dsp:cNvPr id="0" name=""/>
        <dsp:cNvSpPr/>
      </dsp:nvSpPr>
      <dsp:spPr>
        <a:xfrm>
          <a:off x="2889364" y="1159"/>
          <a:ext cx="2417141" cy="145028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Discuss the different types of aid</a:t>
          </a:r>
        </a:p>
      </dsp:txBody>
      <dsp:txXfrm>
        <a:off x="2889364" y="1159"/>
        <a:ext cx="2417141" cy="1450284"/>
      </dsp:txXfrm>
    </dsp:sp>
    <dsp:sp modelId="{D51B7210-8F9E-493E-9500-E9028D876791}">
      <dsp:nvSpPr>
        <dsp:cNvPr id="0" name=""/>
        <dsp:cNvSpPr/>
      </dsp:nvSpPr>
      <dsp:spPr>
        <a:xfrm>
          <a:off x="5548220" y="1159"/>
          <a:ext cx="2417141" cy="145028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Free Application for Federal Student Aid (FAFSA)</a:t>
          </a:r>
        </a:p>
      </dsp:txBody>
      <dsp:txXfrm>
        <a:off x="5548220" y="1159"/>
        <a:ext cx="2417141" cy="1450284"/>
      </dsp:txXfrm>
    </dsp:sp>
    <dsp:sp modelId="{26CDEE31-1D3A-4011-A72D-C4937CED715B}">
      <dsp:nvSpPr>
        <dsp:cNvPr id="0" name=""/>
        <dsp:cNvSpPr/>
      </dsp:nvSpPr>
      <dsp:spPr>
        <a:xfrm>
          <a:off x="1559936" y="1693159"/>
          <a:ext cx="2417141" cy="145028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Common Errors</a:t>
          </a:r>
        </a:p>
      </dsp:txBody>
      <dsp:txXfrm>
        <a:off x="1559936" y="1693159"/>
        <a:ext cx="2417141" cy="1450284"/>
      </dsp:txXfrm>
    </dsp:sp>
    <dsp:sp modelId="{C30303F8-8A24-47D5-810D-19318E386350}">
      <dsp:nvSpPr>
        <dsp:cNvPr id="0" name=""/>
        <dsp:cNvSpPr/>
      </dsp:nvSpPr>
      <dsp:spPr>
        <a:xfrm>
          <a:off x="4218792" y="1693159"/>
          <a:ext cx="2417141" cy="145028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General Timeline</a:t>
          </a:r>
        </a:p>
      </dsp:txBody>
      <dsp:txXfrm>
        <a:off x="4218792" y="1693159"/>
        <a:ext cx="2417141" cy="145028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F384A-2E5A-4BD1-B264-B1D402CCFC9D}">
      <dsp:nvSpPr>
        <dsp:cNvPr id="0" name=""/>
        <dsp:cNvSpPr/>
      </dsp:nvSpPr>
      <dsp:spPr>
        <a:xfrm rot="16200000">
          <a:off x="929210" y="-929210"/>
          <a:ext cx="2684519" cy="4542940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Federal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i="0" kern="1200" dirty="0">
              <a:latin typeface="Myriad Pro" panose="020B0503030403020204" pitchFamily="34" charset="0"/>
            </a:rPr>
            <a:t>Apply annually using the FAFSA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Aid may be </a:t>
          </a:r>
          <a:r>
            <a:rPr lang="en-US" sz="1600" b="1" i="1" kern="1200" dirty="0">
              <a:latin typeface="Myriad Pro" panose="020B0503030403020204" pitchFamily="34" charset="0"/>
            </a:rPr>
            <a:t>Need based</a:t>
          </a:r>
          <a:r>
            <a:rPr lang="en-US" sz="1600" b="0" i="1" kern="1200" dirty="0">
              <a:latin typeface="Myriad Pro" panose="020B0503030403020204" pitchFamily="34" charset="0"/>
            </a:rPr>
            <a:t> or </a:t>
          </a:r>
          <a:r>
            <a:rPr lang="en-US" sz="1600" b="1" i="1" kern="1200" dirty="0">
              <a:latin typeface="Myriad Pro" panose="020B0503030403020204" pitchFamily="34" charset="0"/>
            </a:rPr>
            <a:t>Non-need based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i="0" kern="1200" dirty="0">
              <a:latin typeface="Myriad Pro" panose="020B0503030403020204" pitchFamily="34" charset="0"/>
            </a:rPr>
            <a:t>Priority dates vary</a:t>
          </a:r>
        </a:p>
      </dsp:txBody>
      <dsp:txXfrm rot="5400000">
        <a:off x="0" y="0"/>
        <a:ext cx="4542940" cy="2013390"/>
      </dsp:txXfrm>
    </dsp:sp>
    <dsp:sp modelId="{F6784C29-74EE-4AAD-A275-9FD87AD8DF5A}">
      <dsp:nvSpPr>
        <dsp:cNvPr id="0" name=""/>
        <dsp:cNvSpPr/>
      </dsp:nvSpPr>
      <dsp:spPr>
        <a:xfrm>
          <a:off x="4542940" y="0"/>
          <a:ext cx="4542940" cy="2684519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indent="0" algn="ctr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State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Commonly include residency requirements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Awarded on both </a:t>
          </a:r>
          <a:r>
            <a:rPr lang="en-US" sz="1600" b="1" i="1" kern="1200" dirty="0">
              <a:latin typeface="Myriad Pro" panose="020B0503030403020204" pitchFamily="34" charset="0"/>
            </a:rPr>
            <a:t>Merit &amp; Need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i="0" kern="1200" dirty="0">
              <a:latin typeface="Myriad Pro" panose="020B0503030403020204" pitchFamily="34" charset="0"/>
            </a:rPr>
            <a:t>Deadlines vary by state</a:t>
          </a:r>
        </a:p>
      </dsp:txBody>
      <dsp:txXfrm>
        <a:off x="4542940" y="0"/>
        <a:ext cx="4542940" cy="2013390"/>
      </dsp:txXfrm>
    </dsp:sp>
    <dsp:sp modelId="{797BD29B-186D-4326-9459-578DA5B70F1E}">
      <dsp:nvSpPr>
        <dsp:cNvPr id="0" name=""/>
        <dsp:cNvSpPr/>
      </dsp:nvSpPr>
      <dsp:spPr>
        <a:xfrm rot="10800000">
          <a:off x="0" y="2684519"/>
          <a:ext cx="4542940" cy="2684519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Institutional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Awarded on both </a:t>
          </a:r>
          <a:r>
            <a:rPr lang="en-US" sz="1600" b="1" i="1" kern="1200" dirty="0">
              <a:latin typeface="Myriad Pro" panose="020B0503030403020204" pitchFamily="34" charset="0"/>
            </a:rPr>
            <a:t>Merit &amp; Need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i="0" kern="1200" dirty="0">
              <a:latin typeface="Myriad Pro" panose="020B0503030403020204" pitchFamily="34" charset="0"/>
            </a:rPr>
            <a:t>Aid may be </a:t>
          </a:r>
          <a:r>
            <a:rPr lang="en-US" sz="1600" b="0" i="1" kern="1200" dirty="0">
              <a:latin typeface="Myriad Pro" panose="020B0503030403020204" pitchFamily="34" charset="0"/>
            </a:rPr>
            <a:t>Gift Aid or Self-Help Aid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i="0" kern="1200" dirty="0">
              <a:latin typeface="Myriad Pro" panose="020B0503030403020204" pitchFamily="34" charset="0"/>
            </a:rPr>
            <a:t>Deadlines vary by institution</a:t>
          </a:r>
          <a:endParaRPr lang="en-US" sz="1600" kern="1200" dirty="0">
            <a:latin typeface="Myriad Pro" panose="020B0503030403020204" pitchFamily="34" charset="0"/>
          </a:endParaRPr>
        </a:p>
      </dsp:txBody>
      <dsp:txXfrm rot="10800000">
        <a:off x="0" y="3355649"/>
        <a:ext cx="4542940" cy="2013390"/>
      </dsp:txXfrm>
    </dsp:sp>
    <dsp:sp modelId="{1508684C-2C6F-476F-92D2-230FA1EEBA07}">
      <dsp:nvSpPr>
        <dsp:cNvPr id="0" name=""/>
        <dsp:cNvSpPr/>
      </dsp:nvSpPr>
      <dsp:spPr>
        <a:xfrm rot="5400000">
          <a:off x="5472150" y="1755309"/>
          <a:ext cx="2684519" cy="4542940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indent="0" algn="ctr" defTabSz="1244600">
            <a:lnSpc>
              <a:spcPct val="90000"/>
            </a:lnSpc>
            <a:spcBef>
              <a:spcPct val="0"/>
            </a:spcBef>
            <a:spcAft>
              <a:spcPts val="1200"/>
            </a:spcAft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Private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Multiple Sources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Awarded on both </a:t>
          </a:r>
          <a:r>
            <a:rPr lang="en-US" sz="1600" b="1" i="1" kern="1200" dirty="0">
              <a:latin typeface="Myriad Pro" panose="020B0503030403020204" pitchFamily="34" charset="0"/>
            </a:rPr>
            <a:t>Merit &amp; Need</a:t>
          </a:r>
        </a:p>
        <a:p>
          <a:pPr marL="0" lvl="0" indent="0" algn="ctr" defTabSz="1244600">
            <a:lnSpc>
              <a:spcPct val="10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i="0" kern="1200" dirty="0">
              <a:latin typeface="Myriad Pro" panose="020B0503030403020204" pitchFamily="34" charset="0"/>
            </a:rPr>
            <a:t>Deadlines vary</a:t>
          </a:r>
          <a:endParaRPr lang="en-US" sz="1600" i="0" kern="1200" dirty="0">
            <a:latin typeface="Myriad Pro" panose="020B0503030403020204" pitchFamily="34" charset="0"/>
          </a:endParaRPr>
        </a:p>
      </dsp:txBody>
      <dsp:txXfrm rot="-5400000">
        <a:off x="4542940" y="3355649"/>
        <a:ext cx="4542940" cy="2013390"/>
      </dsp:txXfrm>
    </dsp:sp>
    <dsp:sp modelId="{68F09D4E-879E-4653-9F1C-D54DD90C8E2A}">
      <dsp:nvSpPr>
        <dsp:cNvPr id="0" name=""/>
        <dsp:cNvSpPr/>
      </dsp:nvSpPr>
      <dsp:spPr>
        <a:xfrm>
          <a:off x="3180058" y="2013390"/>
          <a:ext cx="2725764" cy="1342259"/>
        </a:xfrm>
        <a:prstGeom prst="roundRect">
          <a:avLst/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latin typeface="Myriad Pro" panose="020B0503030403020204" pitchFamily="34" charset="0"/>
            </a:rPr>
            <a:t>Sources of Financial Aid</a:t>
          </a:r>
        </a:p>
      </dsp:txBody>
      <dsp:txXfrm>
        <a:off x="3245582" y="2078914"/>
        <a:ext cx="2594716" cy="121121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0F384A-2E5A-4BD1-B264-B1D402CCFC9D}">
      <dsp:nvSpPr>
        <dsp:cNvPr id="0" name=""/>
        <dsp:cNvSpPr/>
      </dsp:nvSpPr>
      <dsp:spPr>
        <a:xfrm rot="16200000">
          <a:off x="1000125" y="-1016533"/>
          <a:ext cx="2571750" cy="4572000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Scholarships</a:t>
          </a: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Not Paid Back</a:t>
          </a: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Awarded on </a:t>
          </a:r>
          <a:r>
            <a:rPr lang="en-US" sz="1600" b="1" i="1" kern="1200" dirty="0">
              <a:latin typeface="Myriad Pro" panose="020B0503030403020204" pitchFamily="34" charset="0"/>
            </a:rPr>
            <a:t>Merit</a:t>
          </a:r>
        </a:p>
      </dsp:txBody>
      <dsp:txXfrm rot="5400000">
        <a:off x="-1" y="-16407"/>
        <a:ext cx="4572000" cy="1928812"/>
      </dsp:txXfrm>
    </dsp:sp>
    <dsp:sp modelId="{F6784C29-74EE-4AAD-A275-9FD87AD8DF5A}">
      <dsp:nvSpPr>
        <dsp:cNvPr id="0" name=""/>
        <dsp:cNvSpPr/>
      </dsp:nvSpPr>
      <dsp:spPr>
        <a:xfrm>
          <a:off x="4572000" y="-16407"/>
          <a:ext cx="4572000" cy="2571750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indent="0" algn="ctr" defTabSz="1244600">
            <a:lnSpc>
              <a:spcPct val="90000"/>
            </a:lnSpc>
            <a:spcBef>
              <a:spcPct val="0"/>
            </a:spcBef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Grants</a:t>
          </a: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0" u="none" kern="1200" dirty="0">
              <a:latin typeface="Myriad Pro" panose="020B0503030403020204" pitchFamily="34" charset="0"/>
            </a:rPr>
            <a:t>Generally Not Paid Back</a:t>
          </a: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0" u="none" kern="1200" dirty="0">
              <a:latin typeface="Myriad Pro" panose="020B0503030403020204" pitchFamily="34" charset="0"/>
            </a:rPr>
            <a:t>Awarded on </a:t>
          </a:r>
          <a:r>
            <a:rPr lang="en-US" sz="1600" b="1" i="1" u="none" kern="1200" dirty="0">
              <a:latin typeface="Myriad Pro" panose="020B0503030403020204" pitchFamily="34" charset="0"/>
            </a:rPr>
            <a:t>Financial Need</a:t>
          </a:r>
          <a:endParaRPr lang="en-US" sz="1600" b="1" i="1" kern="1200" dirty="0">
            <a:latin typeface="Myriad Pro" panose="020B0503030403020204" pitchFamily="34" charset="0"/>
          </a:endParaRPr>
        </a:p>
      </dsp:txBody>
      <dsp:txXfrm>
        <a:off x="4572000" y="-16407"/>
        <a:ext cx="4572000" cy="1928812"/>
      </dsp:txXfrm>
    </dsp:sp>
    <dsp:sp modelId="{797BD29B-186D-4326-9459-578DA5B70F1E}">
      <dsp:nvSpPr>
        <dsp:cNvPr id="0" name=""/>
        <dsp:cNvSpPr/>
      </dsp:nvSpPr>
      <dsp:spPr>
        <a:xfrm rot="10800000">
          <a:off x="0" y="2522526"/>
          <a:ext cx="4572000" cy="2637381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Work-Study</a:t>
          </a: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Earned Money</a:t>
          </a:r>
        </a:p>
        <a:p>
          <a:pPr marL="0" indent="0" algn="ctr" defTabSz="1244600" eaLnBrk="1" hangingPunct="1">
            <a:lnSpc>
              <a:spcPct val="150000"/>
            </a:lnSpc>
            <a:spcBef>
              <a:spcPct val="0"/>
            </a:spcBef>
            <a:spcAft>
              <a:spcPts val="6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Awarded on </a:t>
          </a:r>
          <a:r>
            <a:rPr lang="en-US" sz="1600" b="1" i="1" kern="1200" dirty="0">
              <a:latin typeface="Myriad Pro" panose="020B0503030403020204" pitchFamily="34" charset="0"/>
            </a:rPr>
            <a:t>Financial Need</a:t>
          </a:r>
          <a:endParaRPr lang="en-US" sz="1600" b="1" kern="1200" dirty="0">
            <a:latin typeface="Myriad Pro" panose="020B0503030403020204" pitchFamily="34" charset="0"/>
          </a:endParaRPr>
        </a:p>
      </dsp:txBody>
      <dsp:txXfrm rot="10800000">
        <a:off x="0" y="3181871"/>
        <a:ext cx="4572000" cy="1978035"/>
      </dsp:txXfrm>
    </dsp:sp>
    <dsp:sp modelId="{1508684C-2C6F-476F-92D2-230FA1EEBA07}">
      <dsp:nvSpPr>
        <dsp:cNvPr id="0" name=""/>
        <dsp:cNvSpPr/>
      </dsp:nvSpPr>
      <dsp:spPr>
        <a:xfrm rot="5400000">
          <a:off x="5572125" y="1571624"/>
          <a:ext cx="2571750" cy="4572000"/>
        </a:xfrm>
        <a:prstGeom prst="rect">
          <a:avLst/>
        </a:prstGeom>
        <a:solidFill>
          <a:srgbClr val="4F268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2800" b="1" u="none" kern="1200" dirty="0">
              <a:latin typeface="Myriad Pro" panose="020B0503030403020204" pitchFamily="34" charset="0"/>
            </a:rPr>
            <a:t>Loans</a:t>
          </a: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Borrowed Money</a:t>
          </a:r>
        </a:p>
        <a:p>
          <a:pPr marL="0" lvl="0" indent="0" algn="ctr" defTabSz="1244600">
            <a:lnSpc>
              <a:spcPct val="15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0" kern="1200" dirty="0">
              <a:latin typeface="Myriad Pro" panose="020B0503030403020204" pitchFamily="34" charset="0"/>
            </a:rPr>
            <a:t>Some Awarded on </a:t>
          </a:r>
          <a:r>
            <a:rPr lang="en-US" sz="1600" b="1" i="1" kern="1200" dirty="0">
              <a:latin typeface="Myriad Pro" panose="020B0503030403020204" pitchFamily="34" charset="0"/>
            </a:rPr>
            <a:t>Financial Need</a:t>
          </a:r>
          <a:endParaRPr lang="en-US" sz="1050" b="1" i="1" kern="1200" dirty="0">
            <a:latin typeface="Myriad Pro" panose="020B0503030403020204" pitchFamily="34" charset="0"/>
          </a:endParaRPr>
        </a:p>
      </dsp:txBody>
      <dsp:txXfrm rot="-5400000">
        <a:off x="4572000" y="3214687"/>
        <a:ext cx="4572000" cy="1928812"/>
      </dsp:txXfrm>
    </dsp:sp>
    <dsp:sp modelId="{68F09D4E-879E-4653-9F1C-D54DD90C8E2A}">
      <dsp:nvSpPr>
        <dsp:cNvPr id="0" name=""/>
        <dsp:cNvSpPr/>
      </dsp:nvSpPr>
      <dsp:spPr>
        <a:xfrm>
          <a:off x="3200400" y="1928812"/>
          <a:ext cx="2743200" cy="1285875"/>
        </a:xfrm>
        <a:prstGeom prst="roundRect">
          <a:avLst/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000" b="1" kern="1200" dirty="0">
              <a:latin typeface="Myriad Pro" panose="020B0503030403020204" pitchFamily="34" charset="0"/>
            </a:rPr>
            <a:t>Types of Financial Aid </a:t>
          </a:r>
        </a:p>
      </dsp:txBody>
      <dsp:txXfrm>
        <a:off x="3263171" y="1991583"/>
        <a:ext cx="2617658" cy="11603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5E9659B-0341-4EAA-BED6-885B937863CA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3F524CF9-5B34-46D1-B01E-8FC7E798B2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018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A4E1E01-B170-42D7-A0DD-C138C4F60448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C831416-6631-49A8-9D97-BA9AB8CD70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7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831416-6631-49A8-9D97-BA9AB8CD70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70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Session description:  Help find funding to cover the entire cost of college at any school in the country.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31416-6631-49A8-9D97-BA9AB8CD70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375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31416-6631-49A8-9D97-BA9AB8CD70A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850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746"/>
            <a:fld id="{7F24611B-E88E-43C3-B3A9-16ADB40B3606}" type="slidenum">
              <a:rPr lang="en-US" smtClean="0"/>
              <a:pPr defTabSz="930746"/>
              <a:t>5</a:t>
            </a:fld>
            <a:endParaRPr lang="en-US" dirty="0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Our</a:t>
            </a:r>
            <a:r>
              <a:rPr lang="en-US" baseline="0" dirty="0"/>
              <a:t> website on private scholarships:</a:t>
            </a:r>
          </a:p>
          <a:p>
            <a:pPr eaLnBrk="1" hangingPunct="1"/>
            <a:r>
              <a:rPr lang="en-US" dirty="0"/>
              <a:t>https://www.k-state.edu/sfa/aid/scholarships/outside-scholarships/</a:t>
            </a:r>
            <a:br>
              <a:rPr lang="en-US" dirty="0"/>
            </a:br>
            <a:br>
              <a:rPr lang="en-US" dirty="0"/>
            </a:br>
            <a:r>
              <a:rPr lang="en-US" dirty="0"/>
              <a:t>https://www.usd232.org/Page/5294</a:t>
            </a:r>
          </a:p>
          <a:p>
            <a:pPr eaLnBrk="1" hangingPunct="1"/>
            <a:r>
              <a:rPr lang="en-US" dirty="0"/>
              <a:t>http://scholarshipsmvhs.weebly.com/</a:t>
            </a:r>
          </a:p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862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746"/>
            <a:fld id="{541D4124-FFB0-4186-B8F0-DF6C784D1086}" type="slidenum">
              <a:rPr lang="en-US" smtClean="0"/>
              <a:pPr defTabSz="930746"/>
              <a:t>6</a:t>
            </a:fld>
            <a:endParaRPr lang="en-US" dirty="0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5957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70007" indent="-296033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5747" indent="-236179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61340" indent="-236179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35315" indent="-236179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01201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67088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2975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8862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EA4C13-0DFA-43FB-9885-E7D486CA757D}" type="slidenum">
              <a:rPr lang="en-US" altLang="en-US" smtClean="0"/>
              <a:pPr>
                <a:spcBef>
                  <a:spcPct val="0"/>
                </a:spcBef>
              </a:pPr>
              <a:t>8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 dirty="0"/>
              <a:t>https://www.kansasregents.org/students/student_financial_aid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https://www.kansasregents.org/scholarships_and_grants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37336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70007" indent="-296033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85747" indent="-236179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61340" indent="-236179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135315" indent="-236179" defTabSz="946333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601201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3067088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532975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998862" indent="-236179" defTabSz="94633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BEA4C13-0DFA-43FB-9885-E7D486CA757D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12524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/>
              <a:t>IASG = Iraq and Afghanistan Service Grant</a:t>
            </a:r>
          </a:p>
          <a:p>
            <a:r>
              <a:rPr lang="en-US" altLang="en-US" dirty="0"/>
              <a:t>SEOG = Supplemental Educational Opportunity Grant</a:t>
            </a:r>
          </a:p>
          <a:p>
            <a:r>
              <a:rPr lang="en-US" altLang="en-US" dirty="0"/>
              <a:t>TEACH = Teacher Education Assistance for College and Higher Education Grant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DA8DDD-7A2C-42EF-8ED8-9149F0889796}" type="slidenum">
              <a:rPr lang="en-US" altLang="en-US" smtClean="0">
                <a:latin typeface="Calibri" panose="020F0502020204030204" pitchFamily="34" charset="0"/>
              </a:rPr>
              <a:pPr/>
              <a:t>10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2506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2EF8D9-CBEE-43C0-A419-D9BB569D9979}" type="slidenum">
              <a:rPr lang="en-US" altLang="en-US" smtClean="0">
                <a:latin typeface="Calibri" panose="020F0502020204030204" pitchFamily="34" charset="0"/>
              </a:rPr>
              <a:pPr/>
              <a:t>11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67690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3E55A7-52EF-447E-B7A6-5434FC0B25F4}" type="slidenum">
              <a:rPr lang="en-US" altLang="en-US" smtClean="0">
                <a:latin typeface="Calibri" panose="020F0502020204030204" pitchFamily="34" charset="0"/>
              </a:rPr>
              <a:pPr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7576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57066" indent="-291179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64717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30604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96491" indent="-232943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CEAADD5-0F32-4C86-85FF-7C56F04DBBD6}" type="slidenum">
              <a:rPr lang="en-US" altLang="en-US" smtClean="0">
                <a:latin typeface="Calibri" panose="020F0502020204030204" pitchFamily="34" charset="0"/>
              </a:rPr>
              <a:pPr/>
              <a:t>13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59008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746"/>
            <a:fld id="{821CF2FE-FD55-4EEC-9023-A5156ABE4C1F}" type="slidenum">
              <a:rPr lang="en-US" smtClean="0"/>
              <a:pPr defTabSz="930746"/>
              <a:t>14</a:t>
            </a:fld>
            <a:endParaRPr lang="en-US" dirty="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53751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Studentaid.gov</a:t>
            </a:r>
          </a:p>
          <a:p>
            <a:endParaRPr lang="en-US" sz="1000" dirty="0"/>
          </a:p>
          <a:p>
            <a:r>
              <a:rPr lang="en-US" altLang="en-US" sz="1000" cap="none" spc="0" dirty="0">
                <a:latin typeface="+mn-lt"/>
              </a:rPr>
              <a:t>FAFSA® Form </a:t>
            </a:r>
            <a:r>
              <a:rPr lang="en-US" altLang="en-US" sz="1000" dirty="0">
                <a:latin typeface="+mn-lt"/>
              </a:rPr>
              <a:t>Landing Page view</a:t>
            </a:r>
            <a:endParaRPr lang="en-US" altLang="en-US" sz="1000" baseline="0" dirty="0">
              <a:latin typeface="+mn-lt"/>
            </a:endParaRPr>
          </a:p>
          <a:p>
            <a:endParaRPr lang="en-US" sz="1000" b="0" i="0" dirty="0">
              <a:solidFill>
                <a:srgbClr val="000000"/>
              </a:solidFill>
              <a:effectLst/>
              <a:latin typeface="+mn-lt"/>
            </a:endParaRPr>
          </a:p>
          <a:p>
            <a:r>
              <a:rPr lang="en-US" sz="1000" b="0" i="0" dirty="0">
                <a:solidFill>
                  <a:srgbClr val="000000"/>
                </a:solidFill>
                <a:effectLst/>
                <a:latin typeface="+mn-lt"/>
              </a:rPr>
              <a:t>The user may land on this page using a direct link to the FAFSA® form or selecting the "Complete the FAFSA® Form" link under the “FAFSA</a:t>
            </a:r>
            <a:r>
              <a:rPr lang="en-US" sz="1000" dirty="0">
                <a:latin typeface="+mn-lt"/>
              </a:rPr>
              <a:t>®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+mn-lt"/>
              </a:rPr>
              <a:t> Form" menu on the StudentAid.gov home page. The </a:t>
            </a:r>
            <a:r>
              <a:rPr lang="en-US" altLang="en-US" sz="1000" cap="none" spc="0" dirty="0">
                <a:latin typeface="+mn-lt"/>
              </a:rPr>
              <a:t>FAFSA® Form </a:t>
            </a:r>
            <a:r>
              <a:rPr lang="en-US" altLang="en-US" sz="1000" dirty="0">
                <a:latin typeface="+mn-lt"/>
              </a:rPr>
              <a:t>Landing Page </a:t>
            </a:r>
            <a:r>
              <a:rPr lang="en-US" sz="1000" b="0" i="0" dirty="0">
                <a:solidFill>
                  <a:srgbClr val="000000"/>
                </a:solidFill>
                <a:effectLst/>
                <a:latin typeface="+mn-lt"/>
              </a:rPr>
              <a:t>directs new users to the “Start Here” button and returning users to the “Log In” button. For the purpose of this presentation, the applicant is beginning a new application.</a:t>
            </a:r>
            <a:endParaRPr lang="en-US" altLang="en-US" sz="1000" dirty="0">
              <a:latin typeface="+mn-lt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31416-6631-49A8-9D97-BA9AB8CD70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33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746"/>
            <a:fld id="{A905EE21-DFC5-456B-8518-60CA2493E919}" type="slidenum">
              <a:rPr lang="en-US" smtClean="0"/>
              <a:pPr defTabSz="930746"/>
              <a:t>16</a:t>
            </a:fld>
            <a:endParaRPr lang="en-US" dirty="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2267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746"/>
            <a:fld id="{12DEE39B-F2E8-48E6-AE51-21D491C32E14}" type="slidenum">
              <a:rPr lang="en-US" smtClean="0"/>
              <a:pPr defTabSz="930746"/>
              <a:t>18</a:t>
            </a:fld>
            <a:endParaRPr lang="en-US" dirty="0"/>
          </a:p>
        </p:txBody>
      </p:sp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10519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 changes to calculate SAI:</a:t>
            </a:r>
          </a:p>
          <a:p>
            <a:pPr marL="171450" indent="-171450">
              <a:buFontTx/>
              <a:buChar char="-"/>
            </a:pPr>
            <a:r>
              <a:rPr lang="en-US" dirty="0"/>
              <a:t>IPA significantly increased</a:t>
            </a:r>
          </a:p>
          <a:p>
            <a:pPr marL="171450" indent="-171450">
              <a:buFontTx/>
              <a:buChar char="-"/>
            </a:pPr>
            <a:r>
              <a:rPr lang="en-US" dirty="0"/>
              <a:t>Removal of state tax allowances, etc.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31416-6631-49A8-9D97-BA9AB8CD70A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6441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746"/>
            <a:fld id="{EE228228-AC28-4E68-A247-8929559E1C66}" type="slidenum">
              <a:rPr lang="en-US" smtClean="0"/>
              <a:pPr defTabSz="930746"/>
              <a:t>20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7427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30746"/>
            <a:fld id="{EE228228-AC28-4E68-A247-8929559E1C66}" type="slidenum">
              <a:rPr lang="en-US" smtClean="0"/>
              <a:pPr defTabSz="930746"/>
              <a:t>21</a:t>
            </a:fld>
            <a:endParaRPr lang="en-US" dirty="0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11081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831416-6631-49A8-9D97-BA9AB8CD70A6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028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30294" y="1606378"/>
            <a:ext cx="7086600" cy="1093960"/>
          </a:xfr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73194" y="2903838"/>
            <a:ext cx="6400800" cy="1314450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15597" y="4764818"/>
            <a:ext cx="512806" cy="274637"/>
          </a:xfrm>
        </p:spPr>
        <p:txBody>
          <a:bodyPr/>
          <a:lstStyle>
            <a:lvl1pPr>
              <a:defRPr/>
            </a:lvl1pPr>
          </a:lstStyle>
          <a:p>
            <a:fld id="{DB570551-706D-4AD9-91A2-8394342B214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12196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35676" y="206375"/>
            <a:ext cx="7451124" cy="857250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676" y="1200150"/>
            <a:ext cx="7451124" cy="3394075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6811E-D7B7-4A47-A0BC-F972B8C1521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2064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6313" y="3305176"/>
            <a:ext cx="7098399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96313" y="2180035"/>
            <a:ext cx="7098399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36CEB89-898F-4ECE-A834-C8CA8C4A4D8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3898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140" y="206375"/>
            <a:ext cx="7469659" cy="857250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17140" y="1200151"/>
            <a:ext cx="3567237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1557" y="1200151"/>
            <a:ext cx="3645243" cy="339447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B1401-0C9B-4EB4-9190-8CB3F5F4E86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083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388" y="206375"/>
            <a:ext cx="7426411" cy="857250"/>
          </a:xfrm>
        </p:spPr>
        <p:txBody>
          <a:bodyPr/>
          <a:lstStyle>
            <a:lvl1pPr>
              <a:defRPr sz="32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388" y="1217141"/>
            <a:ext cx="3645244" cy="414016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0388" y="1803798"/>
            <a:ext cx="3645244" cy="279082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9519" y="1217141"/>
            <a:ext cx="3577282" cy="414016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9519" y="1803798"/>
            <a:ext cx="3577282" cy="2790824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609003-0ECD-48D8-ACDE-32A57FB32EE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21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F57F8C-4C11-417C-8F5C-F30763883A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6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F8E651-F388-44D4-B6D6-9649D81B33D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025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C8D0F6-336C-4EC8-854C-1C2F75DCC131}" type="slidenum">
              <a:rPr lang="en-US" altLang="en-US"/>
              <a:pPr/>
              <a:t>‹#›</a:t>
            </a:fld>
            <a:endParaRPr lang="en-US" altLang="en-US">
              <a:solidFill>
                <a:srgbClr val="88A44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3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C4F06-4F8B-42F3-9654-2009AB2F739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74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6F3D3-7012-4BB4-87DA-A5FFFAD46D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865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7903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8E914C-D06B-444E-8282-D805280EC8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32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458200" cy="8572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085850"/>
            <a:ext cx="41529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085850"/>
            <a:ext cx="4152900" cy="3200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4236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173892" y="284204"/>
            <a:ext cx="7611762" cy="77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73892" y="1200150"/>
            <a:ext cx="7611762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58846" y="4734485"/>
            <a:ext cx="426308" cy="274637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fld id="{F8FA5FC8-4802-48E9-A8CD-8977C493012F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93504" r:id="rId1"/>
    <p:sldLayoutId id="2147493505" r:id="rId2"/>
    <p:sldLayoutId id="2147493506" r:id="rId3"/>
    <p:sldLayoutId id="2147493507" r:id="rId4"/>
    <p:sldLayoutId id="2147493508" r:id="rId5"/>
    <p:sldLayoutId id="2147493509" r:id="rId6"/>
    <p:sldLayoutId id="2147493510" r:id="rId7"/>
    <p:sldLayoutId id="2147493514" r:id="rId8"/>
    <p:sldLayoutId id="2147493511" r:id="rId9"/>
    <p:sldLayoutId id="2147493512" r:id="rId10"/>
    <p:sldLayoutId id="2147493513" r:id="rId11"/>
    <p:sldLayoutId id="2147493516" r:id="rId12"/>
  </p:sldLayoutIdLst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chemeClr val="tx1"/>
          </a:solidFill>
          <a:latin typeface="Myriad Pro" panose="020B0503030403020204" pitchFamily="34" charset="0"/>
          <a:ea typeface="MS PGothic" pitchFamily="34" charset="-128"/>
          <a:cs typeface="Myriad Pro" panose="020B0503030403020204" pitchFamily="34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Lucida Sans" pitchFamily="34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Myriad Pro" panose="020B0503030403020204" pitchFamily="34" charset="0"/>
          <a:ea typeface="MS PGothic" pitchFamily="34" charset="-128"/>
          <a:cs typeface="Myriad Pro" panose="020B0503030403020204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Myriad Pro" panose="020B0503030403020204" pitchFamily="34" charset="0"/>
          <a:ea typeface="MS PGothic" pitchFamily="34" charset="-128"/>
          <a:cs typeface="Myriad Pro" panose="020B0503030403020204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Myriad Pro" panose="020B0503030403020204" pitchFamily="34" charset="0"/>
          <a:ea typeface="MS PGothic" pitchFamily="34" charset="-128"/>
          <a:cs typeface="Myriad Pro" panose="020B0503030403020204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Myriad Pro" panose="020B0503030403020204" pitchFamily="34" charset="0"/>
          <a:ea typeface="MS PGothic" pitchFamily="34" charset="-128"/>
          <a:cs typeface="Myriad Pro" panose="020B0503030403020204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Myriad Pro" panose="020B0503030403020204" pitchFamily="34" charset="0"/>
          <a:ea typeface="MS PGothic" pitchFamily="34" charset="-128"/>
          <a:cs typeface="Myriad Pro" panose="020B0503030403020204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5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4.png"/><Relationship Id="rId5" Type="http://schemas.openxmlformats.org/officeDocument/2006/relationships/diagramQuickStyle" Target="../diagrams/quickStyle2.xml"/><Relationship Id="rId10" Type="http://schemas.microsoft.com/office/2007/relationships/hdphoto" Target="../media/hdphoto1.wdp"/><Relationship Id="rId4" Type="http://schemas.openxmlformats.org/officeDocument/2006/relationships/diagramLayout" Target="../diagrams/layout2.xml"/><Relationship Id="rId9" Type="http://schemas.openxmlformats.org/officeDocument/2006/relationships/image" Target="../media/image3.png"/><Relationship Id="rId14" Type="http://schemas.microsoft.com/office/2007/relationships/hdphoto" Target="../media/hdphoto3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sfa.kansasregents.org/login.jsp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sfa.kansasregents.org/login.jsp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studentaid.gov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1"/>
          <p:cNvSpPr>
            <a:spLocks noGrp="1"/>
          </p:cNvSpPr>
          <p:nvPr>
            <p:ph type="ctrTitle"/>
          </p:nvPr>
        </p:nvSpPr>
        <p:spPr>
          <a:xfrm>
            <a:off x="2869096" y="583928"/>
            <a:ext cx="4313581" cy="2180306"/>
          </a:xfrm>
        </p:spPr>
        <p:txBody>
          <a:bodyPr/>
          <a:lstStyle/>
          <a:p>
            <a:pPr eaLnBrk="1" hangingPunct="1"/>
            <a:r>
              <a:rPr lang="en-US" altLang="en-US" sz="4400" b="1" dirty="0">
                <a:latin typeface="Myriad Pro" panose="020B0503030403020204" pitchFamily="34" charset="0"/>
              </a:rPr>
              <a:t>Financial Aid</a:t>
            </a:r>
            <a:endParaRPr lang="en-US" altLang="en-US" sz="4400" b="1" i="1" dirty="0">
              <a:latin typeface="Myriad Pro" panose="020B0503030403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8433" y="3060419"/>
            <a:ext cx="5859917" cy="1614948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1800" b="1" dirty="0">
                <a:solidFill>
                  <a:srgbClr val="7030A0"/>
                </a:solidFill>
                <a:ea typeface="+mn-ea"/>
              </a:rPr>
              <a:t>Cindy Newell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Assistant Director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Office of Student Financial Assistance | Kansas State University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Myriad Pro"/>
                <a:ea typeface="MS PGothic"/>
              </a:rPr>
              <a:t>Phone: 785.910.8867 | Email: cnewell@k-state.edu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4315597" y="4764818"/>
            <a:ext cx="512806" cy="274637"/>
          </a:xfrm>
        </p:spPr>
        <p:txBody>
          <a:bodyPr/>
          <a:lstStyle/>
          <a:p>
            <a:fld id="{DB570551-706D-4AD9-91A2-8394342B2149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181966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182309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0833" y="-3980834"/>
            <a:ext cx="1182335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261648"/>
            <a:ext cx="7533018" cy="658297"/>
          </a:xfrm>
        </p:spPr>
        <p:txBody>
          <a:bodyPr anchor="ctr">
            <a:normAutofit/>
          </a:bodyPr>
          <a:lstStyle/>
          <a:p>
            <a:r>
              <a:rPr lang="en-US" sz="3000">
                <a:solidFill>
                  <a:srgbClr val="FFFFFF"/>
                </a:solidFill>
              </a:rPr>
              <a:t>Topics We Will Cover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778240" y="4841748"/>
            <a:ext cx="336042" cy="273843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1256811E-D7B7-4A47-A0BC-F972B8C15211}" type="slidenum">
              <a:rPr lang="en-US" altLang="en-US" sz="800">
                <a:solidFill>
                  <a:schemeClr val="tx1">
                    <a:lumMod val="50000"/>
                    <a:lumOff val="50000"/>
                  </a:schemeClr>
                </a:solidFill>
              </a:rPr>
              <a:pPr>
                <a:spcAft>
                  <a:spcPts val="600"/>
                </a:spcAft>
              </a:pPr>
              <a:t>2</a:t>
            </a:fld>
            <a:endParaRPr lang="en-US" altLang="en-US" sz="8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769630A-A851-2C3E-7184-E28B90AE71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6464913"/>
              </p:ext>
            </p:extLst>
          </p:nvPr>
        </p:nvGraphicFramePr>
        <p:xfrm>
          <a:off x="483042" y="1584434"/>
          <a:ext cx="8195871" cy="3144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655077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35676" y="129147"/>
            <a:ext cx="7451124" cy="722872"/>
          </a:xfrm>
        </p:spPr>
        <p:txBody>
          <a:bodyPr/>
          <a:lstStyle/>
          <a:p>
            <a:endParaRPr lang="en-US" dirty="0">
              <a:latin typeface="Myriad Pro" panose="020B0503030403020204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5869057"/>
              </p:ext>
            </p:extLst>
          </p:nvPr>
        </p:nvGraphicFramePr>
        <p:xfrm>
          <a:off x="58119" y="-87177"/>
          <a:ext cx="9085881" cy="5369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09003-0ECD-48D8-ACDE-32A57FB32EE6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07" y="1482213"/>
            <a:ext cx="991018" cy="991018"/>
          </a:xfrm>
          <a:prstGeom prst="rect">
            <a:avLst/>
          </a:prstGeom>
        </p:spPr>
      </p:pic>
      <p:pic>
        <p:nvPicPr>
          <p:cNvPr id="11" name="Picture 10" descr="color map of the contiguous United States | Flickr - Photo Sharing!"/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6518" b="83036" l="12969" r="91250"/>
                    </a14:imgEffect>
                  </a14:imgLayer>
                </a14:imgProps>
              </a:ext>
            </a:extLst>
          </a:blip>
          <a:srcRect l="13394" t="17017" r="9895" b="16604"/>
          <a:stretch/>
        </p:blipFill>
        <p:spPr>
          <a:xfrm>
            <a:off x="7786963" y="1736593"/>
            <a:ext cx="1216126" cy="736638"/>
          </a:xfrm>
          <a:prstGeom prst="rect">
            <a:avLst/>
          </a:prstGeom>
        </p:spPr>
      </p:pic>
      <p:pic>
        <p:nvPicPr>
          <p:cNvPr id="13" name="Picture 12" descr="Rationally Speaking: Essays on emergence, part III"/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4000" b="95652" l="4127" r="96349">
                        <a14:foregroundMark x1="27937" y1="31826" x2="54921" y2="2608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64128" y="2756093"/>
            <a:ext cx="1038961" cy="948258"/>
          </a:xfrm>
          <a:prstGeom prst="rect">
            <a:avLst/>
          </a:prstGeom>
        </p:spPr>
      </p:pic>
      <p:pic>
        <p:nvPicPr>
          <p:cNvPr id="14" name="Picture 13" descr="jobsanger: ACT Scores Show Educational Deficiencies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20865" y1="14493" x2="20865" y2="14493"/>
                        <a14:foregroundMark x1="29517" y1="20386" x2="29517" y2="20386"/>
                        <a14:foregroundMark x1="54114" y1="17971" x2="54114" y2="17971"/>
                        <a14:foregroundMark x1="47583" y1="19034" x2="66751" y2="32657"/>
                        <a14:foregroundMark x1="86005" y1="48406" x2="86005" y2="48406"/>
                        <a14:foregroundMark x1="86429" y1="9469" x2="86429" y2="946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0911" y="2571750"/>
            <a:ext cx="875731" cy="768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027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235676" y="129147"/>
            <a:ext cx="7451124" cy="722872"/>
          </a:xfrm>
        </p:spPr>
        <p:txBody>
          <a:bodyPr/>
          <a:lstStyle/>
          <a:p>
            <a:endParaRPr lang="en-US" dirty="0">
              <a:latin typeface="Myriad Pro" panose="020B0503030403020204" pitchFamily="34" charset="0"/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88617"/>
              </p:ext>
            </p:extLst>
          </p:nvPr>
        </p:nvGraphicFramePr>
        <p:xfrm>
          <a:off x="0" y="1"/>
          <a:ext cx="9144001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609003-0ECD-48D8-ACDE-32A57FB32EE6}" type="slidenum">
              <a:rPr lang="en-US" altLang="en-US" smtClean="0"/>
              <a:pPr/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319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idx="1"/>
          </p:nvPr>
        </p:nvSpPr>
        <p:spPr>
          <a:xfrm>
            <a:off x="1257300" y="781665"/>
            <a:ext cx="7429500" cy="3215148"/>
          </a:xfrm>
        </p:spPr>
        <p:txBody>
          <a:bodyPr>
            <a:normAutofit lnSpcReduction="10000"/>
          </a:bodyPr>
          <a:lstStyle/>
          <a:p>
            <a:pPr marL="0" eaLnBrk="1" hangingPunct="1">
              <a:spcBef>
                <a:spcPts val="0"/>
              </a:spcBef>
            </a:pPr>
            <a:r>
              <a:rPr lang="en-US" dirty="0">
                <a:latin typeface="Myriad Pro" panose="020B0503030403020204" pitchFamily="34" charset="0"/>
              </a:rPr>
              <a:t>Sources include - community foundations, businesses,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 dirty="0"/>
              <a:t>ch</a:t>
            </a:r>
            <a:r>
              <a:rPr lang="en-US" dirty="0">
                <a:latin typeface="Myriad Pro" panose="020B0503030403020204" pitchFamily="34" charset="0"/>
              </a:rPr>
              <a:t>aritable organizations and churches</a:t>
            </a:r>
          </a:p>
          <a:p>
            <a:pPr marL="0" indent="0" eaLnBrk="1" hangingPunct="1">
              <a:spcBef>
                <a:spcPts val="0"/>
              </a:spcBef>
              <a:buNone/>
            </a:pPr>
            <a:endParaRPr lang="en-US" dirty="0">
              <a:latin typeface="Myriad Pro" panose="020B0503030403020204" pitchFamily="34" charset="0"/>
            </a:endParaRPr>
          </a:p>
          <a:p>
            <a:pPr marL="0" eaLnBrk="1" hangingPunct="1">
              <a:spcBef>
                <a:spcPts val="600"/>
              </a:spcBef>
            </a:pPr>
            <a:r>
              <a:rPr lang="en-US" dirty="0">
                <a:latin typeface="Myriad Pro" panose="020B0503030403020204" pitchFamily="34" charset="0"/>
              </a:rPr>
              <a:t>Companies may have scholarships or educational benefits available to children of employees</a:t>
            </a:r>
          </a:p>
          <a:p>
            <a:pPr marL="0" indent="0" eaLnBrk="1" hangingPunct="1">
              <a:spcBef>
                <a:spcPts val="600"/>
              </a:spcBef>
              <a:buNone/>
            </a:pPr>
            <a:endParaRPr lang="en-US" dirty="0">
              <a:latin typeface="Myriad Pro" panose="020B0503030403020204" pitchFamily="34" charset="0"/>
            </a:endParaRPr>
          </a:p>
          <a:p>
            <a:pPr marL="0" eaLnBrk="1" hangingPunct="1">
              <a:spcBef>
                <a:spcPts val="0"/>
              </a:spcBef>
            </a:pPr>
            <a:r>
              <a:rPr lang="en-US" dirty="0">
                <a:latin typeface="Myriad Pro" panose="020B0503030403020204" pitchFamily="34" charset="0"/>
              </a:rPr>
              <a:t>Private Student Loan Alternatives</a:t>
            </a:r>
          </a:p>
          <a:p>
            <a:pPr marL="0" indent="0" eaLnBrk="1" hangingPunct="1">
              <a:spcBef>
                <a:spcPts val="0"/>
              </a:spcBef>
              <a:buNone/>
            </a:pPr>
            <a:r>
              <a:rPr lang="en-US">
                <a:latin typeface="Myriad Pro"/>
                <a:ea typeface="MS PGothic"/>
              </a:rPr>
              <a:t>–   </a:t>
            </a:r>
            <a:r>
              <a:rPr lang="en-US" sz="1800" dirty="0">
                <a:latin typeface="Myriad Pro"/>
                <a:ea typeface="MS PGothic"/>
              </a:rPr>
              <a:t>May have better rates depending on credit. </a:t>
            </a:r>
          </a:p>
          <a:p>
            <a:pPr marL="400050" lvl="1" eaLnBrk="1" hangingPunct="1">
              <a:spcBef>
                <a:spcPts val="0"/>
              </a:spcBef>
            </a:pPr>
            <a:r>
              <a:rPr lang="en-US" dirty="0">
                <a:latin typeface="Myriad Pro" panose="020B0503030403020204" pitchFamily="34" charset="0"/>
              </a:rPr>
              <a:t>Usually require a co-signer for students.</a:t>
            </a:r>
          </a:p>
          <a:p>
            <a:pPr marL="400050" lvl="1" eaLnBrk="1" hangingPunct="1">
              <a:spcBef>
                <a:spcPts val="0"/>
              </a:spcBef>
            </a:pPr>
            <a:r>
              <a:rPr lang="en-US" dirty="0">
                <a:latin typeface="Myriad Pro"/>
                <a:ea typeface="MS PGothic"/>
              </a:rPr>
              <a:t>Can be awarded up to a students remaining cost of attendance. </a:t>
            </a:r>
          </a:p>
        </p:txBody>
      </p:sp>
      <p:sp>
        <p:nvSpPr>
          <p:cNvPr id="50177" name="Rectangle 2"/>
          <p:cNvSpPr>
            <a:spLocks noGrp="1" noChangeArrowheads="1"/>
          </p:cNvSpPr>
          <p:nvPr>
            <p:ph type="title"/>
          </p:nvPr>
        </p:nvSpPr>
        <p:spPr>
          <a:xfrm>
            <a:off x="1235676" y="206375"/>
            <a:ext cx="7451124" cy="575290"/>
          </a:xfrm>
        </p:spPr>
        <p:txBody>
          <a:bodyPr/>
          <a:lstStyle/>
          <a:p>
            <a:pPr eaLnBrk="1" hangingPunct="1"/>
            <a:r>
              <a:rPr lang="en-US" dirty="0">
                <a:latin typeface="Myriad Pro" panose="020B0503030403020204" pitchFamily="34" charset="0"/>
              </a:rPr>
              <a:t>Private Aid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5</a:t>
            </a:fld>
            <a:endParaRPr lang="en-US" altLang="en-US"/>
          </a:p>
        </p:txBody>
      </p:sp>
      <p:pic>
        <p:nvPicPr>
          <p:cNvPr id="3" name="Picture 2" descr="Rationally Speaking: Essays on emergence, part III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813" y="4199443"/>
            <a:ext cx="755078" cy="68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678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Myriad Pro" panose="020B0503030403020204" pitchFamily="34" charset="0"/>
              </a:rPr>
              <a:t>Institutional Aid/Scholarships</a:t>
            </a:r>
          </a:p>
        </p:txBody>
      </p:sp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ts val="900"/>
              </a:spcBef>
            </a:pPr>
            <a:r>
              <a:rPr lang="en-US" sz="2200" dirty="0">
                <a:latin typeface="Myriad Pro" panose="020B0503030403020204" pitchFamily="34" charset="0"/>
              </a:rPr>
              <a:t>Award aid based on both merit and need</a:t>
            </a:r>
          </a:p>
          <a:p>
            <a:pPr eaLnBrk="1" hangingPunct="1">
              <a:spcBef>
                <a:spcPts val="900"/>
              </a:spcBef>
            </a:pPr>
            <a:r>
              <a:rPr lang="en-US" sz="2200" dirty="0"/>
              <a:t>Scholarships may require transcripts/ACT scores</a:t>
            </a:r>
            <a:endParaRPr lang="en-US" sz="2200" dirty="0">
              <a:latin typeface="Myriad Pro" panose="020B0503030403020204" pitchFamily="34" charset="0"/>
            </a:endParaRPr>
          </a:p>
          <a:p>
            <a:pPr>
              <a:spcBef>
                <a:spcPts val="900"/>
              </a:spcBef>
            </a:pPr>
            <a:r>
              <a:rPr lang="en-US" sz="2200" dirty="0">
                <a:latin typeface="Myriad Pro" panose="020B0503030403020204" pitchFamily="34" charset="0"/>
              </a:rPr>
              <a:t>Aid may be gift aid or self-help aid</a:t>
            </a:r>
          </a:p>
          <a:p>
            <a:pPr eaLnBrk="1" hangingPunct="1">
              <a:spcBef>
                <a:spcPts val="900"/>
              </a:spcBef>
            </a:pPr>
            <a:r>
              <a:rPr lang="en-US" sz="2200" dirty="0">
                <a:latin typeface="Myriad Pro" panose="020B0503030403020204" pitchFamily="34" charset="0"/>
              </a:rPr>
              <a:t>Uses information from the FAFSA and/or institutional applications</a:t>
            </a:r>
          </a:p>
          <a:p>
            <a:pPr eaLnBrk="1" hangingPunct="1">
              <a:spcBef>
                <a:spcPts val="900"/>
              </a:spcBef>
            </a:pPr>
            <a:r>
              <a:rPr lang="en-US" sz="2200" dirty="0">
                <a:latin typeface="Myriad Pro" panose="020B0503030403020204" pitchFamily="34" charset="0"/>
              </a:rPr>
              <a:t>Apply by the Priority Deadlines!</a:t>
            </a:r>
          </a:p>
          <a:p>
            <a:pPr lvl="1" eaLnBrk="1" hangingPunct="1">
              <a:spcBef>
                <a:spcPts val="900"/>
              </a:spcBef>
            </a:pPr>
            <a:r>
              <a:rPr lang="en-US" sz="2000" dirty="0"/>
              <a:t>Check website for date deadlines. </a:t>
            </a:r>
            <a:endParaRPr lang="en-US" sz="2000" dirty="0">
              <a:latin typeface="Myriad Pro" panose="020B0503030403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3" name="Picture 2" descr="jobsanger: ACT Scores Show Educational Deficienci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5676" y="4028819"/>
            <a:ext cx="1116692" cy="98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7779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Grants/Scholarships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9592" y="874712"/>
            <a:ext cx="7451124" cy="3976688"/>
          </a:xfrm>
        </p:spPr>
        <p:txBody>
          <a:bodyPr/>
          <a:lstStyle/>
          <a:p>
            <a:r>
              <a:rPr lang="en-US" sz="2200" dirty="0"/>
              <a:t>State of Kansas Grant</a:t>
            </a:r>
          </a:p>
          <a:p>
            <a:pPr lvl="1"/>
            <a:r>
              <a:rPr lang="en-US" sz="2000" dirty="0"/>
              <a:t>Kansas Comprehensive Grant (FAFSA required and submitted by school’s priority date)</a:t>
            </a:r>
          </a:p>
          <a:p>
            <a:pPr lvl="1"/>
            <a:endParaRPr lang="en-US" sz="2000" dirty="0"/>
          </a:p>
          <a:p>
            <a:r>
              <a:rPr lang="en-US" dirty="0"/>
              <a:t>Kansas State</a:t>
            </a:r>
            <a:r>
              <a:rPr lang="en-US" sz="2000" dirty="0"/>
              <a:t> scholarship (Complete Kansas Scholars Curriculum, ACT scores, FAFSA, financial need)</a:t>
            </a:r>
          </a:p>
          <a:p>
            <a:endParaRPr lang="en-US" sz="2000" dirty="0"/>
          </a:p>
          <a:p>
            <a:r>
              <a:rPr lang="en-US" sz="2000" dirty="0"/>
              <a:t>Others: Teacher, Nursing and Kansas Promise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8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407920" y="189548"/>
            <a:ext cx="5224463" cy="901304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Myriad Pro" panose="020B0503030403020204" pitchFamily="34" charset="0"/>
              </a:rPr>
              <a:t>State of Kansas Scholarships and Grants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181101" y="1266113"/>
            <a:ext cx="7267336" cy="2921872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spcBef>
                <a:spcPts val="1200"/>
              </a:spcBef>
              <a:buNone/>
            </a:pPr>
            <a:r>
              <a:rPr lang="en-US" sz="2400" dirty="0"/>
              <a:t>Apply online at </a:t>
            </a:r>
            <a:r>
              <a:rPr lang="en-US" sz="2400" dirty="0">
                <a:hlinkClick r:id="rId3"/>
              </a:rPr>
              <a:t>sfa.kansasregents.org </a:t>
            </a:r>
            <a:endParaRPr lang="en-US" sz="2400" dirty="0"/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en-US" sz="2400" dirty="0"/>
              <a:t>Kansas State Scholarship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sz="2400" dirty="0"/>
              <a:t>Kansas Teacher Service Scholarship</a:t>
            </a:r>
          </a:p>
          <a:p>
            <a:pPr eaLnBrk="1" fontAlgn="auto" hangingPunct="1">
              <a:lnSpc>
                <a:spcPct val="120000"/>
              </a:lnSpc>
              <a:spcAft>
                <a:spcPts val="0"/>
              </a:spcAft>
              <a:defRPr/>
            </a:pPr>
            <a:r>
              <a:rPr lang="en-US" sz="2400" dirty="0"/>
              <a:t>Kansas Nursing Service Scholarship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en-US" sz="2400" dirty="0"/>
              <a:t>Kansas Military Service Scholarship </a:t>
            </a:r>
          </a:p>
          <a:p>
            <a:pPr eaLnBrk="1" hangingPunct="1">
              <a:lnSpc>
                <a:spcPct val="120000"/>
              </a:lnSpc>
              <a:spcBef>
                <a:spcPts val="1200"/>
              </a:spcBef>
            </a:pPr>
            <a:r>
              <a:rPr lang="en-US" altLang="en-US" sz="2400" dirty="0"/>
              <a:t>Kansas Hero’s Scholarship</a:t>
            </a:r>
          </a:p>
          <a:p>
            <a:pPr eaLnBrk="1" hangingPunct="1">
              <a:spcBef>
                <a:spcPts val="1800"/>
              </a:spcBef>
            </a:pPr>
            <a:endParaRPr lang="en-US" altLang="en-US" b="1" u="sng" dirty="0">
              <a:latin typeface="Myriad Pro" panose="020B0503030403020204" pitchFamily="34" charset="0"/>
            </a:endParaRPr>
          </a:p>
          <a:p>
            <a:pPr eaLnBrk="1" hangingPunct="1">
              <a:spcBef>
                <a:spcPts val="1800"/>
              </a:spcBef>
            </a:pPr>
            <a:endParaRPr lang="en-US" altLang="en-US" b="1" dirty="0">
              <a:latin typeface="Myriad Pro" panose="020B0503030403020204" pitchFamily="34" charset="0"/>
            </a:endParaRPr>
          </a:p>
          <a:p>
            <a:pPr eaLnBrk="1" hangingPunct="1">
              <a:spcBef>
                <a:spcPts val="1800"/>
              </a:spcBef>
            </a:pPr>
            <a:endParaRPr lang="en-US" altLang="en-US" dirty="0">
              <a:latin typeface="Myriad Pro" panose="020B0503030403020204" pitchFamily="34" charset="0"/>
            </a:endParaRPr>
          </a:p>
        </p:txBody>
      </p:sp>
      <p:pic>
        <p:nvPicPr>
          <p:cNvPr id="49156" name="Picture 4" descr="KBOR_logoRpt12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114" y="229731"/>
            <a:ext cx="820937" cy="8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8</a:t>
            </a:fld>
            <a:endParaRPr lang="en-US" altLang="en-US"/>
          </a:p>
        </p:txBody>
      </p:sp>
      <p:pic>
        <p:nvPicPr>
          <p:cNvPr id="3" name="Picture 2" descr="color map of the contiguous United States | Flickr - Photo Sharing!"/>
          <p:cNvPicPr>
            <a:picLocks noChangeAspect="1"/>
          </p:cNvPicPr>
          <p:nvPr/>
        </p:nvPicPr>
        <p:blipFill rotWithShape="1">
          <a:blip r:embed="rId5"/>
          <a:srcRect l="10986" t="13330" r="7023" b="11262"/>
          <a:stretch/>
        </p:blipFill>
        <p:spPr>
          <a:xfrm>
            <a:off x="1181100" y="4187985"/>
            <a:ext cx="1275473" cy="82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333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2407920" y="189548"/>
            <a:ext cx="5224463" cy="901304"/>
          </a:xfrm>
        </p:spPr>
        <p:txBody>
          <a:bodyPr/>
          <a:lstStyle/>
          <a:p>
            <a:pPr eaLnBrk="1" hangingPunct="1"/>
            <a:r>
              <a:rPr lang="en-US" altLang="en-US">
                <a:latin typeface="Myriad Pro" panose="020B0503030403020204" pitchFamily="34" charset="0"/>
              </a:rPr>
              <a:t>State of Kansas Scholarships and Grants</a:t>
            </a:r>
            <a:endParaRPr lang="en-US" altLang="en-US" dirty="0">
              <a:latin typeface="Myriad Pro" panose="020B0503030403020204" pitchFamily="34" charset="0"/>
            </a:endParaRPr>
          </a:p>
        </p:txBody>
      </p:sp>
      <p:sp>
        <p:nvSpPr>
          <p:cNvPr id="49155" name="Rectangle 3"/>
          <p:cNvSpPr>
            <a:spLocks noGrp="1" noChangeArrowheads="1"/>
          </p:cNvSpPr>
          <p:nvPr>
            <p:ph idx="1"/>
          </p:nvPr>
        </p:nvSpPr>
        <p:spPr>
          <a:xfrm>
            <a:off x="1181101" y="1225929"/>
            <a:ext cx="7267336" cy="2921872"/>
          </a:xfrm>
        </p:spPr>
        <p:txBody>
          <a:bodyPr>
            <a:normAutofit fontScale="92500" lnSpcReduction="10000"/>
          </a:bodyPr>
          <a:lstStyle/>
          <a:p>
            <a:pPr marL="0" indent="0" eaLnBrk="1" hangingPunct="1">
              <a:spcBef>
                <a:spcPts val="1200"/>
              </a:spcBef>
              <a:buNone/>
            </a:pPr>
            <a:r>
              <a:rPr lang="en-US" sz="2600"/>
              <a:t>Apply online at </a:t>
            </a:r>
            <a:r>
              <a:rPr lang="en-US" sz="2600">
                <a:hlinkClick r:id="rId3"/>
              </a:rPr>
              <a:t>sfa.kansasregents.org </a:t>
            </a:r>
            <a:endParaRPr lang="en-US" sz="2600"/>
          </a:p>
          <a:p>
            <a:pPr eaLnBrk="1" hangingPunct="1">
              <a:spcBef>
                <a:spcPts val="1200"/>
              </a:spcBef>
            </a:pPr>
            <a:r>
              <a:rPr lang="en-US" altLang="en-US"/>
              <a:t>Kansas Comprehensive Grant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/>
              <a:t>Kansas Career Technical Workforce Grant</a:t>
            </a:r>
          </a:p>
          <a:p>
            <a:pPr eaLnBrk="1" hangingPunct="1">
              <a:spcBef>
                <a:spcPts val="1200"/>
              </a:spcBef>
            </a:pPr>
            <a:r>
              <a:rPr lang="en-US" altLang="en-US"/>
              <a:t>Kansas Career Work Study Program</a:t>
            </a:r>
          </a:p>
          <a:p>
            <a:pPr eaLnBrk="1" hangingPunct="1">
              <a:spcBef>
                <a:spcPts val="1200"/>
              </a:spcBef>
            </a:pPr>
            <a:r>
              <a:rPr lang="en-US"/>
              <a:t>Fee Waiver Programs</a:t>
            </a:r>
          </a:p>
          <a:p>
            <a:pPr eaLnBrk="1" hangingPunct="1">
              <a:spcBef>
                <a:spcPts val="1200"/>
              </a:spcBef>
            </a:pPr>
            <a:r>
              <a:rPr lang="en-US"/>
              <a:t>ROTC Tuition Waiver</a:t>
            </a:r>
          </a:p>
          <a:p>
            <a:pPr eaLnBrk="1" hangingPunct="1">
              <a:spcBef>
                <a:spcPts val="1200"/>
              </a:spcBef>
            </a:pPr>
            <a:r>
              <a:rPr lang="en-US"/>
              <a:t>National Guard Educational Assistance Program</a:t>
            </a:r>
          </a:p>
          <a:p>
            <a:pPr eaLnBrk="1" hangingPunct="1">
              <a:spcBef>
                <a:spcPts val="1200"/>
              </a:spcBef>
            </a:pPr>
            <a:endParaRPr lang="en-US" altLang="en-US">
              <a:latin typeface="Myriad Pro" panose="020B0503030403020204" pitchFamily="34" charset="0"/>
            </a:endParaRPr>
          </a:p>
          <a:p>
            <a:pPr eaLnBrk="1" hangingPunct="1">
              <a:spcBef>
                <a:spcPts val="1800"/>
              </a:spcBef>
            </a:pPr>
            <a:endParaRPr lang="en-US" altLang="en-US" b="1" u="sng">
              <a:latin typeface="Myriad Pro" panose="020B0503030403020204" pitchFamily="34" charset="0"/>
            </a:endParaRPr>
          </a:p>
          <a:p>
            <a:pPr eaLnBrk="1" hangingPunct="1">
              <a:spcBef>
                <a:spcPts val="1800"/>
              </a:spcBef>
            </a:pPr>
            <a:endParaRPr lang="en-US" altLang="en-US" b="1">
              <a:latin typeface="Myriad Pro" panose="020B0503030403020204" pitchFamily="34" charset="0"/>
            </a:endParaRPr>
          </a:p>
          <a:p>
            <a:pPr eaLnBrk="1" hangingPunct="1">
              <a:spcBef>
                <a:spcPts val="1800"/>
              </a:spcBef>
            </a:pPr>
            <a:endParaRPr lang="en-US" altLang="en-US" dirty="0">
              <a:latin typeface="Myriad Pro" panose="020B0503030403020204" pitchFamily="34" charset="0"/>
            </a:endParaRPr>
          </a:p>
        </p:txBody>
      </p:sp>
      <p:pic>
        <p:nvPicPr>
          <p:cNvPr id="49156" name="Picture 4" descr="KBOR_logoRpt125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1114" y="229731"/>
            <a:ext cx="820937" cy="8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9</a:t>
            </a:fld>
            <a:endParaRPr lang="en-US" altLang="en-US"/>
          </a:p>
        </p:txBody>
      </p:sp>
      <p:pic>
        <p:nvPicPr>
          <p:cNvPr id="3" name="Picture 2" descr="color map of the contiguous United States | Flickr - Photo Sharing!"/>
          <p:cNvPicPr>
            <a:picLocks noChangeAspect="1"/>
          </p:cNvPicPr>
          <p:nvPr/>
        </p:nvPicPr>
        <p:blipFill rotWithShape="1">
          <a:blip r:embed="rId5"/>
          <a:srcRect l="10986" t="13330" r="7023" b="11262"/>
          <a:stretch/>
        </p:blipFill>
        <p:spPr>
          <a:xfrm>
            <a:off x="1181100" y="4187985"/>
            <a:ext cx="1275473" cy="82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905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Myriad Pro" panose="020B0503030403020204" pitchFamily="34" charset="0"/>
              </a:rPr>
              <a:t>Federal Grants</a:t>
            </a:r>
          </a:p>
        </p:txBody>
      </p:sp>
      <p:sp>
        <p:nvSpPr>
          <p:cNvPr id="35843" name="Rectangle 5"/>
          <p:cNvSpPr>
            <a:spLocks noGrp="1" noChangeArrowheads="1"/>
          </p:cNvSpPr>
          <p:nvPr>
            <p:ph idx="1"/>
          </p:nvPr>
        </p:nvSpPr>
        <p:spPr>
          <a:xfrm>
            <a:off x="1235675" y="1063625"/>
            <a:ext cx="7689171" cy="3591502"/>
          </a:xfrm>
        </p:spPr>
        <p:txBody>
          <a:bodyPr rtlCol="0">
            <a:normAutofit/>
          </a:bodyPr>
          <a:lstStyle/>
          <a:p>
            <a:pPr mar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100" dirty="0">
                <a:latin typeface="Myriad Pro" panose="020B0503030403020204" pitchFamily="34" charset="0"/>
              </a:rPr>
              <a:t>Federal Pell Grant,</a:t>
            </a:r>
            <a:r>
              <a:rPr lang="en-US" altLang="en-US" sz="2100" dirty="0"/>
              <a:t> Iraq and Afghanistan Service Grant (IASG)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100" dirty="0"/>
              <a:t>Supplemental Educational Opportunity Grant (</a:t>
            </a:r>
            <a:r>
              <a:rPr lang="en-US" altLang="en-US" sz="2100" dirty="0">
                <a:latin typeface="Myriad Pro" panose="020B0503030403020204" pitchFamily="34" charset="0"/>
              </a:rPr>
              <a:t>SEOG)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100" dirty="0">
                <a:latin typeface="Myriad Pro" panose="020B0503030403020204" pitchFamily="34" charset="0"/>
              </a:rPr>
              <a:t>Teacher Education Assistance for College and Higher Education Grant (TEACH)</a:t>
            </a:r>
          </a:p>
          <a:p>
            <a:pPr marL="205740" indent="-205740"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en-US" sz="2100" dirty="0">
                <a:latin typeface="Myriad Pro" panose="020B0503030403020204" pitchFamily="34" charset="0"/>
              </a:rPr>
              <a:t>Must complete the FAFSA (www.studentaid.gov) to be eligible</a:t>
            </a:r>
          </a:p>
          <a:p>
            <a:pPr marL="205740" indent="-205740"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en-US" sz="2100" dirty="0">
                <a:latin typeface="Myriad Pro" panose="020B0503030403020204" pitchFamily="34" charset="0"/>
              </a:rPr>
              <a:t>Award amounts will vary based on the results of the FAFSA</a:t>
            </a:r>
          </a:p>
          <a:p>
            <a:pPr marL="205740" indent="-205740"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en-US" sz="2100" dirty="0">
                <a:latin typeface="Myriad Pro" panose="020B0503030403020204" pitchFamily="34" charset="0"/>
              </a:rPr>
              <a:t>Generally awarded to undergraduate students pursuing first bachelor’s degree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92" y="4355492"/>
            <a:ext cx="788008" cy="78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47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4"/>
          <p:cNvSpPr>
            <a:spLocks noGrp="1" noChangeArrowheads="1"/>
          </p:cNvSpPr>
          <p:nvPr>
            <p:ph type="title"/>
          </p:nvPr>
        </p:nvSpPr>
        <p:spPr>
          <a:xfrm>
            <a:off x="1217139" y="140115"/>
            <a:ext cx="7469659" cy="602008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Myriad Pro" panose="020B0503030403020204" pitchFamily="34" charset="0"/>
              </a:rPr>
              <a:t>Federal Direct Loans</a:t>
            </a:r>
          </a:p>
        </p:txBody>
      </p:sp>
      <p:sp>
        <p:nvSpPr>
          <p:cNvPr id="41987" name="Rectangle 5"/>
          <p:cNvSpPr>
            <a:spLocks noGrp="1" noChangeArrowheads="1"/>
          </p:cNvSpPr>
          <p:nvPr>
            <p:ph sz="half" idx="1"/>
          </p:nvPr>
        </p:nvSpPr>
        <p:spPr>
          <a:xfrm>
            <a:off x="1057724" y="906223"/>
            <a:ext cx="4256787" cy="3466994"/>
          </a:xfrm>
        </p:spPr>
        <p:txBody>
          <a:bodyPr rtlCol="0">
            <a:normAutofit/>
          </a:bodyPr>
          <a:lstStyle/>
          <a:p>
            <a:pPr marL="205740" indent="-2057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Student is the borrower</a:t>
            </a:r>
          </a:p>
          <a:p>
            <a:pPr marL="205740" indent="-2057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Interest rates are fixed for the life of the loan</a:t>
            </a:r>
          </a:p>
          <a:p>
            <a:pPr marL="205740" indent="-2057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Repayment begins after 6-month grace period</a:t>
            </a:r>
          </a:p>
          <a:p>
            <a:pPr marL="205740" indent="-2057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/>
              <a:t>Flexible repayment plans available</a:t>
            </a:r>
          </a:p>
          <a:p>
            <a:pPr marL="205740" indent="-20574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latin typeface="Myriad Pro"/>
                <a:ea typeface="MS PGothic"/>
              </a:rPr>
              <a:t>2026-27 Direct Loan Interest </a:t>
            </a:r>
            <a:r>
              <a:rPr lang="en-US" altLang="en-US" sz="1600" dirty="0">
                <a:latin typeface="Myriad Pro"/>
                <a:ea typeface="MS PGothic"/>
              </a:rPr>
              <a:t>Rate:  </a:t>
            </a:r>
            <a:r>
              <a:rPr lang="en-US" altLang="en-US" sz="1800" b="1" dirty="0">
                <a:solidFill>
                  <a:srgbClr val="FF0000"/>
                </a:solidFill>
                <a:latin typeface="Myriad Pro"/>
                <a:ea typeface="MS PGothic"/>
              </a:rPr>
              <a:t>6.52%</a:t>
            </a:r>
            <a:r>
              <a:rPr lang="en-US" altLang="en-US" sz="1600" b="1" dirty="0">
                <a:solidFill>
                  <a:srgbClr val="FF0000"/>
                </a:solidFill>
                <a:latin typeface="Myriad Pro"/>
                <a:ea typeface="MS PGothic"/>
              </a:rPr>
              <a:t> </a:t>
            </a:r>
          </a:p>
          <a:p>
            <a:pPr marL="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en-US" sz="1200" dirty="0">
                <a:latin typeface="Myriad Pro" panose="020B0503030403020204" pitchFamily="34" charset="0"/>
              </a:rPr>
              <a:t>	(rates change annually based on the market)</a:t>
            </a:r>
          </a:p>
          <a:p>
            <a:pPr marL="205740" indent="-20574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sz="2100" dirty="0">
              <a:latin typeface="Myriad Pro" panose="020B0503030403020204" pitchFamily="34" charset="0"/>
            </a:endParaRPr>
          </a:p>
          <a:p>
            <a:pPr marL="205740" indent="-205740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endParaRPr lang="en-US" sz="2100" dirty="0">
              <a:latin typeface="Myriad Pro" panose="020B0503030403020204" pitchFamily="34" charset="0"/>
            </a:endParaRPr>
          </a:p>
        </p:txBody>
      </p:sp>
      <p:sp>
        <p:nvSpPr>
          <p:cNvPr id="14" name="Content Placeholder 13"/>
          <p:cNvSpPr>
            <a:spLocks noGrp="1"/>
          </p:cNvSpPr>
          <p:nvPr>
            <p:ph sz="half" idx="2"/>
          </p:nvPr>
        </p:nvSpPr>
        <p:spPr>
          <a:xfrm>
            <a:off x="5314511" y="906223"/>
            <a:ext cx="3645243" cy="3466994"/>
          </a:xfrm>
          <a:ln w="57150">
            <a:solidFill>
              <a:srgbClr val="4F2683"/>
            </a:solidFill>
          </a:ln>
        </p:spPr>
        <p:txBody>
          <a:bodyPr/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400" dirty="0"/>
              <a:t>Subsidized </a:t>
            </a:r>
          </a:p>
          <a:p>
            <a:pPr marL="480060" lvl="1" indent="-20574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Based on need</a:t>
            </a:r>
          </a:p>
          <a:p>
            <a:pPr marL="480060" lvl="1" indent="-20574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U.S. Department of Education will pay (subsidize) the interest that accrues while in school</a:t>
            </a:r>
          </a:p>
          <a:p>
            <a:pPr marL="274320" lvl="1" indent="0" eaLnBrk="1" fontAlgn="auto" hangingPunct="1">
              <a:spcAft>
                <a:spcPts val="0"/>
              </a:spcAft>
              <a:buNone/>
              <a:defRPr/>
            </a:pPr>
            <a:endParaRPr lang="en-US" altLang="en-US" dirty="0"/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US" altLang="en-US" sz="2400" dirty="0"/>
              <a:t>Unsubsidized </a:t>
            </a:r>
          </a:p>
          <a:p>
            <a:pPr marL="480060" lvl="1" indent="-20574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not based on need</a:t>
            </a:r>
          </a:p>
          <a:p>
            <a:pPr marL="480060" lvl="1" indent="-205740" eaLnBrk="1" fontAlgn="auto" hangingPunct="1">
              <a:spcAft>
                <a:spcPts val="0"/>
              </a:spcAft>
              <a:defRPr/>
            </a:pPr>
            <a:r>
              <a:rPr lang="en-US" altLang="en-US" dirty="0"/>
              <a:t>nearly everyone qualifies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11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5" y="4018104"/>
            <a:ext cx="991018" cy="9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991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4"/>
          <p:cNvSpPr>
            <a:spLocks noGrp="1" noChangeArrowheads="1"/>
          </p:cNvSpPr>
          <p:nvPr>
            <p:ph type="title"/>
          </p:nvPr>
        </p:nvSpPr>
        <p:spPr>
          <a:xfrm>
            <a:off x="1235676" y="206375"/>
            <a:ext cx="7451124" cy="649031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Myriad Pro" panose="020B0503030403020204" pitchFamily="34" charset="0"/>
              </a:rPr>
              <a:t>Parent PLUS Loans</a:t>
            </a:r>
          </a:p>
        </p:txBody>
      </p:sp>
      <p:sp>
        <p:nvSpPr>
          <p:cNvPr id="64515" name="Rectangle 5"/>
          <p:cNvSpPr>
            <a:spLocks noGrp="1" noChangeArrowheads="1"/>
          </p:cNvSpPr>
          <p:nvPr>
            <p:ph idx="1"/>
          </p:nvPr>
        </p:nvSpPr>
        <p:spPr>
          <a:xfrm>
            <a:off x="1235676" y="853160"/>
            <a:ext cx="7451124" cy="3878630"/>
          </a:xfrm>
        </p:spPr>
        <p:txBody>
          <a:bodyPr rtlCol="0">
            <a:normAutofit lnSpcReduction="10000"/>
          </a:bodyPr>
          <a:lstStyle/>
          <a:p>
            <a:pPr marL="205740" indent="-20574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1900" dirty="0">
                <a:latin typeface="Myriad Pro" panose="020B0503030403020204" pitchFamily="34" charset="0"/>
              </a:rPr>
              <a:t>Parent(s) is/are the borrower</a:t>
            </a:r>
          </a:p>
          <a:p>
            <a:pPr marL="205740" indent="-205740" eaLnBrk="1" fontAlgn="auto" hangingPunct="1">
              <a:spcAft>
                <a:spcPts val="0"/>
              </a:spcAft>
              <a:defRPr/>
            </a:pPr>
            <a:r>
              <a:rPr lang="en-US" sz="1900" dirty="0">
                <a:latin typeface="Myriad Pro" panose="020B0503030403020204" pitchFamily="34" charset="0"/>
              </a:rPr>
              <a:t>The parent or step-parent who applies must demonstrate good credit history in order to borrow the loan</a:t>
            </a:r>
            <a:endParaRPr lang="en-US" sz="1900" dirty="0"/>
          </a:p>
          <a:p>
            <a:pPr marL="605790" lvl="1" indent="-205740" eaLnBrk="1" fontAlgn="auto" hangingPunct="1">
              <a:spcAft>
                <a:spcPts val="0"/>
              </a:spcAft>
              <a:defRPr/>
            </a:pPr>
            <a:r>
              <a:rPr lang="en-US" altLang="en-US" sz="1900" dirty="0">
                <a:latin typeface="Myriad Pro"/>
                <a:ea typeface="MS PGothic"/>
              </a:rPr>
              <a:t>If a parent is unable to borrow (denied) a parent PLUS loan, a student may be eligible for additional unsubsidized loan. </a:t>
            </a:r>
          </a:p>
          <a:p>
            <a:pPr marL="205740" indent="-20574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1900" dirty="0">
                <a:latin typeface="Myriad Pro" panose="020B0503030403020204" pitchFamily="34" charset="0"/>
              </a:rPr>
              <a:t>Repayment begins immediately but can be deferred upon request</a:t>
            </a:r>
          </a:p>
          <a:p>
            <a:pPr marL="205740" indent="-205740">
              <a:lnSpc>
                <a:spcPct val="110000"/>
              </a:lnSpc>
              <a:spcAft>
                <a:spcPts val="0"/>
              </a:spcAft>
              <a:defRPr/>
            </a:pPr>
            <a:r>
              <a:rPr lang="en-US" altLang="en-US" sz="1900" b="1" dirty="0">
                <a:latin typeface="Myriad Pro"/>
                <a:ea typeface="MS PGothic"/>
              </a:rPr>
              <a:t>New in 2026-2027 - $20,000 yearly limit/$65,000 student lifetime limit</a:t>
            </a:r>
          </a:p>
          <a:p>
            <a:pPr marL="205740" indent="-205740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sz="1900" dirty="0">
                <a:latin typeface="Myriad Pro"/>
                <a:ea typeface="MS PGothic"/>
              </a:rPr>
              <a:t>2026-27 PLUS Loan Interest Rate:  </a:t>
            </a:r>
            <a:r>
              <a:rPr lang="en-US" altLang="en-US" sz="2200" b="1" dirty="0">
                <a:solidFill>
                  <a:srgbClr val="FF0000"/>
                </a:solidFill>
                <a:latin typeface="Myriad Pro"/>
                <a:ea typeface="MS PGothic"/>
              </a:rPr>
              <a:t>9.07%</a:t>
            </a:r>
            <a:r>
              <a:rPr lang="en-US" altLang="en-US" sz="2200" b="1" dirty="0">
                <a:latin typeface="Myriad Pro"/>
                <a:ea typeface="MS PGothic"/>
              </a:rPr>
              <a:t> </a:t>
            </a:r>
            <a:endParaRPr lang="en-US" dirty="0"/>
          </a:p>
          <a:p>
            <a:pPr marL="0" indent="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en-US" sz="1900" dirty="0">
                <a:latin typeface="Myriad Pro" panose="020B0503030403020204" pitchFamily="34" charset="0"/>
              </a:rPr>
              <a:t>			</a:t>
            </a:r>
            <a:r>
              <a:rPr lang="en-US" altLang="en-US" sz="1300" dirty="0">
                <a:latin typeface="Myriad Pro" panose="020B0503030403020204" pitchFamily="34" charset="0"/>
              </a:rPr>
              <a:t>(rates change annually based on the market)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5" y="4018104"/>
            <a:ext cx="991018" cy="9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317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latin typeface="Myriad Pro" panose="020B0503030403020204" pitchFamily="34" charset="0"/>
              </a:rPr>
              <a:t>Federal Work Study (FWS)</a:t>
            </a:r>
          </a:p>
        </p:txBody>
      </p:sp>
      <p:sp>
        <p:nvSpPr>
          <p:cNvPr id="59395" name="Rectangle 5"/>
          <p:cNvSpPr>
            <a:spLocks noGrp="1" noChangeArrowheads="1"/>
          </p:cNvSpPr>
          <p:nvPr>
            <p:ph idx="1"/>
          </p:nvPr>
        </p:nvSpPr>
        <p:spPr>
          <a:xfrm>
            <a:off x="1285462" y="1200151"/>
            <a:ext cx="7401338" cy="2682736"/>
          </a:xfrm>
        </p:spPr>
        <p:txBody>
          <a:bodyPr rtlCol="0">
            <a:normAutofit/>
          </a:bodyPr>
          <a:lstStyle/>
          <a:p>
            <a:pPr marL="205740" indent="-205740"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en-US" dirty="0">
                <a:latin typeface="Myriad Pro" panose="020B0503030403020204" pitchFamily="34" charset="0"/>
              </a:rPr>
              <a:t>Provides access to part-time jobs while </a:t>
            </a:r>
            <a:r>
              <a:rPr lang="en-US" altLang="en-US" dirty="0"/>
              <a:t>attending school</a:t>
            </a:r>
            <a:r>
              <a:rPr lang="en-US" altLang="en-US" dirty="0">
                <a:latin typeface="Myriad Pro" panose="020B0503030403020204" pitchFamily="34" charset="0"/>
              </a:rPr>
              <a:t> </a:t>
            </a:r>
          </a:p>
          <a:p>
            <a:pPr marL="205740" indent="-205740"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en-US" dirty="0"/>
              <a:t>Many student positions are available on-campus even if FWS is not awarded to you</a:t>
            </a:r>
          </a:p>
          <a:p>
            <a:pPr marL="205740" indent="-205740"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en-US" dirty="0"/>
              <a:t>Work schedules may be flexible</a:t>
            </a:r>
          </a:p>
          <a:p>
            <a:pPr marL="205740" indent="-205740" eaLnBrk="1" fontAlgn="auto" hangingPunct="1">
              <a:spcBef>
                <a:spcPts val="1200"/>
              </a:spcBef>
              <a:spcAft>
                <a:spcPts val="600"/>
              </a:spcAft>
              <a:defRPr/>
            </a:pPr>
            <a:r>
              <a:rPr lang="en-US" altLang="en-US" dirty="0"/>
              <a:t>Earnings through FWS help with your future need-based eligibility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725" y="4018104"/>
            <a:ext cx="991018" cy="991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311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>
          <a:xfrm>
            <a:off x="1314449" y="88490"/>
            <a:ext cx="7350227" cy="76876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dirty="0">
                <a:latin typeface="Myriad Pro" panose="020B0503030403020204" pitchFamily="34" charset="0"/>
              </a:rPr>
              <a:t>Get a Federal Student Aid  ID (FSA ID)</a:t>
            </a:r>
          </a:p>
        </p:txBody>
      </p:sp>
      <p:sp>
        <p:nvSpPr>
          <p:cNvPr id="7475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314449" y="3522427"/>
            <a:ext cx="6199535" cy="1391479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spcBef>
                <a:spcPts val="1350"/>
              </a:spcBef>
            </a:pPr>
            <a:r>
              <a:rPr lang="en-US" sz="1875" dirty="0">
                <a:latin typeface="Myriad Pro" panose="020B0503030403020204" pitchFamily="34" charset="0"/>
              </a:rPr>
              <a:t>Website: </a:t>
            </a:r>
            <a:r>
              <a:rPr lang="en-US" sz="1875" dirty="0">
                <a:latin typeface="Myriad Pro" panose="020B0503030403020204" pitchFamily="34" charset="0"/>
                <a:hlinkClick r:id="rId3"/>
              </a:rPr>
              <a:t>https://studentaid.gov</a:t>
            </a:r>
            <a:r>
              <a:rPr lang="en-US" sz="1875" dirty="0">
                <a:latin typeface="Myriad Pro" panose="020B0503030403020204" pitchFamily="34" charset="0"/>
              </a:rPr>
              <a:t> </a:t>
            </a:r>
          </a:p>
          <a:p>
            <a:pPr eaLnBrk="1" hangingPunct="1">
              <a:spcBef>
                <a:spcPts val="1350"/>
              </a:spcBef>
            </a:pPr>
            <a:r>
              <a:rPr lang="en-US" sz="1875" dirty="0">
                <a:latin typeface="Myriad Pro" panose="020B0503030403020204" pitchFamily="34" charset="0"/>
              </a:rPr>
              <a:t>Student </a:t>
            </a:r>
            <a:r>
              <a:rPr lang="en-US" sz="1875" b="1" dirty="0">
                <a:latin typeface="Myriad Pro" panose="020B0503030403020204" pitchFamily="34" charset="0"/>
              </a:rPr>
              <a:t>AND</a:t>
            </a:r>
            <a:r>
              <a:rPr lang="en-US" sz="1875" dirty="0">
                <a:latin typeface="Myriad Pro" panose="020B0503030403020204" pitchFamily="34" charset="0"/>
              </a:rPr>
              <a:t> Parent(s) must create an FSA ID</a:t>
            </a:r>
          </a:p>
          <a:p>
            <a:pPr eaLnBrk="1" hangingPunct="1">
              <a:spcBef>
                <a:spcPts val="1350"/>
              </a:spcBef>
            </a:pPr>
            <a:r>
              <a:rPr lang="en-US" sz="1875" dirty="0">
                <a:latin typeface="Myriad Pro" panose="020B0503030403020204" pitchFamily="34" charset="0"/>
              </a:rPr>
              <a:t>Will be used by students and parents throughout the aid process, including subsequent school years</a:t>
            </a:r>
            <a:endParaRPr lang="en-US" sz="1800" dirty="0">
              <a:latin typeface="Myriad Pro" panose="020B0503030403020204" pitchFamily="34" charset="0"/>
            </a:endParaRPr>
          </a:p>
        </p:txBody>
      </p:sp>
      <p:pic>
        <p:nvPicPr>
          <p:cNvPr id="74755" name="Picture 8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>
          <a:xfrm>
            <a:off x="6204348" y="2675335"/>
            <a:ext cx="21431" cy="21431"/>
          </a:xfrm>
        </p:spPr>
      </p:pic>
      <p:pic>
        <p:nvPicPr>
          <p:cNvPr id="74756" name="Picture 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61285" y="2561035"/>
            <a:ext cx="21431" cy="214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352B7E4-7803-4CE1-BA0D-8D54BD29A1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84118" y="857250"/>
            <a:ext cx="5329866" cy="257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68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8814"/>
            <a:ext cx="9144000" cy="55241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E1CE432-6B78-429F-8C85-481B1C876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399" y="482600"/>
            <a:ext cx="8408193" cy="558627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 eaLnBrk="1" hangingPunct="1">
              <a:lnSpc>
                <a:spcPct val="90000"/>
              </a:lnSpc>
            </a:pPr>
            <a:r>
              <a:rPr lang="en-US" sz="2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Completing the FAFSA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69F571C-DB2F-CFBD-FA55-89D1DEAFE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482600" y="1329825"/>
            <a:ext cx="8178799" cy="3148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57950" y="4767262"/>
            <a:ext cx="2057400" cy="27384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 defTabSz="914400">
              <a:lnSpc>
                <a:spcPct val="90000"/>
              </a:lnSpc>
              <a:spcAft>
                <a:spcPts val="600"/>
              </a:spcAft>
            </a:pPr>
            <a:fld id="{F36CEB89-898F-4ECE-A834-C8CA8C4A4D84}" type="slidenum">
              <a:rPr lang="en-US" altLang="en-US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rPr>
              <a:pPr algn="r" defTabSz="914400"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en-US" altLang="en-US">
              <a:solidFill>
                <a:schemeClr val="tx1">
                  <a:tint val="75000"/>
                </a:schemeClr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93219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Myriad Pro" panose="020B0503030403020204" pitchFamily="34" charset="0"/>
              </a:rPr>
              <a:t>Free Application for Federal Student Aid (FAFSA)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35676" y="1200150"/>
            <a:ext cx="7537448" cy="3534335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Myriad Pro" panose="020B0503030403020204" pitchFamily="34" charset="0"/>
              </a:rPr>
              <a:t>A standard </a:t>
            </a:r>
            <a:r>
              <a:rPr lang="en-US" u="sng" dirty="0">
                <a:latin typeface="Myriad Pro" panose="020B0503030403020204" pitchFamily="34" charset="0"/>
              </a:rPr>
              <a:t>application</a:t>
            </a:r>
            <a:r>
              <a:rPr lang="en-US" dirty="0">
                <a:latin typeface="Myriad Pro" panose="020B0503030403020204" pitchFamily="34" charset="0"/>
              </a:rPr>
              <a:t> that collects demographic and financial information about the student and family to calculate the </a:t>
            </a:r>
            <a:r>
              <a:rPr lang="en-US" b="1" dirty="0">
                <a:solidFill>
                  <a:srgbClr val="4F2683"/>
                </a:solidFill>
                <a:latin typeface="Myriad Pro" panose="020B0503030403020204" pitchFamily="34" charset="0"/>
              </a:rPr>
              <a:t>S</a:t>
            </a:r>
            <a:r>
              <a:rPr lang="en-US" dirty="0">
                <a:latin typeface="Myriad Pro" panose="020B0503030403020204" pitchFamily="34" charset="0"/>
              </a:rPr>
              <a:t>tudent </a:t>
            </a:r>
            <a:r>
              <a:rPr lang="en-US" b="1" dirty="0">
                <a:solidFill>
                  <a:srgbClr val="4F2683"/>
                </a:solidFill>
                <a:latin typeface="Myriad Pro" panose="020B0503030403020204" pitchFamily="34" charset="0"/>
              </a:rPr>
              <a:t>A</a:t>
            </a:r>
            <a:r>
              <a:rPr lang="en-US" dirty="0">
                <a:latin typeface="Myriad Pro" panose="020B0503030403020204" pitchFamily="34" charset="0"/>
              </a:rPr>
              <a:t>id </a:t>
            </a:r>
            <a:r>
              <a:rPr lang="en-US" b="1" dirty="0">
                <a:solidFill>
                  <a:srgbClr val="4F2683"/>
                </a:solidFill>
                <a:latin typeface="Myriad Pro" panose="020B0503030403020204" pitchFamily="34" charset="0"/>
              </a:rPr>
              <a:t>I</a:t>
            </a:r>
            <a:r>
              <a:rPr lang="en-US" dirty="0">
                <a:latin typeface="Myriad Pro" panose="020B0503030403020204" pitchFamily="34" charset="0"/>
              </a:rPr>
              <a:t>ndex or </a:t>
            </a:r>
            <a:r>
              <a:rPr lang="en-US" b="1" dirty="0">
                <a:solidFill>
                  <a:srgbClr val="4F2683"/>
                </a:solidFill>
              </a:rPr>
              <a:t>SAI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Myriad Pro" panose="020B0503030403020204" pitchFamily="34" charset="0"/>
              </a:rPr>
              <a:t>Completed online which prevents errors, incorporates skip-logic and offers “help” for common questions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Myriad Pro"/>
                <a:ea typeface="MS PGothic"/>
              </a:rPr>
              <a:t>FAFSA may be filed NOW for students attending college Fall 2027/Spring 2028</a:t>
            </a:r>
            <a:endParaRPr lang="en-US" b="1" dirty="0">
              <a:solidFill>
                <a:srgbClr val="4F2683"/>
              </a:solidFill>
              <a:latin typeface="Myriad Pro"/>
              <a:ea typeface="MS PGothic"/>
            </a:endParaRPr>
          </a:p>
          <a:p>
            <a:pPr eaLnBrk="1" hangingPunct="1">
              <a:spcBef>
                <a:spcPct val="50000"/>
              </a:spcBef>
              <a:defRPr/>
            </a:pPr>
            <a:r>
              <a:rPr lang="en-US" dirty="0">
                <a:latin typeface="Myriad Pro"/>
                <a:ea typeface="MS PGothic"/>
              </a:rPr>
              <a:t>Utilizes </a:t>
            </a:r>
            <a:r>
              <a:rPr lang="en-US" b="1" dirty="0">
                <a:solidFill>
                  <a:srgbClr val="4F2683"/>
                </a:solidFill>
                <a:latin typeface="Myriad Pro"/>
                <a:ea typeface="MS PGothic"/>
              </a:rPr>
              <a:t>income information from 2 years previous </a:t>
            </a:r>
            <a:r>
              <a:rPr lang="en-US" dirty="0">
                <a:latin typeface="Myriad Pro"/>
                <a:ea typeface="MS PGothic"/>
              </a:rPr>
              <a:t>to the academic year for which the student requests aid (2025 tax year)</a:t>
            </a:r>
            <a:endParaRPr lang="en-US" dirty="0"/>
          </a:p>
          <a:p>
            <a:pPr marL="0" indent="0" eaLnBrk="1" hangingPunct="1">
              <a:spcBef>
                <a:spcPct val="50000"/>
              </a:spcBef>
              <a:buNone/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4108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Information needed to complete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35676" y="1209376"/>
            <a:ext cx="7451124" cy="3244383"/>
          </a:xfrm>
        </p:spPr>
        <p:txBody>
          <a:bodyPr/>
          <a:lstStyle/>
          <a:p>
            <a:r>
              <a:rPr lang="en-US" dirty="0"/>
              <a:t>Studentaid.gov ID and password</a:t>
            </a:r>
          </a:p>
          <a:p>
            <a:r>
              <a:rPr lang="en-US" dirty="0">
                <a:latin typeface="Myriad Pro"/>
                <a:ea typeface="MS PGothic"/>
              </a:rPr>
              <a:t>Contributor information (Name, email)</a:t>
            </a:r>
          </a:p>
          <a:p>
            <a:r>
              <a:rPr lang="en-US" dirty="0">
                <a:latin typeface="Myriad Pro"/>
                <a:ea typeface="MS PGothic"/>
              </a:rPr>
              <a:t>2025 federal tax return</a:t>
            </a:r>
          </a:p>
          <a:p>
            <a:r>
              <a:rPr lang="en-US" dirty="0"/>
              <a:t>Child support received, if applicable</a:t>
            </a:r>
          </a:p>
          <a:p>
            <a:r>
              <a:rPr lang="en-US" dirty="0">
                <a:latin typeface="Myriad Pro"/>
                <a:ea typeface="MS PGothic"/>
              </a:rPr>
              <a:t>Asset information (Primary home, retirement account, small family owned business, family farms are NOT reported.) Examples: Business/Farm net worth, investments, rental properties, savings/checking, CDs</a:t>
            </a:r>
          </a:p>
          <a:p>
            <a:r>
              <a:rPr lang="en-US" dirty="0"/>
              <a:t>List of schools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061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Myriad Pro" panose="020B0503030403020204" pitchFamily="34" charset="0"/>
              </a:rPr>
              <a:t>Common errors</a:t>
            </a:r>
          </a:p>
        </p:txBody>
      </p:sp>
      <p:sp>
        <p:nvSpPr>
          <p:cNvPr id="8909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Myriad Pro" panose="020B0503030403020204" pitchFamily="34" charset="0"/>
              </a:rPr>
              <a:t>Demographic information incorrect (Social Security number, Date of Birth, using nickname instead of legal name)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/>
              <a:t>Read very, very carefully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Myriad Pro" panose="020B0503030403020204" pitchFamily="34" charset="0"/>
              </a:rPr>
              <a:t>Not providing “consent” to having tax information transferred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/>
              <a:t>Not signing </a:t>
            </a:r>
          </a:p>
          <a:p>
            <a:pPr eaLnBrk="1" hangingPunct="1">
              <a:lnSpc>
                <a:spcPct val="95000"/>
              </a:lnSpc>
              <a:spcBef>
                <a:spcPct val="40000"/>
              </a:spcBef>
            </a:pPr>
            <a:r>
              <a:rPr lang="en-US" dirty="0">
                <a:latin typeface="Myriad Pro" panose="020B0503030403020204" pitchFamily="34" charset="0"/>
              </a:rPr>
              <a:t>Not submitting the application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6988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44383-D554-27A5-C66E-5CD94D1B2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FAFSA Changes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8AF2A-2232-55A3-0DF0-5251F39B1C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676" y="1200150"/>
            <a:ext cx="7616662" cy="3394075"/>
          </a:xfrm>
        </p:spPr>
        <p:txBody>
          <a:bodyPr/>
          <a:lstStyle/>
          <a:p>
            <a:r>
              <a:rPr lang="en-US" dirty="0">
                <a:latin typeface="Myriad Pro"/>
                <a:ea typeface="MS PGothic"/>
              </a:rPr>
              <a:t>EFC renamed SAI, or Student Aid Index</a:t>
            </a:r>
          </a:p>
          <a:p>
            <a:r>
              <a:rPr lang="en-US" dirty="0">
                <a:latin typeface="Myriad Pro"/>
                <a:ea typeface="MS PGothic"/>
              </a:rPr>
              <a:t>Child support received for the last complete calendar year</a:t>
            </a:r>
          </a:p>
          <a:p>
            <a:r>
              <a:rPr lang="en-US" dirty="0">
                <a:latin typeface="Myriad Pro"/>
                <a:ea typeface="MS PGothic"/>
              </a:rPr>
              <a:t>Small businesses and family farms do NOT need to be reported.</a:t>
            </a:r>
          </a:p>
          <a:p>
            <a:r>
              <a:rPr lang="en-US" dirty="0">
                <a:latin typeface="Myriad Pro"/>
                <a:ea typeface="MS PGothic"/>
              </a:rPr>
              <a:t>No longer use number in college in SAI calculation</a:t>
            </a:r>
          </a:p>
          <a:p>
            <a:r>
              <a:rPr lang="en-US" dirty="0">
                <a:latin typeface="Myriad Pro"/>
                <a:ea typeface="MS PGothic"/>
              </a:rPr>
              <a:t>Changes to Parent PLUS Loans ($20,000 per year/$65,000 lifetime per student)</a:t>
            </a:r>
          </a:p>
          <a:p>
            <a:r>
              <a:rPr lang="en-US" dirty="0">
                <a:latin typeface="Myriad Pro"/>
                <a:ea typeface="MS PGothic"/>
              </a:rPr>
              <a:t>Loan proration</a:t>
            </a:r>
            <a:endParaRPr lang="en-US" dirty="0"/>
          </a:p>
          <a:p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394F2A-954A-F955-E340-82C456248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547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xfrm>
            <a:off x="1235676" y="206375"/>
            <a:ext cx="7451124" cy="751568"/>
          </a:xfrm>
        </p:spPr>
        <p:txBody>
          <a:bodyPr/>
          <a:lstStyle/>
          <a:p>
            <a:pPr eaLnBrk="1" hangingPunct="1"/>
            <a:r>
              <a:rPr lang="en-US" dirty="0">
                <a:latin typeface="Myriad Pro" panose="020B0503030403020204" pitchFamily="34" charset="0"/>
              </a:rPr>
              <a:t>Special Circumstances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>
          <a:xfrm>
            <a:off x="1235676" y="957943"/>
            <a:ext cx="7451124" cy="3938522"/>
          </a:xfrm>
        </p:spPr>
        <p:txBody>
          <a:bodyPr>
            <a:normAutofit lnSpcReduction="10000"/>
          </a:bodyPr>
          <a:lstStyle/>
          <a:p>
            <a:pPr eaLnBrk="1" hangingPunct="1">
              <a:spcBef>
                <a:spcPts val="135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“</a:t>
            </a:r>
            <a:r>
              <a:rPr lang="en-US" i="1" dirty="0">
                <a:latin typeface="Myriad Pro" panose="020B0503030403020204" pitchFamily="34" charset="0"/>
              </a:rPr>
              <a:t>Life Happens</a:t>
            </a:r>
            <a:r>
              <a:rPr lang="en-US" dirty="0">
                <a:latin typeface="Myriad Pro" panose="020B0503030403020204" pitchFamily="34" charset="0"/>
              </a:rPr>
              <a:t>” – Events occur that cannot be documented </a:t>
            </a:r>
            <a:r>
              <a:rPr lang="en-US" dirty="0"/>
              <a:t>on the</a:t>
            </a:r>
            <a:r>
              <a:rPr lang="en-US" dirty="0">
                <a:latin typeface="Myriad Pro" panose="020B0503030403020204" pitchFamily="34" charset="0"/>
              </a:rPr>
              <a:t> FAFSA</a:t>
            </a:r>
          </a:p>
          <a:p>
            <a:pPr eaLnBrk="1" hangingPunct="1">
              <a:spcBef>
                <a:spcPts val="135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Meet with financial aid advisor to discuss Professional Judgment Appeal</a:t>
            </a:r>
          </a:p>
          <a:p>
            <a:pPr lvl="1" eaLnBrk="1" hangingPunct="1">
              <a:spcBef>
                <a:spcPts val="135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Our office will review and request additional information, if necessary, </a:t>
            </a:r>
            <a:r>
              <a:rPr lang="en-US" dirty="0"/>
              <a:t>which may </a:t>
            </a:r>
            <a:r>
              <a:rPr lang="en-US" dirty="0">
                <a:latin typeface="Myriad Pro" panose="020B0503030403020204" pitchFamily="34" charset="0"/>
              </a:rPr>
              <a:t>include a correction to the FAFSA</a:t>
            </a:r>
          </a:p>
          <a:p>
            <a:pPr eaLnBrk="1" hangingPunct="1">
              <a:spcBef>
                <a:spcPts val="60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Examples Include: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Change in employment status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Unusual medical expenses not covered by insurance 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Parents paying on educational loans 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Change in parent marital status 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dirty="0">
                <a:latin typeface="Myriad Pro" panose="020B0503030403020204" pitchFamily="34" charset="0"/>
              </a:rPr>
              <a:t>Unusual dependent care expenses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55493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2"/>
          <p:cNvSpPr>
            <a:spLocks noGrp="1" noChangeArrowheads="1"/>
          </p:cNvSpPr>
          <p:nvPr>
            <p:ph type="title"/>
          </p:nvPr>
        </p:nvSpPr>
        <p:spPr>
          <a:xfrm>
            <a:off x="1235676" y="206375"/>
            <a:ext cx="7451124" cy="751568"/>
          </a:xfrm>
        </p:spPr>
        <p:txBody>
          <a:bodyPr/>
          <a:lstStyle/>
          <a:p>
            <a:pPr eaLnBrk="1" hangingPunct="1"/>
            <a:r>
              <a:rPr lang="en-US" dirty="0"/>
              <a:t>Unusual</a:t>
            </a:r>
            <a:r>
              <a:rPr lang="en-US" dirty="0">
                <a:latin typeface="Myriad Pro" panose="020B0503030403020204" pitchFamily="34" charset="0"/>
              </a:rPr>
              <a:t> Circumstances</a:t>
            </a:r>
          </a:p>
        </p:txBody>
      </p:sp>
      <p:sp>
        <p:nvSpPr>
          <p:cNvPr id="103426" name="Rectangle 3"/>
          <p:cNvSpPr>
            <a:spLocks noGrp="1" noChangeArrowheads="1"/>
          </p:cNvSpPr>
          <p:nvPr>
            <p:ph idx="1"/>
          </p:nvPr>
        </p:nvSpPr>
        <p:spPr>
          <a:xfrm>
            <a:off x="1235676" y="957943"/>
            <a:ext cx="7451124" cy="3938522"/>
          </a:xfrm>
        </p:spPr>
        <p:txBody>
          <a:bodyPr>
            <a:normAutofit/>
          </a:bodyPr>
          <a:lstStyle/>
          <a:p>
            <a:pPr eaLnBrk="1" hangingPunct="1">
              <a:spcBef>
                <a:spcPts val="1350"/>
              </a:spcBef>
              <a:spcAft>
                <a:spcPts val="0"/>
              </a:spcAft>
            </a:pPr>
            <a:r>
              <a:rPr lang="en-US" dirty="0"/>
              <a:t>Dependency Override – </a:t>
            </a:r>
            <a:r>
              <a:rPr lang="en-US" b="0" i="0" dirty="0">
                <a:solidFill>
                  <a:srgbClr val="000000"/>
                </a:solidFill>
                <a:effectLst/>
                <a:latin typeface="myriad-pro"/>
              </a:rPr>
              <a:t>conditions that justify an adjustment to a student’s dependency status based on a unique situation</a:t>
            </a:r>
          </a:p>
          <a:p>
            <a:pPr eaLnBrk="1" hangingPunct="1">
              <a:spcBef>
                <a:spcPts val="1350"/>
              </a:spcBef>
              <a:spcAft>
                <a:spcPts val="0"/>
              </a:spcAft>
            </a:pPr>
            <a:r>
              <a:rPr lang="en-US" dirty="0">
                <a:solidFill>
                  <a:srgbClr val="000000"/>
                </a:solidFill>
                <a:latin typeface="myriad-pro"/>
              </a:rPr>
              <a:t>Meet with Financial aid advisor to determine if the unique situation qualifies for an </a:t>
            </a:r>
            <a:r>
              <a:rPr lang="en-US" dirty="0"/>
              <a:t>Independent Appeal.</a:t>
            </a:r>
          </a:p>
          <a:p>
            <a:pPr marL="0" indent="0" eaLnBrk="1" hangingPunct="1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eaLnBrk="1" hangingPunct="1">
              <a:spcBef>
                <a:spcPts val="0"/>
              </a:spcBef>
              <a:spcAft>
                <a:spcPts val="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myriad-pro"/>
              </a:rPr>
              <a:t>Examples for a</a:t>
            </a:r>
            <a:r>
              <a:rPr lang="en-US" dirty="0">
                <a:solidFill>
                  <a:srgbClr val="000000"/>
                </a:solidFill>
                <a:latin typeface="myriad-pro"/>
              </a:rPr>
              <a:t>n Independent Appeal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myriad-pro"/>
              </a:rPr>
              <a:t>human trafficking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myriad-pro"/>
              </a:rPr>
              <a:t>refugee or asylee status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myriad-pro"/>
              </a:rPr>
              <a:t>parental abuse or abandonment</a:t>
            </a:r>
          </a:p>
          <a:p>
            <a:pPr lvl="1" eaLnBrk="1" hangingPunct="1">
              <a:spcBef>
                <a:spcPts val="0"/>
              </a:spcBef>
              <a:spcAft>
                <a:spcPts val="0"/>
              </a:spcAft>
            </a:pPr>
            <a:r>
              <a:rPr lang="en-US" b="0" i="0" dirty="0">
                <a:solidFill>
                  <a:srgbClr val="000000"/>
                </a:solidFill>
                <a:effectLst/>
                <a:latin typeface="myriad-pro"/>
              </a:rPr>
              <a:t>incarceration</a:t>
            </a:r>
            <a:endParaRPr lang="en-US" dirty="0"/>
          </a:p>
          <a:p>
            <a:pPr lvl="1" eaLnBrk="1" hangingPunct="1">
              <a:spcBef>
                <a:spcPts val="1350"/>
              </a:spcBef>
              <a:spcAft>
                <a:spcPts val="0"/>
              </a:spcAft>
            </a:pPr>
            <a:endParaRPr lang="en-US" dirty="0">
              <a:latin typeface="Myriad Pro" panose="020B0503030403020204" pitchFamily="34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03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E2E17-9958-76A2-6714-0829EAE90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Timeline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8A2D32-EAB8-1EF3-1E1F-7B1A2F9C5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5676" y="1063625"/>
            <a:ext cx="7451124" cy="3306904"/>
          </a:xfrm>
        </p:spPr>
        <p:txBody>
          <a:bodyPr/>
          <a:lstStyle/>
          <a:p>
            <a:r>
              <a:rPr lang="en-US" sz="1800" b="1" dirty="0">
                <a:latin typeface="Myriad Pro"/>
                <a:ea typeface="MS PGothic"/>
              </a:rPr>
              <a:t>Now</a:t>
            </a:r>
            <a:r>
              <a:rPr lang="en-US" sz="1800" dirty="0">
                <a:latin typeface="Myriad Pro"/>
                <a:ea typeface="MS PGothic"/>
              </a:rPr>
              <a:t> – Submit college admissions applications </a:t>
            </a:r>
          </a:p>
          <a:p>
            <a:endParaRPr lang="en-US" sz="1800" dirty="0"/>
          </a:p>
          <a:p>
            <a:r>
              <a:rPr lang="en-US" sz="1800" b="1" dirty="0"/>
              <a:t>Now</a:t>
            </a:r>
            <a:r>
              <a:rPr lang="en-US" sz="1800" dirty="0"/>
              <a:t> – Create </a:t>
            </a:r>
            <a:r>
              <a:rPr lang="en-US" sz="1800" dirty="0" err="1"/>
              <a:t>StudentAid.Gov</a:t>
            </a:r>
            <a:r>
              <a:rPr lang="en-US" sz="1800" dirty="0"/>
              <a:t> account and password</a:t>
            </a:r>
          </a:p>
          <a:p>
            <a:endParaRPr lang="en-US" sz="1800" dirty="0"/>
          </a:p>
          <a:p>
            <a:r>
              <a:rPr lang="en-US" sz="1800" b="1" dirty="0">
                <a:latin typeface="Myriad Pro"/>
                <a:ea typeface="MS PGothic"/>
              </a:rPr>
              <a:t>Now </a:t>
            </a:r>
            <a:r>
              <a:rPr lang="en-US" sz="1800" dirty="0">
                <a:latin typeface="Myriad Pro"/>
                <a:ea typeface="MS PGothic"/>
              </a:rPr>
              <a:t>– FAFSA for 2027-2028 should be open </a:t>
            </a:r>
          </a:p>
          <a:p>
            <a:endParaRPr lang="en-US" sz="1800" dirty="0"/>
          </a:p>
          <a:p>
            <a:r>
              <a:rPr lang="en-US" sz="1800" b="1" dirty="0"/>
              <a:t>Spring</a:t>
            </a:r>
            <a:r>
              <a:rPr lang="en-US" sz="1800" dirty="0"/>
              <a:t> – Start to receive financial offer notifications from schools</a:t>
            </a:r>
          </a:p>
          <a:p>
            <a:endParaRPr lang="en-US" sz="1800" dirty="0"/>
          </a:p>
          <a:p>
            <a:r>
              <a:rPr lang="en-US" sz="1800" dirty="0"/>
              <a:t>All year – Applying for private scholarships as they become available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E34C7B-F368-D3A0-ABB2-894DD5066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56811E-D7B7-4A47-A0BC-F972B8C15211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44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1787301" y="645768"/>
            <a:ext cx="6372586" cy="1093960"/>
          </a:xfrm>
        </p:spPr>
        <p:txBody>
          <a:bodyPr/>
          <a:lstStyle/>
          <a:p>
            <a:r>
              <a:rPr lang="en-US" dirty="0">
                <a:latin typeface="Myriad Pro" panose="020B0503030403020204" pitchFamily="34" charset="0"/>
              </a:rPr>
              <a:t>Questions?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570551-706D-4AD9-91A2-8394342B2149}" type="slidenum">
              <a:rPr lang="en-US" altLang="en-US" smtClean="0"/>
              <a:pPr/>
              <a:t>23</a:t>
            </a:fld>
            <a:endParaRPr lang="en-US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759" y="1727018"/>
            <a:ext cx="2693670" cy="2693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91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>
        <p:cover/>
      </p:transition>
    </mc:Choice>
    <mc:Fallback xmlns="">
      <p:transition spd="slow">
        <p:cover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E0CBE063EE55D4A9D6FE28C73B0F27C" ma:contentTypeVersion="12" ma:contentTypeDescription="Create a new document." ma:contentTypeScope="" ma:versionID="7741eea56d71ac407ce4f32aab23280e">
  <xsd:schema xmlns:xsd="http://www.w3.org/2001/XMLSchema" xmlns:xs="http://www.w3.org/2001/XMLSchema" xmlns:p="http://schemas.microsoft.com/office/2006/metadata/properties" xmlns:ns3="40a4d774-e5e8-4559-96ac-a0203b80a0e5" xmlns:ns4="f50ce8ea-d1a4-42c7-8f5a-e0f974e1e039" targetNamespace="http://schemas.microsoft.com/office/2006/metadata/properties" ma:root="true" ma:fieldsID="7a71a4f9211b2d2273d36ad385d35ca6" ns3:_="" ns4:_="">
    <xsd:import namespace="40a4d774-e5e8-4559-96ac-a0203b80a0e5"/>
    <xsd:import namespace="f50ce8ea-d1a4-42c7-8f5a-e0f974e1e039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_activity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4d774-e5e8-4559-96ac-a0203b80a0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_activity" ma:index="18" nillable="true" ma:displayName="_activity" ma:hidden="true" ma:internalName="_activity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0ce8ea-d1a4-42c7-8f5a-e0f974e1e03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0a4d774-e5e8-4559-96ac-a0203b80a0e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490526-3C4F-4004-AE12-B03D1C79DBC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a4d774-e5e8-4559-96ac-a0203b80a0e5"/>
    <ds:schemaRef ds:uri="f50ce8ea-d1a4-42c7-8f5a-e0f974e1e0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B6F2769-7194-4217-93D3-3AF3A4742282}">
  <ds:schemaRefs>
    <ds:schemaRef ds:uri="http://purl.org/dc/terms/"/>
    <ds:schemaRef ds:uri="f50ce8ea-d1a4-42c7-8f5a-e0f974e1e039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40a4d774-e5e8-4559-96ac-a0203b80a0e5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6327</TotalTime>
  <Words>1397</Words>
  <Application>Microsoft Office PowerPoint</Application>
  <PresentationFormat>On-screen Show (16:9)</PresentationFormat>
  <Paragraphs>235</Paragraphs>
  <Slides>23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Lucida Sans</vt:lpstr>
      <vt:lpstr>Myriad Pro</vt:lpstr>
      <vt:lpstr>myriad-pro</vt:lpstr>
      <vt:lpstr>Office Theme</vt:lpstr>
      <vt:lpstr>Financial Aid</vt:lpstr>
      <vt:lpstr>Topics We Will Cover</vt:lpstr>
      <vt:lpstr>PowerPoint Presentation</vt:lpstr>
      <vt:lpstr>PowerPoint Presentation</vt:lpstr>
      <vt:lpstr>Private Aid</vt:lpstr>
      <vt:lpstr>Institutional Aid/Scholarships</vt:lpstr>
      <vt:lpstr>State Grants/Scholarships</vt:lpstr>
      <vt:lpstr>State of Kansas Scholarships and Grants</vt:lpstr>
      <vt:lpstr>State of Kansas Scholarships and Grants</vt:lpstr>
      <vt:lpstr>Federal Grants</vt:lpstr>
      <vt:lpstr>Federal Direct Loans</vt:lpstr>
      <vt:lpstr>Parent PLUS Loans</vt:lpstr>
      <vt:lpstr>Federal Work Study (FWS)</vt:lpstr>
      <vt:lpstr>Get a Federal Student Aid  ID (FSA ID)</vt:lpstr>
      <vt:lpstr>Completing the FAFSA</vt:lpstr>
      <vt:lpstr>Free Application for Federal Student Aid (FAFSA)</vt:lpstr>
      <vt:lpstr>Information needed to complete</vt:lpstr>
      <vt:lpstr>Common errors</vt:lpstr>
      <vt:lpstr>Recent FAFSA Changes </vt:lpstr>
      <vt:lpstr>Special Circumstances</vt:lpstr>
      <vt:lpstr>Unusual Circumstances</vt:lpstr>
      <vt:lpstr>General Timeline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Cal Boren</dc:creator>
  <cp:lastModifiedBy>Allen, Jim</cp:lastModifiedBy>
  <cp:revision>308</cp:revision>
  <dcterms:created xsi:type="dcterms:W3CDTF">2010-04-12T23:12:02Z</dcterms:created>
  <dcterms:modified xsi:type="dcterms:W3CDTF">2026-10-12T20:03:49Z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0x010100AE0CBE063EE55D4A9D6FE28C73B0F27C</vt:lpwstr>
  </property>
</Properties>
</file>