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5"/>
  </p:notesMasterIdLst>
  <p:sldIdLst>
    <p:sldId id="269" r:id="rId2"/>
    <p:sldId id="260" r:id="rId3"/>
    <p:sldId id="258" r:id="rId4"/>
    <p:sldId id="271" r:id="rId5"/>
    <p:sldId id="272" r:id="rId6"/>
    <p:sldId id="273" r:id="rId7"/>
    <p:sldId id="277" r:id="rId8"/>
    <p:sldId id="268" r:id="rId9"/>
    <p:sldId id="276" r:id="rId10"/>
    <p:sldId id="256" r:id="rId11"/>
    <p:sldId id="257" r:id="rId12"/>
    <p:sldId id="264"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5" d="100"/>
          <a:sy n="75" d="100"/>
        </p:scale>
        <p:origin x="2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E9CB4-15ED-49F3-B7F7-B2A4DD7CD7C9}"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64F0F8-0C46-427C-913A-993DAB37C31D}" type="slidenum">
              <a:rPr lang="en-US" smtClean="0"/>
              <a:t>‹#›</a:t>
            </a:fld>
            <a:endParaRPr lang="en-US"/>
          </a:p>
        </p:txBody>
      </p:sp>
    </p:spTree>
    <p:extLst>
      <p:ext uri="{BB962C8B-B14F-4D97-AF65-F5344CB8AC3E}">
        <p14:creationId xmlns:p14="http://schemas.microsoft.com/office/powerpoint/2010/main" val="63537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regard to the promotion and marketing of Delta-8 THC, we are seeing billboards on major highways, marketing in shopping malls (where youth frequent), sales of various forms in cannabis dispensaries, and sales in the local gas stations.</a:t>
            </a:r>
          </a:p>
          <a:p>
            <a:endParaRPr lang="en-US" dirty="0"/>
          </a:p>
        </p:txBody>
      </p:sp>
      <p:sp>
        <p:nvSpPr>
          <p:cNvPr id="4" name="Slide Number Placeholder 3"/>
          <p:cNvSpPr>
            <a:spLocks noGrp="1"/>
          </p:cNvSpPr>
          <p:nvPr>
            <p:ph type="sldNum" sz="quarter" idx="5"/>
          </p:nvPr>
        </p:nvSpPr>
        <p:spPr/>
        <p:txBody>
          <a:bodyPr/>
          <a:lstStyle/>
          <a:p>
            <a:fld id="{EB64F0F8-0C46-427C-913A-993DAB37C31D}" type="slidenum">
              <a:rPr lang="en-US" smtClean="0"/>
              <a:t>11</a:t>
            </a:fld>
            <a:endParaRPr lang="en-US"/>
          </a:p>
        </p:txBody>
      </p:sp>
    </p:spTree>
    <p:extLst>
      <p:ext uri="{BB962C8B-B14F-4D97-AF65-F5344CB8AC3E}">
        <p14:creationId xmlns:p14="http://schemas.microsoft.com/office/powerpoint/2010/main" val="214148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suspect an opioid overdose, you still SHOULD administer Narcan as it will impact the heroin, fentanyl or other opioids .Of note, the northeast which is a region that has been hit very hard by this drug. Xylazine damages or destroys the tissue around injection sites leading to large skin and tissue damage and large sores. In some areas where Xylazine is very popular you will see people walking around with large bandages where their sores have been treated by medical personnel or community medical volunteers Due to the powerful nature of this drug and open accessibility you can expect to see an increase in popularity of Xylazine in the street level drug supply. “P&amp;P from VT here. We have been seeing a lot of individuals with this. Wounds that could not be explained.</a:t>
            </a:r>
          </a:p>
        </p:txBody>
      </p:sp>
      <p:sp>
        <p:nvSpPr>
          <p:cNvPr id="4" name="Slide Number Placeholder 3"/>
          <p:cNvSpPr>
            <a:spLocks noGrp="1"/>
          </p:cNvSpPr>
          <p:nvPr>
            <p:ph type="sldNum" sz="quarter" idx="5"/>
          </p:nvPr>
        </p:nvSpPr>
        <p:spPr/>
        <p:txBody>
          <a:bodyPr/>
          <a:lstStyle/>
          <a:p>
            <a:fld id="{EB64F0F8-0C46-427C-913A-993DAB37C31D}" type="slidenum">
              <a:rPr lang="en-US" smtClean="0"/>
              <a:t>12</a:t>
            </a:fld>
            <a:endParaRPr lang="en-US"/>
          </a:p>
        </p:txBody>
      </p:sp>
    </p:spTree>
    <p:extLst>
      <p:ext uri="{BB962C8B-B14F-4D97-AF65-F5344CB8AC3E}">
        <p14:creationId xmlns:p14="http://schemas.microsoft.com/office/powerpoint/2010/main" val="3216840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Amanita the next major drug trend? Amanita is being sold as a legal alternative to hallucinogens in many states and is being sold in smoke shops, gas stations and a few shopping malls. It generally comes in </a:t>
            </a:r>
            <a:r>
              <a:rPr lang="en-US" dirty="0" err="1"/>
              <a:t>gummyform</a:t>
            </a:r>
            <a:r>
              <a:rPr lang="en-US" dirty="0"/>
              <a:t> (see picture) or candy bar form. And most recently, in vape pens. </a:t>
            </a:r>
            <a:r>
              <a:rPr lang="en-US" dirty="0" err="1"/>
              <a:t>Youcan</a:t>
            </a:r>
            <a:r>
              <a:rPr lang="en-US" dirty="0"/>
              <a:t> expect more forms of mushrooms to emerge. It is important to note </a:t>
            </a:r>
            <a:r>
              <a:rPr lang="en-US" dirty="0" err="1"/>
              <a:t>thatAmanita</a:t>
            </a:r>
            <a:r>
              <a:rPr lang="en-US" dirty="0"/>
              <a:t> helps users avoid (drug) testing </a:t>
            </a:r>
            <a:r>
              <a:rPr lang="en-US" dirty="0" err="1"/>
              <a:t>standards.The</a:t>
            </a:r>
            <a:r>
              <a:rPr lang="en-US" dirty="0"/>
              <a:t> next question I am asking is “Why did this trend turn so </a:t>
            </a:r>
            <a:r>
              <a:rPr lang="en-US" dirty="0" err="1"/>
              <a:t>quicklyto</a:t>
            </a:r>
            <a:r>
              <a:rPr lang="en-US" dirty="0"/>
              <a:t> Amanita?” This leads me to believe that more psychedelics </a:t>
            </a:r>
            <a:r>
              <a:rPr lang="en-US" dirty="0" err="1"/>
              <a:t>arecoming</a:t>
            </a:r>
            <a:r>
              <a:rPr lang="en-US" dirty="0"/>
              <a:t>. Some places have decriminalized or legalized </a:t>
            </a:r>
            <a:r>
              <a:rPr lang="en-US" dirty="0" err="1"/>
              <a:t>medicinalpsilocybin</a:t>
            </a:r>
            <a:r>
              <a:rPr lang="en-US" dirty="0"/>
              <a:t> and there is research being done on Psilocybin </a:t>
            </a:r>
            <a:r>
              <a:rPr lang="en-US" dirty="0" err="1"/>
              <a:t>regardingtreatment</a:t>
            </a:r>
            <a:r>
              <a:rPr lang="en-US" dirty="0"/>
              <a:t> for PTSD, depression, etc. With this research, </a:t>
            </a:r>
            <a:r>
              <a:rPr lang="en-US" dirty="0" err="1"/>
              <a:t>comespsilocybin</a:t>
            </a:r>
            <a:r>
              <a:rPr lang="en-US" dirty="0"/>
              <a:t> products now found on the streets. For example, at </a:t>
            </a:r>
            <a:r>
              <a:rPr lang="en-US" dirty="0" err="1"/>
              <a:t>aschool</a:t>
            </a:r>
            <a:r>
              <a:rPr lang="en-US" dirty="0"/>
              <a:t> conference in the south, this summer, I had a SRO share a </a:t>
            </a:r>
            <a:r>
              <a:rPr lang="en-US" dirty="0" err="1"/>
              <a:t>casewhere</a:t>
            </a:r>
            <a:r>
              <a:rPr lang="en-US" dirty="0"/>
              <a:t> a 9-year-old, 4th grader, ate some of “mommy’s chocolate </a:t>
            </a:r>
            <a:r>
              <a:rPr lang="en-US" dirty="0" err="1"/>
              <a:t>bar.”She</a:t>
            </a:r>
            <a:r>
              <a:rPr lang="en-US" dirty="0"/>
              <a:t> overdosed on what turned out to be a Psilocybin candy bar </a:t>
            </a:r>
            <a:r>
              <a:rPr lang="en-US" dirty="0" err="1"/>
              <a:t>thatshe</a:t>
            </a:r>
            <a:r>
              <a:rPr lang="en-US" dirty="0"/>
              <a:t> found in the refrigerator. Unfortunately, when products like </a:t>
            </a:r>
            <a:r>
              <a:rPr lang="en-US" dirty="0" err="1"/>
              <a:t>thisget</a:t>
            </a:r>
            <a:r>
              <a:rPr lang="en-US" dirty="0"/>
              <a:t> redirected (to the streets), we see issues like we saw at </a:t>
            </a:r>
            <a:r>
              <a:rPr lang="en-US" dirty="0" err="1"/>
              <a:t>thebeginning</a:t>
            </a:r>
            <a:r>
              <a:rPr lang="en-US" dirty="0"/>
              <a:t> of cannabis legalization and an increase in </a:t>
            </a:r>
            <a:r>
              <a:rPr lang="en-US" dirty="0" err="1"/>
              <a:t>youthaccessibility.For</a:t>
            </a:r>
            <a:r>
              <a:rPr lang="en-US" dirty="0"/>
              <a:t> more specific information </a:t>
            </a:r>
            <a:r>
              <a:rPr lang="en-US" dirty="0" err="1"/>
              <a:t>ondrug</a:t>
            </a:r>
            <a:r>
              <a:rPr lang="en-US" dirty="0"/>
              <a:t> trends/trainings you can go </a:t>
            </a:r>
            <a:r>
              <a:rPr lang="en-US" dirty="0" err="1"/>
              <a:t>toIN</a:t>
            </a:r>
            <a:r>
              <a:rPr lang="en-US" dirty="0"/>
              <a:t> 2018 THE CDC RELEASED AN ARTICLE ON </a:t>
            </a:r>
            <a:r>
              <a:rPr lang="en-US" dirty="0" err="1"/>
              <a:t>AMANITA.Please</a:t>
            </a:r>
            <a:r>
              <a:rPr lang="en-US" dirty="0"/>
              <a:t> read this article as it can be a </a:t>
            </a:r>
            <a:r>
              <a:rPr lang="en-US" dirty="0" err="1"/>
              <a:t>dangeroussubstance</a:t>
            </a:r>
            <a:r>
              <a:rPr lang="en-US" dirty="0"/>
              <a:t> that is important to be aware </a:t>
            </a:r>
            <a:r>
              <a:rPr lang="en-US" dirty="0" err="1"/>
              <a:t>of:https</a:t>
            </a:r>
            <a:r>
              <a:rPr lang="en-US" dirty="0"/>
              <a:t>://www.cdc.gov/mmwr/volumes/68/wr/mm6821a4.htmIn recent months, I have </a:t>
            </a:r>
            <a:r>
              <a:rPr lang="en-US" dirty="0" err="1"/>
              <a:t>interviewedseveral</a:t>
            </a:r>
            <a:r>
              <a:rPr lang="en-US" dirty="0"/>
              <a:t> smoke shop clerks and users </a:t>
            </a:r>
            <a:r>
              <a:rPr lang="en-US" dirty="0" err="1"/>
              <a:t>ofAmanita</a:t>
            </a:r>
            <a:r>
              <a:rPr lang="en-US" dirty="0"/>
              <a:t> and I have received many of </a:t>
            </a:r>
            <a:r>
              <a:rPr lang="en-US" dirty="0" err="1"/>
              <a:t>thesame</a:t>
            </a:r>
            <a:r>
              <a:rPr lang="en-US" dirty="0"/>
              <a:t> reports. Many of these </a:t>
            </a:r>
            <a:r>
              <a:rPr lang="en-US" dirty="0" err="1"/>
              <a:t>individualsare</a:t>
            </a:r>
            <a:r>
              <a:rPr lang="en-US" dirty="0"/>
              <a:t> dosing it higher to reach a </a:t>
            </a:r>
            <a:r>
              <a:rPr lang="en-US" dirty="0" err="1"/>
              <a:t>euphoriacomparable</a:t>
            </a:r>
            <a:r>
              <a:rPr lang="en-US" dirty="0"/>
              <a:t> to Psilocybin. Most of </a:t>
            </a:r>
            <a:r>
              <a:rPr lang="en-US" dirty="0" err="1"/>
              <a:t>theAmanita</a:t>
            </a:r>
            <a:r>
              <a:rPr lang="en-US" dirty="0"/>
              <a:t> packs being consumed </a:t>
            </a:r>
            <a:r>
              <a:rPr lang="en-US" dirty="0" err="1"/>
              <a:t>containbetween</a:t>
            </a:r>
            <a:r>
              <a:rPr lang="en-US" dirty="0"/>
              <a:t> 3-6 gummies. There </a:t>
            </a:r>
            <a:r>
              <a:rPr lang="en-US" dirty="0" err="1"/>
              <a:t>appearsto</a:t>
            </a:r>
            <a:r>
              <a:rPr lang="en-US" dirty="0"/>
              <a:t> be several companies putting </a:t>
            </a:r>
            <a:r>
              <a:rPr lang="en-US" dirty="0" err="1"/>
              <a:t>thisproduct</a:t>
            </a:r>
            <a:r>
              <a:rPr lang="en-US" dirty="0"/>
              <a:t> out and undoubtedly </a:t>
            </a:r>
            <a:r>
              <a:rPr lang="en-US" dirty="0" err="1"/>
              <a:t>therewill</a:t>
            </a:r>
            <a:r>
              <a:rPr lang="en-US" dirty="0"/>
              <a:t> be more Amanita or other over </a:t>
            </a:r>
            <a:r>
              <a:rPr lang="en-US" dirty="0" err="1"/>
              <a:t>thecounter</a:t>
            </a:r>
            <a:r>
              <a:rPr lang="en-US" dirty="0"/>
              <a:t> psychedelics coming. (Like </a:t>
            </a:r>
            <a:r>
              <a:rPr lang="en-US" dirty="0" err="1"/>
              <a:t>whatwe</a:t>
            </a:r>
            <a:r>
              <a:rPr lang="en-US" dirty="0"/>
              <a:t> saw with cannabis variants such </a:t>
            </a:r>
            <a:r>
              <a:rPr lang="en-US" dirty="0" err="1"/>
              <a:t>asDelta</a:t>
            </a:r>
            <a:r>
              <a:rPr lang="en-US" dirty="0"/>
              <a:t> 8, 10 and 11.) We should </a:t>
            </a:r>
            <a:r>
              <a:rPr lang="en-US" dirty="0" err="1"/>
              <a:t>expectother</a:t>
            </a:r>
            <a:r>
              <a:rPr lang="en-US" dirty="0"/>
              <a:t> forms of mushrooms to </a:t>
            </a:r>
            <a:r>
              <a:rPr lang="en-US" dirty="0" err="1"/>
              <a:t>emerge.Be</a:t>
            </a:r>
            <a:r>
              <a:rPr lang="en-US" dirty="0"/>
              <a:t> aware that many of these will not </a:t>
            </a:r>
            <a:r>
              <a:rPr lang="en-US" dirty="0" err="1"/>
              <a:t>bedetected</a:t>
            </a:r>
            <a:r>
              <a:rPr lang="en-US" dirty="0"/>
              <a:t> in field drug tests or lab </a:t>
            </a:r>
            <a:r>
              <a:rPr lang="en-US" dirty="0" err="1"/>
              <a:t>tests.“You</a:t>
            </a:r>
            <a:r>
              <a:rPr lang="en-US" dirty="0"/>
              <a:t> can’t </a:t>
            </a:r>
            <a:r>
              <a:rPr lang="en-US" dirty="0" err="1"/>
              <a:t>stopwhat</a:t>
            </a:r>
            <a:r>
              <a:rPr lang="en-US" dirty="0"/>
              <a:t> you don’t know.”</a:t>
            </a:r>
          </a:p>
        </p:txBody>
      </p:sp>
      <p:sp>
        <p:nvSpPr>
          <p:cNvPr id="4" name="Slide Number Placeholder 3"/>
          <p:cNvSpPr>
            <a:spLocks noGrp="1"/>
          </p:cNvSpPr>
          <p:nvPr>
            <p:ph type="sldNum" sz="quarter" idx="5"/>
          </p:nvPr>
        </p:nvSpPr>
        <p:spPr/>
        <p:txBody>
          <a:bodyPr/>
          <a:lstStyle/>
          <a:p>
            <a:fld id="{EB64F0F8-0C46-427C-913A-993DAB37C31D}" type="slidenum">
              <a:rPr lang="en-US" smtClean="0"/>
              <a:t>13</a:t>
            </a:fld>
            <a:endParaRPr lang="en-US"/>
          </a:p>
        </p:txBody>
      </p:sp>
    </p:spTree>
    <p:extLst>
      <p:ext uri="{BB962C8B-B14F-4D97-AF65-F5344CB8AC3E}">
        <p14:creationId xmlns:p14="http://schemas.microsoft.com/office/powerpoint/2010/main" val="386312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388F89-0BA1-458D-92B9-1D9B634BD440}"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3BDC1-D8A5-4537-87DF-0E0C918AB2B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57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88F89-0BA1-458D-92B9-1D9B634BD440}"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3799567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88F89-0BA1-458D-92B9-1D9B634BD440}"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3BDC1-D8A5-4537-87DF-0E0C918AB2B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557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388F89-0BA1-458D-92B9-1D9B634BD440}"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2163948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388F89-0BA1-458D-92B9-1D9B634BD440}" type="datetimeFigureOut">
              <a:rPr lang="en-US" smtClean="0"/>
              <a:t>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2540924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388F89-0BA1-458D-92B9-1D9B634BD440}" type="datetimeFigureOut">
              <a:rPr lang="en-US" smtClean="0"/>
              <a:t>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386642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0388F89-0BA1-458D-92B9-1D9B634BD440}" type="datetimeFigureOut">
              <a:rPr lang="en-US" smtClean="0"/>
              <a:t>12/2/2024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318518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0388F89-0BA1-458D-92B9-1D9B634BD440}" type="datetimeFigureOut">
              <a:rPr lang="en-US" smtClean="0"/>
              <a:t>12/2/2024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F43BDC1-D8A5-4537-87DF-0E0C918AB2BB}" type="slidenum">
              <a:rPr lang="en-US" smtClean="0"/>
              <a:t>‹#›</a:t>
            </a:fld>
            <a:endParaRPr lang="en-US"/>
          </a:p>
        </p:txBody>
      </p:sp>
    </p:spTree>
    <p:extLst>
      <p:ext uri="{BB962C8B-B14F-4D97-AF65-F5344CB8AC3E}">
        <p14:creationId xmlns:p14="http://schemas.microsoft.com/office/powerpoint/2010/main" val="1073432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388F89-0BA1-458D-92B9-1D9B634BD440}"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728113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88F89-0BA1-458D-92B9-1D9B634BD440}"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2853822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388F89-0BA1-458D-92B9-1D9B634BD440}"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3BDC1-D8A5-4537-87DF-0E0C918AB2BB}" type="slidenum">
              <a:rPr lang="en-US" smtClean="0"/>
              <a:t>‹#›</a:t>
            </a:fld>
            <a:endParaRPr lang="en-US"/>
          </a:p>
        </p:txBody>
      </p:sp>
    </p:spTree>
    <p:extLst>
      <p:ext uri="{BB962C8B-B14F-4D97-AF65-F5344CB8AC3E}">
        <p14:creationId xmlns:p14="http://schemas.microsoft.com/office/powerpoint/2010/main" val="306050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0388F89-0BA1-458D-92B9-1D9B634BD440}" type="datetimeFigureOut">
              <a:rPr lang="en-US" smtClean="0"/>
              <a:t>12/2/2024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F43BDC1-D8A5-4537-87DF-0E0C918AB2BB}"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8415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com/url?sa=i&amp;url=https%3A%2F%2Fwww.health.harvard.edu%2Fblog%2Fcannabis-drinks-how-do-they-compare-to-alcohol-202407153058&amp;psig=AOvVaw3KeGNd2qoLG8Owsdiqk48C&amp;ust=1732153415646000&amp;source=images&amp;cd=vfe&amp;opi=89978449&amp;ved=0CBcQjhxqFwoTCNCXqbzk6YkDFQAAAAAdAAAAABAE"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What's the Difference Between a Vape Pen and a Mod?">
            <a:extLst>
              <a:ext uri="{FF2B5EF4-FFF2-40B4-BE49-F238E27FC236}">
                <a16:creationId xmlns:a16="http://schemas.microsoft.com/office/drawing/2014/main" id="{95F28490-360D-4110-B1CF-3160645148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9326"/>
            <a:ext cx="7010399" cy="62767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1816BCC-165C-48C2-9241-5E248B92CF02}"/>
              </a:ext>
            </a:extLst>
          </p:cNvPr>
          <p:cNvSpPr txBox="1"/>
          <p:nvPr/>
        </p:nvSpPr>
        <p:spPr>
          <a:xfrm>
            <a:off x="190500" y="527566"/>
            <a:ext cx="4400550" cy="1077218"/>
          </a:xfrm>
          <a:prstGeom prst="rect">
            <a:avLst/>
          </a:prstGeom>
          <a:noFill/>
        </p:spPr>
        <p:txBody>
          <a:bodyPr wrap="square" rtlCol="0">
            <a:spAutoFit/>
          </a:bodyPr>
          <a:lstStyle/>
          <a:p>
            <a:pPr algn="ctr"/>
            <a:r>
              <a:rPr lang="en-US" sz="3200" dirty="0">
                <a:solidFill>
                  <a:srgbClr val="002060"/>
                </a:solidFill>
                <a:latin typeface="Cooper Black" panose="0208090404030B020404" pitchFamily="18" charset="0"/>
              </a:rPr>
              <a:t>IT’S JUST A VAPE PEN, RIGHT?</a:t>
            </a:r>
          </a:p>
        </p:txBody>
      </p:sp>
      <p:sp>
        <p:nvSpPr>
          <p:cNvPr id="13" name="TextBox 12">
            <a:extLst>
              <a:ext uri="{FF2B5EF4-FFF2-40B4-BE49-F238E27FC236}">
                <a16:creationId xmlns:a16="http://schemas.microsoft.com/office/drawing/2014/main" id="{1899CBE5-52AC-4A94-81B4-DE8A776D20BA}"/>
              </a:ext>
            </a:extLst>
          </p:cNvPr>
          <p:cNvSpPr txBox="1"/>
          <p:nvPr/>
        </p:nvSpPr>
        <p:spPr>
          <a:xfrm>
            <a:off x="323850" y="1604784"/>
            <a:ext cx="4181475" cy="4801314"/>
          </a:xfrm>
          <a:prstGeom prst="rect">
            <a:avLst/>
          </a:prstGeom>
          <a:noFill/>
        </p:spPr>
        <p:txBody>
          <a:bodyPr wrap="square" rtlCol="0">
            <a:spAutoFit/>
          </a:bodyPr>
          <a:lstStyle/>
          <a:p>
            <a:pPr algn="ctr"/>
            <a:r>
              <a:rPr lang="en-US" dirty="0">
                <a:solidFill>
                  <a:srgbClr val="002060"/>
                </a:solidFill>
                <a:latin typeface="Cooper Black" panose="0208090404030B020404" pitchFamily="18" charset="0"/>
              </a:rPr>
              <a:t>VAPE PENS are everywhere, but what we are quickly finding out is what is actually inside those vape pens. </a:t>
            </a:r>
          </a:p>
          <a:p>
            <a:pPr algn="ctr"/>
            <a:r>
              <a:rPr lang="en-US" u="sng" dirty="0">
                <a:solidFill>
                  <a:schemeClr val="accent2"/>
                </a:solidFill>
                <a:latin typeface="Cooper Black" panose="0208090404030B020404" pitchFamily="18" charset="0"/>
              </a:rPr>
              <a:t>Here’s what we know:</a:t>
            </a:r>
          </a:p>
          <a:p>
            <a:pPr marL="342900" indent="-342900">
              <a:buFont typeface="+mj-lt"/>
              <a:buAutoNum type="arabicPeriod"/>
            </a:pPr>
            <a:r>
              <a:rPr lang="en-US" dirty="0">
                <a:solidFill>
                  <a:schemeClr val="accent2"/>
                </a:solidFill>
                <a:latin typeface="Cooper Black" panose="0208090404030B020404" pitchFamily="18" charset="0"/>
              </a:rPr>
              <a:t>There are no absolutes when you talk a vape pen or e- cigarette. There are vapes that work for nicotine, flavored oils without nicotine, marijuana and even synthetics. </a:t>
            </a:r>
          </a:p>
          <a:p>
            <a:pPr marL="342900" indent="-342900">
              <a:buFont typeface="+mj-lt"/>
              <a:buAutoNum type="arabicPeriod"/>
            </a:pPr>
            <a:r>
              <a:rPr lang="en-US" dirty="0">
                <a:solidFill>
                  <a:schemeClr val="accent2"/>
                </a:solidFill>
                <a:latin typeface="Cooper Black" panose="0208090404030B020404" pitchFamily="18" charset="0"/>
              </a:rPr>
              <a:t>Many people are vaping marijuana, right in front of you, and you may have no idea. Therein lies the rub.</a:t>
            </a:r>
          </a:p>
          <a:p>
            <a:pPr marL="285750" indent="-285750" algn="ctr">
              <a:buFont typeface="Arial" panose="020B0604020202020204" pitchFamily="34" charset="0"/>
              <a:buChar char="•"/>
            </a:pPr>
            <a:endParaRPr lang="en-US" dirty="0">
              <a:latin typeface="Cooper Black" panose="0208090404030B020404" pitchFamily="18" charset="0"/>
            </a:endParaRPr>
          </a:p>
          <a:p>
            <a:pPr marL="285750" indent="-285750" algn="ctr">
              <a:buFont typeface="Arial" panose="020B0604020202020204" pitchFamily="34" charset="0"/>
              <a:buChar char="•"/>
            </a:pPr>
            <a:endParaRPr lang="en-US" dirty="0">
              <a:latin typeface="Cooper Black" panose="0208090404030B020404" pitchFamily="18" charset="0"/>
            </a:endParaRPr>
          </a:p>
        </p:txBody>
      </p:sp>
    </p:spTree>
    <p:extLst>
      <p:ext uri="{BB962C8B-B14F-4D97-AF65-F5344CB8AC3E}">
        <p14:creationId xmlns:p14="http://schemas.microsoft.com/office/powerpoint/2010/main" val="178498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949CC-D71D-45ED-81F1-2FE14BB6A716}"/>
              </a:ext>
            </a:extLst>
          </p:cNvPr>
          <p:cNvSpPr>
            <a:spLocks noGrp="1"/>
          </p:cNvSpPr>
          <p:nvPr>
            <p:ph type="title"/>
          </p:nvPr>
        </p:nvSpPr>
        <p:spPr>
          <a:xfrm>
            <a:off x="1097280" y="286603"/>
            <a:ext cx="10058400" cy="927835"/>
          </a:xfrm>
        </p:spPr>
        <p:txBody>
          <a:bodyPr/>
          <a:lstStyle/>
          <a:p>
            <a:pPr algn="ctr"/>
            <a:r>
              <a:rPr lang="en-US" sz="3200" dirty="0">
                <a:solidFill>
                  <a:srgbClr val="002060"/>
                </a:solidFill>
                <a:latin typeface="Cooper Black" panose="0208090404030B020404" pitchFamily="18" charset="0"/>
              </a:rPr>
              <a:t>WHAT’S INSIDE THAT PEN…</a:t>
            </a:r>
          </a:p>
        </p:txBody>
      </p:sp>
      <p:sp>
        <p:nvSpPr>
          <p:cNvPr id="3" name="Content Placeholder 2">
            <a:extLst>
              <a:ext uri="{FF2B5EF4-FFF2-40B4-BE49-F238E27FC236}">
                <a16:creationId xmlns:a16="http://schemas.microsoft.com/office/drawing/2014/main" id="{D5142FB8-18AA-4536-ABE7-3750230F784A}"/>
              </a:ext>
            </a:extLst>
          </p:cNvPr>
          <p:cNvSpPr>
            <a:spLocks noGrp="1"/>
          </p:cNvSpPr>
          <p:nvPr>
            <p:ph idx="1"/>
          </p:nvPr>
        </p:nvSpPr>
        <p:spPr>
          <a:xfrm>
            <a:off x="838200" y="1428750"/>
            <a:ext cx="10515600" cy="4748213"/>
          </a:xfrm>
        </p:spPr>
        <p:txBody>
          <a:bodyPr>
            <a:normAutofit/>
          </a:bodyPr>
          <a:lstStyle/>
          <a:p>
            <a:r>
              <a:rPr lang="en-US" sz="1600" dirty="0">
                <a:latin typeface="Cooper Black" panose="0208090404030B020404" pitchFamily="18" charset="0"/>
              </a:rPr>
              <a:t>-In the January/February issue of Campus Safety there was an article on the use of marijuana concentrates and their popularity. Marijuana concentrates and vape pens are the perfect marriage. </a:t>
            </a:r>
          </a:p>
          <a:p>
            <a:r>
              <a:rPr lang="en-US" sz="1600" dirty="0">
                <a:latin typeface="Cooper Black" panose="0208090404030B020404" pitchFamily="18" charset="0"/>
              </a:rPr>
              <a:t>-Concentrates come in oil, wax or crystal form, and the current version of vape pens can work for all three.</a:t>
            </a:r>
          </a:p>
          <a:p>
            <a:r>
              <a:rPr lang="en-US" sz="1600" dirty="0">
                <a:latin typeface="Cooper Black" panose="0208090404030B020404" pitchFamily="18" charset="0"/>
              </a:rPr>
              <a:t>-The tricky part…You can’t simply look at someone smoking from a vape pen and know what is inside. </a:t>
            </a:r>
          </a:p>
        </p:txBody>
      </p:sp>
      <p:pic>
        <p:nvPicPr>
          <p:cNvPr id="10242" name="Picture 2" descr="The Synthetic Nicotine Loophole Fueling a Return to Teenage Vaping - The  New York Times">
            <a:extLst>
              <a:ext uri="{FF2B5EF4-FFF2-40B4-BE49-F238E27FC236}">
                <a16:creationId xmlns:a16="http://schemas.microsoft.com/office/drawing/2014/main" id="{E02C4A33-85DE-4157-AB2D-D1789B0FA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9092" y="3045143"/>
            <a:ext cx="3914775" cy="313182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BD/Delta 8 THC products - University of Mississippi Medical Center">
            <a:extLst>
              <a:ext uri="{FF2B5EF4-FFF2-40B4-BE49-F238E27FC236}">
                <a16:creationId xmlns:a16="http://schemas.microsoft.com/office/drawing/2014/main" id="{9F0A7180-B522-478B-A3AE-BE974E2D0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079" y="3481150"/>
            <a:ext cx="3387370" cy="225980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What is Cannabis Wax? - It's Types, Uses, and Benefits">
            <a:extLst>
              <a:ext uri="{FF2B5EF4-FFF2-40B4-BE49-F238E27FC236}">
                <a16:creationId xmlns:a16="http://schemas.microsoft.com/office/drawing/2014/main" id="{07AB817D-A49E-455E-A4B6-48DF5910C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 y="3481150"/>
            <a:ext cx="3314701" cy="229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161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87527D-487D-46DE-9A32-12A19241E115}"/>
              </a:ext>
            </a:extLst>
          </p:cNvPr>
          <p:cNvSpPr>
            <a:spLocks noGrp="1"/>
          </p:cNvSpPr>
          <p:nvPr>
            <p:ph idx="1"/>
          </p:nvPr>
        </p:nvSpPr>
        <p:spPr>
          <a:xfrm>
            <a:off x="838200" y="1825625"/>
            <a:ext cx="10515600" cy="1250084"/>
          </a:xfrm>
        </p:spPr>
        <p:txBody>
          <a:bodyPr>
            <a:normAutofit/>
          </a:bodyPr>
          <a:lstStyle/>
          <a:p>
            <a:pPr algn="ctr"/>
            <a:r>
              <a:rPr lang="en-US" sz="2400" dirty="0">
                <a:solidFill>
                  <a:schemeClr val="accent1"/>
                </a:solidFill>
                <a:latin typeface="Cooper Black" panose="0208090404030B020404" pitchFamily="18" charset="0"/>
              </a:rPr>
              <a:t>Generally, when referencing the common terms of ‘THC’, ‘weed’, or ‘cannabis’ it means Delta-9 THC(Tetrahydrocannabinol). Delta-9 is what we all know weed to be.</a:t>
            </a:r>
          </a:p>
        </p:txBody>
      </p:sp>
      <p:pic>
        <p:nvPicPr>
          <p:cNvPr id="2058" name="Picture 10" descr="What Is Delta-9 THC and Does It Make Sense For You? - Zebra CBD">
            <a:extLst>
              <a:ext uri="{FF2B5EF4-FFF2-40B4-BE49-F238E27FC236}">
                <a16:creationId xmlns:a16="http://schemas.microsoft.com/office/drawing/2014/main" id="{0B0D9F61-84F5-4946-9E6F-388EA53FE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112" y="2828566"/>
            <a:ext cx="5571460" cy="33914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599E6FB-E970-430E-99B6-B3C6F81828B4}"/>
              </a:ext>
            </a:extLst>
          </p:cNvPr>
          <p:cNvSpPr txBox="1"/>
          <p:nvPr/>
        </p:nvSpPr>
        <p:spPr>
          <a:xfrm>
            <a:off x="2519916" y="563526"/>
            <a:ext cx="7251405" cy="707886"/>
          </a:xfrm>
          <a:prstGeom prst="rect">
            <a:avLst/>
          </a:prstGeom>
          <a:noFill/>
        </p:spPr>
        <p:txBody>
          <a:bodyPr wrap="square" rtlCol="0">
            <a:spAutoFit/>
          </a:bodyPr>
          <a:lstStyle/>
          <a:p>
            <a:pPr algn="ctr"/>
            <a:r>
              <a:rPr lang="en-US" sz="4000" dirty="0">
                <a:solidFill>
                  <a:schemeClr val="bg2">
                    <a:lumMod val="25000"/>
                  </a:schemeClr>
                </a:solidFill>
                <a:latin typeface="Cooper Black" panose="0208090404030B020404" pitchFamily="18" charset="0"/>
              </a:rPr>
              <a:t>Delta 9 THC</a:t>
            </a:r>
          </a:p>
        </p:txBody>
      </p:sp>
    </p:spTree>
    <p:extLst>
      <p:ext uri="{BB962C8B-B14F-4D97-AF65-F5344CB8AC3E}">
        <p14:creationId xmlns:p14="http://schemas.microsoft.com/office/powerpoint/2010/main" val="3761024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8BB8-8512-4B81-83EE-C9D65EF5CE06}"/>
              </a:ext>
            </a:extLst>
          </p:cNvPr>
          <p:cNvSpPr>
            <a:spLocks noGrp="1"/>
          </p:cNvSpPr>
          <p:nvPr>
            <p:ph type="title"/>
          </p:nvPr>
        </p:nvSpPr>
        <p:spPr/>
        <p:txBody>
          <a:bodyPr>
            <a:normAutofit/>
          </a:bodyPr>
          <a:lstStyle/>
          <a:p>
            <a:pPr algn="ctr"/>
            <a:r>
              <a:rPr lang="en-US" dirty="0">
                <a:solidFill>
                  <a:srgbClr val="002060"/>
                </a:solidFill>
                <a:latin typeface="Cooper Black" panose="0208090404030B020404" pitchFamily="18" charset="0"/>
              </a:rPr>
              <a:t>H</a:t>
            </a:r>
            <a:r>
              <a:rPr lang="en-US" sz="4400" dirty="0">
                <a:solidFill>
                  <a:srgbClr val="002060"/>
                </a:solidFill>
                <a:latin typeface="Cooper Black" panose="0208090404030B020404" pitchFamily="18" charset="0"/>
              </a:rPr>
              <a:t>ow can you figure out what someone is actually smoking?</a:t>
            </a:r>
            <a:endParaRPr lang="en-US" dirty="0">
              <a:solidFill>
                <a:srgbClr val="002060"/>
              </a:solidFill>
            </a:endParaRPr>
          </a:p>
        </p:txBody>
      </p:sp>
      <p:sp>
        <p:nvSpPr>
          <p:cNvPr id="3" name="Content Placeholder 2">
            <a:extLst>
              <a:ext uri="{FF2B5EF4-FFF2-40B4-BE49-F238E27FC236}">
                <a16:creationId xmlns:a16="http://schemas.microsoft.com/office/drawing/2014/main" id="{237C6253-BDE5-476C-B9AE-6AAFF4F71B70}"/>
              </a:ext>
            </a:extLst>
          </p:cNvPr>
          <p:cNvSpPr>
            <a:spLocks noGrp="1"/>
          </p:cNvSpPr>
          <p:nvPr>
            <p:ph idx="1"/>
          </p:nvPr>
        </p:nvSpPr>
        <p:spPr>
          <a:xfrm>
            <a:off x="1097280" y="1845734"/>
            <a:ext cx="4351020" cy="3906480"/>
          </a:xfrm>
        </p:spPr>
        <p:txBody>
          <a:bodyPr>
            <a:noAutofit/>
          </a:bodyPr>
          <a:lstStyle/>
          <a:p>
            <a:r>
              <a:rPr lang="en-US" sz="1600" dirty="0">
                <a:latin typeface="Cooper Black" panose="0208090404030B020404" pitchFamily="18" charset="0"/>
              </a:rPr>
              <a:t>The baseline when dealing with vape pens is there are NO ABSOLUTES. </a:t>
            </a:r>
          </a:p>
          <a:p>
            <a:r>
              <a:rPr lang="en-US" sz="1600" dirty="0">
                <a:latin typeface="Cooper Black" panose="0208090404030B020404" pitchFamily="18" charset="0"/>
              </a:rPr>
              <a:t>Many of the pens you see that are being used for nicotine look similar to some of the pens in the drug world and vice/versa. NO ONE SUSPECTS YOU’RE INHALING A DRUG!</a:t>
            </a:r>
          </a:p>
          <a:p>
            <a:r>
              <a:rPr lang="en-US" sz="1600" dirty="0">
                <a:latin typeface="Cooper Black" panose="0208090404030B020404" pitchFamily="18" charset="0"/>
              </a:rPr>
              <a:t>Over the last few years, vape pens for drug use have become popular. They can be colorful, small and very discrete, with the latter being a large selling point to these various pens. </a:t>
            </a:r>
          </a:p>
          <a:p>
            <a:r>
              <a:rPr lang="en-US" sz="1600" dirty="0">
                <a:latin typeface="Cooper Black" panose="0208090404030B020404" pitchFamily="18" charset="0"/>
              </a:rPr>
              <a:t>Imagine sitting in class, at a stop light next to a police car, in a movie theater taking a hit of a drug and no one around you even suspects drug use? Or sitting in a classroom…..</a:t>
            </a:r>
            <a:endParaRPr lang="en-US" sz="1600" dirty="0"/>
          </a:p>
        </p:txBody>
      </p:sp>
      <p:pic>
        <p:nvPicPr>
          <p:cNvPr id="11268" name="Picture 4" descr="Blueberry Cookies THC Vape Pen | 3g Hybrid - Disposable Vape">
            <a:extLst>
              <a:ext uri="{FF2B5EF4-FFF2-40B4-BE49-F238E27FC236}">
                <a16:creationId xmlns:a16="http://schemas.microsoft.com/office/drawing/2014/main" id="{D321EF97-1A01-4D8F-B699-5EFD422C1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212" y="1845734"/>
            <a:ext cx="3445347" cy="344534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Tropical Punch Disposable Vape | 1g | Proper Cannabis - South County">
            <a:extLst>
              <a:ext uri="{FF2B5EF4-FFF2-40B4-BE49-F238E27FC236}">
                <a16:creationId xmlns:a16="http://schemas.microsoft.com/office/drawing/2014/main" id="{195C4927-7A28-46BC-BE03-3613655DBC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8559" y="1790687"/>
            <a:ext cx="3083441" cy="3083441"/>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Live Resin Vapes, THC Disposables, Weed Pens | Stirling CBD">
            <a:extLst>
              <a:ext uri="{FF2B5EF4-FFF2-40B4-BE49-F238E27FC236}">
                <a16:creationId xmlns:a16="http://schemas.microsoft.com/office/drawing/2014/main" id="{85F706F0-B555-4C5E-9E01-6F41CDB8AB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4805" y="4075701"/>
            <a:ext cx="2647507" cy="264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368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0159-7BB4-47A5-AFB8-265BC3CA54F5}"/>
              </a:ext>
            </a:extLst>
          </p:cNvPr>
          <p:cNvSpPr>
            <a:spLocks noGrp="1"/>
          </p:cNvSpPr>
          <p:nvPr>
            <p:ph type="title"/>
          </p:nvPr>
        </p:nvSpPr>
        <p:spPr/>
        <p:txBody>
          <a:bodyPr/>
          <a:lstStyle/>
          <a:p>
            <a:pPr algn="ctr"/>
            <a:r>
              <a:rPr lang="en-US" dirty="0">
                <a:solidFill>
                  <a:srgbClr val="002060"/>
                </a:solidFill>
                <a:latin typeface="Cooper Black" panose="0208090404030B020404" pitchFamily="18" charset="0"/>
              </a:rPr>
              <a:t>So how can this be done and others might not detect it?</a:t>
            </a:r>
          </a:p>
        </p:txBody>
      </p:sp>
      <p:sp>
        <p:nvSpPr>
          <p:cNvPr id="3" name="Content Placeholder 2">
            <a:extLst>
              <a:ext uri="{FF2B5EF4-FFF2-40B4-BE49-F238E27FC236}">
                <a16:creationId xmlns:a16="http://schemas.microsoft.com/office/drawing/2014/main" id="{86C6A070-1E12-4B34-A936-6263CDACB050}"/>
              </a:ext>
            </a:extLst>
          </p:cNvPr>
          <p:cNvSpPr>
            <a:spLocks noGrp="1"/>
          </p:cNvSpPr>
          <p:nvPr>
            <p:ph idx="1"/>
          </p:nvPr>
        </p:nvSpPr>
        <p:spPr/>
        <p:txBody>
          <a:bodyPr>
            <a:normAutofit/>
          </a:bodyPr>
          <a:lstStyle/>
          <a:p>
            <a:pPr algn="ctr"/>
            <a:r>
              <a:rPr lang="en-US" dirty="0">
                <a:latin typeface="Cooper Black" panose="0208090404030B020404" pitchFamily="18" charset="0"/>
              </a:rPr>
              <a:t>Marijuana concentrates can be hard to detect, carry very little odor and are not a green, leafy substance. Once you place these various forms of marijuana into a quality vape pen, that pen can produce little to no odor thereby reducing or eliminating the known odor of marijuana. </a:t>
            </a:r>
          </a:p>
        </p:txBody>
      </p:sp>
      <p:pic>
        <p:nvPicPr>
          <p:cNvPr id="4" name="Picture 3">
            <a:extLst>
              <a:ext uri="{FF2B5EF4-FFF2-40B4-BE49-F238E27FC236}">
                <a16:creationId xmlns:a16="http://schemas.microsoft.com/office/drawing/2014/main" id="{F7C6CEB7-9843-4482-BF5F-EACB1F114B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399" y="3179066"/>
            <a:ext cx="2805113" cy="279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ake Labs I Designer 1G Vape Cartridge | LIQUIDATION SALE – 9heights">
            <a:extLst>
              <a:ext uri="{FF2B5EF4-FFF2-40B4-BE49-F238E27FC236}">
                <a16:creationId xmlns:a16="http://schemas.microsoft.com/office/drawing/2014/main" id="{BD42B169-0183-43A6-A9BC-F80103A68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5974" y="3179066"/>
            <a:ext cx="4467225" cy="293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845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5206-12F8-4A54-B75D-F85A25FACA7C}"/>
              </a:ext>
            </a:extLst>
          </p:cNvPr>
          <p:cNvSpPr>
            <a:spLocks noGrp="1"/>
          </p:cNvSpPr>
          <p:nvPr>
            <p:ph type="title"/>
          </p:nvPr>
        </p:nvSpPr>
        <p:spPr/>
        <p:txBody>
          <a:bodyPr/>
          <a:lstStyle/>
          <a:p>
            <a:pPr algn="ctr"/>
            <a:r>
              <a:rPr lang="en-US" dirty="0">
                <a:latin typeface="Cooper Black" panose="0208090404030B020404" pitchFamily="18" charset="0"/>
              </a:rPr>
              <a:t>Edibles</a:t>
            </a:r>
          </a:p>
        </p:txBody>
      </p:sp>
      <p:pic>
        <p:nvPicPr>
          <p:cNvPr id="9218" name="Picture 2" descr="Virginia AG threatens crackdown on 'copycat' THC edibles • Virginia Mercury">
            <a:extLst>
              <a:ext uri="{FF2B5EF4-FFF2-40B4-BE49-F238E27FC236}">
                <a16:creationId xmlns:a16="http://schemas.microsoft.com/office/drawing/2014/main" id="{1CE70EF5-93AE-4803-80FE-F9C0DC600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5" y="2190750"/>
            <a:ext cx="4876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ice Krispies Treat – Original I 600MG THC – BC Finest">
            <a:extLst>
              <a:ext uri="{FF2B5EF4-FFF2-40B4-BE49-F238E27FC236}">
                <a16:creationId xmlns:a16="http://schemas.microsoft.com/office/drawing/2014/main" id="{DD946190-58C5-4358-B720-551D701CF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898" y="1990725"/>
            <a:ext cx="3829477" cy="411162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Left 3">
            <a:extLst>
              <a:ext uri="{FF2B5EF4-FFF2-40B4-BE49-F238E27FC236}">
                <a16:creationId xmlns:a16="http://schemas.microsoft.com/office/drawing/2014/main" id="{5A65EAED-9EA3-49CA-9DF6-ACBBF00FC423}"/>
              </a:ext>
            </a:extLst>
          </p:cNvPr>
          <p:cNvSpPr/>
          <p:nvPr/>
        </p:nvSpPr>
        <p:spPr>
          <a:xfrm>
            <a:off x="11001375" y="4486275"/>
            <a:ext cx="1047750" cy="4381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201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4500-BA4C-40EF-9194-6B44F2B3DD3F}"/>
              </a:ext>
            </a:extLst>
          </p:cNvPr>
          <p:cNvSpPr>
            <a:spLocks noGrp="1"/>
          </p:cNvSpPr>
          <p:nvPr>
            <p:ph type="title"/>
          </p:nvPr>
        </p:nvSpPr>
        <p:spPr/>
        <p:txBody>
          <a:bodyPr/>
          <a:lstStyle/>
          <a:p>
            <a:pPr algn="ctr"/>
            <a:r>
              <a:rPr lang="en-US" b="0" i="0" u="none" strike="noStrike" dirty="0">
                <a:solidFill>
                  <a:schemeClr val="bg2">
                    <a:lumMod val="25000"/>
                  </a:schemeClr>
                </a:solidFill>
                <a:effectLst/>
                <a:latin typeface="Cooper Black" panose="0208090404030B020404" pitchFamily="18" charset="0"/>
                <a:hlinkClick r:id="rId2">
                  <a:extLst>
                    <a:ext uri="{A12FA001-AC4F-418D-AE19-62706E023703}">
                      <ahyp:hlinkClr xmlns:ahyp="http://schemas.microsoft.com/office/drawing/2018/hyperlinkcolor" val="tx"/>
                    </a:ext>
                  </a:extLst>
                </a:hlinkClick>
              </a:rPr>
              <a:t>Cannabis drinks</a:t>
            </a:r>
            <a:br>
              <a:rPr lang="en-US" b="0" i="0" u="none" strike="noStrike" dirty="0">
                <a:effectLst/>
                <a:latin typeface="Google Sans"/>
              </a:rPr>
            </a:br>
            <a:endParaRPr lang="en-US" dirty="0"/>
          </a:p>
        </p:txBody>
      </p:sp>
      <p:pic>
        <p:nvPicPr>
          <p:cNvPr id="14340" name="Picture 4" descr="THC seltzers becoming more popular across Virginia">
            <a:extLst>
              <a:ext uri="{FF2B5EF4-FFF2-40B4-BE49-F238E27FC236}">
                <a16:creationId xmlns:a16="http://schemas.microsoft.com/office/drawing/2014/main" id="{80813F2D-D5F7-44E9-BC90-4F6791099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494" y="2756595"/>
            <a:ext cx="2846945" cy="2112661"/>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THC Drink - Blueberry 4 Pack">
            <a:extLst>
              <a:ext uri="{FF2B5EF4-FFF2-40B4-BE49-F238E27FC236}">
                <a16:creationId xmlns:a16="http://schemas.microsoft.com/office/drawing/2014/main" id="{D16AAA63-D652-417B-8D56-475557F660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821" y="1932187"/>
            <a:ext cx="1880739" cy="1880739"/>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THC Drink - Grapefruit 4 Pack">
            <a:extLst>
              <a:ext uri="{FF2B5EF4-FFF2-40B4-BE49-F238E27FC236}">
                <a16:creationId xmlns:a16="http://schemas.microsoft.com/office/drawing/2014/main" id="{A20201E9-DAA1-41DF-AB59-CC9DFB1F72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9778" y="3812925"/>
            <a:ext cx="1883455" cy="188345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The New Cannabis Drinks: Legal and Available Now | Alcohol Professor">
            <a:extLst>
              <a:ext uri="{FF2B5EF4-FFF2-40B4-BE49-F238E27FC236}">
                <a16:creationId xmlns:a16="http://schemas.microsoft.com/office/drawing/2014/main" id="{3D1B5B46-E07E-4A7F-A234-3B85AB1FF5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7002" y="1841472"/>
            <a:ext cx="5238955" cy="3942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5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B2534C58-18E9-492E-A4FF-5FA0AA9BF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12192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228D9A2-3B5B-46FA-A9E1-1BEBF6EC6C78}"/>
              </a:ext>
            </a:extLst>
          </p:cNvPr>
          <p:cNvSpPr txBox="1"/>
          <p:nvPr/>
        </p:nvSpPr>
        <p:spPr>
          <a:xfrm>
            <a:off x="3095625" y="152400"/>
            <a:ext cx="6096000" cy="1569660"/>
          </a:xfrm>
          <a:prstGeom prst="rect">
            <a:avLst/>
          </a:prstGeom>
          <a:noFill/>
        </p:spPr>
        <p:txBody>
          <a:bodyPr wrap="square" rtlCol="0">
            <a:spAutoFit/>
          </a:bodyPr>
          <a:lstStyle/>
          <a:p>
            <a:pPr algn="ctr"/>
            <a:r>
              <a:rPr lang="en-US" sz="3200">
                <a:solidFill>
                  <a:schemeClr val="bg1"/>
                </a:solidFill>
                <a:latin typeface="Cooper Black" panose="0208090404030B020404" pitchFamily="18" charset="0"/>
              </a:rPr>
              <a:t>MARIJUANA:</a:t>
            </a:r>
          </a:p>
          <a:p>
            <a:pPr algn="ctr"/>
            <a:r>
              <a:rPr lang="en-US" sz="3200">
                <a:solidFill>
                  <a:schemeClr val="bg1"/>
                </a:solidFill>
                <a:latin typeface="Cooper Black" panose="0208090404030B020404" pitchFamily="18" charset="0"/>
              </a:rPr>
              <a:t>INDICA, SATIVA AND HYBRIDS</a:t>
            </a:r>
            <a:endParaRPr lang="en-US" sz="3200" dirty="0">
              <a:solidFill>
                <a:schemeClr val="bg1"/>
              </a:solidFill>
              <a:latin typeface="Cooper Black" panose="0208090404030B020404" pitchFamily="18" charset="0"/>
            </a:endParaRPr>
          </a:p>
        </p:txBody>
      </p:sp>
      <p:sp>
        <p:nvSpPr>
          <p:cNvPr id="9" name="TextBox 8">
            <a:extLst>
              <a:ext uri="{FF2B5EF4-FFF2-40B4-BE49-F238E27FC236}">
                <a16:creationId xmlns:a16="http://schemas.microsoft.com/office/drawing/2014/main" id="{D95B2AB6-1E8A-43E5-895C-06E273E08DB7}"/>
              </a:ext>
            </a:extLst>
          </p:cNvPr>
          <p:cNvSpPr txBox="1"/>
          <p:nvPr/>
        </p:nvSpPr>
        <p:spPr>
          <a:xfrm>
            <a:off x="742950" y="2000250"/>
            <a:ext cx="10934700" cy="1200329"/>
          </a:xfrm>
          <a:prstGeom prst="rect">
            <a:avLst/>
          </a:prstGeom>
          <a:noFill/>
        </p:spPr>
        <p:txBody>
          <a:bodyPr wrap="square" rtlCol="0">
            <a:spAutoFit/>
          </a:bodyPr>
          <a:lstStyle/>
          <a:p>
            <a:pPr algn="ctr"/>
            <a:r>
              <a:rPr lang="en-US" sz="1800">
                <a:solidFill>
                  <a:schemeClr val="bg1"/>
                </a:solidFill>
                <a:latin typeface="Cooper Black" panose="0208090404030B020404" pitchFamily="18" charset="0"/>
              </a:rPr>
              <a:t>Many Cannabis users and retail (state legal) locations will highlight three different “strains, aka classifications, of Cannabis. These strains are Indica, Sativa, and Hybrid. Product forms include: leaf, edibles, and concentrates (dabs). The particulars for each of the strains are below. </a:t>
            </a:r>
            <a:endParaRPr lang="en-US" sz="1800" dirty="0">
              <a:solidFill>
                <a:schemeClr val="bg1"/>
              </a:solidFill>
              <a:latin typeface="Cooper Black" panose="0208090404030B020404" pitchFamily="18" charset="0"/>
            </a:endParaRPr>
          </a:p>
        </p:txBody>
      </p:sp>
      <p:pic>
        <p:nvPicPr>
          <p:cNvPr id="11" name="Picture 10">
            <a:extLst>
              <a:ext uri="{FF2B5EF4-FFF2-40B4-BE49-F238E27FC236}">
                <a16:creationId xmlns:a16="http://schemas.microsoft.com/office/drawing/2014/main" id="{5ED3461A-EDE6-4E32-9864-2381CD68EFB0}"/>
              </a:ext>
            </a:extLst>
          </p:cNvPr>
          <p:cNvPicPr>
            <a:picLocks noChangeAspect="1"/>
          </p:cNvPicPr>
          <p:nvPr/>
        </p:nvPicPr>
        <p:blipFill>
          <a:blip r:embed="rId3"/>
          <a:stretch>
            <a:fillRect/>
          </a:stretch>
        </p:blipFill>
        <p:spPr>
          <a:xfrm>
            <a:off x="2952295" y="3552631"/>
            <a:ext cx="6516009" cy="2781688"/>
          </a:xfrm>
          <a:prstGeom prst="rect">
            <a:avLst/>
          </a:prstGeom>
        </p:spPr>
      </p:pic>
    </p:spTree>
    <p:extLst>
      <p:ext uri="{BB962C8B-B14F-4D97-AF65-F5344CB8AC3E}">
        <p14:creationId xmlns:p14="http://schemas.microsoft.com/office/powerpoint/2010/main" val="57138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50877-651A-4F6A-8B65-DA8989C58CBA}"/>
              </a:ext>
            </a:extLst>
          </p:cNvPr>
          <p:cNvSpPr>
            <a:spLocks noGrp="1"/>
          </p:cNvSpPr>
          <p:nvPr>
            <p:ph type="title"/>
          </p:nvPr>
        </p:nvSpPr>
        <p:spPr>
          <a:xfrm>
            <a:off x="1097280" y="286604"/>
            <a:ext cx="10058400" cy="1021202"/>
          </a:xfrm>
        </p:spPr>
        <p:txBody>
          <a:bodyPr/>
          <a:lstStyle/>
          <a:p>
            <a:pPr algn="ctr"/>
            <a:r>
              <a:rPr lang="en-US" b="0" i="0" dirty="0">
                <a:solidFill>
                  <a:schemeClr val="bg2">
                    <a:lumMod val="25000"/>
                  </a:schemeClr>
                </a:solidFill>
                <a:effectLst/>
                <a:latin typeface="Cooper Black" panose="0208090404030B020404" pitchFamily="18" charset="0"/>
              </a:rPr>
              <a:t>Can you overdose on THC??</a:t>
            </a:r>
            <a:endParaRPr lang="en-US" dirty="0">
              <a:solidFill>
                <a:schemeClr val="bg2">
                  <a:lumMod val="25000"/>
                </a:schemeClr>
              </a:solidFill>
            </a:endParaRPr>
          </a:p>
        </p:txBody>
      </p:sp>
      <p:pic>
        <p:nvPicPr>
          <p:cNvPr id="13316" name="Picture 4" descr="Detoxing from Weed | How to Recover from Marijuana Use">
            <a:extLst>
              <a:ext uri="{FF2B5EF4-FFF2-40B4-BE49-F238E27FC236}">
                <a16:creationId xmlns:a16="http://schemas.microsoft.com/office/drawing/2014/main" id="{7A3E69EB-0867-4F61-9B3A-EAF068E35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250" y="1871330"/>
            <a:ext cx="9329715" cy="4380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11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675A01-117C-49BF-B9E5-4CF2169C7D51}"/>
              </a:ext>
            </a:extLst>
          </p:cNvPr>
          <p:cNvSpPr txBox="1"/>
          <p:nvPr/>
        </p:nvSpPr>
        <p:spPr>
          <a:xfrm>
            <a:off x="833437" y="503694"/>
            <a:ext cx="10525125" cy="646331"/>
          </a:xfrm>
          <a:prstGeom prst="rect">
            <a:avLst/>
          </a:prstGeom>
          <a:noFill/>
        </p:spPr>
        <p:txBody>
          <a:bodyPr wrap="square">
            <a:spAutoFit/>
          </a:bodyPr>
          <a:lstStyle/>
          <a:p>
            <a:pPr algn="ctr"/>
            <a:r>
              <a:rPr lang="en-US" sz="3600" dirty="0">
                <a:solidFill>
                  <a:schemeClr val="tx2"/>
                </a:solidFill>
                <a:latin typeface="Cooper Black" panose="0208090404030B020404" pitchFamily="18" charset="0"/>
              </a:rPr>
              <a:t>What is THCA</a:t>
            </a:r>
          </a:p>
        </p:txBody>
      </p:sp>
      <p:pic>
        <p:nvPicPr>
          <p:cNvPr id="1026" name="Picture 2" descr="THCA - Legal Cannabis Product?">
            <a:extLst>
              <a:ext uri="{FF2B5EF4-FFF2-40B4-BE49-F238E27FC236}">
                <a16:creationId xmlns:a16="http://schemas.microsoft.com/office/drawing/2014/main" id="{81DE6689-B12A-4C8D-8127-83E0E2DA8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687" y="4343400"/>
            <a:ext cx="2857500" cy="2286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D8066B6-A70A-4915-96EB-1C19075AAC23}"/>
              </a:ext>
            </a:extLst>
          </p:cNvPr>
          <p:cNvSpPr txBox="1"/>
          <p:nvPr/>
        </p:nvSpPr>
        <p:spPr>
          <a:xfrm>
            <a:off x="1238250" y="1457325"/>
            <a:ext cx="9858375" cy="2800767"/>
          </a:xfrm>
          <a:prstGeom prst="rect">
            <a:avLst/>
          </a:prstGeom>
          <a:noFill/>
        </p:spPr>
        <p:txBody>
          <a:bodyPr wrap="square" rtlCol="0">
            <a:spAutoFit/>
          </a:bodyPr>
          <a:lstStyle/>
          <a:p>
            <a:pPr marL="285750" indent="-285750">
              <a:buFont typeface="Arial" panose="020B0604020202020204" pitchFamily="34" charset="0"/>
              <a:buChar char="•"/>
            </a:pPr>
            <a:endParaRPr lang="en-US" sz="1800" dirty="0">
              <a:latin typeface="Cooper Black" panose="0208090404030B020404" pitchFamily="18" charset="0"/>
            </a:endParaRPr>
          </a:p>
          <a:p>
            <a:pPr marL="285750" indent="-285750">
              <a:buFont typeface="Arial" panose="020B0604020202020204" pitchFamily="34" charset="0"/>
              <a:buChar char="•"/>
            </a:pPr>
            <a:endParaRPr lang="en-US" dirty="0">
              <a:latin typeface="Cooper Black" panose="0208090404030B020404" pitchFamily="18" charset="0"/>
            </a:endParaRPr>
          </a:p>
          <a:p>
            <a:pPr marL="285750" indent="-285750">
              <a:buFont typeface="Arial" panose="020B0604020202020204" pitchFamily="34" charset="0"/>
              <a:buChar char="•"/>
            </a:pPr>
            <a:endParaRPr lang="en-US" sz="1400" dirty="0">
              <a:latin typeface="Cooper Black" panose="0208090404030B020404" pitchFamily="18" charset="0"/>
            </a:endParaRPr>
          </a:p>
          <a:p>
            <a:pPr marL="285750" indent="-285750">
              <a:buFont typeface="Arial" panose="020B0604020202020204" pitchFamily="34" charset="0"/>
              <a:buChar char="•"/>
            </a:pPr>
            <a:r>
              <a:rPr lang="en-US" sz="1400" dirty="0">
                <a:latin typeface="Cooper Black" panose="0208090404030B020404" pitchFamily="18" charset="0"/>
              </a:rPr>
              <a:t>THCA looks like white crystals (see picture), larger crystals or a white, powder-like substance. This drug will not look like traditional cannabis (a loose leaf, bud or herbal substance). </a:t>
            </a:r>
          </a:p>
          <a:p>
            <a:pPr marL="285750" indent="-285750">
              <a:buFont typeface="Arial" panose="020B0604020202020204" pitchFamily="34" charset="0"/>
              <a:buChar char="•"/>
            </a:pPr>
            <a:r>
              <a:rPr lang="en-US" sz="1400" dirty="0">
                <a:latin typeface="Cooper Black" panose="0208090404030B020404" pitchFamily="18" charset="0"/>
              </a:rPr>
              <a:t>Sometimes flavorings or “sauce” from the marijuana plant, also known as terpenes, will be added to the THCA product. When the terpenes are added, the crystals have more of an amber or brown coloring (or off-white colored crystals). </a:t>
            </a:r>
          </a:p>
          <a:p>
            <a:pPr marL="285750" indent="-285750">
              <a:buFont typeface="Arial" panose="020B0604020202020204" pitchFamily="34" charset="0"/>
              <a:buChar char="•"/>
            </a:pPr>
            <a:r>
              <a:rPr lang="en-US" sz="1400" dirty="0">
                <a:latin typeface="Cooper Black" panose="0208090404030B020404" pitchFamily="18" charset="0"/>
              </a:rPr>
              <a:t>THCA is a concentrated form of marijuana but is NOT a traditional dab. Although, many users smoke THCA in a similar way to concentrates. </a:t>
            </a:r>
          </a:p>
          <a:p>
            <a:pPr marL="285750" indent="-285750">
              <a:buFont typeface="Arial" panose="020B0604020202020204" pitchFamily="34" charset="0"/>
              <a:buChar char="•"/>
            </a:pPr>
            <a:r>
              <a:rPr lang="en-US" sz="1400" dirty="0">
                <a:latin typeface="Cooper Black" panose="0208090404030B020404" pitchFamily="18" charset="0"/>
              </a:rPr>
              <a:t>THCA turns into THC when heated, and once heated, the THC content consistently reaches 95-99%THC levels. This product can be smoked out of a bong, also known as an “oil rig,” and / or vaped, as well.</a:t>
            </a:r>
          </a:p>
        </p:txBody>
      </p:sp>
      <p:pic>
        <p:nvPicPr>
          <p:cNvPr id="1030" name="Picture 6" descr="What is THCA? | Cannabis Glossary | Leafly">
            <a:extLst>
              <a:ext uri="{FF2B5EF4-FFF2-40B4-BE49-F238E27FC236}">
                <a16:creationId xmlns:a16="http://schemas.microsoft.com/office/drawing/2014/main" id="{49765DFB-2456-433D-B490-249FD55CA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612" y="503694"/>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w To Use THCA Crystals: 6 Popular ...">
            <a:extLst>
              <a:ext uri="{FF2B5EF4-FFF2-40B4-BE49-F238E27FC236}">
                <a16:creationId xmlns:a16="http://schemas.microsoft.com/office/drawing/2014/main" id="{DAF840F8-1E0A-4C9C-AD51-29CC8C07CA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5290" y="505242"/>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573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11FB0-B680-4957-AED6-805B693B99DC}"/>
              </a:ext>
            </a:extLst>
          </p:cNvPr>
          <p:cNvSpPr>
            <a:spLocks noGrp="1"/>
          </p:cNvSpPr>
          <p:nvPr>
            <p:ph idx="1"/>
          </p:nvPr>
        </p:nvSpPr>
        <p:spPr>
          <a:xfrm>
            <a:off x="838200" y="1825625"/>
            <a:ext cx="10515600" cy="4568954"/>
          </a:xfrm>
        </p:spPr>
        <p:txBody>
          <a:bodyPr>
            <a:normAutofit lnSpcReduction="10000"/>
          </a:bodyPr>
          <a:lstStyle/>
          <a:p>
            <a:pPr marL="0" indent="0" algn="ctr">
              <a:buNone/>
            </a:pPr>
            <a:r>
              <a:rPr lang="en-US" dirty="0"/>
              <a:t>Delta-8 THC is a compound from the cannabis plant. </a:t>
            </a:r>
          </a:p>
          <a:p>
            <a:pPr marL="0" indent="0" algn="ctr">
              <a:buNone/>
            </a:pPr>
            <a:r>
              <a:rPr lang="en-US" dirty="0"/>
              <a:t>Many users of Delta-8 feel that it gives them about half the high of traditional weed (Delta-9). Users also report that the high also doesn’t last “nearly as long” as Delta-9 THC. </a:t>
            </a:r>
          </a:p>
          <a:p>
            <a:pPr marL="0" indent="0" algn="ctr">
              <a:buNone/>
            </a:pPr>
            <a:r>
              <a:rPr lang="en-US" sz="2400" b="1" dirty="0"/>
              <a:t>Why do they use Delta-8?</a:t>
            </a:r>
          </a:p>
          <a:p>
            <a:pPr marL="0" indent="0" algn="ctr">
              <a:buNone/>
            </a:pPr>
            <a:r>
              <a:rPr lang="en-US" dirty="0"/>
              <a:t>• Helps with nausea</a:t>
            </a:r>
          </a:p>
          <a:p>
            <a:pPr marL="0" indent="0" algn="ctr">
              <a:buNone/>
            </a:pPr>
            <a:r>
              <a:rPr lang="en-US" dirty="0"/>
              <a:t>• Perceived by some users to be legal in many areas</a:t>
            </a:r>
          </a:p>
          <a:p>
            <a:pPr marL="0" indent="0" algn="ctr">
              <a:buNone/>
            </a:pPr>
            <a:r>
              <a:rPr lang="en-US" dirty="0"/>
              <a:t>• Readily available. </a:t>
            </a:r>
          </a:p>
          <a:p>
            <a:pPr marL="0" indent="0" algn="ctr">
              <a:buNone/>
            </a:pPr>
            <a:r>
              <a:rPr lang="en-US" dirty="0"/>
              <a:t>• Although not a new compound, it is a new cannabis trend for youth</a:t>
            </a:r>
          </a:p>
          <a:p>
            <a:pPr marL="0" indent="0" algn="ctr">
              <a:buNone/>
            </a:pPr>
            <a:r>
              <a:rPr lang="en-US" dirty="0"/>
              <a:t>• Not all labs can test for it, making it popular for some on probation or parole</a:t>
            </a:r>
          </a:p>
          <a:p>
            <a:pPr algn="ctr"/>
            <a:r>
              <a:rPr lang="en-US" dirty="0"/>
              <a:t>We are findingDelta-8 in many of the same forms we have traditionally seen Delta-9, including vape cartridges, wax, leaf, mixed with some CBD products etc.</a:t>
            </a:r>
          </a:p>
        </p:txBody>
      </p:sp>
      <p:pic>
        <p:nvPicPr>
          <p:cNvPr id="3074" name="Picture 2" descr="Delta-8 THC: Everything You Need to Know">
            <a:extLst>
              <a:ext uri="{FF2B5EF4-FFF2-40B4-BE49-F238E27FC236}">
                <a16:creationId xmlns:a16="http://schemas.microsoft.com/office/drawing/2014/main" id="{06E4A6A6-9401-4858-AB75-9C7C0F8C7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3867" y="463421"/>
            <a:ext cx="1456662" cy="8687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Delta-8-THC craze concerns chemists">
            <a:extLst>
              <a:ext uri="{FF2B5EF4-FFF2-40B4-BE49-F238E27FC236}">
                <a16:creationId xmlns:a16="http://schemas.microsoft.com/office/drawing/2014/main" id="{025EF48B-6828-4221-88DF-85430D545A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2466" y="2973111"/>
            <a:ext cx="1948064" cy="14925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elta-8 THC - Building A Safer Evansville, Inc.">
            <a:extLst>
              <a:ext uri="{FF2B5EF4-FFF2-40B4-BE49-F238E27FC236}">
                <a16:creationId xmlns:a16="http://schemas.microsoft.com/office/drawing/2014/main" id="{952F5B1D-3DC6-4C41-953D-62CE0299CC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8265" y="93594"/>
            <a:ext cx="6815470" cy="160836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elta 8 Vape Pen Delta 8 THC - Infinite CBD %">
            <a:extLst>
              <a:ext uri="{FF2B5EF4-FFF2-40B4-BE49-F238E27FC236}">
                <a16:creationId xmlns:a16="http://schemas.microsoft.com/office/drawing/2014/main" id="{4803113B-01EF-4543-B552-5871D3E768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2818" y="2973111"/>
            <a:ext cx="1586927" cy="166033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elta Beverages | Cannabis Water and Delta 8 Seltzer">
            <a:extLst>
              <a:ext uri="{FF2B5EF4-FFF2-40B4-BE49-F238E27FC236}">
                <a16:creationId xmlns:a16="http://schemas.microsoft.com/office/drawing/2014/main" id="{32985C7B-41FB-45FA-A176-DD26D6A682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9365" y="164126"/>
            <a:ext cx="1173834" cy="1467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217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1BC5-3FB8-49EE-8816-E6A8F27D034E}"/>
              </a:ext>
            </a:extLst>
          </p:cNvPr>
          <p:cNvSpPr>
            <a:spLocks noGrp="1"/>
          </p:cNvSpPr>
          <p:nvPr>
            <p:ph type="title"/>
          </p:nvPr>
        </p:nvSpPr>
        <p:spPr>
          <a:xfrm>
            <a:off x="1097280" y="286604"/>
            <a:ext cx="9652236" cy="946774"/>
          </a:xfrm>
        </p:spPr>
        <p:txBody>
          <a:bodyPr/>
          <a:lstStyle/>
          <a:p>
            <a:pPr algn="ctr"/>
            <a:r>
              <a:rPr lang="en-US" dirty="0">
                <a:latin typeface="Cooper Black" panose="0208090404030B020404" pitchFamily="18" charset="0"/>
              </a:rPr>
              <a:t>XYLAZINE</a:t>
            </a:r>
          </a:p>
        </p:txBody>
      </p:sp>
      <p:sp>
        <p:nvSpPr>
          <p:cNvPr id="3" name="Content Placeholder 2">
            <a:extLst>
              <a:ext uri="{FF2B5EF4-FFF2-40B4-BE49-F238E27FC236}">
                <a16:creationId xmlns:a16="http://schemas.microsoft.com/office/drawing/2014/main" id="{D30BB6FA-CC41-4D4C-8F80-AF5B2764C155}"/>
              </a:ext>
            </a:extLst>
          </p:cNvPr>
          <p:cNvSpPr>
            <a:spLocks noGrp="1"/>
          </p:cNvSpPr>
          <p:nvPr>
            <p:ph idx="1"/>
          </p:nvPr>
        </p:nvSpPr>
        <p:spPr>
          <a:xfrm>
            <a:off x="1097280" y="1796902"/>
            <a:ext cx="10058400" cy="4113261"/>
          </a:xfrm>
        </p:spPr>
        <p:txBody>
          <a:bodyPr>
            <a:normAutofit/>
          </a:bodyPr>
          <a:lstStyle/>
          <a:p>
            <a:pPr algn="ctr">
              <a:buFont typeface="Arial" panose="020B0604020202020204" pitchFamily="34" charset="0"/>
              <a:buChar char="•"/>
            </a:pPr>
            <a:r>
              <a:rPr lang="en-US" dirty="0"/>
              <a:t>XYLAZINE IS A VETERINARY MEDICINE used to sedate animals</a:t>
            </a:r>
          </a:p>
          <a:p>
            <a:pPr algn="ctr">
              <a:buFont typeface="Arial" panose="020B0604020202020204" pitchFamily="34" charset="0"/>
              <a:buChar char="•"/>
            </a:pPr>
            <a:r>
              <a:rPr lang="en-US" dirty="0"/>
              <a:t>This depressant is NOT a controlled substance and not FDA approved for human use. When used in veterinary clinics it comes in a liquid form and is generally used before surgery or procedures.</a:t>
            </a:r>
          </a:p>
          <a:p>
            <a:pPr algn="ctr">
              <a:buFont typeface="Arial" panose="020B0604020202020204" pitchFamily="34" charset="0"/>
              <a:buChar char="•"/>
            </a:pPr>
            <a:r>
              <a:rPr lang="en-US" dirty="0"/>
              <a:t>For street level drug use Xylazine is used to enhance and prolong the high of opioids such as heroin and fentanyl. </a:t>
            </a:r>
          </a:p>
          <a:p>
            <a:pPr algn="ctr">
              <a:buFont typeface="Arial" panose="020B0604020202020204" pitchFamily="34" charset="0"/>
              <a:buChar char="•"/>
            </a:pPr>
            <a:r>
              <a:rPr lang="en-US" dirty="0"/>
              <a:t>The drug could be in powder form or pressed into misidentified pills. </a:t>
            </a:r>
          </a:p>
          <a:p>
            <a:pPr algn="ctr">
              <a:buFont typeface="Arial" panose="020B0604020202020204" pitchFamily="34" charset="0"/>
              <a:buChar char="•"/>
            </a:pPr>
            <a:r>
              <a:rPr lang="en-US" dirty="0"/>
              <a:t>Xylazine is a cheap “cutter” for opioids and does increase the potency of various opioids </a:t>
            </a:r>
          </a:p>
          <a:p>
            <a:pPr algn="ctr">
              <a:buFont typeface="Arial" panose="020B0604020202020204" pitchFamily="34" charset="0"/>
              <a:buChar char="•"/>
            </a:pPr>
            <a:r>
              <a:rPr lang="en-US" dirty="0"/>
              <a:t>Something to note is when Xylazine is present, is it reduces the effectiveness of Narcan, and in some cases you will not see a reversal of the overdose. When you suspect an opioid overdose, you still SHOULD administer Narcan as it will impact the heroin, fentanyl or other opioids. </a:t>
            </a:r>
          </a:p>
        </p:txBody>
      </p:sp>
      <p:pic>
        <p:nvPicPr>
          <p:cNvPr id="5124" name="Picture 4" descr="LCMS Testing of Xylazine - JANT PHARMACAL CORPORATION">
            <a:extLst>
              <a:ext uri="{FF2B5EF4-FFF2-40B4-BE49-F238E27FC236}">
                <a16:creationId xmlns:a16="http://schemas.microsoft.com/office/drawing/2014/main" id="{01631C41-D109-4033-B625-1778C78DA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3395" y="163371"/>
            <a:ext cx="3034533" cy="150176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EW STUDY: Xylazine is plentiful in ...">
            <a:extLst>
              <a:ext uri="{FF2B5EF4-FFF2-40B4-BE49-F238E27FC236}">
                <a16:creationId xmlns:a16="http://schemas.microsoft.com/office/drawing/2014/main" id="{A98323A5-7EA5-430D-8C7A-88EBB35207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032" y="101152"/>
            <a:ext cx="2792819" cy="1563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35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27437E-A240-4BA0-9A3C-DB1F499A92B4}"/>
              </a:ext>
            </a:extLst>
          </p:cNvPr>
          <p:cNvSpPr>
            <a:spLocks noGrp="1"/>
          </p:cNvSpPr>
          <p:nvPr>
            <p:ph idx="1"/>
          </p:nvPr>
        </p:nvSpPr>
        <p:spPr>
          <a:xfrm>
            <a:off x="1097280" y="1828799"/>
            <a:ext cx="10058400" cy="4210493"/>
          </a:xfrm>
        </p:spPr>
        <p:txBody>
          <a:bodyPr>
            <a:normAutofit/>
          </a:bodyPr>
          <a:lstStyle/>
          <a:p>
            <a:pPr algn="ctr"/>
            <a:r>
              <a:rPr lang="en-US" sz="1400" dirty="0"/>
              <a:t>The drug is called Amanita Muscaria, which is being sold and marketed as a legal form of mushroom. </a:t>
            </a:r>
          </a:p>
          <a:p>
            <a:pPr algn="ctr"/>
            <a:r>
              <a:rPr lang="en-US" sz="1400" dirty="0"/>
              <a:t>This drug works similar to Psilocybin mushrooms in high doses but is not flagged in drug tests. Amanita is sold as an alternative to avoid state laws and may be unknown to the common professional. </a:t>
            </a:r>
          </a:p>
          <a:p>
            <a:pPr algn="ctr"/>
            <a:r>
              <a:rPr lang="en-US" sz="1400" dirty="0"/>
              <a:t>Amanita has also been coined as the “Delta 8 of the hallucinogen world”. </a:t>
            </a:r>
          </a:p>
          <a:p>
            <a:pPr algn="ctr"/>
            <a:r>
              <a:rPr lang="en-US" sz="1400" b="1" dirty="0"/>
              <a:t>Why is Amanita one of the next major drug trends?</a:t>
            </a:r>
          </a:p>
          <a:p>
            <a:pPr algn="ctr">
              <a:buFont typeface="Wingdings" panose="05000000000000000000" pitchFamily="2" charset="2"/>
              <a:buChar char="§"/>
            </a:pPr>
            <a:r>
              <a:rPr lang="en-US" sz="1400" dirty="0"/>
              <a:t> Amanita is being sold as a legal alternative to hallucinogens in many states and is being sold in smoke shops, gas stations and a few shopping malls. </a:t>
            </a:r>
          </a:p>
          <a:p>
            <a:pPr algn="ctr">
              <a:buFont typeface="Wingdings" panose="05000000000000000000" pitchFamily="2" charset="2"/>
              <a:buChar char="§"/>
            </a:pPr>
            <a:r>
              <a:rPr lang="en-US" sz="1400" dirty="0"/>
              <a:t>It generally comes in gummy form (see picture) or candy bar form. And most recently, in vape pens.</a:t>
            </a:r>
          </a:p>
          <a:p>
            <a:pPr algn="ctr">
              <a:buFont typeface="Wingdings" panose="05000000000000000000" pitchFamily="2" charset="2"/>
              <a:buChar char="§"/>
            </a:pPr>
            <a:r>
              <a:rPr lang="en-US" sz="1400" dirty="0"/>
              <a:t>Individuals are dosing it higher to reach a euphoria comparable to Psilocybin. </a:t>
            </a:r>
          </a:p>
          <a:p>
            <a:pPr algn="ctr">
              <a:buFont typeface="Wingdings" panose="05000000000000000000" pitchFamily="2" charset="2"/>
              <a:buChar char="§"/>
            </a:pPr>
            <a:r>
              <a:rPr lang="en-US" sz="1400" dirty="0"/>
              <a:t>Most of the Amanita packs being consumed contain between 3-6 gummies.</a:t>
            </a:r>
          </a:p>
        </p:txBody>
      </p:sp>
      <p:pic>
        <p:nvPicPr>
          <p:cNvPr id="4098" name="Picture 2" descr="Amanita muscaria - Wikipedia">
            <a:extLst>
              <a:ext uri="{FF2B5EF4-FFF2-40B4-BE49-F238E27FC236}">
                <a16:creationId xmlns:a16="http://schemas.microsoft.com/office/drawing/2014/main" id="{2294BB69-ACFD-4E58-95B9-A14C8054DD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82" y="229954"/>
            <a:ext cx="1816041" cy="13620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manita Muscaria Gummies $3.00 | Amanita Mushrooms">
            <a:extLst>
              <a:ext uri="{FF2B5EF4-FFF2-40B4-BE49-F238E27FC236}">
                <a16:creationId xmlns:a16="http://schemas.microsoft.com/office/drawing/2014/main" id="{EC6425FB-B2DF-4AEC-9F77-AC7705C990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7526" y="4566860"/>
            <a:ext cx="2291739" cy="163641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Mushroom gummies public health concern, poison center says">
            <a:extLst>
              <a:ext uri="{FF2B5EF4-FFF2-40B4-BE49-F238E27FC236}">
                <a16:creationId xmlns:a16="http://schemas.microsoft.com/office/drawing/2014/main" id="{33AFA3C9-54FB-4116-80FF-F0AA4F0988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96" y="4688958"/>
            <a:ext cx="2599576" cy="15143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FE18F5F-A483-41A3-B04F-B7F708628517}"/>
              </a:ext>
            </a:extLst>
          </p:cNvPr>
          <p:cNvSpPr txBox="1"/>
          <p:nvPr/>
        </p:nvSpPr>
        <p:spPr>
          <a:xfrm>
            <a:off x="2388523" y="486561"/>
            <a:ext cx="7138249" cy="707886"/>
          </a:xfrm>
          <a:prstGeom prst="rect">
            <a:avLst/>
          </a:prstGeom>
          <a:noFill/>
        </p:spPr>
        <p:txBody>
          <a:bodyPr wrap="square" rtlCol="0">
            <a:spAutoFit/>
          </a:bodyPr>
          <a:lstStyle/>
          <a:p>
            <a:pPr algn="ctr"/>
            <a:r>
              <a:rPr lang="en-US" sz="4000" dirty="0">
                <a:solidFill>
                  <a:schemeClr val="bg2">
                    <a:lumMod val="25000"/>
                  </a:schemeClr>
                </a:solidFill>
                <a:latin typeface="Cooper Black" panose="0208090404030B020404" pitchFamily="18" charset="0"/>
              </a:rPr>
              <a:t>WHAT IS AMANITA…</a:t>
            </a:r>
          </a:p>
        </p:txBody>
      </p:sp>
      <p:pic>
        <p:nvPicPr>
          <p:cNvPr id="4104" name="Picture 8" descr="STONED Amanita Muscaria Mushroom Chocolate 10000MG – UNISHOW">
            <a:extLst>
              <a:ext uri="{FF2B5EF4-FFF2-40B4-BE49-F238E27FC236}">
                <a16:creationId xmlns:a16="http://schemas.microsoft.com/office/drawing/2014/main" id="{A10E0C49-1593-45C1-9438-6D94C73250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9520" y="122806"/>
            <a:ext cx="1853964" cy="155235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Amanita Mushroom Mmelt Milk Chocolate Bar and Candy Pieces (m&amp;ms) – Hippie  House Glass Gallery">
            <a:extLst>
              <a:ext uri="{FF2B5EF4-FFF2-40B4-BE49-F238E27FC236}">
                <a16:creationId xmlns:a16="http://schemas.microsoft.com/office/drawing/2014/main" id="{B3BB1C81-A74F-4699-9BBE-945C9C2B31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11498" y="170653"/>
            <a:ext cx="1456660" cy="145666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Amanita Muscaria Vape: Instant &amp; Potent Effects - Cheef Botanicals">
            <a:extLst>
              <a:ext uri="{FF2B5EF4-FFF2-40B4-BE49-F238E27FC236}">
                <a16:creationId xmlns:a16="http://schemas.microsoft.com/office/drawing/2014/main" id="{CA099037-E633-404B-AFC7-4ECC7294B1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37007" y="5088739"/>
            <a:ext cx="1978945" cy="1187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6873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6313</TotalTime>
  <Words>1696</Words>
  <Application>Microsoft Office PowerPoint</Application>
  <PresentationFormat>Widescreen</PresentationFormat>
  <Paragraphs>63</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Cooper Black</vt:lpstr>
      <vt:lpstr>Google Sans</vt:lpstr>
      <vt:lpstr>Wingdings</vt:lpstr>
      <vt:lpstr>Retrospect</vt:lpstr>
      <vt:lpstr>PowerPoint Presentation</vt:lpstr>
      <vt:lpstr>WHAT’S INSIDE THAT PEN…</vt:lpstr>
      <vt:lpstr>PowerPoint Presentation</vt:lpstr>
      <vt:lpstr>How can you figure out what someone is actually smoking?</vt:lpstr>
      <vt:lpstr>So how can this be done and others might not detect it?</vt:lpstr>
      <vt:lpstr>Edibles</vt:lpstr>
      <vt:lpstr>Cannabis drinks </vt:lpstr>
      <vt:lpstr>PowerPoint Presentation</vt:lpstr>
      <vt:lpstr>Can you overdose on THC??</vt:lpstr>
      <vt:lpstr>PowerPoint Presentation</vt:lpstr>
      <vt:lpstr>PowerPoint Presentation</vt:lpstr>
      <vt:lpstr>XYLAZINE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Clark, Connie M *HS</dc:creator>
  <cp:lastModifiedBy>Eileen Gomez</cp:lastModifiedBy>
  <cp:revision>31</cp:revision>
  <dcterms:created xsi:type="dcterms:W3CDTF">2024-11-15T17:43:14Z</dcterms:created>
  <dcterms:modified xsi:type="dcterms:W3CDTF">2024-12-02T13:50:20Z</dcterms:modified>
</cp:coreProperties>
</file>