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09728" y="109728"/>
            <a:ext cx="7552944" cy="9829800"/>
          </a:xfrm>
          <a:prstGeom prst="rect">
            <a:avLst/>
          </a:prstGeom>
          <a:solidFill>
            <a:srgbClr val="FAFCFD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128016" y="256032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128016" y="795528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28016" y="1335024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128016" y="1874519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128016" y="2414015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128016" y="2953511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28016" y="3493008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128016" y="4032504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28016" y="4572000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128016" y="5111496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28016" y="5650992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28016" y="6190488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128016" y="6729984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128016" y="7269480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128016" y="7808975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128016" y="8348471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128016" y="8887967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128016" y="9427463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(2).png" id="103" name="Google Shape;10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912" y="384048"/>
            <a:ext cx="1267803" cy="123444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/>
          <p:nvPr/>
        </p:nvSpPr>
        <p:spPr>
          <a:xfrm>
            <a:off x="1965960" y="475488"/>
            <a:ext cx="5394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BE1932"/>
                </a:solidFill>
                <a:latin typeface="Arial"/>
                <a:ea typeface="Arial"/>
                <a:cs typeface="Arial"/>
                <a:sym typeface="Arial"/>
              </a:rPr>
              <a:t>3rd Grade SOCIAL STUDIES</a:t>
            </a:r>
            <a:endParaRPr/>
          </a:p>
        </p:txBody>
      </p:sp>
      <p:sp>
        <p:nvSpPr>
          <p:cNvPr id="105" name="Google Shape;105;p13"/>
          <p:cNvSpPr txBox="1"/>
          <p:nvPr/>
        </p:nvSpPr>
        <p:spPr>
          <a:xfrm>
            <a:off x="1984248" y="1060704"/>
            <a:ext cx="521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 Mrs. Tina Harrison</a:t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502920" y="1920240"/>
            <a:ext cx="3794760" cy="2788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1391C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612648" y="1801368"/>
            <a:ext cx="3575304" cy="356616"/>
          </a:xfrm>
          <a:prstGeom prst="roundRect">
            <a:avLst>
              <a:gd fmla="val 16667" name="adj"/>
            </a:avLst>
          </a:prstGeom>
          <a:solidFill>
            <a:srgbClr val="1391C3"/>
          </a:solidFill>
          <a:ln cap="flat" cmpd="sng" w="25400">
            <a:solidFill>
              <a:srgbClr val="1391C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685800" y="1828800"/>
            <a:ext cx="34290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COURSE OVERVIEW</a:t>
            </a:r>
            <a:endParaRPr/>
          </a:p>
        </p:txBody>
      </p:sp>
      <p:sp>
        <p:nvSpPr>
          <p:cNvPr id="109" name="Google Shape;109;p13"/>
          <p:cNvSpPr txBox="1"/>
          <p:nvPr/>
        </p:nvSpPr>
        <p:spPr>
          <a:xfrm>
            <a:off x="658368" y="2286000"/>
            <a:ext cx="3483864" cy="2386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We will explore our community, Tennessee, the United States, and the world! Topics include maps, globes, continents, oceans, the 50 states, citizenship, government, and economic decisions.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Curriculum: Gallopade Social Studies for Tennessee.</a:t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4453128" y="1920240"/>
            <a:ext cx="2761488" cy="2788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BE193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4562856" y="1801368"/>
            <a:ext cx="2542032" cy="356616"/>
          </a:xfrm>
          <a:prstGeom prst="roundRect">
            <a:avLst>
              <a:gd fmla="val 16667" name="adj"/>
            </a:avLst>
          </a:prstGeom>
          <a:solidFill>
            <a:srgbClr val="BE1932"/>
          </a:solidFill>
          <a:ln cap="flat" cmpd="sng" w="25400">
            <a:solidFill>
              <a:srgbClr val="BE193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4636008" y="1828800"/>
            <a:ext cx="2395728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EXPECTATIONS</a:t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4608576" y="2286000"/>
            <a:ext cx="2450592" cy="2386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1. Be respectful and kind.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2. Come to class prepared.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3. Participate and do your best.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4. Follow classroom and school rules.</a:t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502920" y="5120640"/>
            <a:ext cx="3246120" cy="224028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D3419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612648" y="5001768"/>
            <a:ext cx="3026663" cy="356616"/>
          </a:xfrm>
          <a:prstGeom prst="roundRect">
            <a:avLst>
              <a:gd fmla="val 16667" name="adj"/>
            </a:avLst>
          </a:prstGeom>
          <a:solidFill>
            <a:srgbClr val="D34191"/>
          </a:solidFill>
          <a:ln cap="flat" cmpd="sng" w="25400">
            <a:solidFill>
              <a:srgbClr val="D3419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685800" y="5029200"/>
            <a:ext cx="28803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GRADING POLICY</a:t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658368" y="5486400"/>
            <a:ext cx="2935200" cy="17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Any grade below 70 can be redone one time, and th</a:t>
            </a:r>
            <a:r>
              <a:rPr lang="en-US">
                <a:solidFill>
                  <a:srgbClr val="142330"/>
                </a:solidFill>
              </a:rPr>
              <a:t>e better of the two scores will be taken</a:t>
            </a:r>
            <a:r>
              <a:rPr b="0" i="0" lang="en-US" sz="14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14233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Late work will be accepted within a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reasonable time. 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3931920" y="5120640"/>
            <a:ext cx="3291840" cy="224028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1496A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4041648" y="5001768"/>
            <a:ext cx="3072384" cy="356616"/>
          </a:xfrm>
          <a:prstGeom prst="roundRect">
            <a:avLst>
              <a:gd fmla="val 16667" name="adj"/>
            </a:avLst>
          </a:prstGeom>
          <a:solidFill>
            <a:srgbClr val="1496A5"/>
          </a:solidFill>
          <a:ln cap="flat" cmpd="sng" w="25400">
            <a:solidFill>
              <a:srgbClr val="1496A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4114800" y="5029200"/>
            <a:ext cx="2926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GRADING SCALE</a:t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4087368" y="5486400"/>
            <a:ext cx="2980944" cy="18379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A 93 - 100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85 - 92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75 - 84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 70 - 74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 Below 70</a:t>
            </a: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502920" y="7754112"/>
            <a:ext cx="6720840" cy="178308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6C9D3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612648" y="7635240"/>
            <a:ext cx="6501383" cy="356616"/>
          </a:xfrm>
          <a:prstGeom prst="roundRect">
            <a:avLst>
              <a:gd fmla="val 16667" name="adj"/>
            </a:avLst>
          </a:prstGeom>
          <a:solidFill>
            <a:srgbClr val="6C9D35"/>
          </a:solidFill>
          <a:ln cap="flat" cmpd="sng" w="25400">
            <a:solidFill>
              <a:srgbClr val="6C9D3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685800" y="7662672"/>
            <a:ext cx="6355079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TIPS FOR SUCCESS</a:t>
            </a:r>
            <a:endParaRPr/>
          </a:p>
        </p:txBody>
      </p:sp>
      <p:sp>
        <p:nvSpPr>
          <p:cNvPr id="125" name="Google Shape;125;p13"/>
          <p:cNvSpPr txBox="1"/>
          <p:nvPr/>
        </p:nvSpPr>
        <p:spPr>
          <a:xfrm>
            <a:off x="658368" y="8119872"/>
            <a:ext cx="6409944" cy="1380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✓ Come ready to learn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✓ Ask questions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✓ Practice your map skills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✓ Show kindness and curiosity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4"/>
          <p:cNvSpPr/>
          <p:nvPr/>
        </p:nvSpPr>
        <p:spPr>
          <a:xfrm>
            <a:off x="109728" y="109728"/>
            <a:ext cx="7552944" cy="9829800"/>
          </a:xfrm>
          <a:prstGeom prst="rect">
            <a:avLst/>
          </a:prstGeom>
          <a:solidFill>
            <a:srgbClr val="FAFCFD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4"/>
          <p:cNvSpPr/>
          <p:nvPr/>
        </p:nvSpPr>
        <p:spPr>
          <a:xfrm>
            <a:off x="128016" y="256032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4"/>
          <p:cNvSpPr/>
          <p:nvPr/>
        </p:nvSpPr>
        <p:spPr>
          <a:xfrm>
            <a:off x="128016" y="795528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4"/>
          <p:cNvSpPr/>
          <p:nvPr/>
        </p:nvSpPr>
        <p:spPr>
          <a:xfrm>
            <a:off x="128016" y="1335024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4"/>
          <p:cNvSpPr/>
          <p:nvPr/>
        </p:nvSpPr>
        <p:spPr>
          <a:xfrm>
            <a:off x="128016" y="1874519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4"/>
          <p:cNvSpPr/>
          <p:nvPr/>
        </p:nvSpPr>
        <p:spPr>
          <a:xfrm>
            <a:off x="128016" y="2414015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4"/>
          <p:cNvSpPr/>
          <p:nvPr/>
        </p:nvSpPr>
        <p:spPr>
          <a:xfrm>
            <a:off x="128016" y="2953511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4"/>
          <p:cNvSpPr/>
          <p:nvPr/>
        </p:nvSpPr>
        <p:spPr>
          <a:xfrm>
            <a:off x="128016" y="3493008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128016" y="4032504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4"/>
          <p:cNvSpPr/>
          <p:nvPr/>
        </p:nvSpPr>
        <p:spPr>
          <a:xfrm>
            <a:off x="128016" y="4572000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4"/>
          <p:cNvSpPr/>
          <p:nvPr/>
        </p:nvSpPr>
        <p:spPr>
          <a:xfrm>
            <a:off x="128016" y="5111496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4"/>
          <p:cNvSpPr/>
          <p:nvPr/>
        </p:nvSpPr>
        <p:spPr>
          <a:xfrm>
            <a:off x="128016" y="5650992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128016" y="6190488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4"/>
          <p:cNvSpPr/>
          <p:nvPr/>
        </p:nvSpPr>
        <p:spPr>
          <a:xfrm>
            <a:off x="128016" y="6729984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128016" y="7269480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128016" y="7808975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4"/>
          <p:cNvSpPr/>
          <p:nvPr/>
        </p:nvSpPr>
        <p:spPr>
          <a:xfrm>
            <a:off x="128016" y="8348471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128016" y="8887967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4"/>
          <p:cNvSpPr/>
          <p:nvPr/>
        </p:nvSpPr>
        <p:spPr>
          <a:xfrm>
            <a:off x="128016" y="9427463"/>
            <a:ext cx="146304" cy="146304"/>
          </a:xfrm>
          <a:prstGeom prst="roundRect">
            <a:avLst>
              <a:gd fmla="val 16667" name="adj"/>
            </a:avLst>
          </a:prstGeom>
          <a:solidFill>
            <a:srgbClr val="142330"/>
          </a:solidFill>
          <a:ln cap="flat" cmpd="sng" w="25400">
            <a:solidFill>
              <a:srgbClr val="14233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4"/>
          <p:cNvSpPr txBox="1"/>
          <p:nvPr/>
        </p:nvSpPr>
        <p:spPr>
          <a:xfrm>
            <a:off x="594360" y="438912"/>
            <a:ext cx="66751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BE1932"/>
                </a:solidFill>
                <a:latin typeface="Arial"/>
                <a:ea typeface="Arial"/>
                <a:cs typeface="Arial"/>
                <a:sym typeface="Arial"/>
              </a:rPr>
              <a:t>OUR SOCIAL STUDIES CLASS</a:t>
            </a:r>
            <a:endParaRPr/>
          </a:p>
        </p:txBody>
      </p:sp>
      <p:sp>
        <p:nvSpPr>
          <p:cNvPr id="150" name="Google Shape;150;p14"/>
          <p:cNvSpPr txBox="1"/>
          <p:nvPr/>
        </p:nvSpPr>
        <p:spPr>
          <a:xfrm>
            <a:off x="621792" y="1005840"/>
            <a:ext cx="6492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Mrs. Tina Harrison  •  Midway Elementary</a:t>
            </a:r>
            <a:endParaRPr/>
          </a:p>
        </p:txBody>
      </p:sp>
      <p:sp>
        <p:nvSpPr>
          <p:cNvPr id="151" name="Google Shape;151;p14"/>
          <p:cNvSpPr/>
          <p:nvPr/>
        </p:nvSpPr>
        <p:spPr>
          <a:xfrm>
            <a:off x="502920" y="1755648"/>
            <a:ext cx="3200400" cy="1874519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6C9D3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4"/>
          <p:cNvSpPr/>
          <p:nvPr/>
        </p:nvSpPr>
        <p:spPr>
          <a:xfrm>
            <a:off x="612648" y="1636776"/>
            <a:ext cx="2980944" cy="356616"/>
          </a:xfrm>
          <a:prstGeom prst="roundRect">
            <a:avLst>
              <a:gd fmla="val 16667" name="adj"/>
            </a:avLst>
          </a:prstGeom>
          <a:solidFill>
            <a:srgbClr val="6C9D35"/>
          </a:solidFill>
          <a:ln cap="flat" cmpd="sng" w="25400">
            <a:solidFill>
              <a:srgbClr val="6C9D3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4"/>
          <p:cNvSpPr txBox="1"/>
          <p:nvPr/>
        </p:nvSpPr>
        <p:spPr>
          <a:xfrm>
            <a:off x="685800" y="1664207"/>
            <a:ext cx="283464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SUPPLIES</a:t>
            </a:r>
            <a:endParaRPr/>
          </a:p>
        </p:txBody>
      </p:sp>
      <p:sp>
        <p:nvSpPr>
          <p:cNvPr id="154" name="Google Shape;154;p14"/>
          <p:cNvSpPr txBox="1"/>
          <p:nvPr/>
        </p:nvSpPr>
        <p:spPr>
          <a:xfrm>
            <a:off x="658368" y="2121408"/>
            <a:ext cx="2889504" cy="1472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Pencils and folder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Crayons or colored pencils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Scissors and glue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Highlighters</a:t>
            </a:r>
            <a:endParaRPr/>
          </a:p>
        </p:txBody>
      </p:sp>
      <p:sp>
        <p:nvSpPr>
          <p:cNvPr id="155" name="Google Shape;155;p14"/>
          <p:cNvSpPr/>
          <p:nvPr/>
        </p:nvSpPr>
        <p:spPr>
          <a:xfrm>
            <a:off x="3913632" y="1755648"/>
            <a:ext cx="3291840" cy="1874519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D3419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4023360" y="1636776"/>
            <a:ext cx="3072384" cy="356616"/>
          </a:xfrm>
          <a:prstGeom prst="roundRect">
            <a:avLst>
              <a:gd fmla="val 16667" name="adj"/>
            </a:avLst>
          </a:prstGeom>
          <a:solidFill>
            <a:srgbClr val="D34191"/>
          </a:solidFill>
          <a:ln cap="flat" cmpd="sng" w="25400">
            <a:solidFill>
              <a:srgbClr val="D3419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4096512" y="1664207"/>
            <a:ext cx="2926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TN State Standards </a:t>
            </a:r>
            <a:endParaRPr/>
          </a:p>
        </p:txBody>
      </p:sp>
      <p:sp>
        <p:nvSpPr>
          <p:cNvPr id="158" name="Google Shape;158;p14"/>
          <p:cNvSpPr txBox="1"/>
          <p:nvPr/>
        </p:nvSpPr>
        <p:spPr>
          <a:xfrm>
            <a:off x="4069080" y="2121408"/>
            <a:ext cx="2980944" cy="1472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https://www.tn.gov/content/dam/tn/education/standards/ss/Social_Studies_Standards.pdf</a:t>
            </a:r>
            <a:endParaRPr/>
          </a:p>
        </p:txBody>
      </p:sp>
      <p:sp>
        <p:nvSpPr>
          <p:cNvPr id="159" name="Google Shape;159;p14"/>
          <p:cNvSpPr/>
          <p:nvPr/>
        </p:nvSpPr>
        <p:spPr>
          <a:xfrm>
            <a:off x="502920" y="4005072"/>
            <a:ext cx="6702552" cy="146304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1496A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4"/>
          <p:cNvSpPr/>
          <p:nvPr/>
        </p:nvSpPr>
        <p:spPr>
          <a:xfrm>
            <a:off x="612648" y="3886200"/>
            <a:ext cx="6483096" cy="356616"/>
          </a:xfrm>
          <a:prstGeom prst="roundRect">
            <a:avLst>
              <a:gd fmla="val 16667" name="adj"/>
            </a:avLst>
          </a:prstGeom>
          <a:solidFill>
            <a:srgbClr val="1496A5"/>
          </a:solidFill>
          <a:ln cap="flat" cmpd="sng" w="25400">
            <a:solidFill>
              <a:srgbClr val="1496A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4"/>
          <p:cNvSpPr txBox="1"/>
          <p:nvPr/>
        </p:nvSpPr>
        <p:spPr>
          <a:xfrm>
            <a:off x="685800" y="3913632"/>
            <a:ext cx="6336792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ATTENDANCE POLICY</a:t>
            </a:r>
            <a:endParaRPr/>
          </a:p>
        </p:txBody>
      </p:sp>
      <p:sp>
        <p:nvSpPr>
          <p:cNvPr id="162" name="Google Shape;162;p14"/>
          <p:cNvSpPr txBox="1"/>
          <p:nvPr/>
        </p:nvSpPr>
        <p:spPr>
          <a:xfrm>
            <a:off x="658368" y="4370832"/>
            <a:ext cx="6391656" cy="1060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Regular attendance matters. Families should report absences to the school and provide documentation as required by current school/district policy. Students should arrange to complete missed assignments.</a:t>
            </a:r>
            <a:endParaRPr/>
          </a:p>
        </p:txBody>
      </p:sp>
      <p:sp>
        <p:nvSpPr>
          <p:cNvPr id="163" name="Google Shape;163;p14"/>
          <p:cNvSpPr/>
          <p:nvPr/>
        </p:nvSpPr>
        <p:spPr>
          <a:xfrm>
            <a:off x="502920" y="5806440"/>
            <a:ext cx="3182112" cy="34747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EAA62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4"/>
          <p:cNvSpPr/>
          <p:nvPr/>
        </p:nvSpPr>
        <p:spPr>
          <a:xfrm>
            <a:off x="612648" y="5687568"/>
            <a:ext cx="2962656" cy="356616"/>
          </a:xfrm>
          <a:prstGeom prst="roundRect">
            <a:avLst>
              <a:gd fmla="val 16667" name="adj"/>
            </a:avLst>
          </a:prstGeom>
          <a:solidFill>
            <a:srgbClr val="EAA623"/>
          </a:solidFill>
          <a:ln cap="flat" cmpd="sng" w="25400">
            <a:solidFill>
              <a:srgbClr val="EAA62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4"/>
          <p:cNvSpPr txBox="1"/>
          <p:nvPr/>
        </p:nvSpPr>
        <p:spPr>
          <a:xfrm>
            <a:off x="685800" y="5715000"/>
            <a:ext cx="2816352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CLASS ACTIVITIES &amp; UNITS</a:t>
            </a:r>
            <a:endParaRPr/>
          </a:p>
        </p:txBody>
      </p:sp>
      <p:sp>
        <p:nvSpPr>
          <p:cNvPr id="166" name="Google Shape;166;p14"/>
          <p:cNvSpPr txBox="1"/>
          <p:nvPr/>
        </p:nvSpPr>
        <p:spPr>
          <a:xfrm>
            <a:off x="658368" y="6172200"/>
            <a:ext cx="2871216" cy="3072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Maps and globes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Continents and oceans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Tennessee studies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The 50 states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Citizenship and government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• Economic decisions</a:t>
            </a:r>
            <a:endParaRPr/>
          </a:p>
        </p:txBody>
      </p:sp>
      <p:sp>
        <p:nvSpPr>
          <p:cNvPr id="167" name="Google Shape;167;p14"/>
          <p:cNvSpPr/>
          <p:nvPr/>
        </p:nvSpPr>
        <p:spPr>
          <a:xfrm>
            <a:off x="3913632" y="5806440"/>
            <a:ext cx="3291840" cy="34747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7558A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4"/>
          <p:cNvSpPr/>
          <p:nvPr/>
        </p:nvSpPr>
        <p:spPr>
          <a:xfrm>
            <a:off x="4023360" y="5687568"/>
            <a:ext cx="3072384" cy="356616"/>
          </a:xfrm>
          <a:prstGeom prst="roundRect">
            <a:avLst>
              <a:gd fmla="val 16667" name="adj"/>
            </a:avLst>
          </a:prstGeom>
          <a:solidFill>
            <a:srgbClr val="7558AF"/>
          </a:solidFill>
          <a:ln cap="flat" cmpd="sng" w="25400">
            <a:solidFill>
              <a:srgbClr val="7558A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4"/>
          <p:cNvSpPr txBox="1"/>
          <p:nvPr/>
        </p:nvSpPr>
        <p:spPr>
          <a:xfrm>
            <a:off x="4096512" y="5715000"/>
            <a:ext cx="2926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CONTACT &amp; CONFERENCES</a:t>
            </a:r>
            <a:endParaRPr/>
          </a:p>
        </p:txBody>
      </p:sp>
      <p:sp>
        <p:nvSpPr>
          <p:cNvPr id="170" name="Google Shape;170;p14"/>
          <p:cNvSpPr txBox="1"/>
          <p:nvPr/>
        </p:nvSpPr>
        <p:spPr>
          <a:xfrm>
            <a:off x="4069080" y="6172200"/>
            <a:ext cx="2980944" cy="3072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91425" wrap="square" tIns="27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Email: 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tina.harrison@claibornecsd.org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Phone: (423) 626-3067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14233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142330"/>
                </a:solidFill>
                <a:latin typeface="Arial"/>
                <a:ea typeface="Arial"/>
                <a:cs typeface="Arial"/>
                <a:sym typeface="Arial"/>
              </a:rPr>
              <a:t>or message me on TalkingPoints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14233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14233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