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 id="2147483678" r:id="rId2"/>
  </p:sldMasterIdLst>
  <p:notesMasterIdLst>
    <p:notesMasterId r:id="rId33"/>
  </p:notesMasterIdLst>
  <p:sldIdLst>
    <p:sldId id="270" r:id="rId3"/>
    <p:sldId id="295" r:id="rId4"/>
    <p:sldId id="305" r:id="rId5"/>
    <p:sldId id="317" r:id="rId6"/>
    <p:sldId id="308" r:id="rId7"/>
    <p:sldId id="316" r:id="rId8"/>
    <p:sldId id="306" r:id="rId9"/>
    <p:sldId id="318" r:id="rId10"/>
    <p:sldId id="320" r:id="rId11"/>
    <p:sldId id="309" r:id="rId12"/>
    <p:sldId id="315" r:id="rId13"/>
    <p:sldId id="319" r:id="rId14"/>
    <p:sldId id="321" r:id="rId15"/>
    <p:sldId id="296" r:id="rId16"/>
    <p:sldId id="273" r:id="rId17"/>
    <p:sldId id="274" r:id="rId18"/>
    <p:sldId id="275" r:id="rId19"/>
    <p:sldId id="276" r:id="rId20"/>
    <p:sldId id="277" r:id="rId21"/>
    <p:sldId id="279" r:id="rId22"/>
    <p:sldId id="292" r:id="rId23"/>
    <p:sldId id="281" r:id="rId24"/>
    <p:sldId id="282" r:id="rId25"/>
    <p:sldId id="283" r:id="rId26"/>
    <p:sldId id="284" r:id="rId27"/>
    <p:sldId id="285" r:id="rId28"/>
    <p:sldId id="286" r:id="rId29"/>
    <p:sldId id="298" r:id="rId30"/>
    <p:sldId id="294" r:id="rId31"/>
    <p:sldId id="303" r:id="rId32"/>
  </p:sldIdLst>
  <p:sldSz cx="9144000" cy="5143500" type="screen16x9"/>
  <p:notesSz cx="6858000" cy="9144000"/>
  <p:embeddedFontLst>
    <p:embeddedFont>
      <p:font typeface="Roboto" panose="02000000000000000000" pitchFamily="2" charset="0"/>
      <p:regular r:id="rId34"/>
      <p:bold r:id="rId35"/>
      <p:italic r:id="rId36"/>
      <p:boldItalic r:id="rId37"/>
    </p:embeddedFont>
    <p:embeddedFont>
      <p:font typeface="Roboto Medium" panose="02000000000000000000" pitchFamily="2" charset="0"/>
      <p:regular r:id="rId38"/>
    </p:embeddedFont>
    <p:embeddedFont>
      <p:font typeface="Rockwell" panose="02060603020205020403" pitchFamily="18"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AC45C34-F8DD-5F16-1893-0E8EE7714BD7}" name="Wirth-Hawkins, Christina" initials="WC" userId="S::wirth-hawkins_c@cde.state.co.us::8d4d8cee-ae6c-43f5-9a98-c68e2b1cb366" providerId="AD"/>
  <p188:author id="{4A7AA86D-F8C6-6A95-B98B-91B5B5E9D154}" name="Villalobos Pavia, Ed.D., Heather" initials="HV" userId="S::VillalobosPavia_H@cde.state.co.us::29832d76-5367-411d-91b4-60ca61439ef5" providerId="AD"/>
  <p188:author id="{36350293-73ED-11F4-A3E4-586F22CED9F0}" name="Oliver, Lisa" initials="OL" userId="S::oliver_l@cde.state.co.us::64875b8c-5da6-498f-874a-52bb248e00ed" providerId="AD"/>
  <p188:author id="{331D43F4-253A-50F9-3AA0-13E20BCACCF8}" name="Villalobos Pavia, Ed.D., Heather" initials="VH" userId="S::villalobospavia_h@cde.state.co.us::29832d76-5367-411d-91b4-60ca61439ef5" providerId="AD"/>
  <p188:author id="{0074FEFE-B422-C7A5-727A-938BCD59B58F}" name="Carey, Jasmine" initials="CJ" userId="S::carey_j@cde.state.co.us::f824631c-ee58-4147-9207-eaf0ccde490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331" autoAdjust="0"/>
  </p:normalViewPr>
  <p:slideViewPr>
    <p:cSldViewPr snapToGrid="0">
      <p:cViewPr varScale="1">
        <p:scale>
          <a:sx n="114" d="100"/>
          <a:sy n="114" d="100"/>
        </p:scale>
        <p:origin x="714" y="11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6.fntdata"/><Relationship Id="rId21" Type="http://schemas.openxmlformats.org/officeDocument/2006/relationships/slide" Target="slides/slide19.xml"/><Relationship Id="rId34" Type="http://schemas.openxmlformats.org/officeDocument/2006/relationships/font" Target="fonts/font1.fntdata"/><Relationship Id="rId42" Type="http://schemas.openxmlformats.org/officeDocument/2006/relationships/font" Target="fonts/font9.fntdata"/><Relationship Id="rId47"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2.fntdata"/><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llalobos Pavia, Ed.D., Heather" userId="29832d76-5367-411d-91b4-60ca61439ef5" providerId="ADAL" clId="{1D99E777-96B5-4C9A-9D83-6103EA8A81D1}"/>
    <pc:docChg chg="custSel delSld modSld sldOrd">
      <pc:chgData name="Villalobos Pavia, Ed.D., Heather" userId="29832d76-5367-411d-91b4-60ca61439ef5" providerId="ADAL" clId="{1D99E777-96B5-4C9A-9D83-6103EA8A81D1}" dt="2026-10-05T18:16:48.275" v="178" actId="20577"/>
      <pc:docMkLst>
        <pc:docMk/>
      </pc:docMkLst>
      <pc:sldChg chg="modSp mod">
        <pc:chgData name="Villalobos Pavia, Ed.D., Heather" userId="29832d76-5367-411d-91b4-60ca61439ef5" providerId="ADAL" clId="{1D99E777-96B5-4C9A-9D83-6103EA8A81D1}" dt="2026-10-05T17:58:12.557" v="33" actId="20577"/>
        <pc:sldMkLst>
          <pc:docMk/>
          <pc:sldMk cId="0" sldId="270"/>
        </pc:sldMkLst>
        <pc:spChg chg="mod">
          <ac:chgData name="Villalobos Pavia, Ed.D., Heather" userId="29832d76-5367-411d-91b4-60ca61439ef5" providerId="ADAL" clId="{1D99E777-96B5-4C9A-9D83-6103EA8A81D1}" dt="2026-10-05T17:58:12.557" v="33" actId="20577"/>
          <ac:spMkLst>
            <pc:docMk/>
            <pc:sldMk cId="0" sldId="270"/>
            <ac:spMk id="373" creationId="{00000000-0000-0000-0000-000000000000}"/>
          </ac:spMkLst>
        </pc:spChg>
      </pc:sldChg>
      <pc:sldChg chg="ord">
        <pc:chgData name="Villalobos Pavia, Ed.D., Heather" userId="29832d76-5367-411d-91b4-60ca61439ef5" providerId="ADAL" clId="{1D99E777-96B5-4C9A-9D83-6103EA8A81D1}" dt="2026-10-04T21:19:55.837" v="0"/>
        <pc:sldMkLst>
          <pc:docMk/>
          <pc:sldMk cId="1092707002" sldId="303"/>
        </pc:sldMkLst>
      </pc:sldChg>
      <pc:sldChg chg="modSp mod">
        <pc:chgData name="Villalobos Pavia, Ed.D., Heather" userId="29832d76-5367-411d-91b4-60ca61439ef5" providerId="ADAL" clId="{1D99E777-96B5-4C9A-9D83-6103EA8A81D1}" dt="2026-10-05T17:58:51.880" v="86" actId="20577"/>
        <pc:sldMkLst>
          <pc:docMk/>
          <pc:sldMk cId="1617345474" sldId="306"/>
        </pc:sldMkLst>
        <pc:spChg chg="mod">
          <ac:chgData name="Villalobos Pavia, Ed.D., Heather" userId="29832d76-5367-411d-91b4-60ca61439ef5" providerId="ADAL" clId="{1D99E777-96B5-4C9A-9D83-6103EA8A81D1}" dt="2026-10-05T17:58:51.880" v="86" actId="20577"/>
          <ac:spMkLst>
            <pc:docMk/>
            <pc:sldMk cId="1617345474" sldId="306"/>
            <ac:spMk id="6" creationId="{F04A02B4-BB4B-6718-4199-0B0A36DD8757}"/>
          </ac:spMkLst>
        </pc:spChg>
      </pc:sldChg>
      <pc:sldChg chg="del">
        <pc:chgData name="Villalobos Pavia, Ed.D., Heather" userId="29832d76-5367-411d-91b4-60ca61439ef5" providerId="ADAL" clId="{1D99E777-96B5-4C9A-9D83-6103EA8A81D1}" dt="2026-10-05T18:13:44.877" v="87" actId="2696"/>
        <pc:sldMkLst>
          <pc:docMk/>
          <pc:sldMk cId="4000679755" sldId="310"/>
        </pc:sldMkLst>
      </pc:sldChg>
      <pc:sldChg chg="addSp modSp mod modClrScheme chgLayout">
        <pc:chgData name="Villalobos Pavia, Ed.D., Heather" userId="29832d76-5367-411d-91b4-60ca61439ef5" providerId="ADAL" clId="{1D99E777-96B5-4C9A-9D83-6103EA8A81D1}" dt="2026-10-05T18:16:48.275" v="178" actId="20577"/>
        <pc:sldMkLst>
          <pc:docMk/>
          <pc:sldMk cId="3353570430" sldId="319"/>
        </pc:sldMkLst>
        <pc:spChg chg="add mod">
          <ac:chgData name="Villalobos Pavia, Ed.D., Heather" userId="29832d76-5367-411d-91b4-60ca61439ef5" providerId="ADAL" clId="{1D99E777-96B5-4C9A-9D83-6103EA8A81D1}" dt="2026-10-05T18:16:48.275" v="178" actId="20577"/>
          <ac:spMkLst>
            <pc:docMk/>
            <pc:sldMk cId="3353570430" sldId="319"/>
            <ac:spMk id="2" creationId="{563A1C26-8199-D3AF-FC47-E8B383D22098}"/>
          </ac:spMkLst>
        </pc:spChg>
        <pc:spChg chg="add mod">
          <ac:chgData name="Villalobos Pavia, Ed.D., Heather" userId="29832d76-5367-411d-91b4-60ca61439ef5" providerId="ADAL" clId="{1D99E777-96B5-4C9A-9D83-6103EA8A81D1}" dt="2026-10-05T18:15:46.182" v="88" actId="700"/>
          <ac:spMkLst>
            <pc:docMk/>
            <pc:sldMk cId="3353570430" sldId="319"/>
            <ac:spMk id="3" creationId="{484C263C-AF1E-A61A-5903-17DA21BB76D9}"/>
          </ac:spMkLst>
        </pc:spChg>
        <pc:picChg chg="add mod">
          <ac:chgData name="Villalobos Pavia, Ed.D., Heather" userId="29832d76-5367-411d-91b4-60ca61439ef5" providerId="ADAL" clId="{1D99E777-96B5-4C9A-9D83-6103EA8A81D1}" dt="2026-10-05T18:15:59.587" v="92" actId="1076"/>
          <ac:picMkLst>
            <pc:docMk/>
            <pc:sldMk cId="3353570430" sldId="319"/>
            <ac:picMk id="5" creationId="{6A0ADEBA-3763-3013-4FB1-379C3ACC12C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1" name="Google Shape;371;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Welcome. This session covers the new Colorado time limits for WIDA ACCESS.</a:t>
            </a:r>
          </a:p>
          <a:p>
            <a:r>
              <a:t>You will learn three things:</a:t>
            </a:r>
          </a:p>
          <a:p>
            <a:r>
              <a:t>1. The time limit for each domain and grade cluster.</a:t>
            </a:r>
          </a:p>
          <a:p>
            <a:r>
              <a:t>2. When the limits start to count for accountability.</a:t>
            </a:r>
          </a:p>
          <a:p>
            <a:r>
              <a:t>3. How to check student test times in WIDA AMS.</a:t>
            </a:r>
          </a:p>
          <a:p>
            <a:r>
              <a:t>The second half of the deck is reference material. Use it for planning and for staff and family questions.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rPr dirty="0"/>
              <a:t>Colorado law, C.R.S. 22-7-1006.3(1)(e)(I), tells CDE to review and update assessment administration and security policies as necessary.</a:t>
            </a:r>
          </a:p>
          <a:p>
            <a:r>
              <a:rPr dirty="0"/>
              <a:t>The purpose is to keep state test results accurate and fair.</a:t>
            </a:r>
          </a:p>
          <a:p>
            <a:r>
              <a:rPr dirty="0"/>
              <a:t>The ACCESS time limits are one of these updates.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The time limits keep the focus on the student.</a:t>
            </a:r>
          </a:p>
          <a:p>
            <a:r>
              <a:t>Each student has a set amount of time for each domain. Then the student goes back to class.</a:t>
            </a:r>
          </a:p>
          <a:p>
            <a:r>
              <a:t>All students test under the same limits. This makes results comparable across schools and districts.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This idea is not new. The 2024-25 and 2025-26 Colorado ACCESS manuals already said that untimed does not mean unlimited.</a:t>
            </a:r>
          </a:p>
          <a:p>
            <a:r>
              <a:t>Those manuals told test administrators to:</a:t>
            </a:r>
          </a:p>
          <a:p>
            <a:r>
              <a:t>- Stop testing after a reasonable amount of time.</a:t>
            </a:r>
          </a:p>
          <a:p>
            <a:r>
              <a:t>- Not let a student test on one domain for more than one hour.</a:t>
            </a:r>
          </a:p>
          <a:p>
            <a:r>
              <a:t>- Let students with extended time in an IEP or 504 plan test up to time-and-a-half.</a:t>
            </a:r>
          </a:p>
          <a:p>
            <a:r>
              <a:t>What is new: Colorado now sets a maximum time for each domain. In 2027-28, those limits connect to accountability.</a:t>
            </a:r>
          </a:p>
          <a:p>
            <a:r>
              <a:t>Point out that the new Reading and Writing limit for grades 4-12 is 75 minutes. That is more than the old one-hour guidance.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Listening and Reading are adaptive. The test gives easier or harder items based on student answers.</a:t>
            </a:r>
          </a:p>
          <a:p>
            <a:r>
              <a:t>The Speaking and Writing tier comes from Listening and Reading results. For this reason, students take Listening and Reading first.</a:t>
            </a:r>
          </a:p>
          <a:p>
            <a:r>
              <a:t>The item counts are maximums. Many students see fewer items.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These are the maximum testing times for each domain. They apply to ACCESS Online and ACCESS Paper.</a:t>
            </a:r>
          </a:p>
          <a:p>
            <a:r>
              <a:t>- Grades 1-3: 55 minutes for each domain.</a:t>
            </a:r>
          </a:p>
          <a:p>
            <a:r>
              <a:t>- Grades 4-12: 55 minutes for Listening and Speaking. 75 minutes for Reading and Writing.</a:t>
            </a:r>
          </a:p>
          <a:p>
            <a:r>
              <a:t>Compare these limits to the 2025-26 data on slide 22. On average, students finished each domain in about 36 to 42 minutes. Most students have more time than they need.</a:t>
            </a:r>
          </a:p>
          <a:p>
            <a:r>
              <a:t>Students with extended time in an IEP or 504 plan get extra time. Use the link at the bottom of the slide for the exact amount.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WIDA gives these times as estimates for scheduling. They include time to seat students, hand out materials, and read directions.</a:t>
            </a:r>
          </a:p>
          <a:p>
            <a:r>
              <a:t>Use the WIDA estimates to plan rooms and sessions.</a:t>
            </a:r>
          </a:p>
          <a:p>
            <a:r>
              <a:t>Use the Colorado limits on slide 7 to monitor each student's testing time.</a:t>
            </a:r>
          </a:p>
          <a:p>
            <a:r>
              <a:t>TAM means Test Administrator Manual.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rPr dirty="0"/>
              <a:t>This slide tells you when the clock starts and stops.</a:t>
            </a:r>
          </a:p>
          <a:p>
            <a:r>
              <a:rPr dirty="0"/>
              <a:t>- Start: the student selects the "Begin The Test" button.</a:t>
            </a:r>
          </a:p>
          <a:p>
            <a:r>
              <a:rPr dirty="0"/>
              <a:t>- Stop: the test returns to the "Sign In" screen.</a:t>
            </a:r>
          </a:p>
          <a:p>
            <a:r>
              <a:rPr dirty="0"/>
              <a:t>The online test does not show a clock. Test administrators must track time themselves for online and paper tests.</a:t>
            </a:r>
          </a:p>
          <a:p>
            <a:r>
              <a:rPr dirty="0"/>
              <a:t>Tips for test administrators:</a:t>
            </a:r>
          </a:p>
          <a:p>
            <a:r>
              <a:rPr dirty="0"/>
              <a:t>- Write the start time for each student when they begin.</a:t>
            </a:r>
          </a:p>
          <a:p>
            <a:r>
              <a:rPr dirty="0"/>
              <a:t>- Use a visible clock or timer in the room.</a:t>
            </a:r>
          </a:p>
          <a:p>
            <a:r>
              <a:rPr dirty="0"/>
              <a:t>- Give a time reminder before the limit, at 1</a:t>
            </a:r>
            <a:r>
              <a:rPr lang="en-US" dirty="0"/>
              <a:t>5</a:t>
            </a:r>
            <a:r>
              <a:rPr dirty="0"/>
              <a:t> minutes and 5 minutes left.</a:t>
            </a:r>
          </a:p>
          <a:p>
            <a:r>
              <a:rPr dirty="0"/>
              <a:t>ACCESS for Kindergarten and Alternate ACCESS are not timed. These tests are one-on-one. Follow the "go on" and "stop" steps in the test administrator script.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2026-27 is a practice year. Use it to learn the limits and build good habits. Accountability does not change this year.</a:t>
            </a:r>
          </a:p>
          <a:p>
            <a:r>
              <a:t>Starting in 2027-28:</a:t>
            </a:r>
          </a:p>
          <a:p>
            <a:r>
              <a:t>- If a student goes over the time limit, the district still gets the score.</a:t>
            </a:r>
          </a:p>
          <a:p>
            <a:r>
              <a:t>- That score does not count in accountability.</a:t>
            </a:r>
          </a:p>
          <a:p>
            <a:r>
              <a:t>- Exception: the score counts if there is an acceptable reason. Examples: the student got sick, left for an appointment, or had a technical problem.</a:t>
            </a:r>
          </a:p>
          <a:p>
            <a:r>
              <a:t>Tell test administrators to write down the reason when it happens. Do not wait until after the window closes.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Use the Student Status Report in WIDA AMS to check test times.</a:t>
            </a:r>
          </a:p>
          <a:p>
            <a:r>
              <a:t>1. Log in to WIDA AMS.</a:t>
            </a:r>
          </a:p>
          <a:p>
            <a:r>
              <a:t>2. Select Reporting, then Student Status.</a:t>
            </a:r>
          </a:p>
          <a:p>
            <a:r>
              <a:t>3. Select the registration window for this school year.</a:t>
            </a:r>
          </a:p>
          <a:p>
            <a:r>
              <a:t>The screenshot shows the 2025-2026 window as an example. This year, select WIDA ACCESS 2026-2027.</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This report uses sample data with fictional student names.</a:t>
            </a:r>
          </a:p>
          <a:p>
            <a:r>
              <a:t>- The Time Span column shows the minutes from test start to test end.</a:t>
            </a:r>
          </a:p>
          <a:p>
            <a:r>
              <a:t>- The highlighted student shows 1,148 minutes. The student left for an appointment and finished the next day.</a:t>
            </a:r>
          </a:p>
          <a:p>
            <a:r>
              <a:t>- The Timing Note column is not part of the report. You add it yourself to record the reason.</a:t>
            </a:r>
          </a:p>
          <a:p>
            <a:r>
              <a:t>Time Span includes paused time, so it can be longer than the time the student actually tested.</a:t>
            </a:r>
          </a:p>
          <a:p>
            <a:r>
              <a:t>The start and end times on this report are in Central Time, not Mountain Time.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rPr dirty="0"/>
              <a:t>Starting in 2027-28, a test that goes over the time limit can still count for accountability if there is an acceptable reason.</a:t>
            </a:r>
          </a:p>
          <a:p>
            <a:r>
              <a:rPr dirty="0"/>
              <a:t>The Timing Note column on the previous slide is enough documentation. Column U is the column you add to the Student Status Report.</a:t>
            </a:r>
          </a:p>
          <a:p>
            <a:r>
              <a:rPr dirty="0"/>
              <a:t>What to do:</a:t>
            </a:r>
          </a:p>
          <a:p>
            <a:r>
              <a:rPr dirty="0"/>
              <a:t>1. When a student goes over the limit, write the reason in the Timing Note column.</a:t>
            </a:r>
          </a:p>
          <a:p>
            <a:r>
              <a:rPr dirty="0"/>
              <a:t>2. Keep the note short and specific. Examples: left for an appointment, became sick, had a technical problem.</a:t>
            </a:r>
          </a:p>
          <a:p>
            <a:r>
              <a:rPr dirty="0"/>
              <a:t>3. Write the note when it happens</a:t>
            </a:r>
            <a:r>
              <a:rPr lang="en-US" dirty="0"/>
              <a:t> or as soon as possible.</a:t>
            </a:r>
            <a:r>
              <a:rPr dirty="0"/>
              <a:t> Do not wait until the end of the testing window.</a:t>
            </a:r>
          </a:p>
          <a:p>
            <a:r>
              <a:rPr dirty="0"/>
              <a:t>This year, 2026-27, is for practice. Use it to build the habit of tracking time and writing notes. There is no effect on accountability this year.</a:t>
            </a:r>
          </a:p>
          <a:p>
            <a:r>
              <a:rPr dirty="0"/>
              <a:t>Remember: the report has student information. Store it securely.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The next slides explain why timing matters.</a:t>
            </a:r>
          </a:p>
          <a:p>
            <a:r>
              <a:t>Use them when staff, families, or students ask why Colorado set limits.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8" name="Google Shape;418;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A time limit gives every student the same amount of time.</a:t>
            </a:r>
          </a:p>
          <a:p>
            <a:r>
              <a:t>It turns an open task into one we can measure and compare.</a:t>
            </a:r>
          </a:p>
          <a:p>
            <a:r>
              <a:t>It also protects time for instruction.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When all students test under the same conditions, we can compare their results.</a:t>
            </a:r>
          </a:p>
          <a:p>
            <a:r>
              <a:t>With no limit, speed and stamina become hidden factors in the score.</a:t>
            </a:r>
          </a:p>
          <a:p>
            <a:r>
              <a:t>A fixed time removes one factor we cannot control.</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Time limits help us understand what a score means.</a:t>
            </a:r>
          </a:p>
          <a:p>
            <a:r>
              <a:t>A score from controlled conditions supports stronger conclusions.</a:t>
            </a:r>
          </a:p>
          <a:p>
            <a:r>
              <a:t>Time and performance together tell us more about a student than performance alone.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Fixed times help districts plan rooms, staff, and schedules.</a:t>
            </a:r>
          </a:p>
          <a:p>
            <a:r>
              <a:t>Students and test administrators go back to class sooner.</a:t>
            </a:r>
          </a:p>
          <a:p>
            <a:r>
              <a:t>A test with no limit can take up an unknown amount of time.</a:t>
            </a:r>
          </a:p>
          <a:p>
            <a:r>
              <a:t>Shorter sessions also lower security risks, such as weak supervision, phone use, and shared test content.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A student who needs much more time may need more English language development support. Talk with the ML team about that student's instruction.</a:t>
            </a:r>
          </a:p>
          <a:p>
            <a:r>
              <a:t>Content tests, such as CMAS and SAT, have fixed unit times. ACCESS now works the same way, so students practice under the same type of conditions.</a:t>
            </a:r>
          </a:p>
          <a:p>
            <a:r>
              <a:t>Timed results also help us avoid moving a student out of ML services before the student is ready.</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Four points to remember:</a:t>
            </a:r>
          </a:p>
          <a:p>
            <a:r>
              <a:t>1. Support students with practice. Do not remove the time limit.</a:t>
            </a:r>
          </a:p>
          <a:p>
            <a:r>
              <a:t>2. Timing gives all students the same conditions and makes scores more meaningful.</a:t>
            </a:r>
          </a:p>
          <a:p>
            <a:r>
              <a:t>3. Timing helps test security and planning.</a:t>
            </a:r>
          </a:p>
          <a:p>
            <a:r>
              <a:t>4. Timing shows that students can use their skills outside the test.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This section shows 2025-26 Colorado ACCESS timing data.</a:t>
            </a:r>
          </a:p>
          <a:p>
            <a:r>
              <a:t>Use it to see how the limits compare to how long students actually tested.</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These are 2025-26 Colorado averages for ACCESS Online, grades 1-12.</a:t>
            </a:r>
          </a:p>
          <a:p>
            <a:r>
              <a:t>- Mean: the average time.</a:t>
            </a:r>
          </a:p>
          <a:p>
            <a:r>
              <a:t>- Median: the middle value.</a:t>
            </a:r>
          </a:p>
          <a:p>
            <a:r>
              <a:t>- Mode: the most common value.</a:t>
            </a:r>
          </a:p>
          <a:p>
            <a:r>
              <a:t>The data does not include times under 15 minutes or over 120 minutes.</a:t>
            </a:r>
          </a:p>
          <a:p>
            <a:r>
              <a:t>Key point: in every domain, the average student finished well under the 55-minute limit.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Grades 1-3: the averages for all domains are between 26 and 41 minutes.</a:t>
            </a:r>
          </a:p>
          <a:p>
            <a:r>
              <a:t>The limit for these grades is 55 minutes for each domain.</a:t>
            </a:r>
          </a:p>
          <a:p>
            <a:r>
              <a:t>Grades 1-3 take Writing on paper, so there is no Writing time data.</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Grades 4-5: the averages are between 37 and 44 minutes.</a:t>
            </a:r>
          </a:p>
          <a:p>
            <a:r>
              <a:t>The limit is 55 minutes for Listening and Speaking, and 75 minutes for Reading and Writing.</a:t>
            </a:r>
          </a:p>
          <a:p>
            <a:r>
              <a:t>Where two numbers show in the Mode column, both values occurred the same number of times.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Grades 6-8: the averages are between 38 and 46 minutes.</a:t>
            </a:r>
          </a:p>
          <a:p>
            <a:r>
              <a:t>Grade 6 Listening has the highest average, at about 46 minutes. That is still under the 55-minute limit.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Grades 9-12: the averages are between 35 and 45 minutes.</a:t>
            </a:r>
          </a:p>
          <a:p>
            <a:r>
              <a:t>All averages are well under the limits.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These are the Spring 2026 unit times for CMAS and for PSAT and SAT.</a:t>
            </a:r>
          </a:p>
          <a:p>
            <a:r>
              <a:t>Students already test under fixed times on these content tests.</a:t>
            </a:r>
          </a:p>
          <a:p>
            <a:r>
              <a:t>On CMAS ELA, multilingual learners used just under one hour per 90-minute unit on average.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This section covers how Colorado decides when a student no longer needs ML services.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Colorado sets its own redesignation criteria, based on data from Colorado students.</a:t>
            </a:r>
          </a:p>
          <a:p>
            <a:r>
              <a:t>The criteria use standardized assessment results from two sources: the English language proficiency test and content tests.</a:t>
            </a:r>
          </a:p>
          <a:p>
            <a:r>
              <a:t>CDE will review the criteria and share updated guidance in spring 2027.</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CDE met with districts that have more than 1,000 ACCESS testers or where NEP and LEP students are more than 20 percent of enrollment.</a:t>
            </a:r>
          </a:p>
          <a:p>
            <a:r>
              <a:t>Those meetings were on August 18 and September 2.</a:t>
            </a:r>
          </a:p>
          <a:p>
            <a:r>
              <a:t>CDE then shared this information with CLDE directors on September 24 and with ACEE on September 25.</a:t>
            </a:r>
          </a:p>
          <a:p>
            <a:r>
              <a:t>Use this slide to show that districts helped shape this guidance.</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without image - Orange 1">
  <p:cSld name="SECTION_HEADER_1_2">
    <p:spTree>
      <p:nvGrpSpPr>
        <p:cNvPr id="1" name="Shape 17"/>
        <p:cNvGrpSpPr/>
        <p:nvPr/>
      </p:nvGrpSpPr>
      <p:grpSpPr>
        <a:xfrm>
          <a:off x="0" y="0"/>
          <a:ext cx="0" cy="0"/>
          <a:chOff x="0" y="0"/>
          <a:chExt cx="0" cy="0"/>
        </a:xfrm>
      </p:grpSpPr>
      <p:sp>
        <p:nvSpPr>
          <p:cNvPr id="18" name="Google Shape;18;p3"/>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cxnSp>
        <p:nvCxnSpPr>
          <p:cNvPr id="19" name="Google Shape;19;p3" descr="&quot;&quot;"/>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sp>
        <p:nvSpPr>
          <p:cNvPr id="20" name="Google Shape;20;p3"/>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21" name="Google Shape;21;p3"/>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22" name="Google Shape;22;p3"/>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23" name="Google Shape;23;p3"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sp>
        <p:nvSpPr>
          <p:cNvPr id="24" name="Google Shape;24;p3"/>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 name="Google Shape;25;p3"/>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ur schools, students and educators - Orange">
  <p:cSld name="SECTION_HEADER_1_1">
    <p:spTree>
      <p:nvGrpSpPr>
        <p:cNvPr id="1" name="Shape 35"/>
        <p:cNvGrpSpPr/>
        <p:nvPr/>
      </p:nvGrpSpPr>
      <p:grpSpPr>
        <a:xfrm>
          <a:off x="0" y="0"/>
          <a:ext cx="0" cy="0"/>
          <a:chOff x="0" y="0"/>
          <a:chExt cx="0" cy="0"/>
        </a:xfrm>
      </p:grpSpPr>
      <p:sp>
        <p:nvSpPr>
          <p:cNvPr id="36" name="Google Shape;36;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7" name="Google Shape;37;p5"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38" name="Google Shape;38;p5"/>
          <p:cNvSpPr txBox="1"/>
          <p:nvPr/>
        </p:nvSpPr>
        <p:spPr>
          <a:xfrm>
            <a:off x="311700" y="105100"/>
            <a:ext cx="7167900" cy="741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rgbClr val="000000"/>
                </a:solidFill>
                <a:latin typeface="Roboto"/>
                <a:ea typeface="Roboto"/>
                <a:cs typeface="Roboto"/>
                <a:sym typeface="Roboto"/>
              </a:rPr>
              <a:t>Our schools, students, and educators</a:t>
            </a:r>
            <a:endParaRPr sz="2200" b="1" i="0" u="none" strike="noStrike" cap="none">
              <a:solidFill>
                <a:srgbClr val="000000"/>
              </a:solidFill>
              <a:latin typeface="Roboto"/>
              <a:ea typeface="Roboto"/>
              <a:cs typeface="Roboto"/>
              <a:sym typeface="Roboto"/>
            </a:endParaRPr>
          </a:p>
        </p:txBody>
      </p:sp>
      <p:cxnSp>
        <p:nvCxnSpPr>
          <p:cNvPr id="39" name="Google Shape;39;p5"/>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pic>
        <p:nvPicPr>
          <p:cNvPr id="40" name="Google Shape;40;p5"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41" name="Google Shape;41;p5"/>
          <p:cNvSpPr txBox="1"/>
          <p:nvPr/>
        </p:nvSpPr>
        <p:spPr>
          <a:xfrm>
            <a:off x="6515350" y="1228675"/>
            <a:ext cx="2267400" cy="2903100"/>
          </a:xfrm>
          <a:prstGeom prst="rect">
            <a:avLst/>
          </a:prstGeom>
          <a:solidFill>
            <a:srgbClr val="F3F3F3"/>
          </a:solidFill>
          <a:ln w="9525" cap="flat" cmpd="sng">
            <a:solidFill>
              <a:srgbClr val="B7B7B7"/>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Eligible for Free/Reduced </a:t>
            </a:r>
            <a:br>
              <a:rPr lang="en" sz="1100" b="1" i="0" u="none" strike="noStrike" cap="none">
                <a:solidFill>
                  <a:srgbClr val="000000"/>
                </a:solidFill>
                <a:latin typeface="Arial"/>
                <a:ea typeface="Arial"/>
                <a:cs typeface="Arial"/>
                <a:sym typeface="Arial"/>
              </a:rPr>
            </a:br>
            <a:r>
              <a:rPr lang="en" sz="1100" b="1" i="0" u="none" strike="noStrike" cap="none">
                <a:solidFill>
                  <a:srgbClr val="000000"/>
                </a:solidFill>
                <a:latin typeface="Arial"/>
                <a:ea typeface="Arial"/>
                <a:cs typeface="Arial"/>
                <a:sym typeface="Arial"/>
              </a:rPr>
              <a:t>Lunch:</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394,765</a:t>
            </a:r>
            <a:r>
              <a:rPr lang="en" sz="1200" b="0" i="0" u="none" strike="noStrike" cap="none">
                <a:solidFill>
                  <a:srgbClr val="000000"/>
                </a:solidFill>
                <a:latin typeface="Arial"/>
                <a:ea typeface="Arial"/>
                <a:cs typeface="Arial"/>
                <a:sym typeface="Arial"/>
              </a:rPr>
              <a:t> (~4</a:t>
            </a:r>
            <a:r>
              <a:rPr lang="en" sz="1200"/>
              <a:t>4</a:t>
            </a:r>
            <a:r>
              <a:rPr lang="en" sz="1200" b="0" i="0" u="none" strike="noStrike" cap="none">
                <a:solidFill>
                  <a:srgbClr val="000000"/>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Students with Individualized Education Programs: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117,616</a:t>
            </a:r>
            <a:r>
              <a:rPr lang="en" sz="1200" b="0" i="0" u="none" strike="noStrike" cap="none">
                <a:solidFill>
                  <a:srgbClr val="000000"/>
                </a:solidFill>
                <a:latin typeface="Arial"/>
                <a:ea typeface="Arial"/>
                <a:cs typeface="Arial"/>
                <a:sym typeface="Arial"/>
              </a:rPr>
              <a:t> (~13%)</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Multilingual Learners*: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105,362</a:t>
            </a:r>
            <a:r>
              <a:rPr lang="en" sz="1200" b="0" i="0" u="none" strike="noStrike" cap="none">
                <a:solidFill>
                  <a:srgbClr val="000000"/>
                </a:solidFill>
                <a:latin typeface="Arial"/>
                <a:ea typeface="Arial"/>
                <a:cs typeface="Arial"/>
                <a:sym typeface="Arial"/>
              </a:rPr>
              <a:t> (~1</a:t>
            </a:r>
            <a:r>
              <a:rPr lang="en" sz="1200"/>
              <a:t>2</a:t>
            </a:r>
            <a:r>
              <a:rPr lang="en" sz="1200" b="0" i="0" u="none" strike="noStrike" cap="none">
                <a:solidFill>
                  <a:srgbClr val="000000"/>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McKinney Vento:</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a:t>
            </a:r>
            <a:r>
              <a:rPr lang="en" sz="1200"/>
              <a:t>4,498</a:t>
            </a:r>
            <a:r>
              <a:rPr lang="en" sz="1200" b="0" i="0" u="none" strike="noStrike" cap="none">
                <a:solidFill>
                  <a:srgbClr val="000000"/>
                </a:solidFill>
                <a:latin typeface="Arial"/>
                <a:ea typeface="Arial"/>
                <a:cs typeface="Arial"/>
                <a:sym typeface="Arial"/>
              </a:rPr>
              <a:t> (~2%)</a:t>
            </a:r>
            <a:endParaRPr sz="1200" b="0" i="0" u="none" strike="noStrike" cap="none">
              <a:solidFill>
                <a:srgbClr val="000000"/>
              </a:solidFill>
              <a:latin typeface="Arial"/>
              <a:ea typeface="Arial"/>
              <a:cs typeface="Arial"/>
              <a:sym typeface="Arial"/>
            </a:endParaRPr>
          </a:p>
        </p:txBody>
      </p:sp>
      <p:sp>
        <p:nvSpPr>
          <p:cNvPr id="42" name="Google Shape;42;p5"/>
          <p:cNvSpPr txBox="1"/>
          <p:nvPr/>
        </p:nvSpPr>
        <p:spPr>
          <a:xfrm>
            <a:off x="6633450" y="3655100"/>
            <a:ext cx="2015700" cy="369900"/>
          </a:xfrm>
          <a:prstGeom prst="rect">
            <a:avLst/>
          </a:prstGeom>
          <a:noFill/>
          <a:ln w="19050" cap="flat" cmpd="sng">
            <a:solidFill>
              <a:srgbClr val="FFFFFF"/>
            </a:solidFill>
            <a:prstDash val="solid"/>
            <a:round/>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1" u="none" strike="noStrike" cap="none">
                <a:solidFill>
                  <a:srgbClr val="000000"/>
                </a:solidFill>
                <a:latin typeface="Roboto"/>
                <a:ea typeface="Roboto"/>
                <a:cs typeface="Roboto"/>
                <a:sym typeface="Roboto"/>
              </a:rPr>
              <a:t>*Includes both Non-English Proficient and Limited English Proficient students</a:t>
            </a:r>
            <a:endParaRPr sz="800" b="0" i="1" u="none" strike="noStrike" cap="none">
              <a:solidFill>
                <a:srgbClr val="000000"/>
              </a:solidFill>
              <a:latin typeface="Roboto"/>
              <a:ea typeface="Roboto"/>
              <a:cs typeface="Roboto"/>
              <a:sym typeface="Roboto"/>
            </a:endParaRPr>
          </a:p>
        </p:txBody>
      </p:sp>
      <p:grpSp>
        <p:nvGrpSpPr>
          <p:cNvPr id="43" name="Google Shape;43;p5"/>
          <p:cNvGrpSpPr/>
          <p:nvPr/>
        </p:nvGrpSpPr>
        <p:grpSpPr>
          <a:xfrm>
            <a:off x="308400" y="1062325"/>
            <a:ext cx="1006800" cy="1003500"/>
            <a:chOff x="308400" y="1076275"/>
            <a:chExt cx="1006800" cy="1003500"/>
          </a:xfrm>
        </p:grpSpPr>
        <p:sp>
          <p:nvSpPr>
            <p:cNvPr id="44" name="Google Shape;44;p5" descr="&quot;&quot;"/>
            <p:cNvSpPr/>
            <p:nvPr/>
          </p:nvSpPr>
          <p:spPr>
            <a:xfrm>
              <a:off x="311700" y="1076275"/>
              <a:ext cx="1003500" cy="1003500"/>
            </a:xfrm>
            <a:prstGeom prst="ellipse">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5"/>
            <p:cNvSpPr txBox="1"/>
            <p:nvPr/>
          </p:nvSpPr>
          <p:spPr>
            <a:xfrm>
              <a:off x="308400" y="10925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FFFFFF"/>
                  </a:solidFill>
                  <a:latin typeface="Roboto"/>
                  <a:ea typeface="Roboto"/>
                  <a:cs typeface="Roboto"/>
                  <a:sym typeface="Roboto"/>
                </a:rPr>
                <a:t>178</a:t>
              </a:r>
              <a:endParaRPr sz="13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Roboto"/>
                  <a:ea typeface="Roboto"/>
                  <a:cs typeface="Roboto"/>
                  <a:sym typeface="Roboto"/>
                </a:rPr>
                <a:t>SCHOOL</a:t>
              </a:r>
              <a:endParaRPr sz="12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Roboto"/>
                  <a:ea typeface="Roboto"/>
                  <a:cs typeface="Roboto"/>
                  <a:sym typeface="Roboto"/>
                </a:rPr>
                <a:t>DISTRICTS</a:t>
              </a:r>
              <a:endParaRPr sz="1200" b="0" i="0" u="none" strike="noStrike" cap="none">
                <a:solidFill>
                  <a:srgbClr val="FFFFFF"/>
                </a:solidFill>
                <a:latin typeface="Roboto"/>
                <a:ea typeface="Roboto"/>
                <a:cs typeface="Roboto"/>
                <a:sym typeface="Roboto"/>
              </a:endParaRPr>
            </a:p>
          </p:txBody>
        </p:sp>
      </p:grpSp>
      <p:grpSp>
        <p:nvGrpSpPr>
          <p:cNvPr id="46" name="Google Shape;46;p5"/>
          <p:cNvGrpSpPr/>
          <p:nvPr/>
        </p:nvGrpSpPr>
        <p:grpSpPr>
          <a:xfrm>
            <a:off x="308400" y="2150613"/>
            <a:ext cx="1006800" cy="1003500"/>
            <a:chOff x="308400" y="2218825"/>
            <a:chExt cx="1006800" cy="1003500"/>
          </a:xfrm>
        </p:grpSpPr>
        <p:sp>
          <p:nvSpPr>
            <p:cNvPr id="47" name="Google Shape;47;p5" descr="&quot;&quot;"/>
            <p:cNvSpPr/>
            <p:nvPr/>
          </p:nvSpPr>
          <p:spPr>
            <a:xfrm>
              <a:off x="311700" y="2218825"/>
              <a:ext cx="1003500" cy="1003500"/>
            </a:xfrm>
            <a:prstGeom prst="ellipse">
              <a:avLst/>
            </a:prstGeom>
            <a:solidFill>
              <a:srgbClr val="F8B33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p5"/>
            <p:cNvSpPr txBox="1"/>
            <p:nvPr/>
          </p:nvSpPr>
          <p:spPr>
            <a:xfrm>
              <a:off x="308400" y="2309488"/>
              <a:ext cx="1003500" cy="822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000000"/>
                  </a:solidFill>
                  <a:latin typeface="Roboto"/>
                  <a:ea typeface="Roboto"/>
                  <a:cs typeface="Roboto"/>
                  <a:sym typeface="Roboto"/>
                </a:rPr>
                <a:t>1,927</a:t>
              </a:r>
              <a:endParaRPr sz="1300" b="1"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Roboto"/>
                  <a:ea typeface="Roboto"/>
                  <a:cs typeface="Roboto"/>
                  <a:sym typeface="Roboto"/>
                </a:rPr>
                <a:t>SCHOOLS</a:t>
              </a:r>
              <a:endParaRPr sz="1200" b="0" i="0" u="none" strike="noStrike" cap="none">
                <a:solidFill>
                  <a:srgbClr val="000000"/>
                </a:solidFill>
                <a:latin typeface="Roboto"/>
                <a:ea typeface="Roboto"/>
                <a:cs typeface="Roboto"/>
                <a:sym typeface="Roboto"/>
              </a:endParaRPr>
            </a:p>
          </p:txBody>
        </p:sp>
      </p:grpSp>
      <p:grpSp>
        <p:nvGrpSpPr>
          <p:cNvPr id="49" name="Google Shape;49;p5"/>
          <p:cNvGrpSpPr/>
          <p:nvPr/>
        </p:nvGrpSpPr>
        <p:grpSpPr>
          <a:xfrm>
            <a:off x="308400" y="3238900"/>
            <a:ext cx="1006800" cy="1003500"/>
            <a:chOff x="308400" y="1076275"/>
            <a:chExt cx="1006800" cy="1003500"/>
          </a:xfrm>
        </p:grpSpPr>
        <p:sp>
          <p:nvSpPr>
            <p:cNvPr id="50" name="Google Shape;50;p5" descr="&quot;&quot;"/>
            <p:cNvSpPr/>
            <p:nvPr/>
          </p:nvSpPr>
          <p:spPr>
            <a:xfrm>
              <a:off x="311700" y="1076275"/>
              <a:ext cx="1003500" cy="1003500"/>
            </a:xfrm>
            <a:prstGeom prst="ellipse">
              <a:avLst/>
            </a:prstGeom>
            <a:solidFill>
              <a:srgbClr val="00953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51;p5"/>
            <p:cNvSpPr txBox="1"/>
            <p:nvPr/>
          </p:nvSpPr>
          <p:spPr>
            <a:xfrm>
              <a:off x="308400" y="11467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FFFFFF"/>
                  </a:solidFill>
                  <a:latin typeface="Roboto"/>
                  <a:ea typeface="Roboto"/>
                  <a:cs typeface="Roboto"/>
                  <a:sym typeface="Roboto"/>
                </a:rPr>
                <a:t>881,</a:t>
              </a:r>
              <a:r>
                <a:rPr lang="en" sz="1300" b="1">
                  <a:solidFill>
                    <a:srgbClr val="FFFFFF"/>
                  </a:solidFill>
                  <a:latin typeface="Roboto"/>
                  <a:ea typeface="Roboto"/>
                  <a:cs typeface="Roboto"/>
                  <a:sym typeface="Roboto"/>
                </a:rPr>
                <a:t>065</a:t>
              </a:r>
              <a:endParaRPr sz="13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a:ea typeface="Roboto"/>
                  <a:cs typeface="Roboto"/>
                  <a:sym typeface="Roboto"/>
                </a:rPr>
                <a:t>PUBLIC </a:t>
              </a:r>
              <a:br>
                <a:rPr lang="en" sz="1000" b="0" i="0" u="none" strike="noStrike" cap="none">
                  <a:solidFill>
                    <a:srgbClr val="FFFFFF"/>
                  </a:solidFill>
                  <a:latin typeface="Roboto"/>
                  <a:ea typeface="Roboto"/>
                  <a:cs typeface="Roboto"/>
                  <a:sym typeface="Roboto"/>
                </a:rPr>
              </a:br>
              <a:r>
                <a:rPr lang="en" sz="1000" b="0" i="0" u="none" strike="noStrike" cap="none">
                  <a:solidFill>
                    <a:srgbClr val="FFFFFF"/>
                  </a:solidFill>
                  <a:latin typeface="Roboto"/>
                  <a:ea typeface="Roboto"/>
                  <a:cs typeface="Roboto"/>
                  <a:sym typeface="Roboto"/>
                </a:rPr>
                <a:t>SCHOOL</a:t>
              </a:r>
              <a:endParaRPr sz="10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a:ea typeface="Roboto"/>
                  <a:cs typeface="Roboto"/>
                  <a:sym typeface="Roboto"/>
                </a:rPr>
                <a:t>STUDENTS</a:t>
              </a:r>
              <a:endParaRPr sz="1000" b="0" i="0" u="none" strike="noStrike" cap="none">
                <a:solidFill>
                  <a:srgbClr val="FFFFFF"/>
                </a:solidFill>
                <a:latin typeface="Roboto"/>
                <a:ea typeface="Roboto"/>
                <a:cs typeface="Roboto"/>
                <a:sym typeface="Roboto"/>
              </a:endParaRPr>
            </a:p>
          </p:txBody>
        </p:sp>
      </p:grpSp>
      <p:sp>
        <p:nvSpPr>
          <p:cNvPr id="52" name="Google Shape;52;p5"/>
          <p:cNvSpPr txBox="1"/>
          <p:nvPr/>
        </p:nvSpPr>
        <p:spPr>
          <a:xfrm>
            <a:off x="1603037" y="1064563"/>
            <a:ext cx="46245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Roboto"/>
                <a:ea typeface="Roboto"/>
                <a:cs typeface="Roboto"/>
                <a:sym typeface="Roboto"/>
              </a:rPr>
              <a:t>Student Demographics*</a:t>
            </a:r>
            <a:endParaRPr sz="1400" b="1" i="0" u="none" strike="noStrike" cap="none">
              <a:solidFill>
                <a:srgbClr val="000000"/>
              </a:solidFill>
              <a:latin typeface="Roboto"/>
              <a:ea typeface="Roboto"/>
              <a:cs typeface="Roboto"/>
              <a:sym typeface="Roboto"/>
            </a:endParaRPr>
          </a:p>
        </p:txBody>
      </p:sp>
      <p:pic>
        <p:nvPicPr>
          <p:cNvPr id="53" name="Google Shape;53;p5"/>
          <p:cNvPicPr preferRelativeResize="0"/>
          <p:nvPr/>
        </p:nvPicPr>
        <p:blipFill rotWithShape="1">
          <a:blip r:embed="rId4">
            <a:alphaModFix/>
          </a:blip>
          <a:srcRect l="50" r="60"/>
          <a:stretch/>
        </p:blipFill>
        <p:spPr>
          <a:xfrm>
            <a:off x="1761637" y="1426175"/>
            <a:ext cx="4307278" cy="2744888"/>
          </a:xfrm>
          <a:prstGeom prst="rect">
            <a:avLst/>
          </a:prstGeom>
          <a:noFill/>
          <a:ln>
            <a:noFill/>
          </a:ln>
        </p:spPr>
      </p:pic>
      <p:sp>
        <p:nvSpPr>
          <p:cNvPr id="54" name="Google Shape;54;p5"/>
          <p:cNvSpPr txBox="1"/>
          <p:nvPr/>
        </p:nvSpPr>
        <p:spPr>
          <a:xfrm>
            <a:off x="4759150" y="3941075"/>
            <a:ext cx="1051800" cy="1566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Roboto"/>
                <a:ea typeface="Roboto"/>
                <a:cs typeface="Roboto"/>
                <a:sym typeface="Roboto"/>
              </a:rPr>
              <a:t>*October 202</a:t>
            </a:r>
            <a:r>
              <a:rPr lang="en" sz="800">
                <a:latin typeface="Roboto"/>
                <a:ea typeface="Roboto"/>
                <a:cs typeface="Roboto"/>
                <a:sym typeface="Roboto"/>
              </a:rPr>
              <a:t>4</a:t>
            </a:r>
            <a:r>
              <a:rPr lang="en" sz="800" b="0" i="0" u="none" strike="noStrike" cap="none">
                <a:solidFill>
                  <a:srgbClr val="000000"/>
                </a:solidFill>
                <a:latin typeface="Roboto"/>
                <a:ea typeface="Roboto"/>
                <a:cs typeface="Roboto"/>
                <a:sym typeface="Roboto"/>
              </a:rPr>
              <a:t> Data</a:t>
            </a:r>
            <a:endParaRPr sz="800" b="0" i="0" u="none" strike="noStrike" cap="none">
              <a:solidFill>
                <a:srgbClr val="000000"/>
              </a:solidFill>
              <a:latin typeface="Roboto"/>
              <a:ea typeface="Roboto"/>
              <a:cs typeface="Roboto"/>
              <a:sym typeface="Roboto"/>
            </a:endParaRPr>
          </a:p>
        </p:txBody>
      </p:sp>
      <p:sp>
        <p:nvSpPr>
          <p:cNvPr id="55" name="Google Shape;55;p5"/>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 name="Google Shape;56;p5"/>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ur schools, students and educators - Orange 1">
  <p:cSld name="SECTION_HEADER_1_1_2">
    <p:spTree>
      <p:nvGrpSpPr>
        <p:cNvPr id="1" name="Shape 57"/>
        <p:cNvGrpSpPr/>
        <p:nvPr/>
      </p:nvGrpSpPr>
      <p:grpSpPr>
        <a:xfrm>
          <a:off x="0" y="0"/>
          <a:ext cx="0" cy="0"/>
          <a:chOff x="0" y="0"/>
          <a:chExt cx="0" cy="0"/>
        </a:xfrm>
      </p:grpSpPr>
      <p:pic>
        <p:nvPicPr>
          <p:cNvPr id="58" name="Google Shape;58;p6"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59" name="Google Shape;5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60" name="Google Shape;60;p6"/>
          <p:cNvSpPr txBox="1"/>
          <p:nvPr/>
        </p:nvSpPr>
        <p:spPr>
          <a:xfrm>
            <a:off x="311700" y="105100"/>
            <a:ext cx="7167900" cy="741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rgbClr val="000000"/>
                </a:solidFill>
                <a:latin typeface="Roboto"/>
                <a:ea typeface="Roboto"/>
                <a:cs typeface="Roboto"/>
                <a:sym typeface="Roboto"/>
              </a:rPr>
              <a:t>Our schools, students, and educators</a:t>
            </a:r>
            <a:endParaRPr sz="2200" b="1" i="0" u="none" strike="noStrike" cap="none">
              <a:solidFill>
                <a:srgbClr val="000000"/>
              </a:solidFill>
              <a:latin typeface="Roboto"/>
              <a:ea typeface="Roboto"/>
              <a:cs typeface="Roboto"/>
              <a:sym typeface="Roboto"/>
            </a:endParaRPr>
          </a:p>
        </p:txBody>
      </p:sp>
      <p:cxnSp>
        <p:nvCxnSpPr>
          <p:cNvPr id="61" name="Google Shape;61;p6"/>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pic>
        <p:nvPicPr>
          <p:cNvPr id="62" name="Google Shape;62;p6"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63" name="Google Shape;63;p6"/>
          <p:cNvSpPr txBox="1"/>
          <p:nvPr/>
        </p:nvSpPr>
        <p:spPr>
          <a:xfrm>
            <a:off x="6515350" y="1228675"/>
            <a:ext cx="2267400" cy="2903100"/>
          </a:xfrm>
          <a:prstGeom prst="rect">
            <a:avLst/>
          </a:prstGeom>
          <a:solidFill>
            <a:srgbClr val="F3F3F3"/>
          </a:solidFill>
          <a:ln w="9525" cap="flat" cmpd="sng">
            <a:solidFill>
              <a:srgbClr val="B7B7B7"/>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Eligible for Free/Reduced </a:t>
            </a:r>
            <a:br>
              <a:rPr lang="en" sz="1100" b="1" i="0" u="none" strike="noStrike" cap="none">
                <a:solidFill>
                  <a:srgbClr val="000000"/>
                </a:solidFill>
                <a:latin typeface="Arial"/>
                <a:ea typeface="Arial"/>
                <a:cs typeface="Arial"/>
                <a:sym typeface="Arial"/>
              </a:rPr>
            </a:br>
            <a:r>
              <a:rPr lang="en" sz="1100" b="1" i="0" u="none" strike="noStrike" cap="none">
                <a:solidFill>
                  <a:srgbClr val="000000"/>
                </a:solidFill>
                <a:latin typeface="Arial"/>
                <a:ea typeface="Arial"/>
                <a:cs typeface="Arial"/>
                <a:sym typeface="Arial"/>
              </a:rPr>
              <a:t>Lunch:</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394,765</a:t>
            </a:r>
            <a:r>
              <a:rPr lang="en" sz="1200" b="0" i="0" u="none" strike="noStrike" cap="none">
                <a:solidFill>
                  <a:srgbClr val="000000"/>
                </a:solidFill>
                <a:latin typeface="Arial"/>
                <a:ea typeface="Arial"/>
                <a:cs typeface="Arial"/>
                <a:sym typeface="Arial"/>
              </a:rPr>
              <a:t> (~4</a:t>
            </a:r>
            <a:r>
              <a:rPr lang="en" sz="1200"/>
              <a:t>4</a:t>
            </a:r>
            <a:r>
              <a:rPr lang="en" sz="1200" b="0" i="0" u="none" strike="noStrike" cap="none">
                <a:solidFill>
                  <a:srgbClr val="000000"/>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Students with Individualized Education Programs: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117,616</a:t>
            </a:r>
            <a:r>
              <a:rPr lang="en" sz="1200" b="0" i="0" u="none" strike="noStrike" cap="none">
                <a:solidFill>
                  <a:srgbClr val="000000"/>
                </a:solidFill>
                <a:latin typeface="Arial"/>
                <a:ea typeface="Arial"/>
                <a:cs typeface="Arial"/>
                <a:sym typeface="Arial"/>
              </a:rPr>
              <a:t> (~13%)</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Multilingual Learners*: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105,362</a:t>
            </a:r>
            <a:r>
              <a:rPr lang="en" sz="1200" b="0" i="0" u="none" strike="noStrike" cap="none">
                <a:solidFill>
                  <a:srgbClr val="000000"/>
                </a:solidFill>
                <a:latin typeface="Arial"/>
                <a:ea typeface="Arial"/>
                <a:cs typeface="Arial"/>
                <a:sym typeface="Arial"/>
              </a:rPr>
              <a:t> (~1</a:t>
            </a:r>
            <a:r>
              <a:rPr lang="en" sz="1200"/>
              <a:t>2</a:t>
            </a:r>
            <a:r>
              <a:rPr lang="en" sz="1200" b="0" i="0" u="none" strike="noStrike" cap="none">
                <a:solidFill>
                  <a:srgbClr val="000000"/>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McKinney Vento:</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a:t>
            </a:r>
            <a:r>
              <a:rPr lang="en" sz="1200"/>
              <a:t>4,498</a:t>
            </a:r>
            <a:r>
              <a:rPr lang="en" sz="1200" b="0" i="0" u="none" strike="noStrike" cap="none">
                <a:solidFill>
                  <a:srgbClr val="000000"/>
                </a:solidFill>
                <a:latin typeface="Arial"/>
                <a:ea typeface="Arial"/>
                <a:cs typeface="Arial"/>
                <a:sym typeface="Arial"/>
              </a:rPr>
              <a:t> (~2%)</a:t>
            </a:r>
            <a:endParaRPr sz="1200" b="0" i="0" u="none" strike="noStrike" cap="none">
              <a:solidFill>
                <a:srgbClr val="000000"/>
              </a:solidFill>
              <a:latin typeface="Arial"/>
              <a:ea typeface="Arial"/>
              <a:cs typeface="Arial"/>
              <a:sym typeface="Arial"/>
            </a:endParaRPr>
          </a:p>
        </p:txBody>
      </p:sp>
      <p:sp>
        <p:nvSpPr>
          <p:cNvPr id="64" name="Google Shape;64;p6"/>
          <p:cNvSpPr txBox="1"/>
          <p:nvPr/>
        </p:nvSpPr>
        <p:spPr>
          <a:xfrm>
            <a:off x="6633450" y="3655100"/>
            <a:ext cx="2015700" cy="369900"/>
          </a:xfrm>
          <a:prstGeom prst="rect">
            <a:avLst/>
          </a:prstGeom>
          <a:noFill/>
          <a:ln w="19050" cap="flat" cmpd="sng">
            <a:solidFill>
              <a:srgbClr val="FFFFFF"/>
            </a:solidFill>
            <a:prstDash val="solid"/>
            <a:round/>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1" u="none" strike="noStrike" cap="none">
                <a:solidFill>
                  <a:srgbClr val="000000"/>
                </a:solidFill>
                <a:latin typeface="Roboto"/>
                <a:ea typeface="Roboto"/>
                <a:cs typeface="Roboto"/>
                <a:sym typeface="Roboto"/>
              </a:rPr>
              <a:t>*Includes both Non-English Proficient and Limited English Proficient students</a:t>
            </a:r>
            <a:endParaRPr sz="800" b="0" i="1" u="none" strike="noStrike" cap="none">
              <a:solidFill>
                <a:srgbClr val="000000"/>
              </a:solidFill>
              <a:latin typeface="Roboto"/>
              <a:ea typeface="Roboto"/>
              <a:cs typeface="Roboto"/>
              <a:sym typeface="Roboto"/>
            </a:endParaRPr>
          </a:p>
        </p:txBody>
      </p:sp>
      <p:grpSp>
        <p:nvGrpSpPr>
          <p:cNvPr id="65" name="Google Shape;65;p6"/>
          <p:cNvGrpSpPr/>
          <p:nvPr/>
        </p:nvGrpSpPr>
        <p:grpSpPr>
          <a:xfrm>
            <a:off x="308400" y="1062325"/>
            <a:ext cx="1006800" cy="1003500"/>
            <a:chOff x="308400" y="1076275"/>
            <a:chExt cx="1006800" cy="1003500"/>
          </a:xfrm>
        </p:grpSpPr>
        <p:sp>
          <p:nvSpPr>
            <p:cNvPr id="66" name="Google Shape;66;p6" descr="&quot;&quot;"/>
            <p:cNvSpPr/>
            <p:nvPr/>
          </p:nvSpPr>
          <p:spPr>
            <a:xfrm>
              <a:off x="311700" y="1076275"/>
              <a:ext cx="1003500" cy="1003500"/>
            </a:xfrm>
            <a:prstGeom prst="ellipse">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6"/>
            <p:cNvSpPr txBox="1"/>
            <p:nvPr/>
          </p:nvSpPr>
          <p:spPr>
            <a:xfrm>
              <a:off x="308400" y="10925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FFFFFF"/>
                  </a:solidFill>
                  <a:latin typeface="Roboto"/>
                  <a:ea typeface="Roboto"/>
                  <a:cs typeface="Roboto"/>
                  <a:sym typeface="Roboto"/>
                </a:rPr>
                <a:t>178</a:t>
              </a:r>
              <a:endParaRPr sz="13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Roboto"/>
                  <a:ea typeface="Roboto"/>
                  <a:cs typeface="Roboto"/>
                  <a:sym typeface="Roboto"/>
                </a:rPr>
                <a:t>SCHOOL</a:t>
              </a:r>
              <a:endParaRPr sz="12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Roboto"/>
                  <a:ea typeface="Roboto"/>
                  <a:cs typeface="Roboto"/>
                  <a:sym typeface="Roboto"/>
                </a:rPr>
                <a:t>DISTRICTS</a:t>
              </a:r>
              <a:endParaRPr sz="1200" b="0" i="0" u="none" strike="noStrike" cap="none">
                <a:solidFill>
                  <a:srgbClr val="FFFFFF"/>
                </a:solidFill>
                <a:latin typeface="Roboto"/>
                <a:ea typeface="Roboto"/>
                <a:cs typeface="Roboto"/>
                <a:sym typeface="Roboto"/>
              </a:endParaRPr>
            </a:p>
          </p:txBody>
        </p:sp>
      </p:grpSp>
      <p:grpSp>
        <p:nvGrpSpPr>
          <p:cNvPr id="68" name="Google Shape;68;p6"/>
          <p:cNvGrpSpPr/>
          <p:nvPr/>
        </p:nvGrpSpPr>
        <p:grpSpPr>
          <a:xfrm>
            <a:off x="308400" y="2150613"/>
            <a:ext cx="1006800" cy="1003500"/>
            <a:chOff x="308400" y="2218825"/>
            <a:chExt cx="1006800" cy="1003500"/>
          </a:xfrm>
        </p:grpSpPr>
        <p:sp>
          <p:nvSpPr>
            <p:cNvPr id="69" name="Google Shape;69;p6" descr="&quot;&quot;"/>
            <p:cNvSpPr/>
            <p:nvPr/>
          </p:nvSpPr>
          <p:spPr>
            <a:xfrm>
              <a:off x="311700" y="2218825"/>
              <a:ext cx="1003500" cy="1003500"/>
            </a:xfrm>
            <a:prstGeom prst="ellipse">
              <a:avLst/>
            </a:prstGeom>
            <a:solidFill>
              <a:srgbClr val="F8B33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p6"/>
            <p:cNvSpPr txBox="1"/>
            <p:nvPr/>
          </p:nvSpPr>
          <p:spPr>
            <a:xfrm>
              <a:off x="308400" y="2309488"/>
              <a:ext cx="1003500" cy="822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000000"/>
                  </a:solidFill>
                  <a:latin typeface="Roboto"/>
                  <a:ea typeface="Roboto"/>
                  <a:cs typeface="Roboto"/>
                  <a:sym typeface="Roboto"/>
                </a:rPr>
                <a:t>1,927</a:t>
              </a:r>
              <a:endParaRPr sz="1300" b="1"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Roboto"/>
                  <a:ea typeface="Roboto"/>
                  <a:cs typeface="Roboto"/>
                  <a:sym typeface="Roboto"/>
                </a:rPr>
                <a:t>SCHOOLS</a:t>
              </a:r>
              <a:endParaRPr sz="1200" b="0" i="0" u="none" strike="noStrike" cap="none">
                <a:solidFill>
                  <a:srgbClr val="000000"/>
                </a:solidFill>
                <a:latin typeface="Roboto"/>
                <a:ea typeface="Roboto"/>
                <a:cs typeface="Roboto"/>
                <a:sym typeface="Roboto"/>
              </a:endParaRPr>
            </a:p>
          </p:txBody>
        </p:sp>
      </p:grpSp>
      <p:grpSp>
        <p:nvGrpSpPr>
          <p:cNvPr id="71" name="Google Shape;71;p6"/>
          <p:cNvGrpSpPr/>
          <p:nvPr/>
        </p:nvGrpSpPr>
        <p:grpSpPr>
          <a:xfrm>
            <a:off x="308400" y="3238900"/>
            <a:ext cx="1006800" cy="1003500"/>
            <a:chOff x="308400" y="1076275"/>
            <a:chExt cx="1006800" cy="1003500"/>
          </a:xfrm>
        </p:grpSpPr>
        <p:sp>
          <p:nvSpPr>
            <p:cNvPr id="72" name="Google Shape;72;p6" descr="&quot;&quot;"/>
            <p:cNvSpPr/>
            <p:nvPr/>
          </p:nvSpPr>
          <p:spPr>
            <a:xfrm>
              <a:off x="311700" y="1076275"/>
              <a:ext cx="1003500" cy="1003500"/>
            </a:xfrm>
            <a:prstGeom prst="ellipse">
              <a:avLst/>
            </a:prstGeom>
            <a:solidFill>
              <a:srgbClr val="00953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 name="Google Shape;73;p6"/>
            <p:cNvSpPr txBox="1"/>
            <p:nvPr/>
          </p:nvSpPr>
          <p:spPr>
            <a:xfrm>
              <a:off x="308400" y="11467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FFFFFF"/>
                  </a:solidFill>
                  <a:latin typeface="Roboto"/>
                  <a:ea typeface="Roboto"/>
                  <a:cs typeface="Roboto"/>
                  <a:sym typeface="Roboto"/>
                </a:rPr>
                <a:t>881,</a:t>
              </a:r>
              <a:r>
                <a:rPr lang="en" sz="1300" b="1">
                  <a:solidFill>
                    <a:srgbClr val="FFFFFF"/>
                  </a:solidFill>
                  <a:latin typeface="Roboto"/>
                  <a:ea typeface="Roboto"/>
                  <a:cs typeface="Roboto"/>
                  <a:sym typeface="Roboto"/>
                </a:rPr>
                <a:t>065</a:t>
              </a:r>
              <a:endParaRPr sz="13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a:ea typeface="Roboto"/>
                  <a:cs typeface="Roboto"/>
                  <a:sym typeface="Roboto"/>
                </a:rPr>
                <a:t>PUBLIC </a:t>
              </a:r>
              <a:br>
                <a:rPr lang="en" sz="1000" b="0" i="0" u="none" strike="noStrike" cap="none">
                  <a:solidFill>
                    <a:srgbClr val="FFFFFF"/>
                  </a:solidFill>
                  <a:latin typeface="Roboto"/>
                  <a:ea typeface="Roboto"/>
                  <a:cs typeface="Roboto"/>
                  <a:sym typeface="Roboto"/>
                </a:rPr>
              </a:br>
              <a:r>
                <a:rPr lang="en" sz="1000" b="0" i="0" u="none" strike="noStrike" cap="none">
                  <a:solidFill>
                    <a:srgbClr val="FFFFFF"/>
                  </a:solidFill>
                  <a:latin typeface="Roboto"/>
                  <a:ea typeface="Roboto"/>
                  <a:cs typeface="Roboto"/>
                  <a:sym typeface="Roboto"/>
                </a:rPr>
                <a:t>SCHOOL</a:t>
              </a:r>
              <a:endParaRPr sz="10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a:ea typeface="Roboto"/>
                  <a:cs typeface="Roboto"/>
                  <a:sym typeface="Roboto"/>
                </a:rPr>
                <a:t>STUDENTS</a:t>
              </a:r>
              <a:endParaRPr sz="1000" b="0" i="0" u="none" strike="noStrike" cap="none">
                <a:solidFill>
                  <a:srgbClr val="FFFFFF"/>
                </a:solidFill>
                <a:latin typeface="Roboto"/>
                <a:ea typeface="Roboto"/>
                <a:cs typeface="Roboto"/>
                <a:sym typeface="Roboto"/>
              </a:endParaRPr>
            </a:p>
          </p:txBody>
        </p:sp>
      </p:grpSp>
      <p:sp>
        <p:nvSpPr>
          <p:cNvPr id="74" name="Google Shape;74;p6"/>
          <p:cNvSpPr txBox="1"/>
          <p:nvPr/>
        </p:nvSpPr>
        <p:spPr>
          <a:xfrm>
            <a:off x="1603037" y="1064563"/>
            <a:ext cx="46245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Roboto"/>
                <a:ea typeface="Roboto"/>
                <a:cs typeface="Roboto"/>
                <a:sym typeface="Roboto"/>
              </a:rPr>
              <a:t>Student Demographics*</a:t>
            </a:r>
            <a:endParaRPr sz="1400" b="1" i="0" u="none" strike="noStrike" cap="none">
              <a:solidFill>
                <a:srgbClr val="000000"/>
              </a:solidFill>
              <a:latin typeface="Roboto"/>
              <a:ea typeface="Roboto"/>
              <a:cs typeface="Roboto"/>
              <a:sym typeface="Roboto"/>
            </a:endParaRPr>
          </a:p>
        </p:txBody>
      </p:sp>
      <p:pic>
        <p:nvPicPr>
          <p:cNvPr id="75" name="Google Shape;75;p6"/>
          <p:cNvPicPr preferRelativeResize="0"/>
          <p:nvPr/>
        </p:nvPicPr>
        <p:blipFill rotWithShape="1">
          <a:blip r:embed="rId4">
            <a:alphaModFix/>
          </a:blip>
          <a:srcRect l="50" r="60"/>
          <a:stretch/>
        </p:blipFill>
        <p:spPr>
          <a:xfrm>
            <a:off x="1761637" y="1426175"/>
            <a:ext cx="4307278" cy="2744888"/>
          </a:xfrm>
          <a:prstGeom prst="rect">
            <a:avLst/>
          </a:prstGeom>
          <a:noFill/>
          <a:ln>
            <a:noFill/>
          </a:ln>
        </p:spPr>
      </p:pic>
      <p:sp>
        <p:nvSpPr>
          <p:cNvPr id="76" name="Google Shape;76;p6"/>
          <p:cNvSpPr txBox="1"/>
          <p:nvPr/>
        </p:nvSpPr>
        <p:spPr>
          <a:xfrm>
            <a:off x="4759150" y="3941075"/>
            <a:ext cx="1051800" cy="1566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Roboto"/>
                <a:ea typeface="Roboto"/>
                <a:cs typeface="Roboto"/>
                <a:sym typeface="Roboto"/>
              </a:rPr>
              <a:t>*October 202</a:t>
            </a:r>
            <a:r>
              <a:rPr lang="en" sz="800">
                <a:latin typeface="Roboto"/>
                <a:ea typeface="Roboto"/>
                <a:cs typeface="Roboto"/>
                <a:sym typeface="Roboto"/>
              </a:rPr>
              <a:t>4</a:t>
            </a:r>
            <a:r>
              <a:rPr lang="en" sz="800" b="0" i="0" u="none" strike="noStrike" cap="none">
                <a:solidFill>
                  <a:srgbClr val="000000"/>
                </a:solidFill>
                <a:latin typeface="Roboto"/>
                <a:ea typeface="Roboto"/>
                <a:cs typeface="Roboto"/>
                <a:sym typeface="Roboto"/>
              </a:rPr>
              <a:t> Data</a:t>
            </a:r>
            <a:endParaRPr sz="800" b="0" i="0" u="none" strike="noStrike" cap="none">
              <a:solidFill>
                <a:srgbClr val="000000"/>
              </a:solidFill>
              <a:latin typeface="Roboto"/>
              <a:ea typeface="Roboto"/>
              <a:cs typeface="Roboto"/>
              <a:sym typeface="Roboto"/>
            </a:endParaRPr>
          </a:p>
        </p:txBody>
      </p:sp>
      <p:sp>
        <p:nvSpPr>
          <p:cNvPr id="77" name="Google Shape;77;p6"/>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8" name="Google Shape;78;p6"/>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81" name="Google Shape;81;p7"/>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2" name="Google Shape;82;p7"/>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ver Slide - Blue">
  <p:cSld name="TITLE_AND_BODY_1_1_1_1_1_1_1_1">
    <p:spTree>
      <p:nvGrpSpPr>
        <p:cNvPr id="1" name="Shape 139"/>
        <p:cNvGrpSpPr/>
        <p:nvPr/>
      </p:nvGrpSpPr>
      <p:grpSpPr>
        <a:xfrm>
          <a:off x="0" y="0"/>
          <a:ext cx="0" cy="0"/>
          <a:chOff x="0" y="0"/>
          <a:chExt cx="0" cy="0"/>
        </a:xfrm>
      </p:grpSpPr>
      <p:sp>
        <p:nvSpPr>
          <p:cNvPr id="140" name="Google Shape;140;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41" name="Google Shape;141;p16" descr="&quot;&quot;"/>
          <p:cNvSpPr/>
          <p:nvPr/>
        </p:nvSpPr>
        <p:spPr>
          <a:xfrm>
            <a:off x="1125" y="0"/>
            <a:ext cx="9144000" cy="2743200"/>
          </a:xfrm>
          <a:prstGeom prst="rect">
            <a:avLst/>
          </a:prstGeom>
          <a:solidFill>
            <a:srgbClr val="488BC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16"/>
          <p:cNvSpPr txBox="1">
            <a:spLocks noGrp="1"/>
          </p:cNvSpPr>
          <p:nvPr>
            <p:ph type="sldNum" idx="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43" name="Google Shape;143;p16"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144" name="Google Shape;144;p16" descr="CDE logo"/>
          <p:cNvPicPr preferRelativeResize="0"/>
          <p:nvPr/>
        </p:nvPicPr>
        <p:blipFill rotWithShape="1">
          <a:blip r:embed="rId3">
            <a:alphaModFix/>
          </a:blip>
          <a:srcRect/>
          <a:stretch/>
        </p:blipFill>
        <p:spPr>
          <a:xfrm>
            <a:off x="2294525" y="746675"/>
            <a:ext cx="1456100" cy="919150"/>
          </a:xfrm>
          <a:prstGeom prst="rect">
            <a:avLst/>
          </a:prstGeom>
          <a:noFill/>
          <a:ln>
            <a:noFill/>
          </a:ln>
        </p:spPr>
      </p:pic>
      <p:sp>
        <p:nvSpPr>
          <p:cNvPr id="145" name="Google Shape;145;p16"/>
          <p:cNvSpPr txBox="1">
            <a:spLocks noGrp="1"/>
          </p:cNvSpPr>
          <p:nvPr>
            <p:ph type="title"/>
          </p:nvPr>
        </p:nvSpPr>
        <p:spPr>
          <a:xfrm>
            <a:off x="205525" y="2075700"/>
            <a:ext cx="5778300" cy="5313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46" name="Google Shape;146;p16"/>
          <p:cNvSpPr txBox="1">
            <a:spLocks noGrp="1"/>
          </p:cNvSpPr>
          <p:nvPr>
            <p:ph type="title" idx="3"/>
          </p:nvPr>
        </p:nvSpPr>
        <p:spPr>
          <a:xfrm>
            <a:off x="205525" y="2960750"/>
            <a:ext cx="5778300" cy="1040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2200"/>
              <a:buFont typeface="Roboto"/>
              <a:buNone/>
              <a:defRPr sz="2200">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47" name="Google Shape;147;p16"/>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8" name="Google Shape;148;p16"/>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lide with image - Blue">
  <p:cSld name="TITLE_AND_BODY_1_1_1_1_1_1_1_1_1">
    <p:spTree>
      <p:nvGrpSpPr>
        <p:cNvPr id="1" name="Shape 162"/>
        <p:cNvGrpSpPr/>
        <p:nvPr/>
      </p:nvGrpSpPr>
      <p:grpSpPr>
        <a:xfrm>
          <a:off x="0" y="0"/>
          <a:ext cx="0" cy="0"/>
          <a:chOff x="0" y="0"/>
          <a:chExt cx="0" cy="0"/>
        </a:xfrm>
      </p:grpSpPr>
      <p:pic>
        <p:nvPicPr>
          <p:cNvPr id="163" name="Google Shape;163;p18"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164" name="Google Shape;164;p18"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165" name="Google Shape;165;p18"/>
          <p:cNvSpPr txBox="1">
            <a:spLocks noGrp="1"/>
          </p:cNvSpPr>
          <p:nvPr>
            <p:ph type="title"/>
          </p:nvPr>
        </p:nvSpPr>
        <p:spPr>
          <a:xfrm>
            <a:off x="311700" y="105100"/>
            <a:ext cx="82425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66" name="Google Shape;166;p18"/>
          <p:cNvSpPr txBox="1">
            <a:spLocks noGrp="1"/>
          </p:cNvSpPr>
          <p:nvPr>
            <p:ph type="body" idx="1"/>
          </p:nvPr>
        </p:nvSpPr>
        <p:spPr>
          <a:xfrm>
            <a:off x="311700" y="1152475"/>
            <a:ext cx="77307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pic>
        <p:nvPicPr>
          <p:cNvPr id="167" name="Google Shape;167;p18"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68" name="Google Shape;168;p18"/>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9" name="Google Shape;169;p18"/>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lide without image - Blue">
  <p:cSld name="TITLE_AND_BODY_1_1_1_1_1_1_1_1_1_1">
    <p:spTree>
      <p:nvGrpSpPr>
        <p:cNvPr id="1" name="Shape 170"/>
        <p:cNvGrpSpPr/>
        <p:nvPr/>
      </p:nvGrpSpPr>
      <p:grpSpPr>
        <a:xfrm>
          <a:off x="0" y="0"/>
          <a:ext cx="0" cy="0"/>
          <a:chOff x="0" y="0"/>
          <a:chExt cx="0" cy="0"/>
        </a:xfrm>
      </p:grpSpPr>
      <p:pic>
        <p:nvPicPr>
          <p:cNvPr id="171" name="Google Shape;171;p19"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172" name="Google Shape;172;p19"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173" name="Google Shape;173;p19"/>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74" name="Google Shape;174;p19"/>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pic>
        <p:nvPicPr>
          <p:cNvPr id="175" name="Google Shape;175;p19"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76" name="Google Shape;176;p19"/>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7" name="Google Shape;177;p19"/>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lide without image - Blue 1">
  <p:cSld name="TITLE_AND_BODY_1_1_1_1_1_1_1_1_1_1_3">
    <p:spTree>
      <p:nvGrpSpPr>
        <p:cNvPr id="1" name="Shape 178"/>
        <p:cNvGrpSpPr/>
        <p:nvPr/>
      </p:nvGrpSpPr>
      <p:grpSpPr>
        <a:xfrm>
          <a:off x="0" y="0"/>
          <a:ext cx="0" cy="0"/>
          <a:chOff x="0" y="0"/>
          <a:chExt cx="0" cy="0"/>
        </a:xfrm>
      </p:grpSpPr>
      <p:cxnSp>
        <p:nvCxnSpPr>
          <p:cNvPr id="179" name="Google Shape;179;p20"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180" name="Google Shape;180;p20"/>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81" name="Google Shape;181;p20"/>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pic>
        <p:nvPicPr>
          <p:cNvPr id="182" name="Google Shape;182;p20"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sp>
        <p:nvSpPr>
          <p:cNvPr id="183" name="Google Shape;183;p20"/>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4" name="Google Shape;184;p20"/>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lide blank - blue">
  <p:cSld name="TITLE_AND_BODY_1_1_1_1_1_1_1_1_1_1_2">
    <p:spTree>
      <p:nvGrpSpPr>
        <p:cNvPr id="1" name="Shape 248"/>
        <p:cNvGrpSpPr/>
        <p:nvPr/>
      </p:nvGrpSpPr>
      <p:grpSpPr>
        <a:xfrm>
          <a:off x="0" y="0"/>
          <a:ext cx="0" cy="0"/>
          <a:chOff x="0" y="0"/>
          <a:chExt cx="0" cy="0"/>
        </a:xfrm>
      </p:grpSpPr>
      <p:pic>
        <p:nvPicPr>
          <p:cNvPr id="249" name="Google Shape;249;p30"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250" name="Google Shape;250;p30"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51" name="Google Shape;251;p30"/>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2" name="Google Shape;252;p30"/>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
        <p:nvSpPr>
          <p:cNvPr id="253" name="Google Shape;253;p30"/>
          <p:cNvSpPr txBox="1">
            <a:spLocks noGrp="1"/>
          </p:cNvSpPr>
          <p:nvPr>
            <p:ph type="title"/>
          </p:nvPr>
        </p:nvSpPr>
        <p:spPr>
          <a:xfrm>
            <a:off x="311700" y="105100"/>
            <a:ext cx="82425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lide without image - Orange">
  <p:cSld name="Slide without image - Orange">
    <p:spTree>
      <p:nvGrpSpPr>
        <p:cNvPr id="1" name="Shape 8"/>
        <p:cNvGrpSpPr/>
        <p:nvPr/>
      </p:nvGrpSpPr>
      <p:grpSpPr>
        <a:xfrm>
          <a:off x="0" y="0"/>
          <a:ext cx="0" cy="0"/>
          <a:chOff x="0" y="0"/>
          <a:chExt cx="0" cy="0"/>
        </a:xfrm>
      </p:grpSpPr>
      <p:pic>
        <p:nvPicPr>
          <p:cNvPr id="9" name="Google Shape;9;p2"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10" name="Google Shape;10;p2"/>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cxnSp>
        <p:nvCxnSpPr>
          <p:cNvPr id="11" name="Google Shape;11;p2" descr="&quot;&quot;"/>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sp>
        <p:nvSpPr>
          <p:cNvPr id="12" name="Google Shape;12;p2"/>
          <p:cNvSpPr txBox="1">
            <a:spLocks noGrp="1"/>
          </p:cNvSpPr>
          <p:nvPr>
            <p:ph type="title"/>
          </p:nvPr>
        </p:nvSpPr>
        <p:spPr>
          <a:xfrm>
            <a:off x="311700" y="105100"/>
            <a:ext cx="84240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3" name="Google Shape;13;p2"/>
          <p:cNvSpPr txBox="1">
            <a:spLocks noGrp="1"/>
          </p:cNvSpPr>
          <p:nvPr>
            <p:ph type="body" idx="1"/>
          </p:nvPr>
        </p:nvSpPr>
        <p:spPr>
          <a:xfrm>
            <a:off x="311700" y="1152475"/>
            <a:ext cx="81351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14" name="Google Shape;14;p2"/>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5" name="Google Shape;15;p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6" name="Google Shape;16;p2"/>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2000959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lide without image - Orange 1">
  <p:cSld name="Slide without image - Orange 1">
    <p:spTree>
      <p:nvGrpSpPr>
        <p:cNvPr id="1" name="Shape 17"/>
        <p:cNvGrpSpPr/>
        <p:nvPr/>
      </p:nvGrpSpPr>
      <p:grpSpPr>
        <a:xfrm>
          <a:off x="0" y="0"/>
          <a:ext cx="0" cy="0"/>
          <a:chOff x="0" y="0"/>
          <a:chExt cx="0" cy="0"/>
        </a:xfrm>
      </p:grpSpPr>
      <p:sp>
        <p:nvSpPr>
          <p:cNvPr id="18" name="Google Shape;18;p3"/>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cxnSp>
        <p:nvCxnSpPr>
          <p:cNvPr id="19" name="Google Shape;19;p3" descr="&quot;&quot;"/>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sp>
        <p:nvSpPr>
          <p:cNvPr id="20" name="Google Shape;20;p3"/>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21" name="Google Shape;21;p3"/>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22" name="Google Shape;22;p3"/>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23" name="Google Shape;23;p3"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sp>
        <p:nvSpPr>
          <p:cNvPr id="24" name="Google Shape;24;p3"/>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 name="Google Shape;25;p3"/>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1438852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ver Slide - Orange" type="title">
  <p:cSld name="Cover Slide - Orange">
    <p:spTree>
      <p:nvGrpSpPr>
        <p:cNvPr id="1" name="Shape 26"/>
        <p:cNvGrpSpPr/>
        <p:nvPr/>
      </p:nvGrpSpPr>
      <p:grpSpPr>
        <a:xfrm>
          <a:off x="0" y="0"/>
          <a:ext cx="0" cy="0"/>
          <a:chOff x="0" y="0"/>
          <a:chExt cx="0" cy="0"/>
        </a:xfrm>
      </p:grpSpPr>
      <p:sp>
        <p:nvSpPr>
          <p:cNvPr id="27" name="Google Shape;27;p4"/>
          <p:cNvSpPr/>
          <p:nvPr/>
        </p:nvSpPr>
        <p:spPr>
          <a:xfrm>
            <a:off x="0" y="4311400"/>
            <a:ext cx="9144000" cy="8394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 name="Google Shape;28;p4" descr="&quot;&quot;"/>
          <p:cNvSpPr/>
          <p:nvPr/>
        </p:nvSpPr>
        <p:spPr>
          <a:xfrm>
            <a:off x="1125" y="0"/>
            <a:ext cx="9144000" cy="27432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9" name="Google Shape;29;p4" descr="CDE logo"/>
          <p:cNvPicPr preferRelativeResize="0"/>
          <p:nvPr/>
        </p:nvPicPr>
        <p:blipFill rotWithShape="1">
          <a:blip r:embed="rId2">
            <a:alphaModFix/>
          </a:blip>
          <a:srcRect/>
          <a:stretch/>
        </p:blipFill>
        <p:spPr>
          <a:xfrm>
            <a:off x="2299325" y="703400"/>
            <a:ext cx="1456100" cy="919150"/>
          </a:xfrm>
          <a:prstGeom prst="rect">
            <a:avLst/>
          </a:prstGeom>
          <a:noFill/>
          <a:ln>
            <a:noFill/>
          </a:ln>
        </p:spPr>
      </p:pic>
      <p:sp>
        <p:nvSpPr>
          <p:cNvPr id="30" name="Google Shape;30;p4"/>
          <p:cNvSpPr txBox="1"/>
          <p:nvPr/>
        </p:nvSpPr>
        <p:spPr>
          <a:xfrm>
            <a:off x="205525" y="4884550"/>
            <a:ext cx="7256400" cy="17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Roboto"/>
              <a:ea typeface="Roboto"/>
              <a:cs typeface="Roboto"/>
              <a:sym typeface="Roboto"/>
            </a:endParaRPr>
          </a:p>
        </p:txBody>
      </p:sp>
      <p:sp>
        <p:nvSpPr>
          <p:cNvPr id="31" name="Google Shape;31;p4"/>
          <p:cNvSpPr txBox="1">
            <a:spLocks noGrp="1"/>
          </p:cNvSpPr>
          <p:nvPr>
            <p:ph type="title"/>
          </p:nvPr>
        </p:nvSpPr>
        <p:spPr>
          <a:xfrm>
            <a:off x="205525" y="2070900"/>
            <a:ext cx="5778300" cy="536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32" name="Google Shape;32;p4"/>
          <p:cNvSpPr txBox="1">
            <a:spLocks noGrp="1"/>
          </p:cNvSpPr>
          <p:nvPr>
            <p:ph type="title" idx="2"/>
          </p:nvPr>
        </p:nvSpPr>
        <p:spPr>
          <a:xfrm>
            <a:off x="205525" y="2960750"/>
            <a:ext cx="5778300" cy="1040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2200"/>
              <a:buFont typeface="Roboto"/>
              <a:buNone/>
              <a:defRPr sz="2200">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33" name="Google Shape;33;p4"/>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4" name="Google Shape;34;p4"/>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341993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ur schools, students and educators - Orange">
  <p:cSld name="Our schools, students and educators - Orange">
    <p:spTree>
      <p:nvGrpSpPr>
        <p:cNvPr id="1" name="Shape 35"/>
        <p:cNvGrpSpPr/>
        <p:nvPr/>
      </p:nvGrpSpPr>
      <p:grpSpPr>
        <a:xfrm>
          <a:off x="0" y="0"/>
          <a:ext cx="0" cy="0"/>
          <a:chOff x="0" y="0"/>
          <a:chExt cx="0" cy="0"/>
        </a:xfrm>
      </p:grpSpPr>
      <p:sp>
        <p:nvSpPr>
          <p:cNvPr id="36" name="Google Shape;36;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7" name="Google Shape;37;p5"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38" name="Google Shape;38;p5"/>
          <p:cNvSpPr txBox="1"/>
          <p:nvPr/>
        </p:nvSpPr>
        <p:spPr>
          <a:xfrm>
            <a:off x="311700" y="105100"/>
            <a:ext cx="7167900" cy="741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rgbClr val="000000"/>
                </a:solidFill>
                <a:latin typeface="Roboto"/>
                <a:ea typeface="Roboto"/>
                <a:cs typeface="Roboto"/>
                <a:sym typeface="Roboto"/>
              </a:rPr>
              <a:t>Our schools, students, and educators</a:t>
            </a:r>
            <a:endParaRPr sz="2200" b="1" i="0" u="none" strike="noStrike" cap="none">
              <a:solidFill>
                <a:srgbClr val="000000"/>
              </a:solidFill>
              <a:latin typeface="Roboto"/>
              <a:ea typeface="Roboto"/>
              <a:cs typeface="Roboto"/>
              <a:sym typeface="Roboto"/>
            </a:endParaRPr>
          </a:p>
        </p:txBody>
      </p:sp>
      <p:cxnSp>
        <p:nvCxnSpPr>
          <p:cNvPr id="39" name="Google Shape;39;p5"/>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pic>
        <p:nvPicPr>
          <p:cNvPr id="40" name="Google Shape;40;p5"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41" name="Google Shape;41;p5"/>
          <p:cNvSpPr txBox="1"/>
          <p:nvPr/>
        </p:nvSpPr>
        <p:spPr>
          <a:xfrm>
            <a:off x="6515350" y="1228675"/>
            <a:ext cx="2267400" cy="2903100"/>
          </a:xfrm>
          <a:prstGeom prst="rect">
            <a:avLst/>
          </a:prstGeom>
          <a:solidFill>
            <a:srgbClr val="F3F3F3"/>
          </a:solidFill>
          <a:ln w="9525" cap="flat" cmpd="sng">
            <a:solidFill>
              <a:srgbClr val="B7B7B7"/>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Eligible for Free/Reduced </a:t>
            </a:r>
            <a:br>
              <a:rPr lang="en" sz="1100" b="1" i="0" u="none" strike="noStrike" cap="none">
                <a:solidFill>
                  <a:srgbClr val="000000"/>
                </a:solidFill>
                <a:latin typeface="Arial"/>
                <a:ea typeface="Arial"/>
                <a:cs typeface="Arial"/>
                <a:sym typeface="Arial"/>
              </a:rPr>
            </a:br>
            <a:r>
              <a:rPr lang="en" sz="1100" b="1" i="0" u="none" strike="noStrike" cap="none">
                <a:solidFill>
                  <a:srgbClr val="000000"/>
                </a:solidFill>
                <a:latin typeface="Arial"/>
                <a:ea typeface="Arial"/>
                <a:cs typeface="Arial"/>
                <a:sym typeface="Arial"/>
              </a:rPr>
              <a:t>Lunch:</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394,765</a:t>
            </a:r>
            <a:r>
              <a:rPr lang="en" sz="1200" b="0" i="0" u="none" strike="noStrike" cap="none">
                <a:solidFill>
                  <a:srgbClr val="000000"/>
                </a:solidFill>
                <a:latin typeface="Arial"/>
                <a:ea typeface="Arial"/>
                <a:cs typeface="Arial"/>
                <a:sym typeface="Arial"/>
              </a:rPr>
              <a:t> (~4</a:t>
            </a:r>
            <a:r>
              <a:rPr lang="en" sz="1200"/>
              <a:t>4</a:t>
            </a:r>
            <a:r>
              <a:rPr lang="en" sz="1200" b="0" i="0" u="none" strike="noStrike" cap="none">
                <a:solidFill>
                  <a:srgbClr val="000000"/>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Students with Individualized Education Programs: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117,616</a:t>
            </a:r>
            <a:r>
              <a:rPr lang="en" sz="1200" b="0" i="0" u="none" strike="noStrike" cap="none">
                <a:solidFill>
                  <a:srgbClr val="000000"/>
                </a:solidFill>
                <a:latin typeface="Arial"/>
                <a:ea typeface="Arial"/>
                <a:cs typeface="Arial"/>
                <a:sym typeface="Arial"/>
              </a:rPr>
              <a:t> (~13%)</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Multilingual Learners*: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105,362</a:t>
            </a:r>
            <a:r>
              <a:rPr lang="en" sz="1200" b="0" i="0" u="none" strike="noStrike" cap="none">
                <a:solidFill>
                  <a:srgbClr val="000000"/>
                </a:solidFill>
                <a:latin typeface="Arial"/>
                <a:ea typeface="Arial"/>
                <a:cs typeface="Arial"/>
                <a:sym typeface="Arial"/>
              </a:rPr>
              <a:t> (~1</a:t>
            </a:r>
            <a:r>
              <a:rPr lang="en" sz="1200"/>
              <a:t>2</a:t>
            </a:r>
            <a:r>
              <a:rPr lang="en" sz="1200" b="0" i="0" u="none" strike="noStrike" cap="none">
                <a:solidFill>
                  <a:srgbClr val="000000"/>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McKinney Vento:</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a:t>
            </a:r>
            <a:r>
              <a:rPr lang="en" sz="1200"/>
              <a:t>4,498</a:t>
            </a:r>
            <a:r>
              <a:rPr lang="en" sz="1200" b="0" i="0" u="none" strike="noStrike" cap="none">
                <a:solidFill>
                  <a:srgbClr val="000000"/>
                </a:solidFill>
                <a:latin typeface="Arial"/>
                <a:ea typeface="Arial"/>
                <a:cs typeface="Arial"/>
                <a:sym typeface="Arial"/>
              </a:rPr>
              <a:t> (~2%)</a:t>
            </a:r>
            <a:endParaRPr sz="1200" b="0" i="0" u="none" strike="noStrike" cap="none">
              <a:solidFill>
                <a:srgbClr val="000000"/>
              </a:solidFill>
              <a:latin typeface="Arial"/>
              <a:ea typeface="Arial"/>
              <a:cs typeface="Arial"/>
              <a:sym typeface="Arial"/>
            </a:endParaRPr>
          </a:p>
        </p:txBody>
      </p:sp>
      <p:sp>
        <p:nvSpPr>
          <p:cNvPr id="42" name="Google Shape;42;p5"/>
          <p:cNvSpPr txBox="1"/>
          <p:nvPr/>
        </p:nvSpPr>
        <p:spPr>
          <a:xfrm>
            <a:off x="6633450" y="3655100"/>
            <a:ext cx="2015700" cy="369900"/>
          </a:xfrm>
          <a:prstGeom prst="rect">
            <a:avLst/>
          </a:prstGeom>
          <a:noFill/>
          <a:ln w="19050" cap="flat" cmpd="sng">
            <a:solidFill>
              <a:srgbClr val="FFFFFF"/>
            </a:solidFill>
            <a:prstDash val="solid"/>
            <a:round/>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1" u="none" strike="noStrike" cap="none">
                <a:solidFill>
                  <a:srgbClr val="000000"/>
                </a:solidFill>
                <a:latin typeface="Roboto"/>
                <a:ea typeface="Roboto"/>
                <a:cs typeface="Roboto"/>
                <a:sym typeface="Roboto"/>
              </a:rPr>
              <a:t>*Includes both Non-English Proficient and Limited English Proficient students</a:t>
            </a:r>
            <a:endParaRPr sz="800" b="0" i="1" u="none" strike="noStrike" cap="none">
              <a:solidFill>
                <a:srgbClr val="000000"/>
              </a:solidFill>
              <a:latin typeface="Roboto"/>
              <a:ea typeface="Roboto"/>
              <a:cs typeface="Roboto"/>
              <a:sym typeface="Roboto"/>
            </a:endParaRPr>
          </a:p>
        </p:txBody>
      </p:sp>
      <p:grpSp>
        <p:nvGrpSpPr>
          <p:cNvPr id="43" name="Google Shape;43;p5"/>
          <p:cNvGrpSpPr/>
          <p:nvPr/>
        </p:nvGrpSpPr>
        <p:grpSpPr>
          <a:xfrm>
            <a:off x="308400" y="1062325"/>
            <a:ext cx="1006800" cy="1003500"/>
            <a:chOff x="308400" y="1076275"/>
            <a:chExt cx="1006800" cy="1003500"/>
          </a:xfrm>
        </p:grpSpPr>
        <p:sp>
          <p:nvSpPr>
            <p:cNvPr id="44" name="Google Shape;44;p5" descr="&quot;&quot;"/>
            <p:cNvSpPr/>
            <p:nvPr/>
          </p:nvSpPr>
          <p:spPr>
            <a:xfrm>
              <a:off x="311700" y="1076275"/>
              <a:ext cx="1003500" cy="1003500"/>
            </a:xfrm>
            <a:prstGeom prst="ellipse">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5"/>
            <p:cNvSpPr txBox="1"/>
            <p:nvPr/>
          </p:nvSpPr>
          <p:spPr>
            <a:xfrm>
              <a:off x="308400" y="10925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FFFFFF"/>
                  </a:solidFill>
                  <a:latin typeface="Roboto"/>
                  <a:ea typeface="Roboto"/>
                  <a:cs typeface="Roboto"/>
                  <a:sym typeface="Roboto"/>
                </a:rPr>
                <a:t>178</a:t>
              </a:r>
              <a:endParaRPr sz="13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Roboto"/>
                  <a:ea typeface="Roboto"/>
                  <a:cs typeface="Roboto"/>
                  <a:sym typeface="Roboto"/>
                </a:rPr>
                <a:t>SCHOOL</a:t>
              </a:r>
              <a:endParaRPr sz="12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Roboto"/>
                  <a:ea typeface="Roboto"/>
                  <a:cs typeface="Roboto"/>
                  <a:sym typeface="Roboto"/>
                </a:rPr>
                <a:t>DISTRICTS</a:t>
              </a:r>
              <a:endParaRPr sz="1200" b="0" i="0" u="none" strike="noStrike" cap="none">
                <a:solidFill>
                  <a:srgbClr val="FFFFFF"/>
                </a:solidFill>
                <a:latin typeface="Roboto"/>
                <a:ea typeface="Roboto"/>
                <a:cs typeface="Roboto"/>
                <a:sym typeface="Roboto"/>
              </a:endParaRPr>
            </a:p>
          </p:txBody>
        </p:sp>
      </p:grpSp>
      <p:grpSp>
        <p:nvGrpSpPr>
          <p:cNvPr id="46" name="Google Shape;46;p5"/>
          <p:cNvGrpSpPr/>
          <p:nvPr/>
        </p:nvGrpSpPr>
        <p:grpSpPr>
          <a:xfrm>
            <a:off x="308400" y="2150613"/>
            <a:ext cx="1006800" cy="1003500"/>
            <a:chOff x="308400" y="2218825"/>
            <a:chExt cx="1006800" cy="1003500"/>
          </a:xfrm>
        </p:grpSpPr>
        <p:sp>
          <p:nvSpPr>
            <p:cNvPr id="47" name="Google Shape;47;p5" descr="&quot;&quot;"/>
            <p:cNvSpPr/>
            <p:nvPr/>
          </p:nvSpPr>
          <p:spPr>
            <a:xfrm>
              <a:off x="311700" y="2218825"/>
              <a:ext cx="1003500" cy="1003500"/>
            </a:xfrm>
            <a:prstGeom prst="ellipse">
              <a:avLst/>
            </a:prstGeom>
            <a:solidFill>
              <a:srgbClr val="F8B33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p5"/>
            <p:cNvSpPr txBox="1"/>
            <p:nvPr/>
          </p:nvSpPr>
          <p:spPr>
            <a:xfrm>
              <a:off x="308400" y="2309488"/>
              <a:ext cx="1003500" cy="822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000000"/>
                  </a:solidFill>
                  <a:latin typeface="Roboto"/>
                  <a:ea typeface="Roboto"/>
                  <a:cs typeface="Roboto"/>
                  <a:sym typeface="Roboto"/>
                </a:rPr>
                <a:t>1,927</a:t>
              </a:r>
              <a:endParaRPr sz="1300" b="1"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Roboto"/>
                  <a:ea typeface="Roboto"/>
                  <a:cs typeface="Roboto"/>
                  <a:sym typeface="Roboto"/>
                </a:rPr>
                <a:t>SCHOOLS</a:t>
              </a:r>
              <a:endParaRPr sz="1200" b="0" i="0" u="none" strike="noStrike" cap="none">
                <a:solidFill>
                  <a:srgbClr val="000000"/>
                </a:solidFill>
                <a:latin typeface="Roboto"/>
                <a:ea typeface="Roboto"/>
                <a:cs typeface="Roboto"/>
                <a:sym typeface="Roboto"/>
              </a:endParaRPr>
            </a:p>
          </p:txBody>
        </p:sp>
      </p:grpSp>
      <p:grpSp>
        <p:nvGrpSpPr>
          <p:cNvPr id="49" name="Google Shape;49;p5"/>
          <p:cNvGrpSpPr/>
          <p:nvPr/>
        </p:nvGrpSpPr>
        <p:grpSpPr>
          <a:xfrm>
            <a:off x="308400" y="3238900"/>
            <a:ext cx="1006800" cy="1003500"/>
            <a:chOff x="308400" y="1076275"/>
            <a:chExt cx="1006800" cy="1003500"/>
          </a:xfrm>
        </p:grpSpPr>
        <p:sp>
          <p:nvSpPr>
            <p:cNvPr id="50" name="Google Shape;50;p5" descr="&quot;&quot;"/>
            <p:cNvSpPr/>
            <p:nvPr/>
          </p:nvSpPr>
          <p:spPr>
            <a:xfrm>
              <a:off x="311700" y="1076275"/>
              <a:ext cx="1003500" cy="1003500"/>
            </a:xfrm>
            <a:prstGeom prst="ellipse">
              <a:avLst/>
            </a:prstGeom>
            <a:solidFill>
              <a:srgbClr val="00953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51;p5"/>
            <p:cNvSpPr txBox="1"/>
            <p:nvPr/>
          </p:nvSpPr>
          <p:spPr>
            <a:xfrm>
              <a:off x="308400" y="11467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FFFFFF"/>
                  </a:solidFill>
                  <a:latin typeface="Roboto"/>
                  <a:ea typeface="Roboto"/>
                  <a:cs typeface="Roboto"/>
                  <a:sym typeface="Roboto"/>
                </a:rPr>
                <a:t>881,</a:t>
              </a:r>
              <a:r>
                <a:rPr lang="en" sz="1300" b="1">
                  <a:solidFill>
                    <a:srgbClr val="FFFFFF"/>
                  </a:solidFill>
                  <a:latin typeface="Roboto"/>
                  <a:ea typeface="Roboto"/>
                  <a:cs typeface="Roboto"/>
                  <a:sym typeface="Roboto"/>
                </a:rPr>
                <a:t>065</a:t>
              </a:r>
              <a:endParaRPr sz="13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a:ea typeface="Roboto"/>
                  <a:cs typeface="Roboto"/>
                  <a:sym typeface="Roboto"/>
                </a:rPr>
                <a:t>PUBLIC </a:t>
              </a:r>
              <a:br>
                <a:rPr lang="en" sz="1000" b="0" i="0" u="none" strike="noStrike" cap="none">
                  <a:solidFill>
                    <a:srgbClr val="FFFFFF"/>
                  </a:solidFill>
                  <a:latin typeface="Roboto"/>
                  <a:ea typeface="Roboto"/>
                  <a:cs typeface="Roboto"/>
                  <a:sym typeface="Roboto"/>
                </a:rPr>
              </a:br>
              <a:r>
                <a:rPr lang="en" sz="1000" b="0" i="0" u="none" strike="noStrike" cap="none">
                  <a:solidFill>
                    <a:srgbClr val="FFFFFF"/>
                  </a:solidFill>
                  <a:latin typeface="Roboto"/>
                  <a:ea typeface="Roboto"/>
                  <a:cs typeface="Roboto"/>
                  <a:sym typeface="Roboto"/>
                </a:rPr>
                <a:t>SCHOOL</a:t>
              </a:r>
              <a:endParaRPr sz="10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a:ea typeface="Roboto"/>
                  <a:cs typeface="Roboto"/>
                  <a:sym typeface="Roboto"/>
                </a:rPr>
                <a:t>STUDENTS</a:t>
              </a:r>
              <a:endParaRPr sz="1000" b="0" i="0" u="none" strike="noStrike" cap="none">
                <a:solidFill>
                  <a:srgbClr val="FFFFFF"/>
                </a:solidFill>
                <a:latin typeface="Roboto"/>
                <a:ea typeface="Roboto"/>
                <a:cs typeface="Roboto"/>
                <a:sym typeface="Roboto"/>
              </a:endParaRPr>
            </a:p>
          </p:txBody>
        </p:sp>
      </p:grpSp>
      <p:sp>
        <p:nvSpPr>
          <p:cNvPr id="52" name="Google Shape;52;p5"/>
          <p:cNvSpPr txBox="1"/>
          <p:nvPr/>
        </p:nvSpPr>
        <p:spPr>
          <a:xfrm>
            <a:off x="1603037" y="1064563"/>
            <a:ext cx="46245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Roboto"/>
                <a:ea typeface="Roboto"/>
                <a:cs typeface="Roboto"/>
                <a:sym typeface="Roboto"/>
              </a:rPr>
              <a:t>Student Demographics*</a:t>
            </a:r>
            <a:endParaRPr sz="1400" b="1" i="0" u="none" strike="noStrike" cap="none">
              <a:solidFill>
                <a:srgbClr val="000000"/>
              </a:solidFill>
              <a:latin typeface="Roboto"/>
              <a:ea typeface="Roboto"/>
              <a:cs typeface="Roboto"/>
              <a:sym typeface="Roboto"/>
            </a:endParaRPr>
          </a:p>
        </p:txBody>
      </p:sp>
      <p:pic>
        <p:nvPicPr>
          <p:cNvPr id="53" name="Google Shape;53;p5"/>
          <p:cNvPicPr preferRelativeResize="0"/>
          <p:nvPr/>
        </p:nvPicPr>
        <p:blipFill rotWithShape="1">
          <a:blip r:embed="rId4">
            <a:alphaModFix/>
          </a:blip>
          <a:srcRect l="50" r="60"/>
          <a:stretch/>
        </p:blipFill>
        <p:spPr>
          <a:xfrm>
            <a:off x="1761637" y="1426175"/>
            <a:ext cx="4307278" cy="2744888"/>
          </a:xfrm>
          <a:prstGeom prst="rect">
            <a:avLst/>
          </a:prstGeom>
          <a:noFill/>
          <a:ln>
            <a:noFill/>
          </a:ln>
        </p:spPr>
      </p:pic>
      <p:sp>
        <p:nvSpPr>
          <p:cNvPr id="54" name="Google Shape;54;p5"/>
          <p:cNvSpPr txBox="1"/>
          <p:nvPr/>
        </p:nvSpPr>
        <p:spPr>
          <a:xfrm>
            <a:off x="4759150" y="3941075"/>
            <a:ext cx="1051800" cy="1566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Roboto"/>
                <a:ea typeface="Roboto"/>
                <a:cs typeface="Roboto"/>
                <a:sym typeface="Roboto"/>
              </a:rPr>
              <a:t>*October 202</a:t>
            </a:r>
            <a:r>
              <a:rPr lang="en" sz="800">
                <a:latin typeface="Roboto"/>
                <a:ea typeface="Roboto"/>
                <a:cs typeface="Roboto"/>
                <a:sym typeface="Roboto"/>
              </a:rPr>
              <a:t>4</a:t>
            </a:r>
            <a:r>
              <a:rPr lang="en" sz="800" b="0" i="0" u="none" strike="noStrike" cap="none">
                <a:solidFill>
                  <a:srgbClr val="000000"/>
                </a:solidFill>
                <a:latin typeface="Roboto"/>
                <a:ea typeface="Roboto"/>
                <a:cs typeface="Roboto"/>
                <a:sym typeface="Roboto"/>
              </a:rPr>
              <a:t> Data</a:t>
            </a:r>
            <a:endParaRPr sz="800" b="0" i="0" u="none" strike="noStrike" cap="none">
              <a:solidFill>
                <a:srgbClr val="000000"/>
              </a:solidFill>
              <a:latin typeface="Roboto"/>
              <a:ea typeface="Roboto"/>
              <a:cs typeface="Roboto"/>
              <a:sym typeface="Roboto"/>
            </a:endParaRPr>
          </a:p>
        </p:txBody>
      </p:sp>
      <p:sp>
        <p:nvSpPr>
          <p:cNvPr id="55" name="Google Shape;55;p5"/>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 name="Google Shape;56;p5"/>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497237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ur schools, students and educators - Orange 1">
  <p:cSld name="Our schools, students and educators - Orange 1">
    <p:spTree>
      <p:nvGrpSpPr>
        <p:cNvPr id="1" name="Shape 57"/>
        <p:cNvGrpSpPr/>
        <p:nvPr/>
      </p:nvGrpSpPr>
      <p:grpSpPr>
        <a:xfrm>
          <a:off x="0" y="0"/>
          <a:ext cx="0" cy="0"/>
          <a:chOff x="0" y="0"/>
          <a:chExt cx="0" cy="0"/>
        </a:xfrm>
      </p:grpSpPr>
      <p:pic>
        <p:nvPicPr>
          <p:cNvPr id="58" name="Google Shape;58;p6"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59" name="Google Shape;5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60" name="Google Shape;60;p6"/>
          <p:cNvSpPr txBox="1"/>
          <p:nvPr/>
        </p:nvSpPr>
        <p:spPr>
          <a:xfrm>
            <a:off x="311700" y="105100"/>
            <a:ext cx="7167900" cy="741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rgbClr val="000000"/>
                </a:solidFill>
                <a:latin typeface="Roboto"/>
                <a:ea typeface="Roboto"/>
                <a:cs typeface="Roboto"/>
                <a:sym typeface="Roboto"/>
              </a:rPr>
              <a:t>Our schools, students, and educators</a:t>
            </a:r>
            <a:endParaRPr sz="2200" b="1" i="0" u="none" strike="noStrike" cap="none">
              <a:solidFill>
                <a:srgbClr val="000000"/>
              </a:solidFill>
              <a:latin typeface="Roboto"/>
              <a:ea typeface="Roboto"/>
              <a:cs typeface="Roboto"/>
              <a:sym typeface="Roboto"/>
            </a:endParaRPr>
          </a:p>
        </p:txBody>
      </p:sp>
      <p:cxnSp>
        <p:nvCxnSpPr>
          <p:cNvPr id="61" name="Google Shape;61;p6"/>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pic>
        <p:nvPicPr>
          <p:cNvPr id="62" name="Google Shape;62;p6"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63" name="Google Shape;63;p6"/>
          <p:cNvSpPr txBox="1"/>
          <p:nvPr/>
        </p:nvSpPr>
        <p:spPr>
          <a:xfrm>
            <a:off x="6515350" y="1228675"/>
            <a:ext cx="2267400" cy="2903100"/>
          </a:xfrm>
          <a:prstGeom prst="rect">
            <a:avLst/>
          </a:prstGeom>
          <a:solidFill>
            <a:srgbClr val="F3F3F3"/>
          </a:solidFill>
          <a:ln w="9525" cap="flat" cmpd="sng">
            <a:solidFill>
              <a:srgbClr val="B7B7B7"/>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Eligible for Free/Reduced </a:t>
            </a:r>
            <a:br>
              <a:rPr lang="en" sz="1100" b="1" i="0" u="none" strike="noStrike" cap="none">
                <a:solidFill>
                  <a:srgbClr val="000000"/>
                </a:solidFill>
                <a:latin typeface="Arial"/>
                <a:ea typeface="Arial"/>
                <a:cs typeface="Arial"/>
                <a:sym typeface="Arial"/>
              </a:rPr>
            </a:br>
            <a:r>
              <a:rPr lang="en" sz="1100" b="1" i="0" u="none" strike="noStrike" cap="none">
                <a:solidFill>
                  <a:srgbClr val="000000"/>
                </a:solidFill>
                <a:latin typeface="Arial"/>
                <a:ea typeface="Arial"/>
                <a:cs typeface="Arial"/>
                <a:sym typeface="Arial"/>
              </a:rPr>
              <a:t>Lunch:</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394,765</a:t>
            </a:r>
            <a:r>
              <a:rPr lang="en" sz="1200" b="0" i="0" u="none" strike="noStrike" cap="none">
                <a:solidFill>
                  <a:srgbClr val="000000"/>
                </a:solidFill>
                <a:latin typeface="Arial"/>
                <a:ea typeface="Arial"/>
                <a:cs typeface="Arial"/>
                <a:sym typeface="Arial"/>
              </a:rPr>
              <a:t> (~4</a:t>
            </a:r>
            <a:r>
              <a:rPr lang="en" sz="1200"/>
              <a:t>4</a:t>
            </a:r>
            <a:r>
              <a:rPr lang="en" sz="1200" b="0" i="0" u="none" strike="noStrike" cap="none">
                <a:solidFill>
                  <a:srgbClr val="000000"/>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Students with Individualized Education Programs: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117,616</a:t>
            </a:r>
            <a:r>
              <a:rPr lang="en" sz="1200" b="0" i="0" u="none" strike="noStrike" cap="none">
                <a:solidFill>
                  <a:srgbClr val="000000"/>
                </a:solidFill>
                <a:latin typeface="Arial"/>
                <a:ea typeface="Arial"/>
                <a:cs typeface="Arial"/>
                <a:sym typeface="Arial"/>
              </a:rPr>
              <a:t> (~13%)</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Multilingual Learners*: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a:t>105,362</a:t>
            </a:r>
            <a:r>
              <a:rPr lang="en" sz="1200" b="0" i="0" u="none" strike="noStrike" cap="none">
                <a:solidFill>
                  <a:srgbClr val="000000"/>
                </a:solidFill>
                <a:latin typeface="Arial"/>
                <a:ea typeface="Arial"/>
                <a:cs typeface="Arial"/>
                <a:sym typeface="Arial"/>
              </a:rPr>
              <a:t> (~1</a:t>
            </a:r>
            <a:r>
              <a:rPr lang="en" sz="1200"/>
              <a:t>2</a:t>
            </a:r>
            <a:r>
              <a:rPr lang="en" sz="1200" b="0" i="0" u="none" strike="noStrike" cap="none">
                <a:solidFill>
                  <a:srgbClr val="000000"/>
                </a:solidFill>
                <a:latin typeface="Arial"/>
                <a:ea typeface="Arial"/>
                <a:cs typeface="Arial"/>
                <a:sym typeface="Arial"/>
              </a:rPr>
              <a:t>%)</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McKinney Vento:</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a:t>
            </a:r>
            <a:r>
              <a:rPr lang="en" sz="1200"/>
              <a:t>4,498</a:t>
            </a:r>
            <a:r>
              <a:rPr lang="en" sz="1200" b="0" i="0" u="none" strike="noStrike" cap="none">
                <a:solidFill>
                  <a:srgbClr val="000000"/>
                </a:solidFill>
                <a:latin typeface="Arial"/>
                <a:ea typeface="Arial"/>
                <a:cs typeface="Arial"/>
                <a:sym typeface="Arial"/>
              </a:rPr>
              <a:t> (~2%)</a:t>
            </a:r>
            <a:endParaRPr sz="1200" b="0" i="0" u="none" strike="noStrike" cap="none">
              <a:solidFill>
                <a:srgbClr val="000000"/>
              </a:solidFill>
              <a:latin typeface="Arial"/>
              <a:ea typeface="Arial"/>
              <a:cs typeface="Arial"/>
              <a:sym typeface="Arial"/>
            </a:endParaRPr>
          </a:p>
        </p:txBody>
      </p:sp>
      <p:sp>
        <p:nvSpPr>
          <p:cNvPr id="64" name="Google Shape;64;p6"/>
          <p:cNvSpPr txBox="1"/>
          <p:nvPr/>
        </p:nvSpPr>
        <p:spPr>
          <a:xfrm>
            <a:off x="6633450" y="3655100"/>
            <a:ext cx="2015700" cy="369900"/>
          </a:xfrm>
          <a:prstGeom prst="rect">
            <a:avLst/>
          </a:prstGeom>
          <a:noFill/>
          <a:ln w="19050" cap="flat" cmpd="sng">
            <a:solidFill>
              <a:srgbClr val="FFFFFF"/>
            </a:solidFill>
            <a:prstDash val="solid"/>
            <a:round/>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1" u="none" strike="noStrike" cap="none">
                <a:solidFill>
                  <a:srgbClr val="000000"/>
                </a:solidFill>
                <a:latin typeface="Roboto"/>
                <a:ea typeface="Roboto"/>
                <a:cs typeface="Roboto"/>
                <a:sym typeface="Roboto"/>
              </a:rPr>
              <a:t>*Includes both Non-English Proficient and Limited English Proficient students</a:t>
            </a:r>
            <a:endParaRPr sz="800" b="0" i="1" u="none" strike="noStrike" cap="none">
              <a:solidFill>
                <a:srgbClr val="000000"/>
              </a:solidFill>
              <a:latin typeface="Roboto"/>
              <a:ea typeface="Roboto"/>
              <a:cs typeface="Roboto"/>
              <a:sym typeface="Roboto"/>
            </a:endParaRPr>
          </a:p>
        </p:txBody>
      </p:sp>
      <p:grpSp>
        <p:nvGrpSpPr>
          <p:cNvPr id="65" name="Google Shape;65;p6"/>
          <p:cNvGrpSpPr/>
          <p:nvPr/>
        </p:nvGrpSpPr>
        <p:grpSpPr>
          <a:xfrm>
            <a:off x="308400" y="1062325"/>
            <a:ext cx="1006800" cy="1003500"/>
            <a:chOff x="308400" y="1076275"/>
            <a:chExt cx="1006800" cy="1003500"/>
          </a:xfrm>
        </p:grpSpPr>
        <p:sp>
          <p:nvSpPr>
            <p:cNvPr id="66" name="Google Shape;66;p6" descr="&quot;&quot;"/>
            <p:cNvSpPr/>
            <p:nvPr/>
          </p:nvSpPr>
          <p:spPr>
            <a:xfrm>
              <a:off x="311700" y="1076275"/>
              <a:ext cx="1003500" cy="1003500"/>
            </a:xfrm>
            <a:prstGeom prst="ellipse">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6"/>
            <p:cNvSpPr txBox="1"/>
            <p:nvPr/>
          </p:nvSpPr>
          <p:spPr>
            <a:xfrm>
              <a:off x="308400" y="10925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FFFFFF"/>
                  </a:solidFill>
                  <a:latin typeface="Roboto"/>
                  <a:ea typeface="Roboto"/>
                  <a:cs typeface="Roboto"/>
                  <a:sym typeface="Roboto"/>
                </a:rPr>
                <a:t>178</a:t>
              </a:r>
              <a:endParaRPr sz="13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Roboto"/>
                  <a:ea typeface="Roboto"/>
                  <a:cs typeface="Roboto"/>
                  <a:sym typeface="Roboto"/>
                </a:rPr>
                <a:t>SCHOOL</a:t>
              </a:r>
              <a:endParaRPr sz="12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Roboto"/>
                  <a:ea typeface="Roboto"/>
                  <a:cs typeface="Roboto"/>
                  <a:sym typeface="Roboto"/>
                </a:rPr>
                <a:t>DISTRICTS</a:t>
              </a:r>
              <a:endParaRPr sz="1200" b="0" i="0" u="none" strike="noStrike" cap="none">
                <a:solidFill>
                  <a:srgbClr val="FFFFFF"/>
                </a:solidFill>
                <a:latin typeface="Roboto"/>
                <a:ea typeface="Roboto"/>
                <a:cs typeface="Roboto"/>
                <a:sym typeface="Roboto"/>
              </a:endParaRPr>
            </a:p>
          </p:txBody>
        </p:sp>
      </p:grpSp>
      <p:grpSp>
        <p:nvGrpSpPr>
          <p:cNvPr id="68" name="Google Shape;68;p6"/>
          <p:cNvGrpSpPr/>
          <p:nvPr/>
        </p:nvGrpSpPr>
        <p:grpSpPr>
          <a:xfrm>
            <a:off x="308400" y="2150613"/>
            <a:ext cx="1006800" cy="1003500"/>
            <a:chOff x="308400" y="2218825"/>
            <a:chExt cx="1006800" cy="1003500"/>
          </a:xfrm>
        </p:grpSpPr>
        <p:sp>
          <p:nvSpPr>
            <p:cNvPr id="69" name="Google Shape;69;p6" descr="&quot;&quot;"/>
            <p:cNvSpPr/>
            <p:nvPr/>
          </p:nvSpPr>
          <p:spPr>
            <a:xfrm>
              <a:off x="311700" y="2218825"/>
              <a:ext cx="1003500" cy="1003500"/>
            </a:xfrm>
            <a:prstGeom prst="ellipse">
              <a:avLst/>
            </a:prstGeom>
            <a:solidFill>
              <a:srgbClr val="F8B33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p6"/>
            <p:cNvSpPr txBox="1"/>
            <p:nvPr/>
          </p:nvSpPr>
          <p:spPr>
            <a:xfrm>
              <a:off x="308400" y="2309488"/>
              <a:ext cx="1003500" cy="822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000000"/>
                  </a:solidFill>
                  <a:latin typeface="Roboto"/>
                  <a:ea typeface="Roboto"/>
                  <a:cs typeface="Roboto"/>
                  <a:sym typeface="Roboto"/>
                </a:rPr>
                <a:t>1,927</a:t>
              </a:r>
              <a:endParaRPr sz="1300" b="1"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Roboto"/>
                  <a:ea typeface="Roboto"/>
                  <a:cs typeface="Roboto"/>
                  <a:sym typeface="Roboto"/>
                </a:rPr>
                <a:t>SCHOOLS</a:t>
              </a:r>
              <a:endParaRPr sz="1200" b="0" i="0" u="none" strike="noStrike" cap="none">
                <a:solidFill>
                  <a:srgbClr val="000000"/>
                </a:solidFill>
                <a:latin typeface="Roboto"/>
                <a:ea typeface="Roboto"/>
                <a:cs typeface="Roboto"/>
                <a:sym typeface="Roboto"/>
              </a:endParaRPr>
            </a:p>
          </p:txBody>
        </p:sp>
      </p:grpSp>
      <p:grpSp>
        <p:nvGrpSpPr>
          <p:cNvPr id="71" name="Google Shape;71;p6"/>
          <p:cNvGrpSpPr/>
          <p:nvPr/>
        </p:nvGrpSpPr>
        <p:grpSpPr>
          <a:xfrm>
            <a:off x="308400" y="3238900"/>
            <a:ext cx="1006800" cy="1003500"/>
            <a:chOff x="308400" y="1076275"/>
            <a:chExt cx="1006800" cy="1003500"/>
          </a:xfrm>
        </p:grpSpPr>
        <p:sp>
          <p:nvSpPr>
            <p:cNvPr id="72" name="Google Shape;72;p6" descr="&quot;&quot;"/>
            <p:cNvSpPr/>
            <p:nvPr/>
          </p:nvSpPr>
          <p:spPr>
            <a:xfrm>
              <a:off x="311700" y="1076275"/>
              <a:ext cx="1003500" cy="1003500"/>
            </a:xfrm>
            <a:prstGeom prst="ellipse">
              <a:avLst/>
            </a:prstGeom>
            <a:solidFill>
              <a:srgbClr val="00953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 name="Google Shape;73;p6"/>
            <p:cNvSpPr txBox="1"/>
            <p:nvPr/>
          </p:nvSpPr>
          <p:spPr>
            <a:xfrm>
              <a:off x="308400" y="11467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FFFFFF"/>
                  </a:solidFill>
                  <a:latin typeface="Roboto"/>
                  <a:ea typeface="Roboto"/>
                  <a:cs typeface="Roboto"/>
                  <a:sym typeface="Roboto"/>
                </a:rPr>
                <a:t>881,</a:t>
              </a:r>
              <a:r>
                <a:rPr lang="en" sz="1300" b="1">
                  <a:solidFill>
                    <a:srgbClr val="FFFFFF"/>
                  </a:solidFill>
                  <a:latin typeface="Roboto"/>
                  <a:ea typeface="Roboto"/>
                  <a:cs typeface="Roboto"/>
                  <a:sym typeface="Roboto"/>
                </a:rPr>
                <a:t>065</a:t>
              </a:r>
              <a:endParaRPr sz="13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a:ea typeface="Roboto"/>
                  <a:cs typeface="Roboto"/>
                  <a:sym typeface="Roboto"/>
                </a:rPr>
                <a:t>PUBLIC </a:t>
              </a:r>
              <a:br>
                <a:rPr lang="en" sz="1000" b="0" i="0" u="none" strike="noStrike" cap="none">
                  <a:solidFill>
                    <a:srgbClr val="FFFFFF"/>
                  </a:solidFill>
                  <a:latin typeface="Roboto"/>
                  <a:ea typeface="Roboto"/>
                  <a:cs typeface="Roboto"/>
                  <a:sym typeface="Roboto"/>
                </a:rPr>
              </a:br>
              <a:r>
                <a:rPr lang="en" sz="1000" b="0" i="0" u="none" strike="noStrike" cap="none">
                  <a:solidFill>
                    <a:srgbClr val="FFFFFF"/>
                  </a:solidFill>
                  <a:latin typeface="Roboto"/>
                  <a:ea typeface="Roboto"/>
                  <a:cs typeface="Roboto"/>
                  <a:sym typeface="Roboto"/>
                </a:rPr>
                <a:t>SCHOOL</a:t>
              </a:r>
              <a:endParaRPr sz="10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a:ea typeface="Roboto"/>
                  <a:cs typeface="Roboto"/>
                  <a:sym typeface="Roboto"/>
                </a:rPr>
                <a:t>STUDENTS</a:t>
              </a:r>
              <a:endParaRPr sz="1000" b="0" i="0" u="none" strike="noStrike" cap="none">
                <a:solidFill>
                  <a:srgbClr val="FFFFFF"/>
                </a:solidFill>
                <a:latin typeface="Roboto"/>
                <a:ea typeface="Roboto"/>
                <a:cs typeface="Roboto"/>
                <a:sym typeface="Roboto"/>
              </a:endParaRPr>
            </a:p>
          </p:txBody>
        </p:sp>
      </p:grpSp>
      <p:sp>
        <p:nvSpPr>
          <p:cNvPr id="74" name="Google Shape;74;p6"/>
          <p:cNvSpPr txBox="1"/>
          <p:nvPr/>
        </p:nvSpPr>
        <p:spPr>
          <a:xfrm>
            <a:off x="1603037" y="1064563"/>
            <a:ext cx="46245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Roboto"/>
                <a:ea typeface="Roboto"/>
                <a:cs typeface="Roboto"/>
                <a:sym typeface="Roboto"/>
              </a:rPr>
              <a:t>Student Demographics*</a:t>
            </a:r>
            <a:endParaRPr sz="1400" b="1" i="0" u="none" strike="noStrike" cap="none">
              <a:solidFill>
                <a:srgbClr val="000000"/>
              </a:solidFill>
              <a:latin typeface="Roboto"/>
              <a:ea typeface="Roboto"/>
              <a:cs typeface="Roboto"/>
              <a:sym typeface="Roboto"/>
            </a:endParaRPr>
          </a:p>
        </p:txBody>
      </p:sp>
      <p:pic>
        <p:nvPicPr>
          <p:cNvPr id="75" name="Google Shape;75;p6"/>
          <p:cNvPicPr preferRelativeResize="0"/>
          <p:nvPr/>
        </p:nvPicPr>
        <p:blipFill rotWithShape="1">
          <a:blip r:embed="rId4">
            <a:alphaModFix/>
          </a:blip>
          <a:srcRect l="50" r="60"/>
          <a:stretch/>
        </p:blipFill>
        <p:spPr>
          <a:xfrm>
            <a:off x="1761637" y="1426175"/>
            <a:ext cx="4307278" cy="2744888"/>
          </a:xfrm>
          <a:prstGeom prst="rect">
            <a:avLst/>
          </a:prstGeom>
          <a:noFill/>
          <a:ln>
            <a:noFill/>
          </a:ln>
        </p:spPr>
      </p:pic>
      <p:sp>
        <p:nvSpPr>
          <p:cNvPr id="76" name="Google Shape;76;p6"/>
          <p:cNvSpPr txBox="1"/>
          <p:nvPr/>
        </p:nvSpPr>
        <p:spPr>
          <a:xfrm>
            <a:off x="4759150" y="3941075"/>
            <a:ext cx="1051800" cy="1566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Roboto"/>
                <a:ea typeface="Roboto"/>
                <a:cs typeface="Roboto"/>
                <a:sym typeface="Roboto"/>
              </a:rPr>
              <a:t>*October 202</a:t>
            </a:r>
            <a:r>
              <a:rPr lang="en" sz="800">
                <a:latin typeface="Roboto"/>
                <a:ea typeface="Roboto"/>
                <a:cs typeface="Roboto"/>
                <a:sym typeface="Roboto"/>
              </a:rPr>
              <a:t>4</a:t>
            </a:r>
            <a:r>
              <a:rPr lang="en" sz="800" b="0" i="0" u="none" strike="noStrike" cap="none">
                <a:solidFill>
                  <a:srgbClr val="000000"/>
                </a:solidFill>
                <a:latin typeface="Roboto"/>
                <a:ea typeface="Roboto"/>
                <a:cs typeface="Roboto"/>
                <a:sym typeface="Roboto"/>
              </a:rPr>
              <a:t> Data</a:t>
            </a:r>
            <a:endParaRPr sz="800" b="0" i="0" u="none" strike="noStrike" cap="none">
              <a:solidFill>
                <a:srgbClr val="000000"/>
              </a:solidFill>
              <a:latin typeface="Roboto"/>
              <a:ea typeface="Roboto"/>
              <a:cs typeface="Roboto"/>
              <a:sym typeface="Roboto"/>
            </a:endParaRPr>
          </a:p>
        </p:txBody>
      </p:sp>
      <p:sp>
        <p:nvSpPr>
          <p:cNvPr id="77" name="Google Shape;77;p6"/>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8" name="Google Shape;78;p6"/>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2998795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81" name="Google Shape;81;p7"/>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2" name="Google Shape;82;p7"/>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1608820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Divider - Orange - 01" type="tx">
  <p:cSld name="Divider - Orange - 01">
    <p:spTree>
      <p:nvGrpSpPr>
        <p:cNvPr id="1" name="Shape 83"/>
        <p:cNvGrpSpPr/>
        <p:nvPr/>
      </p:nvGrpSpPr>
      <p:grpSpPr>
        <a:xfrm>
          <a:off x="0" y="0"/>
          <a:ext cx="0" cy="0"/>
          <a:chOff x="0" y="0"/>
          <a:chExt cx="0" cy="0"/>
        </a:xfrm>
      </p:grpSpPr>
      <p:pic>
        <p:nvPicPr>
          <p:cNvPr id="84" name="Google Shape;84;p8" title="54777099155_b0ccbcd919_c.jpg"/>
          <p:cNvPicPr preferRelativeResize="0"/>
          <p:nvPr/>
        </p:nvPicPr>
        <p:blipFill rotWithShape="1">
          <a:blip r:embed="rId2">
            <a:alphaModFix/>
          </a:blip>
          <a:srcRect l="5099" t="13230" r="641" b="7550"/>
          <a:stretch/>
        </p:blipFill>
        <p:spPr>
          <a:xfrm>
            <a:off x="0" y="0"/>
            <a:ext cx="9174476" cy="5143501"/>
          </a:xfrm>
          <a:prstGeom prst="rect">
            <a:avLst/>
          </a:prstGeom>
          <a:noFill/>
          <a:ln>
            <a:noFill/>
          </a:ln>
        </p:spPr>
      </p:pic>
      <p:sp>
        <p:nvSpPr>
          <p:cNvPr id="85" name="Google Shape;85;p8"/>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86" name="Google Shape;86;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87" name="Google Shape;87;p8"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88" name="Google Shape;88;p8"/>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9" name="Google Shape;89;p8"/>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785144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Divider - Orange - 02">
  <p:cSld name="Divider - Orange - 02">
    <p:spTree>
      <p:nvGrpSpPr>
        <p:cNvPr id="1" name="Shape 90"/>
        <p:cNvGrpSpPr/>
        <p:nvPr/>
      </p:nvGrpSpPr>
      <p:grpSpPr>
        <a:xfrm>
          <a:off x="0" y="0"/>
          <a:ext cx="0" cy="0"/>
          <a:chOff x="0" y="0"/>
          <a:chExt cx="0" cy="0"/>
        </a:xfrm>
      </p:grpSpPr>
      <p:pic>
        <p:nvPicPr>
          <p:cNvPr id="91" name="Google Shape;91;p9" title="54383208339_315d54bf2b_c.jpg"/>
          <p:cNvPicPr preferRelativeResize="0"/>
          <p:nvPr/>
        </p:nvPicPr>
        <p:blipFill rotWithShape="1">
          <a:blip r:embed="rId2">
            <a:alphaModFix/>
          </a:blip>
          <a:srcRect l="1752" t="10853" r="4554" b="9990"/>
          <a:stretch/>
        </p:blipFill>
        <p:spPr>
          <a:xfrm>
            <a:off x="0" y="0"/>
            <a:ext cx="9169676" cy="5219700"/>
          </a:xfrm>
          <a:prstGeom prst="rect">
            <a:avLst/>
          </a:prstGeom>
          <a:noFill/>
          <a:ln>
            <a:noFill/>
          </a:ln>
        </p:spPr>
      </p:pic>
      <p:sp>
        <p:nvSpPr>
          <p:cNvPr id="92" name="Google Shape;92;p9"/>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93" name="Google Shape;93;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94" name="Google Shape;94;p9"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95" name="Google Shape;95;p9"/>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6" name="Google Shape;96;p9"/>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3990472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Divider - Orange - 03">
  <p:cSld name="Divider - Orange - 03">
    <p:spTree>
      <p:nvGrpSpPr>
        <p:cNvPr id="1" name="Shape 97"/>
        <p:cNvGrpSpPr/>
        <p:nvPr/>
      </p:nvGrpSpPr>
      <p:grpSpPr>
        <a:xfrm>
          <a:off x="0" y="0"/>
          <a:ext cx="0" cy="0"/>
          <a:chOff x="0" y="0"/>
          <a:chExt cx="0" cy="0"/>
        </a:xfrm>
      </p:grpSpPr>
      <p:pic>
        <p:nvPicPr>
          <p:cNvPr id="98" name="Google Shape;98;p10" title="54776770821_3a1f9b089e_c.jpg"/>
          <p:cNvPicPr preferRelativeResize="0"/>
          <p:nvPr/>
        </p:nvPicPr>
        <p:blipFill rotWithShape="1">
          <a:blip r:embed="rId2">
            <a:alphaModFix/>
          </a:blip>
          <a:srcRect t="15719"/>
          <a:stretch/>
        </p:blipFill>
        <p:spPr>
          <a:xfrm>
            <a:off x="-8502" y="-20175"/>
            <a:ext cx="9184449" cy="5163675"/>
          </a:xfrm>
          <a:prstGeom prst="rect">
            <a:avLst/>
          </a:prstGeom>
          <a:noFill/>
          <a:ln>
            <a:noFill/>
          </a:ln>
        </p:spPr>
      </p:pic>
      <p:sp>
        <p:nvSpPr>
          <p:cNvPr id="99" name="Google Shape;99;p10"/>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00" name="Google Shape;100;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01" name="Google Shape;101;p10" descr="CDE logo"/>
          <p:cNvPicPr preferRelativeResize="0"/>
          <p:nvPr/>
        </p:nvPicPr>
        <p:blipFill rotWithShape="1">
          <a:blip r:embed="rId3">
            <a:alphaModFix/>
          </a:blip>
          <a:srcRect/>
          <a:stretch/>
        </p:blipFill>
        <p:spPr>
          <a:xfrm>
            <a:off x="8002150" y="4594525"/>
            <a:ext cx="924425" cy="403399"/>
          </a:xfrm>
          <a:prstGeom prst="rect">
            <a:avLst/>
          </a:prstGeom>
          <a:noFill/>
          <a:ln>
            <a:noFill/>
          </a:ln>
        </p:spPr>
      </p:pic>
      <p:sp>
        <p:nvSpPr>
          <p:cNvPr id="102" name="Google Shape;102;p10"/>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3" name="Google Shape;103;p10"/>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11312370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ivider - Orange - 04">
  <p:cSld name="Divider - Orange - 04">
    <p:spTree>
      <p:nvGrpSpPr>
        <p:cNvPr id="1" name="Shape 104"/>
        <p:cNvGrpSpPr/>
        <p:nvPr/>
      </p:nvGrpSpPr>
      <p:grpSpPr>
        <a:xfrm>
          <a:off x="0" y="0"/>
          <a:ext cx="0" cy="0"/>
          <a:chOff x="0" y="0"/>
          <a:chExt cx="0" cy="0"/>
        </a:xfrm>
      </p:grpSpPr>
      <p:pic>
        <p:nvPicPr>
          <p:cNvPr id="105" name="Google Shape;105;p11" title="54094087145_4a31311cef_c.jpg"/>
          <p:cNvPicPr preferRelativeResize="0"/>
          <p:nvPr/>
        </p:nvPicPr>
        <p:blipFill rotWithShape="1">
          <a:blip r:embed="rId2">
            <a:alphaModFix/>
          </a:blip>
          <a:srcRect t="6614" b="8705"/>
          <a:stretch/>
        </p:blipFill>
        <p:spPr>
          <a:xfrm>
            <a:off x="0" y="0"/>
            <a:ext cx="9144000" cy="5165475"/>
          </a:xfrm>
          <a:prstGeom prst="rect">
            <a:avLst/>
          </a:prstGeom>
          <a:noFill/>
          <a:ln>
            <a:noFill/>
          </a:ln>
        </p:spPr>
      </p:pic>
      <p:sp>
        <p:nvSpPr>
          <p:cNvPr id="106" name="Google Shape;106;p11"/>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07" name="Google Shape;107;p11"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08" name="Google Shape;108;p1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09" name="Google Shape;109;p11"/>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0" name="Google Shape;110;p11"/>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9453464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Divider - Orange - 05">
  <p:cSld name="Divider - Orange - 05">
    <p:spTree>
      <p:nvGrpSpPr>
        <p:cNvPr id="1" name="Shape 111"/>
        <p:cNvGrpSpPr/>
        <p:nvPr/>
      </p:nvGrpSpPr>
      <p:grpSpPr>
        <a:xfrm>
          <a:off x="0" y="0"/>
          <a:ext cx="0" cy="0"/>
          <a:chOff x="0" y="0"/>
          <a:chExt cx="0" cy="0"/>
        </a:xfrm>
      </p:grpSpPr>
      <p:pic>
        <p:nvPicPr>
          <p:cNvPr id="112" name="Google Shape;112;p12"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13" name="Google Shape;113;p12"/>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14" name="Google Shape;114;p1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15" name="Google Shape;115;p1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16" name="Google Shape;116;p12"/>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7" name="Google Shape;117;p12"/>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8273892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ivider - Orange - 06">
  <p:cSld name="Divider - Orange - 06">
    <p:spTree>
      <p:nvGrpSpPr>
        <p:cNvPr id="1" name="Shape 118"/>
        <p:cNvGrpSpPr/>
        <p:nvPr/>
      </p:nvGrpSpPr>
      <p:grpSpPr>
        <a:xfrm>
          <a:off x="0" y="0"/>
          <a:ext cx="0" cy="0"/>
          <a:chOff x="0" y="0"/>
          <a:chExt cx="0" cy="0"/>
        </a:xfrm>
      </p:grpSpPr>
      <p:pic>
        <p:nvPicPr>
          <p:cNvPr id="119" name="Google Shape;119;p13" title="54508767575_7ed22c39d5_c.jpg"/>
          <p:cNvPicPr preferRelativeResize="0"/>
          <p:nvPr/>
        </p:nvPicPr>
        <p:blipFill rotWithShape="1">
          <a:blip r:embed="rId2">
            <a:alphaModFix/>
          </a:blip>
          <a:srcRect t="6943" r="3809" b="11947"/>
          <a:stretch/>
        </p:blipFill>
        <p:spPr>
          <a:xfrm>
            <a:off x="0" y="0"/>
            <a:ext cx="9144000" cy="5143501"/>
          </a:xfrm>
          <a:prstGeom prst="rect">
            <a:avLst/>
          </a:prstGeom>
          <a:noFill/>
          <a:ln>
            <a:noFill/>
          </a:ln>
        </p:spPr>
      </p:pic>
      <p:sp>
        <p:nvSpPr>
          <p:cNvPr id="120" name="Google Shape;120;p13"/>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21" name="Google Shape;121;p13"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22" name="Google Shape;122;p1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23" name="Google Shape;123;p13"/>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4" name="Google Shape;124;p13"/>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3829049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Divider - Orange - 07">
  <p:cSld name="Divider - Orange - 07">
    <p:spTree>
      <p:nvGrpSpPr>
        <p:cNvPr id="1" name="Shape 125"/>
        <p:cNvGrpSpPr/>
        <p:nvPr/>
      </p:nvGrpSpPr>
      <p:grpSpPr>
        <a:xfrm>
          <a:off x="0" y="0"/>
          <a:ext cx="0" cy="0"/>
          <a:chOff x="0" y="0"/>
          <a:chExt cx="0" cy="0"/>
        </a:xfrm>
      </p:grpSpPr>
      <p:pic>
        <p:nvPicPr>
          <p:cNvPr id="126" name="Google Shape;126;p14"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27" name="Google Shape;127;p14"/>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28" name="Google Shape;128;p14"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29" name="Google Shape;129;p1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30" name="Google Shape;130;p14"/>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1" name="Google Shape;131;p14"/>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40057024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Divider - Orange - 08">
  <p:cSld name="Divider - Orange - 08">
    <p:spTree>
      <p:nvGrpSpPr>
        <p:cNvPr id="1" name="Shape 132"/>
        <p:cNvGrpSpPr/>
        <p:nvPr/>
      </p:nvGrpSpPr>
      <p:grpSpPr>
        <a:xfrm>
          <a:off x="0" y="0"/>
          <a:ext cx="0" cy="0"/>
          <a:chOff x="0" y="0"/>
          <a:chExt cx="0" cy="0"/>
        </a:xfrm>
      </p:grpSpPr>
      <p:pic>
        <p:nvPicPr>
          <p:cNvPr id="133" name="Google Shape;133;p15" title="54506516888_729c0a3f9c_c.jpg"/>
          <p:cNvPicPr preferRelativeResize="0"/>
          <p:nvPr/>
        </p:nvPicPr>
        <p:blipFill rotWithShape="1">
          <a:blip r:embed="rId2">
            <a:alphaModFix/>
          </a:blip>
          <a:srcRect l="1961" t="13084" b="5898"/>
          <a:stretch/>
        </p:blipFill>
        <p:spPr>
          <a:xfrm>
            <a:off x="0" y="0"/>
            <a:ext cx="9330275" cy="5143501"/>
          </a:xfrm>
          <a:prstGeom prst="rect">
            <a:avLst/>
          </a:prstGeom>
          <a:noFill/>
          <a:ln>
            <a:noFill/>
          </a:ln>
        </p:spPr>
      </p:pic>
      <p:sp>
        <p:nvSpPr>
          <p:cNvPr id="134" name="Google Shape;134;p15"/>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35" name="Google Shape;135;p15"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36" name="Google Shape;136;p1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37" name="Google Shape;137;p15"/>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8" name="Google Shape;138;p15"/>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6436930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ver Slide - Blue">
  <p:cSld name="Cover Slide - Blue">
    <p:spTree>
      <p:nvGrpSpPr>
        <p:cNvPr id="1" name="Shape 139"/>
        <p:cNvGrpSpPr/>
        <p:nvPr/>
      </p:nvGrpSpPr>
      <p:grpSpPr>
        <a:xfrm>
          <a:off x="0" y="0"/>
          <a:ext cx="0" cy="0"/>
          <a:chOff x="0" y="0"/>
          <a:chExt cx="0" cy="0"/>
        </a:xfrm>
      </p:grpSpPr>
      <p:sp>
        <p:nvSpPr>
          <p:cNvPr id="140" name="Google Shape;140;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41" name="Google Shape;141;p16" descr="&quot;&quot;"/>
          <p:cNvSpPr/>
          <p:nvPr/>
        </p:nvSpPr>
        <p:spPr>
          <a:xfrm>
            <a:off x="1125" y="0"/>
            <a:ext cx="9144000" cy="2743200"/>
          </a:xfrm>
          <a:prstGeom prst="rect">
            <a:avLst/>
          </a:prstGeom>
          <a:solidFill>
            <a:srgbClr val="488BC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16"/>
          <p:cNvSpPr txBox="1">
            <a:spLocks noGrp="1"/>
          </p:cNvSpPr>
          <p:nvPr>
            <p:ph type="sldNum" idx="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43" name="Google Shape;143;p16"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144" name="Google Shape;144;p16" descr="CDE logo"/>
          <p:cNvPicPr preferRelativeResize="0"/>
          <p:nvPr/>
        </p:nvPicPr>
        <p:blipFill rotWithShape="1">
          <a:blip r:embed="rId3">
            <a:alphaModFix/>
          </a:blip>
          <a:srcRect/>
          <a:stretch/>
        </p:blipFill>
        <p:spPr>
          <a:xfrm>
            <a:off x="2294525" y="746675"/>
            <a:ext cx="1456100" cy="919150"/>
          </a:xfrm>
          <a:prstGeom prst="rect">
            <a:avLst/>
          </a:prstGeom>
          <a:noFill/>
          <a:ln>
            <a:noFill/>
          </a:ln>
        </p:spPr>
      </p:pic>
      <p:sp>
        <p:nvSpPr>
          <p:cNvPr id="145" name="Google Shape;145;p16"/>
          <p:cNvSpPr txBox="1">
            <a:spLocks noGrp="1"/>
          </p:cNvSpPr>
          <p:nvPr>
            <p:ph type="title"/>
          </p:nvPr>
        </p:nvSpPr>
        <p:spPr>
          <a:xfrm>
            <a:off x="205525" y="2075700"/>
            <a:ext cx="5778300" cy="5313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46" name="Google Shape;146;p16"/>
          <p:cNvSpPr txBox="1">
            <a:spLocks noGrp="1"/>
          </p:cNvSpPr>
          <p:nvPr>
            <p:ph type="title" idx="3"/>
          </p:nvPr>
        </p:nvSpPr>
        <p:spPr>
          <a:xfrm>
            <a:off x="205525" y="2960750"/>
            <a:ext cx="5778300" cy="1040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2200"/>
              <a:buFont typeface="Roboto"/>
              <a:buNone/>
              <a:defRPr sz="2200">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47" name="Google Shape;147;p16"/>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8" name="Google Shape;148;p16"/>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39336538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heory of Change - Blue">
  <p:cSld name="Theory of Change - Blue">
    <p:spTree>
      <p:nvGrpSpPr>
        <p:cNvPr id="1" name="Shape 149"/>
        <p:cNvGrpSpPr/>
        <p:nvPr/>
      </p:nvGrpSpPr>
      <p:grpSpPr>
        <a:xfrm>
          <a:off x="0" y="0"/>
          <a:ext cx="0" cy="0"/>
          <a:chOff x="0" y="0"/>
          <a:chExt cx="0" cy="0"/>
        </a:xfrm>
      </p:grpSpPr>
      <p:pic>
        <p:nvPicPr>
          <p:cNvPr id="150" name="Google Shape;150;p17"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151" name="Google Shape;151;p17" descr="&quot;&quot;"/>
          <p:cNvCxnSpPr/>
          <p:nvPr/>
        </p:nvCxnSpPr>
        <p:spPr>
          <a:xfrm>
            <a:off x="56700" y="1282346"/>
            <a:ext cx="8989500" cy="0"/>
          </a:xfrm>
          <a:prstGeom prst="straightConnector1">
            <a:avLst/>
          </a:prstGeom>
          <a:noFill/>
          <a:ln w="9525" cap="flat" cmpd="sng">
            <a:solidFill>
              <a:srgbClr val="488BC9"/>
            </a:solidFill>
            <a:prstDash val="dot"/>
            <a:round/>
            <a:headEnd type="none" w="sm" len="sm"/>
            <a:tailEnd type="none" w="sm" len="sm"/>
          </a:ln>
        </p:spPr>
      </p:cxnSp>
      <p:cxnSp>
        <p:nvCxnSpPr>
          <p:cNvPr id="152" name="Google Shape;152;p17" descr="&quot;&quot;"/>
          <p:cNvCxnSpPr/>
          <p:nvPr/>
        </p:nvCxnSpPr>
        <p:spPr>
          <a:xfrm>
            <a:off x="3130417" y="1632525"/>
            <a:ext cx="0" cy="674700"/>
          </a:xfrm>
          <a:prstGeom prst="straightConnector1">
            <a:avLst/>
          </a:prstGeom>
          <a:noFill/>
          <a:ln w="9525" cap="flat" cmpd="sng">
            <a:solidFill>
              <a:srgbClr val="488BC9"/>
            </a:solidFill>
            <a:prstDash val="dot"/>
            <a:round/>
            <a:headEnd type="none" w="sm" len="sm"/>
            <a:tailEnd type="none" w="sm" len="sm"/>
          </a:ln>
        </p:spPr>
      </p:cxnSp>
      <p:cxnSp>
        <p:nvCxnSpPr>
          <p:cNvPr id="153" name="Google Shape;153;p17" descr="&quot;&quot;"/>
          <p:cNvCxnSpPr/>
          <p:nvPr/>
        </p:nvCxnSpPr>
        <p:spPr>
          <a:xfrm>
            <a:off x="5120450" y="1632525"/>
            <a:ext cx="0" cy="674700"/>
          </a:xfrm>
          <a:prstGeom prst="straightConnector1">
            <a:avLst/>
          </a:prstGeom>
          <a:noFill/>
          <a:ln w="9525" cap="flat" cmpd="sng">
            <a:solidFill>
              <a:srgbClr val="488BC9"/>
            </a:solidFill>
            <a:prstDash val="dot"/>
            <a:round/>
            <a:headEnd type="none" w="sm" len="sm"/>
            <a:tailEnd type="none" w="sm" len="sm"/>
          </a:ln>
        </p:spPr>
      </p:cxnSp>
      <p:cxnSp>
        <p:nvCxnSpPr>
          <p:cNvPr id="154" name="Google Shape;154;p17" descr="&quot;&quot;"/>
          <p:cNvCxnSpPr/>
          <p:nvPr/>
        </p:nvCxnSpPr>
        <p:spPr>
          <a:xfrm>
            <a:off x="7110483" y="1632525"/>
            <a:ext cx="0" cy="674700"/>
          </a:xfrm>
          <a:prstGeom prst="straightConnector1">
            <a:avLst/>
          </a:prstGeom>
          <a:noFill/>
          <a:ln w="9525" cap="flat" cmpd="sng">
            <a:solidFill>
              <a:srgbClr val="488BC9"/>
            </a:solidFill>
            <a:prstDash val="dot"/>
            <a:round/>
            <a:headEnd type="none" w="sm" len="sm"/>
            <a:tailEnd type="none" w="sm" len="sm"/>
          </a:ln>
        </p:spPr>
      </p:cxnSp>
      <p:cxnSp>
        <p:nvCxnSpPr>
          <p:cNvPr id="155" name="Google Shape;155;p17" descr="&quot;&quot;"/>
          <p:cNvCxnSpPr/>
          <p:nvPr/>
        </p:nvCxnSpPr>
        <p:spPr>
          <a:xfrm>
            <a:off x="56700" y="2409466"/>
            <a:ext cx="9030600" cy="0"/>
          </a:xfrm>
          <a:prstGeom prst="straightConnector1">
            <a:avLst/>
          </a:prstGeom>
          <a:noFill/>
          <a:ln w="9525" cap="flat" cmpd="sng">
            <a:solidFill>
              <a:srgbClr val="488BC9"/>
            </a:solidFill>
            <a:prstDash val="dot"/>
            <a:round/>
            <a:headEnd type="none" w="sm" len="sm"/>
            <a:tailEnd type="none" w="sm" len="sm"/>
          </a:ln>
        </p:spPr>
      </p:cxnSp>
      <p:cxnSp>
        <p:nvCxnSpPr>
          <p:cNvPr id="156" name="Google Shape;156;p17" descr="&quot;&quot;"/>
          <p:cNvCxnSpPr/>
          <p:nvPr/>
        </p:nvCxnSpPr>
        <p:spPr>
          <a:xfrm>
            <a:off x="56700" y="3016625"/>
            <a:ext cx="9030600" cy="0"/>
          </a:xfrm>
          <a:prstGeom prst="straightConnector1">
            <a:avLst/>
          </a:prstGeom>
          <a:noFill/>
          <a:ln w="9525" cap="flat" cmpd="sng">
            <a:solidFill>
              <a:srgbClr val="488BC9"/>
            </a:solidFill>
            <a:prstDash val="dot"/>
            <a:round/>
            <a:headEnd type="none" w="sm" len="sm"/>
            <a:tailEnd type="none" w="sm" len="sm"/>
          </a:ln>
        </p:spPr>
      </p:cxnSp>
      <p:cxnSp>
        <p:nvCxnSpPr>
          <p:cNvPr id="157" name="Google Shape;157;p17" descr="&quot;&quot;"/>
          <p:cNvCxnSpPr/>
          <p:nvPr/>
        </p:nvCxnSpPr>
        <p:spPr>
          <a:xfrm>
            <a:off x="56700" y="588900"/>
            <a:ext cx="8989500" cy="0"/>
          </a:xfrm>
          <a:prstGeom prst="straightConnector1">
            <a:avLst/>
          </a:prstGeom>
          <a:noFill/>
          <a:ln w="9525" cap="flat" cmpd="sng">
            <a:solidFill>
              <a:srgbClr val="488BC9"/>
            </a:solidFill>
            <a:prstDash val="dot"/>
            <a:round/>
            <a:headEnd type="none" w="sm" len="sm"/>
            <a:tailEnd type="none" w="sm" len="sm"/>
          </a:ln>
        </p:spPr>
      </p:cxnSp>
      <p:pic>
        <p:nvPicPr>
          <p:cNvPr id="158" name="Google Shape;158;p17"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59" name="Google Shape;159;p17"/>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0" name="Google Shape;160;p17"/>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
        <p:nvSpPr>
          <p:cNvPr id="161" name="Google Shape;161;p17"/>
          <p:cNvSpPr txBox="1">
            <a:spLocks noGrp="1"/>
          </p:cNvSpPr>
          <p:nvPr>
            <p:ph type="title"/>
          </p:nvPr>
        </p:nvSpPr>
        <p:spPr>
          <a:xfrm>
            <a:off x="311700" y="105100"/>
            <a:ext cx="8242500" cy="4839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3149189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lide with image - Blue">
  <p:cSld name="Slide with image - Blue">
    <p:spTree>
      <p:nvGrpSpPr>
        <p:cNvPr id="1" name="Shape 162"/>
        <p:cNvGrpSpPr/>
        <p:nvPr/>
      </p:nvGrpSpPr>
      <p:grpSpPr>
        <a:xfrm>
          <a:off x="0" y="0"/>
          <a:ext cx="0" cy="0"/>
          <a:chOff x="0" y="0"/>
          <a:chExt cx="0" cy="0"/>
        </a:xfrm>
      </p:grpSpPr>
      <p:pic>
        <p:nvPicPr>
          <p:cNvPr id="163" name="Google Shape;163;p18"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164" name="Google Shape;164;p18"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165" name="Google Shape;165;p18"/>
          <p:cNvSpPr txBox="1">
            <a:spLocks noGrp="1"/>
          </p:cNvSpPr>
          <p:nvPr>
            <p:ph type="title"/>
          </p:nvPr>
        </p:nvSpPr>
        <p:spPr>
          <a:xfrm>
            <a:off x="311700" y="105100"/>
            <a:ext cx="82425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66" name="Google Shape;166;p18"/>
          <p:cNvSpPr txBox="1">
            <a:spLocks noGrp="1"/>
          </p:cNvSpPr>
          <p:nvPr>
            <p:ph type="body" idx="1"/>
          </p:nvPr>
        </p:nvSpPr>
        <p:spPr>
          <a:xfrm>
            <a:off x="311700" y="1152475"/>
            <a:ext cx="77307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pic>
        <p:nvPicPr>
          <p:cNvPr id="167" name="Google Shape;167;p18"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68" name="Google Shape;168;p18"/>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9" name="Google Shape;169;p18"/>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6114351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lide without image - Blue">
  <p:cSld name="Slide without image - Blue">
    <p:spTree>
      <p:nvGrpSpPr>
        <p:cNvPr id="1" name="Shape 170"/>
        <p:cNvGrpSpPr/>
        <p:nvPr/>
      </p:nvGrpSpPr>
      <p:grpSpPr>
        <a:xfrm>
          <a:off x="0" y="0"/>
          <a:ext cx="0" cy="0"/>
          <a:chOff x="0" y="0"/>
          <a:chExt cx="0" cy="0"/>
        </a:xfrm>
      </p:grpSpPr>
      <p:pic>
        <p:nvPicPr>
          <p:cNvPr id="171" name="Google Shape;171;p19"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172" name="Google Shape;172;p19"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173" name="Google Shape;173;p19"/>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74" name="Google Shape;174;p19"/>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pic>
        <p:nvPicPr>
          <p:cNvPr id="175" name="Google Shape;175;p19"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76" name="Google Shape;176;p19"/>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7" name="Google Shape;177;p19"/>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31307929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lide without image - Blue 1">
  <p:cSld name="Slide without image - Blue 1">
    <p:spTree>
      <p:nvGrpSpPr>
        <p:cNvPr id="1" name="Shape 178"/>
        <p:cNvGrpSpPr/>
        <p:nvPr/>
      </p:nvGrpSpPr>
      <p:grpSpPr>
        <a:xfrm>
          <a:off x="0" y="0"/>
          <a:ext cx="0" cy="0"/>
          <a:chOff x="0" y="0"/>
          <a:chExt cx="0" cy="0"/>
        </a:xfrm>
      </p:grpSpPr>
      <p:cxnSp>
        <p:nvCxnSpPr>
          <p:cNvPr id="179" name="Google Shape;179;p20"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180" name="Google Shape;180;p20"/>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81" name="Google Shape;181;p20"/>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pic>
        <p:nvPicPr>
          <p:cNvPr id="182" name="Google Shape;182;p20"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sp>
        <p:nvSpPr>
          <p:cNvPr id="183" name="Google Shape;183;p20"/>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4" name="Google Shape;184;p20"/>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11068043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Divider - Blue - 01">
  <p:cSld name="Divider - Blue - 01">
    <p:spTree>
      <p:nvGrpSpPr>
        <p:cNvPr id="1" name="Shape 185"/>
        <p:cNvGrpSpPr/>
        <p:nvPr/>
      </p:nvGrpSpPr>
      <p:grpSpPr>
        <a:xfrm>
          <a:off x="0" y="0"/>
          <a:ext cx="0" cy="0"/>
          <a:chOff x="0" y="0"/>
          <a:chExt cx="0" cy="0"/>
        </a:xfrm>
      </p:grpSpPr>
      <p:pic>
        <p:nvPicPr>
          <p:cNvPr id="186" name="Google Shape;186;p21" descr="Photo of middle school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87" name="Google Shape;187;p21"/>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88" name="Google Shape;188;p21"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89" name="Google Shape;189;p21"/>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0" name="Google Shape;190;p21"/>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11008378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Divider - Blue - 02">
  <p:cSld name="Divider - Blue - 02">
    <p:spTree>
      <p:nvGrpSpPr>
        <p:cNvPr id="1" name="Shape 191"/>
        <p:cNvGrpSpPr/>
        <p:nvPr/>
      </p:nvGrpSpPr>
      <p:grpSpPr>
        <a:xfrm>
          <a:off x="0" y="0"/>
          <a:ext cx="0" cy="0"/>
          <a:chOff x="0" y="0"/>
          <a:chExt cx="0" cy="0"/>
        </a:xfrm>
      </p:grpSpPr>
      <p:pic>
        <p:nvPicPr>
          <p:cNvPr id="192" name="Google Shape;192;p22" title="54516919928_0d2b41de48_c.jpg"/>
          <p:cNvPicPr preferRelativeResize="0"/>
          <p:nvPr/>
        </p:nvPicPr>
        <p:blipFill rotWithShape="1">
          <a:blip r:embed="rId2">
            <a:alphaModFix/>
          </a:blip>
          <a:srcRect t="8243" b="8243"/>
          <a:stretch/>
        </p:blipFill>
        <p:spPr>
          <a:xfrm>
            <a:off x="0" y="0"/>
            <a:ext cx="9233150" cy="5143501"/>
          </a:xfrm>
          <a:prstGeom prst="rect">
            <a:avLst/>
          </a:prstGeom>
          <a:noFill/>
          <a:ln>
            <a:noFill/>
          </a:ln>
        </p:spPr>
      </p:pic>
      <p:sp>
        <p:nvSpPr>
          <p:cNvPr id="193" name="Google Shape;193;p22"/>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94" name="Google Shape;194;p2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95" name="Google Shape;195;p22"/>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6" name="Google Shape;196;p22"/>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26204747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Divider - Blue - 04">
  <p:cSld name="Divider - Blue - 04">
    <p:spTree>
      <p:nvGrpSpPr>
        <p:cNvPr id="1" name="Shape 203"/>
        <p:cNvGrpSpPr/>
        <p:nvPr/>
      </p:nvGrpSpPr>
      <p:grpSpPr>
        <a:xfrm>
          <a:off x="0" y="0"/>
          <a:ext cx="0" cy="0"/>
          <a:chOff x="0" y="0"/>
          <a:chExt cx="0" cy="0"/>
        </a:xfrm>
      </p:grpSpPr>
      <p:pic>
        <p:nvPicPr>
          <p:cNvPr id="204" name="Google Shape;204;p24" title="54749295459_4707809850_c.jpg"/>
          <p:cNvPicPr preferRelativeResize="0"/>
          <p:nvPr/>
        </p:nvPicPr>
        <p:blipFill rotWithShape="1">
          <a:blip r:embed="rId2">
            <a:alphaModFix/>
          </a:blip>
          <a:srcRect t="9740" b="6219"/>
          <a:stretch/>
        </p:blipFill>
        <p:spPr>
          <a:xfrm>
            <a:off x="0" y="0"/>
            <a:ext cx="9144000" cy="5143501"/>
          </a:xfrm>
          <a:prstGeom prst="rect">
            <a:avLst/>
          </a:prstGeom>
          <a:noFill/>
          <a:ln>
            <a:noFill/>
          </a:ln>
        </p:spPr>
      </p:pic>
      <p:sp>
        <p:nvSpPr>
          <p:cNvPr id="205" name="Google Shape;205;p24"/>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206" name="Google Shape;206;p24"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07" name="Google Shape;207;p24"/>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8" name="Google Shape;208;p24"/>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24773912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Divider - Blue - 08">
  <p:cSld name="Divider - Blue - 08">
    <p:spTree>
      <p:nvGrpSpPr>
        <p:cNvPr id="1" name="Shape 209"/>
        <p:cNvGrpSpPr/>
        <p:nvPr/>
      </p:nvGrpSpPr>
      <p:grpSpPr>
        <a:xfrm>
          <a:off x="0" y="0"/>
          <a:ext cx="0" cy="0"/>
          <a:chOff x="0" y="0"/>
          <a:chExt cx="0" cy="0"/>
        </a:xfrm>
      </p:grpSpPr>
      <p:pic>
        <p:nvPicPr>
          <p:cNvPr id="210" name="Google Shape;210;p25" title="53927072381_3976e6a604_c.jpg"/>
          <p:cNvPicPr preferRelativeResize="0"/>
          <p:nvPr/>
        </p:nvPicPr>
        <p:blipFill rotWithShape="1">
          <a:blip r:embed="rId2">
            <a:alphaModFix/>
          </a:blip>
          <a:srcRect l="1078" t="12603" b="3987"/>
          <a:stretch/>
        </p:blipFill>
        <p:spPr>
          <a:xfrm>
            <a:off x="0" y="0"/>
            <a:ext cx="9144000" cy="5143501"/>
          </a:xfrm>
          <a:prstGeom prst="rect">
            <a:avLst/>
          </a:prstGeom>
          <a:noFill/>
          <a:ln>
            <a:noFill/>
          </a:ln>
        </p:spPr>
      </p:pic>
      <p:sp>
        <p:nvSpPr>
          <p:cNvPr id="211" name="Google Shape;211;p25"/>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212" name="Google Shape;212;p25"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13" name="Google Shape;213;p25"/>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4" name="Google Shape;214;p25"/>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23500542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Divider - Blue - 07">
  <p:cSld name="Divider - Blue - 07">
    <p:spTree>
      <p:nvGrpSpPr>
        <p:cNvPr id="1" name="Shape 215"/>
        <p:cNvGrpSpPr/>
        <p:nvPr/>
      </p:nvGrpSpPr>
      <p:grpSpPr>
        <a:xfrm>
          <a:off x="0" y="0"/>
          <a:ext cx="0" cy="0"/>
          <a:chOff x="0" y="0"/>
          <a:chExt cx="0" cy="0"/>
        </a:xfrm>
      </p:grpSpPr>
      <p:pic>
        <p:nvPicPr>
          <p:cNvPr id="216" name="Google Shape;216;p26" title="53741816098_80a66242e4_c.jpg"/>
          <p:cNvPicPr preferRelativeResize="0"/>
          <p:nvPr/>
        </p:nvPicPr>
        <p:blipFill rotWithShape="1">
          <a:blip r:embed="rId2">
            <a:alphaModFix/>
          </a:blip>
          <a:srcRect t="7218" b="9337"/>
          <a:stretch/>
        </p:blipFill>
        <p:spPr>
          <a:xfrm>
            <a:off x="0" y="0"/>
            <a:ext cx="9200875" cy="5143500"/>
          </a:xfrm>
          <a:prstGeom prst="rect">
            <a:avLst/>
          </a:prstGeom>
          <a:noFill/>
          <a:ln>
            <a:noFill/>
          </a:ln>
        </p:spPr>
      </p:pic>
      <p:sp>
        <p:nvSpPr>
          <p:cNvPr id="217" name="Google Shape;217;p26"/>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218" name="Google Shape;218;p26"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19" name="Google Shape;219;p26"/>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0" name="Google Shape;220;p26"/>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7950822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Divider - Blue - 06">
  <p:cSld name="Divider - Blue - 06">
    <p:spTree>
      <p:nvGrpSpPr>
        <p:cNvPr id="1" name="Shape 221"/>
        <p:cNvGrpSpPr/>
        <p:nvPr/>
      </p:nvGrpSpPr>
      <p:grpSpPr>
        <a:xfrm>
          <a:off x="0" y="0"/>
          <a:ext cx="0" cy="0"/>
          <a:chOff x="0" y="0"/>
          <a:chExt cx="0" cy="0"/>
        </a:xfrm>
      </p:grpSpPr>
      <p:pic>
        <p:nvPicPr>
          <p:cNvPr id="222" name="Google Shape;222;p27" descr="Photo of middle school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223" name="Google Shape;223;p27"/>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ckwell"/>
              <a:buNone/>
              <a:defRPr>
                <a:solidFill>
                  <a:schemeClr val="lt1"/>
                </a:solidFill>
                <a:latin typeface="Rockwell"/>
                <a:ea typeface="Rockwell"/>
                <a:cs typeface="Rockwell"/>
                <a:sym typeface="Rockwell"/>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224" name="Google Shape;224;p27"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25" name="Google Shape;225;p27"/>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6" name="Google Shape;226;p27"/>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extLst>
      <p:ext uri="{BB962C8B-B14F-4D97-AF65-F5344CB8AC3E}">
        <p14:creationId xmlns:p14="http://schemas.microsoft.com/office/powerpoint/2010/main" val="14512872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heory of Change - Orange">
  <p:cSld name="Theory of Change - Orange">
    <p:spTree>
      <p:nvGrpSpPr>
        <p:cNvPr id="1" name="Shape 233"/>
        <p:cNvGrpSpPr/>
        <p:nvPr/>
      </p:nvGrpSpPr>
      <p:grpSpPr>
        <a:xfrm>
          <a:off x="0" y="0"/>
          <a:ext cx="0" cy="0"/>
          <a:chOff x="0" y="0"/>
          <a:chExt cx="0" cy="0"/>
        </a:xfrm>
      </p:grpSpPr>
      <p:sp>
        <p:nvSpPr>
          <p:cNvPr id="234" name="Google Shape;234;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35" name="Google Shape;235;p29"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236" name="Google Shape;236;p29" descr="&quot;&quot;"/>
          <p:cNvCxnSpPr/>
          <p:nvPr/>
        </p:nvCxnSpPr>
        <p:spPr>
          <a:xfrm>
            <a:off x="77250" y="1309946"/>
            <a:ext cx="8989500" cy="0"/>
          </a:xfrm>
          <a:prstGeom prst="straightConnector1">
            <a:avLst/>
          </a:prstGeom>
          <a:noFill/>
          <a:ln w="9525" cap="flat" cmpd="sng">
            <a:solidFill>
              <a:srgbClr val="EF7521"/>
            </a:solidFill>
            <a:prstDash val="dot"/>
            <a:round/>
            <a:headEnd type="none" w="sm" len="sm"/>
            <a:tailEnd type="none" w="sm" len="sm"/>
          </a:ln>
        </p:spPr>
      </p:cxnSp>
      <p:cxnSp>
        <p:nvCxnSpPr>
          <p:cNvPr id="237" name="Google Shape;237;p29" descr="&quot;&quot;"/>
          <p:cNvCxnSpPr/>
          <p:nvPr/>
        </p:nvCxnSpPr>
        <p:spPr>
          <a:xfrm>
            <a:off x="3130417"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238" name="Google Shape;238;p29" descr="&quot;&quot;"/>
          <p:cNvCxnSpPr/>
          <p:nvPr/>
        </p:nvCxnSpPr>
        <p:spPr>
          <a:xfrm>
            <a:off x="5120450"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239" name="Google Shape;239;p29" descr="&quot;&quot;"/>
          <p:cNvCxnSpPr/>
          <p:nvPr/>
        </p:nvCxnSpPr>
        <p:spPr>
          <a:xfrm>
            <a:off x="7110483"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240" name="Google Shape;240;p29"/>
          <p:cNvCxnSpPr/>
          <p:nvPr/>
        </p:nvCxnSpPr>
        <p:spPr>
          <a:xfrm>
            <a:off x="56700" y="2409366"/>
            <a:ext cx="9030600" cy="0"/>
          </a:xfrm>
          <a:prstGeom prst="straightConnector1">
            <a:avLst/>
          </a:prstGeom>
          <a:noFill/>
          <a:ln w="9525" cap="flat" cmpd="sng">
            <a:solidFill>
              <a:srgbClr val="EF7521"/>
            </a:solidFill>
            <a:prstDash val="dot"/>
            <a:round/>
            <a:headEnd type="none" w="sm" len="sm"/>
            <a:tailEnd type="none" w="sm" len="sm"/>
          </a:ln>
        </p:spPr>
      </p:cxnSp>
      <p:cxnSp>
        <p:nvCxnSpPr>
          <p:cNvPr id="241" name="Google Shape;241;p29"/>
          <p:cNvCxnSpPr/>
          <p:nvPr/>
        </p:nvCxnSpPr>
        <p:spPr>
          <a:xfrm>
            <a:off x="123875" y="2975025"/>
            <a:ext cx="9030600" cy="0"/>
          </a:xfrm>
          <a:prstGeom prst="straightConnector1">
            <a:avLst/>
          </a:prstGeom>
          <a:noFill/>
          <a:ln w="9525" cap="flat" cmpd="sng">
            <a:solidFill>
              <a:srgbClr val="EF7521"/>
            </a:solidFill>
            <a:prstDash val="dot"/>
            <a:round/>
            <a:headEnd type="none" w="sm" len="sm"/>
            <a:tailEnd type="none" w="sm" len="sm"/>
          </a:ln>
        </p:spPr>
      </p:cxnSp>
      <p:cxnSp>
        <p:nvCxnSpPr>
          <p:cNvPr id="242" name="Google Shape;242;p29" descr="&quot;&quot;"/>
          <p:cNvCxnSpPr/>
          <p:nvPr/>
        </p:nvCxnSpPr>
        <p:spPr>
          <a:xfrm>
            <a:off x="77250" y="575100"/>
            <a:ext cx="8989500" cy="0"/>
          </a:xfrm>
          <a:prstGeom prst="straightConnector1">
            <a:avLst/>
          </a:prstGeom>
          <a:noFill/>
          <a:ln w="9525" cap="flat" cmpd="sng">
            <a:solidFill>
              <a:srgbClr val="EF7521"/>
            </a:solidFill>
            <a:prstDash val="dot"/>
            <a:round/>
            <a:headEnd type="none" w="sm" len="sm"/>
            <a:tailEnd type="none" w="sm" len="sm"/>
          </a:ln>
        </p:spPr>
      </p:cxnSp>
      <p:pic>
        <p:nvPicPr>
          <p:cNvPr id="243" name="Google Shape;243;p29"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44" name="Google Shape;244;p29"/>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5" name="Google Shape;245;p29"/>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
        <p:nvSpPr>
          <p:cNvPr id="246" name="Google Shape;246;p29"/>
          <p:cNvSpPr txBox="1"/>
          <p:nvPr/>
        </p:nvSpPr>
        <p:spPr>
          <a:xfrm>
            <a:off x="184775" y="109700"/>
            <a:ext cx="6488100" cy="40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247" name="Google Shape;247;p29"/>
          <p:cNvSpPr txBox="1">
            <a:spLocks noGrp="1"/>
          </p:cNvSpPr>
          <p:nvPr>
            <p:ph type="title"/>
          </p:nvPr>
        </p:nvSpPr>
        <p:spPr>
          <a:xfrm>
            <a:off x="311700" y="105100"/>
            <a:ext cx="8242500" cy="4701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42871453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lide blank - blue">
  <p:cSld name="Slide blank - blue">
    <p:spTree>
      <p:nvGrpSpPr>
        <p:cNvPr id="1" name="Shape 248"/>
        <p:cNvGrpSpPr/>
        <p:nvPr/>
      </p:nvGrpSpPr>
      <p:grpSpPr>
        <a:xfrm>
          <a:off x="0" y="0"/>
          <a:ext cx="0" cy="0"/>
          <a:chOff x="0" y="0"/>
          <a:chExt cx="0" cy="0"/>
        </a:xfrm>
      </p:grpSpPr>
      <p:pic>
        <p:nvPicPr>
          <p:cNvPr id="249" name="Google Shape;249;p30"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250" name="Google Shape;250;p30"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51" name="Google Shape;251;p30"/>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2" name="Google Shape;252;p30"/>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i="0" u="none" strike="noStrike" cap="none">
                <a:solidFill>
                  <a:schemeClr val="dk1"/>
                </a:solidFill>
                <a:latin typeface="Roboto"/>
                <a:ea typeface="Roboto"/>
                <a:cs typeface="Roboto"/>
                <a:sym typeface="Roboto"/>
              </a:rPr>
              <a:t> </a:t>
            </a:r>
            <a:fld id="{00000000-1234-1234-1234-123412341234}" type="slidenum">
              <a:rPr lang="en"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
        <p:nvSpPr>
          <p:cNvPr id="253" name="Google Shape;253;p30"/>
          <p:cNvSpPr txBox="1">
            <a:spLocks noGrp="1"/>
          </p:cNvSpPr>
          <p:nvPr>
            <p:ph type="title"/>
          </p:nvPr>
        </p:nvSpPr>
        <p:spPr>
          <a:xfrm>
            <a:off x="311700" y="105100"/>
            <a:ext cx="82425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3107450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26" Type="http://schemas.openxmlformats.org/officeDocument/2006/relationships/slideLayout" Target="../slideLayouts/slideLayout35.xml"/><Relationship Id="rId3" Type="http://schemas.openxmlformats.org/officeDocument/2006/relationships/slideLayout" Target="../slideLayouts/slideLayout12.xml"/><Relationship Id="rId21" Type="http://schemas.openxmlformats.org/officeDocument/2006/relationships/slideLayout" Target="../slideLayouts/slideLayout30.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5" Type="http://schemas.openxmlformats.org/officeDocument/2006/relationships/slideLayout" Target="../slideLayouts/slideLayout34.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24" Type="http://schemas.openxmlformats.org/officeDocument/2006/relationships/slideLayout" Target="../slideLayouts/slideLayout33.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slideLayout" Target="../slideLayouts/slideLayout32.xml"/><Relationship Id="rId28" Type="http://schemas.openxmlformats.org/officeDocument/2006/relationships/theme" Target="../theme/theme2.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slideLayout" Target="../slideLayouts/slideLayout31.xml"/><Relationship Id="rId27"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62" r:id="rId5"/>
    <p:sldLayoutId id="2147483664" r:id="rId6"/>
    <p:sldLayoutId id="2147483665" r:id="rId7"/>
    <p:sldLayoutId id="2147483666" r:id="rId8"/>
    <p:sldLayoutId id="214748367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Tree>
    <p:extLst>
      <p:ext uri="{BB962C8B-B14F-4D97-AF65-F5344CB8AC3E}">
        <p14:creationId xmlns:p14="http://schemas.microsoft.com/office/powerpoint/2010/main" val="3741260922"/>
      </p:ext>
    </p:extLst>
  </p:cSld>
  <p:clrMap bg1="lt1" tx1="dk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1" r:id="rId22"/>
    <p:sldLayoutId id="2147483702" r:id="rId23"/>
    <p:sldLayoutId id="2147483703" r:id="rId24"/>
    <p:sldLayoutId id="2147483704" r:id="rId25"/>
    <p:sldLayoutId id="2147483706" r:id="rId26"/>
    <p:sldLayoutId id="2147483707" r:id="rId2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36.xml"/><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hyperlink" Target="https://acrobat.adobe.com/id/urn:aaid:sc:VA6C2:ac6f8785-1673-474c-ba8a-95c99d290363" TargetMode="External"/><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drcedirect.com/all/eca-portal-v2-ui/#/login/WIDA" TargetMode="External"/><Relationship Id="rId2" Type="http://schemas.openxmlformats.org/officeDocument/2006/relationships/notesSlide" Target="../notesSlides/notesSlide11.xml"/><Relationship Id="rId1" Type="http://schemas.openxmlformats.org/officeDocument/2006/relationships/slideLayout" Target="../slideLayouts/slideLayout3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ed.cde.state.co.us/cdereval/pupilmembership-statistics" TargetMode="External"/><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45"/>
          <p:cNvSpPr txBox="1">
            <a:spLocks noGrp="1"/>
          </p:cNvSpPr>
          <p:nvPr>
            <p:ph type="title" idx="3"/>
          </p:nvPr>
        </p:nvSpPr>
        <p:spPr>
          <a:xfrm>
            <a:off x="138356" y="2774573"/>
            <a:ext cx="5239088" cy="1278245"/>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sz="2000" b="1" dirty="0"/>
              <a:t>ACCESS Timing in Colorado</a:t>
            </a:r>
            <a:br>
              <a:rPr lang="en" sz="2000" b="1" dirty="0"/>
            </a:br>
            <a:br>
              <a:rPr lang="en" sz="1600" dirty="0"/>
            </a:br>
            <a:r>
              <a:rPr lang="en" sz="1600" dirty="0"/>
              <a:t>CDE Assessment Division</a:t>
            </a:r>
            <a:br>
              <a:rPr lang="en" sz="1600" dirty="0"/>
            </a:br>
            <a:r>
              <a:rPr lang="en" sz="1600" dirty="0"/>
              <a:t>Fall 2026</a:t>
            </a:r>
            <a:endParaRPr lang="en" sz="1200" dirty="0"/>
          </a:p>
        </p:txBody>
      </p:sp>
      <p:sp>
        <p:nvSpPr>
          <p:cNvPr id="374" name="Google Shape;374;p45">
            <a:extLst>
              <a:ext uri="{C183D7F6-B498-43B3-948B-1728B52AA6E4}">
                <adec:decorative xmlns:adec="http://schemas.microsoft.com/office/drawing/2017/decorative" val="1"/>
              </a:ext>
            </a:extLst>
          </p:cNvPr>
          <p:cNvSpPr/>
          <p:nvPr/>
        </p:nvSpPr>
        <p:spPr>
          <a:xfrm>
            <a:off x="5953375" y="0"/>
            <a:ext cx="3190500" cy="4310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7" name="Picture 6" descr="Student artwork: colorful chalk pastel drawings of hearts.">
            <a:extLst>
              <a:ext uri="{FF2B5EF4-FFF2-40B4-BE49-F238E27FC236}">
                <a16:creationId xmlns:a16="http://schemas.microsoft.com/office/drawing/2014/main" id="{09DC4157-63CF-A9AB-7747-B3984CD40ACF}"/>
              </a:ext>
            </a:extLst>
          </p:cNvPr>
          <p:cNvPicPr>
            <a:picLocks noChangeAspect="1"/>
          </p:cNvPicPr>
          <p:nvPr/>
        </p:nvPicPr>
        <p:blipFill>
          <a:blip r:embed="rId3"/>
          <a:stretch>
            <a:fillRect/>
          </a:stretch>
        </p:blipFill>
        <p:spPr>
          <a:xfrm>
            <a:off x="5534274" y="-1"/>
            <a:ext cx="3645851" cy="51935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AA2B3-D27A-0B1C-11A8-866D8BCD3596}"/>
              </a:ext>
            </a:extLst>
          </p:cNvPr>
          <p:cNvSpPr>
            <a:spLocks noGrp="1"/>
          </p:cNvSpPr>
          <p:nvPr>
            <p:ph type="title"/>
          </p:nvPr>
        </p:nvSpPr>
        <p:spPr/>
        <p:txBody>
          <a:bodyPr/>
          <a:lstStyle/>
          <a:p>
            <a:r>
              <a:rPr lang="en-US" dirty="0"/>
              <a:t>Agenda</a:t>
            </a:r>
          </a:p>
        </p:txBody>
      </p:sp>
      <p:sp>
        <p:nvSpPr>
          <p:cNvPr id="4" name="TextBox 3">
            <a:extLst>
              <a:ext uri="{FF2B5EF4-FFF2-40B4-BE49-F238E27FC236}">
                <a16:creationId xmlns:a16="http://schemas.microsoft.com/office/drawing/2014/main" id="{6E6197D2-4201-BAA4-DC8C-A7BD34200AE2}"/>
              </a:ext>
            </a:extLst>
          </p:cNvPr>
          <p:cNvSpPr txBox="1"/>
          <p:nvPr/>
        </p:nvSpPr>
        <p:spPr>
          <a:xfrm>
            <a:off x="1144177" y="962568"/>
            <a:ext cx="6688049" cy="3539430"/>
          </a:xfrm>
          <a:prstGeom prst="rect">
            <a:avLst/>
          </a:prstGeom>
          <a:noFill/>
        </p:spPr>
        <p:txBody>
          <a:bodyPr wrap="square" rtlCol="0">
            <a:spAutoFit/>
          </a:bodyPr>
          <a:lstStyle/>
          <a:p>
            <a:pPr marL="285750" indent="-285750">
              <a:buFont typeface="Arial" panose="020B0604020202020204" pitchFamily="34" charset="0"/>
              <a:buChar char="•"/>
            </a:pPr>
            <a:r>
              <a:rPr lang="en-US" dirty="0"/>
              <a:t>Colorado Law: C.R.S. 22-7-1006.3(1)(e)</a:t>
            </a:r>
          </a:p>
          <a:p>
            <a:pPr marL="285750" indent="-285750">
              <a:buFont typeface="Arial" panose="020B0604020202020204" pitchFamily="34" charset="0"/>
              <a:buChar char="•"/>
            </a:pPr>
            <a:r>
              <a:rPr lang="en-US" dirty="0"/>
              <a:t>Student-Centered Testing</a:t>
            </a:r>
          </a:p>
          <a:p>
            <a:pPr marL="285750" indent="-285750">
              <a:buFont typeface="Arial" panose="020B0604020202020204" pitchFamily="34" charset="0"/>
              <a:buChar char="•"/>
            </a:pPr>
            <a:r>
              <a:rPr lang="en-US" dirty="0"/>
              <a:t>Historical Expectations</a:t>
            </a:r>
          </a:p>
          <a:p>
            <a:pPr marL="285750" indent="-285750">
              <a:buFont typeface="Arial" panose="020B0604020202020204" pitchFamily="34" charset="0"/>
              <a:buChar char="•"/>
            </a:pPr>
            <a:r>
              <a:rPr lang="en-US" dirty="0"/>
              <a:t>ACCESS Item Information</a:t>
            </a:r>
          </a:p>
          <a:p>
            <a:pPr marL="285750" indent="-285750">
              <a:buFont typeface="Arial" panose="020B0604020202020204" pitchFamily="34" charset="0"/>
              <a:buChar char="•"/>
            </a:pPr>
            <a:r>
              <a:rPr lang="en-US" dirty="0"/>
              <a:t>Colorado Timing Expectations</a:t>
            </a:r>
          </a:p>
          <a:p>
            <a:pPr marL="285750" indent="-285750">
              <a:buFont typeface="Arial" panose="020B0604020202020204" pitchFamily="34" charset="0"/>
              <a:buChar char="•"/>
            </a:pPr>
            <a:r>
              <a:rPr lang="en-US" dirty="0"/>
              <a:t>Accountability</a:t>
            </a:r>
          </a:p>
          <a:p>
            <a:pPr marL="285750" indent="-285750">
              <a:buFont typeface="Arial" panose="020B0604020202020204" pitchFamily="34" charset="0"/>
              <a:buChar char="•"/>
            </a:pPr>
            <a:r>
              <a:rPr lang="en-US" dirty="0"/>
              <a:t>Student Status Report in WIDA AMS</a:t>
            </a:r>
          </a:p>
          <a:p>
            <a:pPr marL="285750" lvl="2" indent="-285750">
              <a:buFont typeface="Arial" panose="020B0604020202020204" pitchFamily="34" charset="0"/>
              <a:buChar char="•"/>
            </a:pPr>
            <a:r>
              <a:rPr lang="en-US" dirty="0"/>
              <a:t>Why Timing Matters</a:t>
            </a:r>
          </a:p>
          <a:p>
            <a:pPr marL="285750" lvl="2" indent="-285750">
              <a:buFont typeface="Arial" panose="020B0604020202020204" pitchFamily="34" charset="0"/>
              <a:buChar char="•"/>
            </a:pPr>
            <a:r>
              <a:rPr lang="en-US" dirty="0"/>
              <a:t>Data-Informed Decision Making</a:t>
            </a:r>
          </a:p>
          <a:p>
            <a:pPr marL="285750" lvl="2" indent="-285750">
              <a:buFont typeface="Arial" panose="020B0604020202020204" pitchFamily="34" charset="0"/>
              <a:buChar char="•"/>
            </a:pPr>
            <a:r>
              <a:rPr lang="en-US" dirty="0"/>
              <a:t>Colorado Redesignation</a:t>
            </a:r>
          </a:p>
          <a:p>
            <a:pPr marL="127000">
              <a:buClr>
                <a:schemeClr val="dk1"/>
              </a:buClr>
              <a:buSzPts val="1600"/>
            </a:pPr>
            <a:endParaRPr lang="en-US" dirty="0"/>
          </a:p>
          <a:p>
            <a:pPr marL="127000">
              <a:buClr>
                <a:schemeClr val="dk1"/>
              </a:buClr>
              <a:buSzPts val="1600"/>
            </a:pPr>
            <a:endParaRPr lang="en-US" b="1" dirty="0"/>
          </a:p>
          <a:p>
            <a:pPr marL="127000">
              <a:buClr>
                <a:schemeClr val="dk1"/>
              </a:buClr>
              <a:buSzPts val="1600"/>
            </a:pPr>
            <a:endParaRPr lang="en-US" b="1" dirty="0"/>
          </a:p>
          <a:p>
            <a:pPr marL="127000">
              <a:buClr>
                <a:schemeClr val="dk1"/>
              </a:buClr>
              <a:buSzPts val="1600"/>
            </a:pPr>
            <a:endParaRPr lang="en-US" b="1" dirty="0"/>
          </a:p>
          <a:p>
            <a:endParaRPr lang="en-US" dirty="0"/>
          </a:p>
          <a:p>
            <a:endParaRPr lang="en-US" dirty="0"/>
          </a:p>
        </p:txBody>
      </p:sp>
    </p:spTree>
    <p:extLst>
      <p:ext uri="{BB962C8B-B14F-4D97-AF65-F5344CB8AC3E}">
        <p14:creationId xmlns:p14="http://schemas.microsoft.com/office/powerpoint/2010/main" val="15027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09A70-3256-2C7E-7171-FC256C86020A}"/>
              </a:ext>
            </a:extLst>
          </p:cNvPr>
          <p:cNvSpPr>
            <a:spLocks noGrp="1"/>
          </p:cNvSpPr>
          <p:nvPr>
            <p:ph type="title"/>
          </p:nvPr>
        </p:nvSpPr>
        <p:spPr/>
        <p:txBody>
          <a:bodyPr/>
          <a:lstStyle/>
          <a:p>
            <a:r>
              <a:rPr lang="en-US" dirty="0"/>
              <a:t>Update to Testing Practices: Colorado Law</a:t>
            </a:r>
          </a:p>
        </p:txBody>
      </p:sp>
      <p:sp>
        <p:nvSpPr>
          <p:cNvPr id="3" name="Text Placeholder 2">
            <a:extLst>
              <a:ext uri="{FF2B5EF4-FFF2-40B4-BE49-F238E27FC236}">
                <a16:creationId xmlns:a16="http://schemas.microsoft.com/office/drawing/2014/main" id="{2BD96915-CFEE-A22F-A57F-3D54B5D4E0A9}"/>
              </a:ext>
            </a:extLst>
          </p:cNvPr>
          <p:cNvSpPr>
            <a:spLocks noGrp="1"/>
          </p:cNvSpPr>
          <p:nvPr>
            <p:ph type="body" idx="1"/>
          </p:nvPr>
        </p:nvSpPr>
        <p:spPr/>
        <p:txBody>
          <a:bodyPr/>
          <a:lstStyle/>
          <a:p>
            <a:pPr marL="127000" indent="0">
              <a:buNone/>
            </a:pPr>
            <a:r>
              <a:rPr lang="en-US" b="1" dirty="0"/>
              <a:t>Colorado Law: C.R.S. 22-7-1006.3(1)(e)</a:t>
            </a:r>
            <a:endParaRPr lang="en-US" dirty="0"/>
          </a:p>
          <a:p>
            <a:pPr lvl="0"/>
            <a:r>
              <a:rPr lang="en-US" b="1" dirty="0"/>
              <a:t>Duty to Review:</a:t>
            </a:r>
            <a:r>
              <a:rPr lang="en-US" dirty="0"/>
              <a:t> The Colorado Department of Education must evaluate testing rules.</a:t>
            </a:r>
          </a:p>
          <a:p>
            <a:pPr lvl="0"/>
            <a:r>
              <a:rPr lang="en-US" b="1" dirty="0"/>
              <a:t>Security &amp; Administration:</a:t>
            </a:r>
            <a:r>
              <a:rPr lang="en-US" dirty="0"/>
              <a:t> CDE updates policies to prevent cheating, leaks, and errors.</a:t>
            </a:r>
          </a:p>
          <a:p>
            <a:pPr lvl="0"/>
            <a:r>
              <a:rPr lang="en-US" b="1" dirty="0"/>
              <a:t>Goal:</a:t>
            </a:r>
            <a:r>
              <a:rPr lang="en-US" dirty="0"/>
              <a:t> Protect the fairness and accuracy of statewide testing.</a:t>
            </a:r>
          </a:p>
          <a:p>
            <a:pPr lvl="0"/>
            <a:endParaRPr lang="en-US" dirty="0"/>
          </a:p>
          <a:p>
            <a:pPr marL="127000" lvl="0" indent="0">
              <a:buNone/>
            </a:pPr>
            <a:endParaRPr lang="en-US" dirty="0"/>
          </a:p>
          <a:p>
            <a:endParaRPr lang="en-US" dirty="0"/>
          </a:p>
        </p:txBody>
      </p:sp>
      <p:sp>
        <p:nvSpPr>
          <p:cNvPr id="5" name="TextBox 4">
            <a:extLst>
              <a:ext uri="{FF2B5EF4-FFF2-40B4-BE49-F238E27FC236}">
                <a16:creationId xmlns:a16="http://schemas.microsoft.com/office/drawing/2014/main" id="{15464D7D-B91B-A632-1644-A41499E6083B}"/>
              </a:ext>
            </a:extLst>
          </p:cNvPr>
          <p:cNvSpPr txBox="1"/>
          <p:nvPr/>
        </p:nvSpPr>
        <p:spPr>
          <a:xfrm>
            <a:off x="8089819" y="4884511"/>
            <a:ext cx="928762" cy="307777"/>
          </a:xfrm>
          <a:prstGeom prst="rect">
            <a:avLst/>
          </a:prstGeom>
          <a:noFill/>
        </p:spPr>
        <p:txBody>
          <a:bodyPr wrap="square" rtlCol="0">
            <a:spAutoFit/>
          </a:bodyPr>
          <a:lstStyle/>
          <a:p>
            <a:r>
              <a:rPr lang="en-US" dirty="0"/>
              <a:t>09/25/26</a:t>
            </a:r>
          </a:p>
        </p:txBody>
      </p:sp>
    </p:spTree>
    <p:extLst>
      <p:ext uri="{BB962C8B-B14F-4D97-AF65-F5344CB8AC3E}">
        <p14:creationId xmlns:p14="http://schemas.microsoft.com/office/powerpoint/2010/main" val="537752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DEB0B-BC6A-BCE1-3D48-431AF82D42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52AF38-9BE5-3F15-C544-81F7A67F5C00}"/>
              </a:ext>
            </a:extLst>
          </p:cNvPr>
          <p:cNvSpPr>
            <a:spLocks noGrp="1"/>
          </p:cNvSpPr>
          <p:nvPr>
            <p:ph type="title"/>
          </p:nvPr>
        </p:nvSpPr>
        <p:spPr/>
        <p:txBody>
          <a:bodyPr/>
          <a:lstStyle/>
          <a:p>
            <a:r>
              <a:rPr lang="en-US" dirty="0"/>
              <a:t>Update to Testing Practices: Student-Centered</a:t>
            </a:r>
          </a:p>
        </p:txBody>
      </p:sp>
      <p:sp>
        <p:nvSpPr>
          <p:cNvPr id="3" name="Text Placeholder 2">
            <a:extLst>
              <a:ext uri="{FF2B5EF4-FFF2-40B4-BE49-F238E27FC236}">
                <a16:creationId xmlns:a16="http://schemas.microsoft.com/office/drawing/2014/main" id="{C813EACB-5D97-124F-0E38-3C018D452E7F}"/>
              </a:ext>
            </a:extLst>
          </p:cNvPr>
          <p:cNvSpPr>
            <a:spLocks noGrp="1"/>
          </p:cNvSpPr>
          <p:nvPr>
            <p:ph type="body" idx="1"/>
          </p:nvPr>
        </p:nvSpPr>
        <p:spPr/>
        <p:txBody>
          <a:bodyPr/>
          <a:lstStyle/>
          <a:p>
            <a:r>
              <a:rPr lang="en-US" sz="2400" b="1" dirty="0"/>
              <a:t>Student-centered</a:t>
            </a:r>
          </a:p>
          <a:p>
            <a:pPr lvl="1"/>
            <a:r>
              <a:rPr lang="en-US" sz="2000" dirty="0"/>
              <a:t>Standardized time spent testing</a:t>
            </a:r>
          </a:p>
          <a:p>
            <a:pPr lvl="1"/>
            <a:r>
              <a:rPr lang="en-US" sz="2000" dirty="0"/>
              <a:t>Return to learning</a:t>
            </a:r>
          </a:p>
          <a:p>
            <a:pPr lvl="1"/>
            <a:r>
              <a:rPr lang="en-US" sz="2000" dirty="0"/>
              <a:t>Equitable results</a:t>
            </a:r>
          </a:p>
          <a:p>
            <a:pPr lvl="0"/>
            <a:endParaRPr lang="en-US" dirty="0"/>
          </a:p>
          <a:p>
            <a:endParaRPr lang="en-US" dirty="0"/>
          </a:p>
        </p:txBody>
      </p:sp>
      <p:sp>
        <p:nvSpPr>
          <p:cNvPr id="5" name="TextBox 4">
            <a:extLst>
              <a:ext uri="{FF2B5EF4-FFF2-40B4-BE49-F238E27FC236}">
                <a16:creationId xmlns:a16="http://schemas.microsoft.com/office/drawing/2014/main" id="{5B998DE7-5B97-5871-DF52-A8DD7691C072}"/>
              </a:ext>
            </a:extLst>
          </p:cNvPr>
          <p:cNvSpPr txBox="1"/>
          <p:nvPr/>
        </p:nvSpPr>
        <p:spPr>
          <a:xfrm>
            <a:off x="8089819" y="4884511"/>
            <a:ext cx="928762" cy="307777"/>
          </a:xfrm>
          <a:prstGeom prst="rect">
            <a:avLst/>
          </a:prstGeom>
          <a:noFill/>
        </p:spPr>
        <p:txBody>
          <a:bodyPr wrap="square" rtlCol="0">
            <a:spAutoFit/>
          </a:bodyPr>
          <a:lstStyle/>
          <a:p>
            <a:r>
              <a:rPr lang="en-US" dirty="0"/>
              <a:t>09/25/26</a:t>
            </a:r>
          </a:p>
        </p:txBody>
      </p:sp>
    </p:spTree>
    <p:extLst>
      <p:ext uri="{BB962C8B-B14F-4D97-AF65-F5344CB8AC3E}">
        <p14:creationId xmlns:p14="http://schemas.microsoft.com/office/powerpoint/2010/main" val="630315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22C3A06-EAA8-B19D-5E47-9F139CB8C807}"/>
              </a:ext>
            </a:extLst>
          </p:cNvPr>
          <p:cNvSpPr>
            <a:spLocks noGrp="1"/>
          </p:cNvSpPr>
          <p:nvPr>
            <p:ph type="title"/>
          </p:nvPr>
        </p:nvSpPr>
        <p:spPr/>
        <p:txBody>
          <a:bodyPr>
            <a:normAutofit/>
          </a:bodyPr>
          <a:lstStyle/>
          <a:p>
            <a:r>
              <a:rPr lang="en-US" sz="2000" b="1" dirty="0"/>
              <a:t>Historical Expectations</a:t>
            </a:r>
          </a:p>
        </p:txBody>
      </p:sp>
      <p:pic>
        <p:nvPicPr>
          <p:cNvPr id="7" name="Picture 6" descr="Excerpt from Colorado ACCESS 2024-2025 manual, Scheduling section. States that untimed does not mean unlimited testing time, and to stop testing when a reasonable amount of time is spent.">
            <a:extLst>
              <a:ext uri="{FF2B5EF4-FFF2-40B4-BE49-F238E27FC236}">
                <a16:creationId xmlns:a16="http://schemas.microsoft.com/office/drawing/2014/main" id="{69B02A4C-1FF9-B9ED-62B6-34CDF10E2D33}"/>
              </a:ext>
            </a:extLst>
          </p:cNvPr>
          <p:cNvPicPr>
            <a:picLocks noChangeAspect="1"/>
          </p:cNvPicPr>
          <p:nvPr/>
        </p:nvPicPr>
        <p:blipFill>
          <a:blip r:embed="rId3"/>
          <a:stretch>
            <a:fillRect/>
          </a:stretch>
        </p:blipFill>
        <p:spPr>
          <a:xfrm>
            <a:off x="349694" y="846400"/>
            <a:ext cx="2971196" cy="2957752"/>
          </a:xfrm>
          <a:prstGeom prst="rect">
            <a:avLst/>
          </a:prstGeom>
        </p:spPr>
      </p:pic>
      <p:pic>
        <p:nvPicPr>
          <p:cNvPr id="9" name="Picture 8" descr="Excerpt from Colorado ACCESS 2024-2025 manual, Appendix B: Time Per Domain, with the same guidance and table. Average online testing times in minutes (Listening, Reading, Speaking, Writing): grade 1: 32, 22, 28, none. Grades 2-3: 35, 29, 30, none. Grades 4-5: 37, 35, 32, 34. Grades 6-8: 40, 36, 34, 37. Grades 9-12: 37, 38, 33, 34.">
            <a:extLst>
              <a:ext uri="{FF2B5EF4-FFF2-40B4-BE49-F238E27FC236}">
                <a16:creationId xmlns:a16="http://schemas.microsoft.com/office/drawing/2014/main" id="{8D17BBF0-9294-CDA4-F759-8B55617CCCD4}"/>
              </a:ext>
            </a:extLst>
          </p:cNvPr>
          <p:cNvPicPr>
            <a:picLocks noChangeAspect="1"/>
          </p:cNvPicPr>
          <p:nvPr/>
        </p:nvPicPr>
        <p:blipFill>
          <a:blip r:embed="rId4"/>
          <a:stretch>
            <a:fillRect/>
          </a:stretch>
        </p:blipFill>
        <p:spPr>
          <a:xfrm>
            <a:off x="3186494" y="1798150"/>
            <a:ext cx="3090936" cy="3345350"/>
          </a:xfrm>
          <a:prstGeom prst="rect">
            <a:avLst/>
          </a:prstGeom>
        </p:spPr>
      </p:pic>
      <p:pic>
        <p:nvPicPr>
          <p:cNvPr id="5" name="Picture 4" descr="Excerpt from Colorado ACCESS 2025-2026 manual, Appendix C: Time Per Domain. Students should finish within 5 minutes of the average time. Students with extended time in an IEP or 504 plan may test up to time-and-a-half. No student should test on one domain for over an hour. Stop testing when a reasonable amount of time is spent. Average online testing times in minutes (Listening, Reading, Speaking, Writing): grade 1: 32, 22, 28, none. Grades 2-3: 35, 29, 30, none. Grades 4-5: 37, 35, 32, 34. Grades 6-8: 40, 36, 34, 37. Grades 9-12: 37, 38, 33, 34.">
            <a:extLst>
              <a:ext uri="{FF2B5EF4-FFF2-40B4-BE49-F238E27FC236}">
                <a16:creationId xmlns:a16="http://schemas.microsoft.com/office/drawing/2014/main" id="{3C33E497-86B4-B5F6-68E1-7F69652396A3}"/>
              </a:ext>
            </a:extLst>
          </p:cNvPr>
          <p:cNvPicPr>
            <a:picLocks noChangeAspect="1"/>
          </p:cNvPicPr>
          <p:nvPr/>
        </p:nvPicPr>
        <p:blipFill>
          <a:blip r:embed="rId5"/>
          <a:stretch>
            <a:fillRect/>
          </a:stretch>
        </p:blipFill>
        <p:spPr>
          <a:xfrm>
            <a:off x="5549556" y="105100"/>
            <a:ext cx="3282744" cy="4020295"/>
          </a:xfrm>
          <a:prstGeom prst="rect">
            <a:avLst/>
          </a:prstGeom>
        </p:spPr>
      </p:pic>
      <p:sp>
        <p:nvSpPr>
          <p:cNvPr id="2" name="TextBox 1">
            <a:extLst>
              <a:ext uri="{FF2B5EF4-FFF2-40B4-BE49-F238E27FC236}">
                <a16:creationId xmlns:a16="http://schemas.microsoft.com/office/drawing/2014/main" id="{83EE5271-7966-509D-8741-105DA617A060}"/>
              </a:ext>
              <a:ext uri="{C183D7F6-B498-43B3-948B-1728B52AA6E4}">
                <adec:decorative xmlns:adec="http://schemas.microsoft.com/office/drawing/2017/decorative" val="1"/>
              </a:ext>
            </a:extLst>
          </p:cNvPr>
          <p:cNvSpPr txBox="1"/>
          <p:nvPr/>
        </p:nvSpPr>
        <p:spPr>
          <a:xfrm>
            <a:off x="8089819" y="4884511"/>
            <a:ext cx="928762" cy="307777"/>
          </a:xfrm>
          <a:prstGeom prst="rect">
            <a:avLst/>
          </a:prstGeom>
          <a:noFill/>
        </p:spPr>
        <p:txBody>
          <a:bodyPr wrap="square" rtlCol="0">
            <a:spAutoFit/>
          </a:bodyPr>
          <a:lstStyle/>
          <a:p>
            <a:r>
              <a:rPr lang="en-US" dirty="0"/>
              <a:t>09/25/26</a:t>
            </a:r>
          </a:p>
        </p:txBody>
      </p:sp>
    </p:spTree>
    <p:extLst>
      <p:ext uri="{BB962C8B-B14F-4D97-AF65-F5344CB8AC3E}">
        <p14:creationId xmlns:p14="http://schemas.microsoft.com/office/powerpoint/2010/main" val="2504295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0" y="-914400"/>
            <a:ext cx="9144000" cy="640080"/>
          </a:xfrm>
        </p:spPr>
        <p:txBody>
          <a:bodyPr/>
          <a:lstStyle/>
          <a:p>
            <a:r>
              <a:rPr lang="en-US" dirty="0"/>
              <a:t>ACCESS Item Information</a:t>
            </a:r>
          </a:p>
        </p:txBody>
      </p:sp>
      <p:graphicFrame>
        <p:nvGraphicFramePr>
          <p:cNvPr id="4" name="Table 3" descr="ACCESS item information by domain. Listening: adaptive, up to 24 items in 6 to 8 folders. Reading: adaptive, up to 30 items in 8 to 10 folders. Speaking: tier based on Listening and Reading results. Tier Pre-A has 3 tasks in 3 folders. Tiers A and B/C have 6 tasks in 3 folders. Writing: tier based on Listening and Reading results. Tier A has 3 subtasks in grade 1 and 2 subtasks in grades 2-12. Tier B/C has 1 task.">
            <a:extLst>
              <a:ext uri="{FF2B5EF4-FFF2-40B4-BE49-F238E27FC236}">
                <a16:creationId xmlns:a16="http://schemas.microsoft.com/office/drawing/2014/main" id="{E1315271-6C33-F718-3933-3E46ED86ABF7}"/>
              </a:ext>
            </a:extLst>
          </p:cNvPr>
          <p:cNvGraphicFramePr>
            <a:graphicFrameLocks noGrp="1"/>
          </p:cNvGraphicFramePr>
          <p:nvPr>
            <p:extLst>
              <p:ext uri="{D42A27DB-BD31-4B8C-83A1-F6EECF244321}">
                <p14:modId xmlns:p14="http://schemas.microsoft.com/office/powerpoint/2010/main" val="1952548332"/>
              </p:ext>
            </p:extLst>
          </p:nvPr>
        </p:nvGraphicFramePr>
        <p:xfrm>
          <a:off x="356663" y="264178"/>
          <a:ext cx="8430673" cy="4495685"/>
        </p:xfrm>
        <a:graphic>
          <a:graphicData uri="http://schemas.openxmlformats.org/drawingml/2006/table">
            <a:tbl>
              <a:tblPr firstRow="1" bandRow="1">
                <a:tableStyleId>{5C22544A-7EE6-4342-B048-85BDC9FD1C3A}</a:tableStyleId>
              </a:tblPr>
              <a:tblGrid>
                <a:gridCol w="1706722">
                  <a:extLst>
                    <a:ext uri="{9D8B030D-6E8A-4147-A177-3AD203B41FA5}">
                      <a16:colId xmlns:a16="http://schemas.microsoft.com/office/drawing/2014/main" val="1626237879"/>
                    </a:ext>
                  </a:extLst>
                </a:gridCol>
                <a:gridCol w="1665962">
                  <a:extLst>
                    <a:ext uri="{9D8B030D-6E8A-4147-A177-3AD203B41FA5}">
                      <a16:colId xmlns:a16="http://schemas.microsoft.com/office/drawing/2014/main" val="2120576804"/>
                    </a:ext>
                  </a:extLst>
                </a:gridCol>
                <a:gridCol w="2298854">
                  <a:extLst>
                    <a:ext uri="{9D8B030D-6E8A-4147-A177-3AD203B41FA5}">
                      <a16:colId xmlns:a16="http://schemas.microsoft.com/office/drawing/2014/main" val="3169514262"/>
                    </a:ext>
                  </a:extLst>
                </a:gridCol>
                <a:gridCol w="2759135">
                  <a:extLst>
                    <a:ext uri="{9D8B030D-6E8A-4147-A177-3AD203B41FA5}">
                      <a16:colId xmlns:a16="http://schemas.microsoft.com/office/drawing/2014/main" val="3403836083"/>
                    </a:ext>
                  </a:extLst>
                </a:gridCol>
              </a:tblGrid>
              <a:tr h="413331">
                <a:tc gridSpan="4">
                  <a:txBody>
                    <a:bodyPr/>
                    <a:lstStyle/>
                    <a:p>
                      <a:pPr algn="ctr"/>
                      <a:r>
                        <a:rPr lang="en-US" dirty="0"/>
                        <a:t>ACCESS Item Information</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39146731"/>
                  </a:ext>
                </a:extLst>
              </a:tr>
              <a:tr h="413331">
                <a:tc>
                  <a:txBody>
                    <a:bodyPr/>
                    <a:lstStyle/>
                    <a:p>
                      <a:r>
                        <a:rPr lang="en-US" sz="1600" b="1" dirty="0"/>
                        <a:t>Listening</a:t>
                      </a:r>
                    </a:p>
                  </a:txBody>
                  <a:tcPr/>
                </a:tc>
                <a:tc>
                  <a:txBody>
                    <a:bodyPr/>
                    <a:lstStyle/>
                    <a:p>
                      <a:r>
                        <a:rPr lang="en-US" sz="1600" b="1" dirty="0"/>
                        <a:t>Reading</a:t>
                      </a:r>
                    </a:p>
                  </a:txBody>
                  <a:tcPr/>
                </a:tc>
                <a:tc>
                  <a:txBody>
                    <a:bodyPr/>
                    <a:lstStyle/>
                    <a:p>
                      <a:r>
                        <a:rPr lang="en-US" sz="1600" b="1" dirty="0"/>
                        <a:t>Speaking</a:t>
                      </a:r>
                    </a:p>
                  </a:txBody>
                  <a:tcPr/>
                </a:tc>
                <a:tc>
                  <a:txBody>
                    <a:bodyPr/>
                    <a:lstStyle/>
                    <a:p>
                      <a:r>
                        <a:rPr lang="en-US" sz="1600" b="1" dirty="0"/>
                        <a:t>Writing</a:t>
                      </a:r>
                    </a:p>
                  </a:txBody>
                  <a:tcPr/>
                </a:tc>
                <a:extLst>
                  <a:ext uri="{0D108BD9-81ED-4DB2-BD59-A6C34878D82A}">
                    <a16:rowId xmlns:a16="http://schemas.microsoft.com/office/drawing/2014/main" val="4180895341"/>
                  </a:ext>
                </a:extLst>
              </a:tr>
              <a:tr h="3669023">
                <a:tc>
                  <a:txBody>
                    <a:bodyPr/>
                    <a:lstStyle/>
                    <a:p>
                      <a:r>
                        <a:rPr lang="en-US" dirty="0"/>
                        <a:t>Adaptive based on English proficiency</a:t>
                      </a:r>
                    </a:p>
                    <a:p>
                      <a:endParaRPr lang="en-US" dirty="0"/>
                    </a:p>
                    <a:p>
                      <a:r>
                        <a:rPr lang="en-US" dirty="0"/>
                        <a:t>Max: 24 items</a:t>
                      </a:r>
                    </a:p>
                    <a:p>
                      <a:endParaRPr lang="en-US" dirty="0"/>
                    </a:p>
                    <a:p>
                      <a:r>
                        <a:rPr lang="en-US" dirty="0"/>
                        <a:t>Grouped into 6-8 folders</a:t>
                      </a:r>
                    </a:p>
                  </a:txBody>
                  <a:tcPr/>
                </a:tc>
                <a:tc>
                  <a:txBody>
                    <a:bodyPr/>
                    <a:lstStyle/>
                    <a:p>
                      <a:r>
                        <a:rPr lang="en-US" dirty="0"/>
                        <a:t>Adaptive based on English proficiency</a:t>
                      </a:r>
                    </a:p>
                    <a:p>
                      <a:endParaRPr lang="en-US" dirty="0"/>
                    </a:p>
                    <a:p>
                      <a:r>
                        <a:rPr lang="en-US" dirty="0"/>
                        <a:t>Max: 30 items</a:t>
                      </a:r>
                    </a:p>
                    <a:p>
                      <a:endParaRPr lang="en-US" dirty="0"/>
                    </a:p>
                    <a:p>
                      <a:r>
                        <a:rPr lang="en-US" dirty="0"/>
                        <a:t>Grouped into 8-10 folders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0" i="0" u="none" strike="noStrike" cap="none" dirty="0">
                          <a:solidFill>
                            <a:schemeClr val="dk1"/>
                          </a:solidFill>
                          <a:effectLst/>
                          <a:latin typeface="+mn-lt"/>
                          <a:ea typeface="+mn-ea"/>
                          <a:cs typeface="+mn-cs"/>
                          <a:sym typeface="Arial"/>
                        </a:rPr>
                        <a:t>Tier based on Listening &amp; Reading performance</a:t>
                      </a:r>
                    </a:p>
                    <a:p>
                      <a:pPr lvl="0"/>
                      <a:endParaRPr lang="en-US" sz="1400" b="0" i="0" u="none" strike="noStrike" cap="none" dirty="0">
                        <a:solidFill>
                          <a:schemeClr val="dk1"/>
                        </a:solidFill>
                        <a:effectLst/>
                        <a:latin typeface="+mn-lt"/>
                        <a:ea typeface="+mn-ea"/>
                        <a:cs typeface="+mn-cs"/>
                        <a:sym typeface="Arial"/>
                      </a:endParaRPr>
                    </a:p>
                    <a:p>
                      <a:pPr lvl="0"/>
                      <a:r>
                        <a:rPr lang="en-US" sz="1400" b="0" i="0" u="sng" strike="noStrike" cap="none" dirty="0">
                          <a:solidFill>
                            <a:schemeClr val="dk1"/>
                          </a:solidFill>
                          <a:effectLst/>
                          <a:latin typeface="+mn-lt"/>
                          <a:ea typeface="+mn-ea"/>
                          <a:cs typeface="+mn-cs"/>
                          <a:sym typeface="Arial"/>
                        </a:rPr>
                        <a:t>Tier Pre-A</a:t>
                      </a:r>
                      <a:r>
                        <a:rPr lang="en-US" sz="1400" b="0" i="0" u="none" strike="noStrike" cap="none" dirty="0">
                          <a:solidFill>
                            <a:schemeClr val="dk1"/>
                          </a:solidFill>
                          <a:effectLst/>
                          <a:latin typeface="+mn-lt"/>
                          <a:ea typeface="+mn-ea"/>
                          <a:cs typeface="+mn-cs"/>
                          <a:sym typeface="Arial"/>
                        </a:rPr>
                        <a:t>: 3 tasks grouped into 3 folders. </a:t>
                      </a:r>
                    </a:p>
                    <a:p>
                      <a:pPr lvl="0"/>
                      <a:endParaRPr lang="en-US" sz="1400" b="0" i="0" u="none" strike="noStrike" cap="none" dirty="0">
                        <a:solidFill>
                          <a:schemeClr val="dk1"/>
                        </a:solidFill>
                        <a:effectLst/>
                        <a:latin typeface="+mn-lt"/>
                        <a:ea typeface="+mn-ea"/>
                        <a:cs typeface="+mn-cs"/>
                        <a:sym typeface="Arial"/>
                      </a:endParaRPr>
                    </a:p>
                    <a:p>
                      <a:pPr lvl="0"/>
                      <a:r>
                        <a:rPr lang="en-US" sz="1400" b="0" i="0" u="sng" strike="noStrike" cap="none" dirty="0">
                          <a:solidFill>
                            <a:schemeClr val="dk1"/>
                          </a:solidFill>
                          <a:effectLst/>
                          <a:latin typeface="+mn-lt"/>
                          <a:ea typeface="+mn-ea"/>
                          <a:cs typeface="+mn-cs"/>
                          <a:sym typeface="Arial"/>
                        </a:rPr>
                        <a:t>Tier A</a:t>
                      </a:r>
                      <a:r>
                        <a:rPr lang="en-US" sz="1400" b="0" i="0" u="none" strike="noStrike" cap="none" dirty="0">
                          <a:solidFill>
                            <a:schemeClr val="dk1"/>
                          </a:solidFill>
                          <a:effectLst/>
                          <a:latin typeface="+mn-lt"/>
                          <a:ea typeface="+mn-ea"/>
                          <a:cs typeface="+mn-cs"/>
                          <a:sym typeface="Arial"/>
                        </a:rPr>
                        <a:t>: 6 tasks grouped into 3 folders. </a:t>
                      </a:r>
                    </a:p>
                    <a:p>
                      <a:pPr lvl="0"/>
                      <a:endParaRPr lang="en-US" sz="1400" b="0" i="0" u="none" strike="noStrike" cap="none" dirty="0">
                        <a:solidFill>
                          <a:schemeClr val="dk1"/>
                        </a:solidFill>
                        <a:effectLst/>
                        <a:latin typeface="+mn-lt"/>
                        <a:ea typeface="+mn-ea"/>
                        <a:cs typeface="+mn-cs"/>
                        <a:sym typeface="Arial"/>
                      </a:endParaRPr>
                    </a:p>
                    <a:p>
                      <a:pPr lvl="0"/>
                      <a:r>
                        <a:rPr lang="en-US" sz="1400" b="0" i="0" u="sng" strike="noStrike" cap="none" dirty="0">
                          <a:solidFill>
                            <a:schemeClr val="dk1"/>
                          </a:solidFill>
                          <a:effectLst/>
                          <a:latin typeface="+mn-lt"/>
                          <a:ea typeface="+mn-ea"/>
                          <a:cs typeface="+mn-cs"/>
                          <a:sym typeface="Arial"/>
                        </a:rPr>
                        <a:t>Tier B/C</a:t>
                      </a:r>
                      <a:r>
                        <a:rPr lang="en-US" sz="1400" b="0" i="0" u="none" strike="noStrike" cap="none" dirty="0">
                          <a:solidFill>
                            <a:schemeClr val="dk1"/>
                          </a:solidFill>
                          <a:effectLst/>
                          <a:latin typeface="+mn-lt"/>
                          <a:ea typeface="+mn-ea"/>
                          <a:cs typeface="+mn-cs"/>
                          <a:sym typeface="Arial"/>
                        </a:rPr>
                        <a:t>: 6 tasks </a:t>
                      </a:r>
                    </a:p>
                    <a:p>
                      <a:pPr lvl="0"/>
                      <a:r>
                        <a:rPr lang="en-US" sz="1400" b="0" i="0" u="none" strike="noStrike" cap="none" dirty="0">
                          <a:solidFill>
                            <a:schemeClr val="dk1"/>
                          </a:solidFill>
                          <a:effectLst/>
                          <a:latin typeface="+mn-lt"/>
                          <a:ea typeface="+mn-ea"/>
                          <a:cs typeface="+mn-cs"/>
                          <a:sym typeface="Arial"/>
                        </a:rPr>
                        <a:t>grouped into 3 folders. </a:t>
                      </a:r>
                    </a:p>
                    <a:p>
                      <a:endParaRPr lang="en-US" dirty="0"/>
                    </a:p>
                  </a:txBody>
                  <a:tcPr/>
                </a:tc>
                <a:tc>
                  <a:txBody>
                    <a:bodyPr/>
                    <a:lstStyle/>
                    <a:p>
                      <a:pPr lvl="0"/>
                      <a:r>
                        <a:rPr lang="en-US" sz="1400" b="0" i="0" u="none" strike="noStrike" cap="none" dirty="0">
                          <a:solidFill>
                            <a:schemeClr val="dk1"/>
                          </a:solidFill>
                          <a:effectLst/>
                          <a:latin typeface="+mn-lt"/>
                          <a:ea typeface="+mn-ea"/>
                          <a:cs typeface="+mn-cs"/>
                          <a:sym typeface="Arial"/>
                        </a:rPr>
                        <a:t>Tier based on Listening &amp; Reading performance</a:t>
                      </a:r>
                    </a:p>
                    <a:p>
                      <a:pPr lvl="0"/>
                      <a:endParaRPr lang="en-US" sz="1400" b="0" i="0" u="none" strike="noStrike" cap="none" dirty="0">
                        <a:solidFill>
                          <a:schemeClr val="dk1"/>
                        </a:solidFill>
                        <a:effectLst/>
                        <a:latin typeface="+mn-lt"/>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0" i="0" u="sng" strike="noStrike" cap="none" dirty="0">
                          <a:solidFill>
                            <a:schemeClr val="dk1"/>
                          </a:solidFill>
                          <a:effectLst/>
                          <a:latin typeface="+mn-lt"/>
                          <a:ea typeface="+mn-ea"/>
                          <a:cs typeface="+mn-cs"/>
                          <a:sym typeface="Arial"/>
                        </a:rPr>
                        <a:t>Tier A grade 1</a:t>
                      </a:r>
                      <a:r>
                        <a:rPr lang="en-US" sz="1400" b="0" i="0" u="none" strike="noStrike" cap="none" dirty="0">
                          <a:solidFill>
                            <a:schemeClr val="dk1"/>
                          </a:solidFill>
                          <a:effectLst/>
                          <a:latin typeface="+mn-lt"/>
                          <a:ea typeface="+mn-ea"/>
                          <a:cs typeface="+mn-cs"/>
                          <a:sym typeface="Arial"/>
                        </a:rPr>
                        <a:t>: 3 subtasks. The added subtask lets the youngest students show what they know on an easier, lower-PL subtask. </a:t>
                      </a:r>
                    </a:p>
                    <a:p>
                      <a:pPr lvl="0"/>
                      <a:endParaRPr lang="en-US" u="sng" dirty="0"/>
                    </a:p>
                    <a:p>
                      <a:pPr lvl="0"/>
                      <a:r>
                        <a:rPr lang="en-US" u="sng" dirty="0"/>
                        <a:t>Tier A</a:t>
                      </a:r>
                      <a:r>
                        <a:rPr lang="en-US" dirty="0"/>
                        <a:t>: A folder with multiple subtasks factored together into one holistic task/score. </a:t>
                      </a:r>
                    </a:p>
                    <a:p>
                      <a:pPr lvl="0"/>
                      <a:endParaRPr lang="en-US" sz="1400" b="0" i="0" u="none" strike="noStrike" cap="none" dirty="0">
                        <a:solidFill>
                          <a:schemeClr val="dk1"/>
                        </a:solidFill>
                        <a:effectLst/>
                        <a:latin typeface="+mn-lt"/>
                        <a:ea typeface="+mn-ea"/>
                        <a:cs typeface="+mn-cs"/>
                        <a:sym typeface="Arial"/>
                      </a:endParaRPr>
                    </a:p>
                    <a:p>
                      <a:pPr lvl="0"/>
                      <a:r>
                        <a:rPr lang="en-US" sz="1400" b="0" i="0" u="sng" strike="noStrike" cap="none" dirty="0">
                          <a:solidFill>
                            <a:schemeClr val="dk1"/>
                          </a:solidFill>
                          <a:effectLst/>
                          <a:latin typeface="+mn-lt"/>
                          <a:ea typeface="+mn-ea"/>
                          <a:cs typeface="+mn-cs"/>
                          <a:sym typeface="Arial"/>
                        </a:rPr>
                        <a:t>Tier A grades 2-12</a:t>
                      </a:r>
                      <a:r>
                        <a:rPr lang="en-US" sz="1400" b="0" i="0" u="none" strike="noStrike" cap="none" dirty="0">
                          <a:solidFill>
                            <a:schemeClr val="dk1"/>
                          </a:solidFill>
                          <a:effectLst/>
                          <a:latin typeface="+mn-lt"/>
                          <a:ea typeface="+mn-ea"/>
                          <a:cs typeface="+mn-cs"/>
                          <a:sym typeface="Arial"/>
                        </a:rPr>
                        <a:t>: 2 subtasks </a:t>
                      </a:r>
                    </a:p>
                    <a:p>
                      <a:pPr lvl="0"/>
                      <a:endParaRPr lang="en-US" sz="1400" b="0" i="0" u="none" strike="noStrike" cap="none" dirty="0">
                        <a:solidFill>
                          <a:schemeClr val="dk1"/>
                        </a:solidFill>
                        <a:effectLst/>
                        <a:latin typeface="+mn-lt"/>
                        <a:ea typeface="+mn-ea"/>
                        <a:cs typeface="+mn-cs"/>
                        <a:sym typeface="Arial"/>
                      </a:endParaRPr>
                    </a:p>
                    <a:p>
                      <a:pPr lvl="0"/>
                      <a:r>
                        <a:rPr lang="en-US" sz="1400" b="0" i="0" u="sng" strike="noStrike" cap="none" dirty="0">
                          <a:solidFill>
                            <a:schemeClr val="dk1"/>
                          </a:solidFill>
                          <a:effectLst/>
                          <a:latin typeface="+mn-lt"/>
                          <a:ea typeface="+mn-ea"/>
                          <a:cs typeface="+mn-cs"/>
                          <a:sym typeface="Arial"/>
                        </a:rPr>
                        <a:t>Tier B/C, all grades</a:t>
                      </a:r>
                      <a:r>
                        <a:rPr lang="en-US" sz="1400" b="0" i="0" u="none" strike="noStrike" cap="none" dirty="0">
                          <a:solidFill>
                            <a:schemeClr val="dk1"/>
                          </a:solidFill>
                          <a:effectLst/>
                          <a:latin typeface="+mn-lt"/>
                          <a:ea typeface="+mn-ea"/>
                          <a:cs typeface="+mn-cs"/>
                          <a:sym typeface="Arial"/>
                        </a:rPr>
                        <a:t>: 1 task </a:t>
                      </a:r>
                    </a:p>
                    <a:p>
                      <a:endParaRPr lang="en-US" dirty="0"/>
                    </a:p>
                  </a:txBody>
                  <a:tcPr/>
                </a:tc>
                <a:extLst>
                  <a:ext uri="{0D108BD9-81ED-4DB2-BD59-A6C34878D82A}">
                    <a16:rowId xmlns:a16="http://schemas.microsoft.com/office/drawing/2014/main" val="3223545845"/>
                  </a:ext>
                </a:extLst>
              </a:tr>
            </a:tbl>
          </a:graphicData>
        </a:graphic>
      </p:graphicFrame>
      <p:sp>
        <p:nvSpPr>
          <p:cNvPr id="3" name="TextBox 2">
            <a:extLst>
              <a:ext uri="{FF2B5EF4-FFF2-40B4-BE49-F238E27FC236}">
                <a16:creationId xmlns:a16="http://schemas.microsoft.com/office/drawing/2014/main" id="{2936C257-19A5-9841-0151-B415DD03FB58}"/>
              </a:ext>
            </a:extLst>
          </p:cNvPr>
          <p:cNvSpPr txBox="1"/>
          <p:nvPr/>
        </p:nvSpPr>
        <p:spPr>
          <a:xfrm>
            <a:off x="8089819" y="4884511"/>
            <a:ext cx="928762" cy="307777"/>
          </a:xfrm>
          <a:prstGeom prst="rect">
            <a:avLst/>
          </a:prstGeom>
          <a:noFill/>
        </p:spPr>
        <p:txBody>
          <a:bodyPr wrap="square" rtlCol="0">
            <a:spAutoFit/>
          </a:bodyPr>
          <a:lstStyle/>
          <a:p>
            <a:r>
              <a:rPr lang="en-US" dirty="0"/>
              <a:t>09/25/26</a:t>
            </a:r>
          </a:p>
        </p:txBody>
      </p:sp>
    </p:spTree>
    <p:extLst>
      <p:ext uri="{BB962C8B-B14F-4D97-AF65-F5344CB8AC3E}">
        <p14:creationId xmlns:p14="http://schemas.microsoft.com/office/powerpoint/2010/main" val="1902180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CDC299-DAE9-6F11-47DA-87D040ABC583}"/>
              </a:ext>
            </a:extLst>
          </p:cNvPr>
          <p:cNvSpPr>
            <a:spLocks noGrp="1"/>
          </p:cNvSpPr>
          <p:nvPr>
            <p:ph type="title"/>
          </p:nvPr>
        </p:nvSpPr>
        <p:spPr>
          <a:xfrm>
            <a:off x="251599" y="402531"/>
            <a:ext cx="8640802" cy="954108"/>
          </a:xfrm>
        </p:spPr>
        <p:txBody>
          <a:bodyPr/>
          <a:lstStyle/>
          <a:p>
            <a:r>
              <a:rPr lang="en-US" sz="1800" dirty="0"/>
              <a:t>Colorado ACCESS Time Limits</a:t>
            </a:r>
            <a:br>
              <a:rPr lang="en-US" dirty="0"/>
            </a:br>
            <a:endParaRPr lang="en-US" dirty="0"/>
          </a:p>
        </p:txBody>
      </p:sp>
      <p:graphicFrame>
        <p:nvGraphicFramePr>
          <p:cNvPr id="5" name="Table 4" descr="Colorado ACCESS time limits in minutes. Grade 1 and grades 2-3: 55 minutes for Listening, Reading, Speaking, and Writing. Grades 4-5, 6-8, and 9-12: 55 minutes for Listening and Speaking, and 75 minutes for Reading and Writing.">
            <a:extLst>
              <a:ext uri="{FF2B5EF4-FFF2-40B4-BE49-F238E27FC236}">
                <a16:creationId xmlns:a16="http://schemas.microsoft.com/office/drawing/2014/main" id="{F425A5ED-8E16-AEAF-C1E9-5CC6C51C84BD}"/>
              </a:ext>
            </a:extLst>
          </p:cNvPr>
          <p:cNvGraphicFramePr>
            <a:graphicFrameLocks noGrp="1"/>
          </p:cNvGraphicFramePr>
          <p:nvPr>
            <p:extLst>
              <p:ext uri="{D42A27DB-BD31-4B8C-83A1-F6EECF244321}">
                <p14:modId xmlns:p14="http://schemas.microsoft.com/office/powerpoint/2010/main" val="396294778"/>
              </p:ext>
            </p:extLst>
          </p:nvPr>
        </p:nvGraphicFramePr>
        <p:xfrm>
          <a:off x="2218854" y="1307553"/>
          <a:ext cx="4706290" cy="2398715"/>
        </p:xfrm>
        <a:graphic>
          <a:graphicData uri="http://schemas.openxmlformats.org/drawingml/2006/table">
            <a:tbl>
              <a:tblPr firstRow="1" firstCol="1" bandRow="1">
                <a:tableStyleId>{5C22544A-7EE6-4342-B048-85BDC9FD1C3A}</a:tableStyleId>
              </a:tblPr>
              <a:tblGrid>
                <a:gridCol w="1122775">
                  <a:extLst>
                    <a:ext uri="{9D8B030D-6E8A-4147-A177-3AD203B41FA5}">
                      <a16:colId xmlns:a16="http://schemas.microsoft.com/office/drawing/2014/main" val="3124308754"/>
                    </a:ext>
                  </a:extLst>
                </a:gridCol>
                <a:gridCol w="977376">
                  <a:extLst>
                    <a:ext uri="{9D8B030D-6E8A-4147-A177-3AD203B41FA5}">
                      <a16:colId xmlns:a16="http://schemas.microsoft.com/office/drawing/2014/main" val="4016104820"/>
                    </a:ext>
                  </a:extLst>
                </a:gridCol>
                <a:gridCol w="857546">
                  <a:extLst>
                    <a:ext uri="{9D8B030D-6E8A-4147-A177-3AD203B41FA5}">
                      <a16:colId xmlns:a16="http://schemas.microsoft.com/office/drawing/2014/main" val="1736152474"/>
                    </a:ext>
                  </a:extLst>
                </a:gridCol>
                <a:gridCol w="994507">
                  <a:extLst>
                    <a:ext uri="{9D8B030D-6E8A-4147-A177-3AD203B41FA5}">
                      <a16:colId xmlns:a16="http://schemas.microsoft.com/office/drawing/2014/main" val="2939632141"/>
                    </a:ext>
                  </a:extLst>
                </a:gridCol>
                <a:gridCol w="754086">
                  <a:extLst>
                    <a:ext uri="{9D8B030D-6E8A-4147-A177-3AD203B41FA5}">
                      <a16:colId xmlns:a16="http://schemas.microsoft.com/office/drawing/2014/main" val="3406764490"/>
                    </a:ext>
                  </a:extLst>
                </a:gridCol>
              </a:tblGrid>
              <a:tr h="561340">
                <a:tc gridSpan="5">
                  <a:txBody>
                    <a:bodyPr/>
                    <a:lstStyle/>
                    <a:p>
                      <a:pPr marL="0" marR="0" algn="ctr">
                        <a:lnSpc>
                          <a:spcPct val="107000"/>
                        </a:lnSpc>
                        <a:spcBef>
                          <a:spcPts val="600"/>
                        </a:spcBef>
                        <a:spcAft>
                          <a:spcPts val="600"/>
                        </a:spcAft>
                        <a:buNone/>
                      </a:pPr>
                      <a:r>
                        <a:rPr lang="en-US" sz="1600" dirty="0">
                          <a:effectLst/>
                        </a:rPr>
                        <a:t>Colorado ACCESS Testing Time</a:t>
                      </a:r>
                    </a:p>
                    <a:p>
                      <a:pPr marL="0" marR="0" algn="ctr">
                        <a:lnSpc>
                          <a:spcPct val="107000"/>
                        </a:lnSpc>
                        <a:spcAft>
                          <a:spcPts val="800"/>
                        </a:spcAft>
                        <a:buNone/>
                      </a:pPr>
                      <a:r>
                        <a:rPr lang="en-US" sz="1600" dirty="0">
                          <a:effectLst/>
                        </a:rPr>
                        <a:t>in Minutes</a:t>
                      </a:r>
                      <a:endParaRPr lang="en-US" sz="1400" dirty="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60555569"/>
                  </a:ext>
                </a:extLst>
              </a:tr>
              <a:tr h="133350">
                <a:tc>
                  <a:txBody>
                    <a:bodyPr/>
                    <a:lstStyle/>
                    <a:p>
                      <a:pPr marL="0" marR="0" algn="ctr">
                        <a:lnSpc>
                          <a:spcPct val="107000"/>
                        </a:lnSpc>
                        <a:buNone/>
                      </a:pPr>
                      <a:r>
                        <a:rPr lang="en-US" sz="1600">
                          <a:effectLst/>
                        </a:rPr>
                        <a:t>Grade Clusters</a:t>
                      </a:r>
                      <a:endParaRPr lang="en-US" sz="140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dirty="0">
                          <a:effectLst/>
                        </a:rPr>
                        <a:t>Listening</a:t>
                      </a:r>
                      <a:endParaRPr lang="en-US" sz="1400" dirty="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dirty="0">
                          <a:effectLst/>
                        </a:rPr>
                        <a:t>Reading</a:t>
                      </a:r>
                      <a:endParaRPr lang="en-US" sz="1400" dirty="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dirty="0">
                          <a:effectLst/>
                        </a:rPr>
                        <a:t>Speaking</a:t>
                      </a:r>
                      <a:endParaRPr lang="en-US" sz="1400" dirty="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a:effectLst/>
                        </a:rPr>
                        <a:t>Writing</a:t>
                      </a:r>
                      <a:endParaRPr lang="en-US" sz="140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extLst>
                  <a:ext uri="{0D108BD9-81ED-4DB2-BD59-A6C34878D82A}">
                    <a16:rowId xmlns:a16="http://schemas.microsoft.com/office/drawing/2014/main" val="3845093199"/>
                  </a:ext>
                </a:extLst>
              </a:tr>
              <a:tr h="133350">
                <a:tc>
                  <a:txBody>
                    <a:bodyPr/>
                    <a:lstStyle/>
                    <a:p>
                      <a:pPr marL="0" marR="0" algn="ctr">
                        <a:lnSpc>
                          <a:spcPct val="107000"/>
                        </a:lnSpc>
                        <a:buNone/>
                      </a:pPr>
                      <a:r>
                        <a:rPr lang="en-US" sz="1600">
                          <a:effectLst/>
                        </a:rPr>
                        <a:t>1</a:t>
                      </a:r>
                      <a:endParaRPr lang="en-US" sz="140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a:effectLst/>
                        </a:rPr>
                        <a:t>55</a:t>
                      </a:r>
                      <a:endParaRPr lang="en-US" sz="140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dirty="0">
                          <a:effectLst/>
                        </a:rPr>
                        <a:t>55</a:t>
                      </a:r>
                      <a:endParaRPr lang="en-US" sz="1400" dirty="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a:effectLst/>
                        </a:rPr>
                        <a:t>55</a:t>
                      </a:r>
                      <a:endParaRPr lang="en-US" sz="140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a:effectLst/>
                        </a:rPr>
                        <a:t>55</a:t>
                      </a:r>
                      <a:endParaRPr lang="en-US" sz="140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extLst>
                  <a:ext uri="{0D108BD9-81ED-4DB2-BD59-A6C34878D82A}">
                    <a16:rowId xmlns:a16="http://schemas.microsoft.com/office/drawing/2014/main" val="3601352486"/>
                  </a:ext>
                </a:extLst>
              </a:tr>
              <a:tr h="133350">
                <a:tc>
                  <a:txBody>
                    <a:bodyPr/>
                    <a:lstStyle/>
                    <a:p>
                      <a:pPr marL="0" marR="0" algn="ctr">
                        <a:lnSpc>
                          <a:spcPct val="107000"/>
                        </a:lnSpc>
                        <a:buNone/>
                      </a:pPr>
                      <a:r>
                        <a:rPr lang="en-US" sz="1600">
                          <a:effectLst/>
                        </a:rPr>
                        <a:t>2-3</a:t>
                      </a:r>
                      <a:endParaRPr lang="en-US" sz="140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a:effectLst/>
                        </a:rPr>
                        <a:t>55</a:t>
                      </a:r>
                      <a:endParaRPr lang="en-US" sz="140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dirty="0">
                          <a:effectLst/>
                        </a:rPr>
                        <a:t>55</a:t>
                      </a:r>
                      <a:endParaRPr lang="en-US" sz="1400" dirty="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dirty="0">
                          <a:effectLst/>
                        </a:rPr>
                        <a:t>55</a:t>
                      </a:r>
                      <a:endParaRPr lang="en-US" sz="1400" dirty="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a:effectLst/>
                        </a:rPr>
                        <a:t>55</a:t>
                      </a:r>
                    </a:p>
                  </a:txBody>
                  <a:tcPr marL="9525" marR="9525" marT="9525" marB="0" anchor="ctr"/>
                </a:tc>
                <a:extLst>
                  <a:ext uri="{0D108BD9-81ED-4DB2-BD59-A6C34878D82A}">
                    <a16:rowId xmlns:a16="http://schemas.microsoft.com/office/drawing/2014/main" val="1767983354"/>
                  </a:ext>
                </a:extLst>
              </a:tr>
              <a:tr h="133350">
                <a:tc>
                  <a:txBody>
                    <a:bodyPr/>
                    <a:lstStyle/>
                    <a:p>
                      <a:pPr marL="0" marR="0" algn="ctr">
                        <a:lnSpc>
                          <a:spcPct val="107000"/>
                        </a:lnSpc>
                        <a:buNone/>
                      </a:pPr>
                      <a:r>
                        <a:rPr lang="en-US" sz="1600">
                          <a:effectLst/>
                        </a:rPr>
                        <a:t>4-5</a:t>
                      </a:r>
                      <a:endParaRPr lang="en-US" sz="140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a:effectLst/>
                        </a:rPr>
                        <a:t>55</a:t>
                      </a:r>
                      <a:endParaRPr lang="en-US" sz="140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b="1">
                          <a:effectLst/>
                        </a:rPr>
                        <a:t>75</a:t>
                      </a:r>
                      <a:endParaRPr lang="en-US" sz="1400" b="1">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a:effectLst/>
                        </a:rPr>
                        <a:t>55</a:t>
                      </a:r>
                      <a:endParaRPr lang="en-US" sz="140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s-ES" sz="1600" b="1" dirty="0">
                          <a:effectLst/>
                        </a:rPr>
                        <a:t>75</a:t>
                      </a:r>
                      <a:endParaRPr lang="en-US" sz="1400" b="1" dirty="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extLst>
                  <a:ext uri="{0D108BD9-81ED-4DB2-BD59-A6C34878D82A}">
                    <a16:rowId xmlns:a16="http://schemas.microsoft.com/office/drawing/2014/main" val="1459605495"/>
                  </a:ext>
                </a:extLst>
              </a:tr>
              <a:tr h="133350">
                <a:tc>
                  <a:txBody>
                    <a:bodyPr/>
                    <a:lstStyle/>
                    <a:p>
                      <a:pPr marL="0" marR="0" algn="ctr">
                        <a:lnSpc>
                          <a:spcPct val="107000"/>
                        </a:lnSpc>
                        <a:buNone/>
                      </a:pPr>
                      <a:r>
                        <a:rPr lang="en-US" sz="1600">
                          <a:effectLst/>
                        </a:rPr>
                        <a:t>6-8</a:t>
                      </a:r>
                      <a:endParaRPr lang="en-US" sz="140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a:effectLst/>
                        </a:rPr>
                        <a:t>55</a:t>
                      </a:r>
                      <a:endParaRPr lang="en-US" sz="140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b="1" dirty="0">
                          <a:effectLst/>
                        </a:rPr>
                        <a:t>75</a:t>
                      </a:r>
                      <a:endParaRPr lang="en-US" sz="1400" b="1" dirty="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dirty="0">
                          <a:effectLst/>
                        </a:rPr>
                        <a:t>55</a:t>
                      </a:r>
                      <a:endParaRPr lang="en-US" sz="1400" dirty="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s-ES" sz="1600" b="1">
                          <a:effectLst/>
                        </a:rPr>
                        <a:t>75</a:t>
                      </a:r>
                      <a:endParaRPr lang="en-US" sz="1400" b="1">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extLst>
                  <a:ext uri="{0D108BD9-81ED-4DB2-BD59-A6C34878D82A}">
                    <a16:rowId xmlns:a16="http://schemas.microsoft.com/office/drawing/2014/main" val="1926872491"/>
                  </a:ext>
                </a:extLst>
              </a:tr>
              <a:tr h="133350">
                <a:tc>
                  <a:txBody>
                    <a:bodyPr/>
                    <a:lstStyle/>
                    <a:p>
                      <a:pPr marL="0" marR="0" algn="ctr">
                        <a:lnSpc>
                          <a:spcPct val="107000"/>
                        </a:lnSpc>
                        <a:buNone/>
                      </a:pPr>
                      <a:r>
                        <a:rPr lang="en-US" sz="1600" dirty="0">
                          <a:effectLst/>
                        </a:rPr>
                        <a:t>9-12</a:t>
                      </a:r>
                      <a:endParaRPr lang="en-US" sz="1400" dirty="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a:effectLst/>
                        </a:rPr>
                        <a:t>55</a:t>
                      </a:r>
                      <a:endParaRPr lang="en-US" sz="140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b="1" dirty="0">
                          <a:effectLst/>
                        </a:rPr>
                        <a:t>75</a:t>
                      </a:r>
                      <a:endParaRPr lang="en-US" sz="1400" b="1" dirty="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n-US" sz="1600">
                          <a:effectLst/>
                        </a:rPr>
                        <a:t>55</a:t>
                      </a:r>
                      <a:endParaRPr lang="en-US" sz="140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tc>
                  <a:txBody>
                    <a:bodyPr/>
                    <a:lstStyle/>
                    <a:p>
                      <a:pPr marL="0" marR="0" algn="ctr">
                        <a:lnSpc>
                          <a:spcPct val="107000"/>
                        </a:lnSpc>
                        <a:buNone/>
                      </a:pPr>
                      <a:r>
                        <a:rPr lang="es-ES" sz="1600" b="1" dirty="0">
                          <a:effectLst/>
                        </a:rPr>
                        <a:t>75</a:t>
                      </a:r>
                      <a:endParaRPr lang="en-US" sz="1400" b="1" dirty="0">
                        <a:effectLst/>
                        <a:latin typeface="Calibri" panose="020F0502020204030204" pitchFamily="34" charset="0"/>
                        <a:ea typeface="MS Mincho" panose="02020609040205080304" pitchFamily="49" charset="-128"/>
                        <a:cs typeface="Arial" panose="020B0604020202020204" pitchFamily="34" charset="0"/>
                      </a:endParaRPr>
                    </a:p>
                  </a:txBody>
                  <a:tcPr marL="9525" marR="9525" marT="9525" marB="0" anchor="ctr"/>
                </a:tc>
                <a:extLst>
                  <a:ext uri="{0D108BD9-81ED-4DB2-BD59-A6C34878D82A}">
                    <a16:rowId xmlns:a16="http://schemas.microsoft.com/office/drawing/2014/main" val="2198483497"/>
                  </a:ext>
                </a:extLst>
              </a:tr>
            </a:tbl>
          </a:graphicData>
        </a:graphic>
      </p:graphicFrame>
      <p:sp>
        <p:nvSpPr>
          <p:cNvPr id="6" name="TextBox 5">
            <a:extLst>
              <a:ext uri="{FF2B5EF4-FFF2-40B4-BE49-F238E27FC236}">
                <a16:creationId xmlns:a16="http://schemas.microsoft.com/office/drawing/2014/main" id="{F04A02B4-BB4B-6718-4199-0B0A36DD8757}"/>
              </a:ext>
            </a:extLst>
          </p:cNvPr>
          <p:cNvSpPr txBox="1"/>
          <p:nvPr/>
        </p:nvSpPr>
        <p:spPr>
          <a:xfrm>
            <a:off x="588853" y="3740000"/>
            <a:ext cx="7966291" cy="923330"/>
          </a:xfrm>
          <a:prstGeom prst="rect">
            <a:avLst/>
          </a:prstGeom>
          <a:noFill/>
        </p:spPr>
        <p:txBody>
          <a:bodyPr wrap="square" rtlCol="0">
            <a:spAutoFit/>
          </a:bodyPr>
          <a:lstStyle/>
          <a:p>
            <a:r>
              <a:rPr lang="en-US" sz="1400" dirty="0"/>
              <a:t>Students with disabilities (SWD) who have extended time documented in their IEP or 504 plan may be scheduled for an additional 15 minutes.</a:t>
            </a:r>
          </a:p>
          <a:p>
            <a:endParaRPr lang="en-US" sz="1400" dirty="0"/>
          </a:p>
          <a:p>
            <a:r>
              <a:rPr lang="en-US" sz="1200" dirty="0"/>
              <a:t>Some students may be eligible for </a:t>
            </a:r>
            <a:r>
              <a:rPr lang="en-US" sz="1200" dirty="0">
                <a:solidFill>
                  <a:schemeClr val="accent1">
                    <a:lumMod val="50000"/>
                  </a:schemeClr>
                </a:solidFill>
                <a:hlinkClick r:id="rId3">
                  <a:extLst>
                    <a:ext uri="{A12FA001-AC4F-418D-AE19-62706E023703}">
                      <ahyp:hlinkClr xmlns:ahyp="http://schemas.microsoft.com/office/drawing/2018/hyperlinkcolor" val="tx"/>
                    </a:ext>
                  </a:extLst>
                </a:hlinkClick>
              </a:rPr>
              <a:t>time-and-a-half testing</a:t>
            </a:r>
            <a:r>
              <a:rPr lang="en-US" sz="1200" dirty="0"/>
              <a:t>. </a:t>
            </a:r>
          </a:p>
        </p:txBody>
      </p:sp>
      <p:sp>
        <p:nvSpPr>
          <p:cNvPr id="3" name="TextBox 2">
            <a:extLst>
              <a:ext uri="{FF2B5EF4-FFF2-40B4-BE49-F238E27FC236}">
                <a16:creationId xmlns:a16="http://schemas.microsoft.com/office/drawing/2014/main" id="{E685CEE7-3E84-F803-AE2C-64807D72F227}"/>
              </a:ext>
            </a:extLst>
          </p:cNvPr>
          <p:cNvSpPr txBox="1"/>
          <p:nvPr/>
        </p:nvSpPr>
        <p:spPr>
          <a:xfrm>
            <a:off x="8089819" y="4884511"/>
            <a:ext cx="928762" cy="307777"/>
          </a:xfrm>
          <a:prstGeom prst="rect">
            <a:avLst/>
          </a:prstGeom>
          <a:noFill/>
        </p:spPr>
        <p:txBody>
          <a:bodyPr wrap="square" rtlCol="0">
            <a:spAutoFit/>
          </a:bodyPr>
          <a:lstStyle/>
          <a:p>
            <a:r>
              <a:rPr lang="en-US" dirty="0"/>
              <a:t>09/25/26</a:t>
            </a:r>
          </a:p>
        </p:txBody>
      </p:sp>
    </p:spTree>
    <p:extLst>
      <p:ext uri="{BB962C8B-B14F-4D97-AF65-F5344CB8AC3E}">
        <p14:creationId xmlns:p14="http://schemas.microsoft.com/office/powerpoint/2010/main" val="1617345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F1883-277B-8C08-DBE5-E2E5DC60AA93}"/>
              </a:ext>
            </a:extLst>
          </p:cNvPr>
          <p:cNvSpPr>
            <a:spLocks noGrp="1"/>
          </p:cNvSpPr>
          <p:nvPr>
            <p:ph type="title"/>
          </p:nvPr>
        </p:nvSpPr>
        <p:spPr>
          <a:xfrm>
            <a:off x="390783" y="105100"/>
            <a:ext cx="8242500" cy="741300"/>
          </a:xfrm>
        </p:spPr>
        <p:txBody>
          <a:bodyPr/>
          <a:lstStyle/>
          <a:p>
            <a:r>
              <a:rPr lang="en-US" dirty="0"/>
              <a:t>Colorado Time ~ WIDA Guidance</a:t>
            </a:r>
          </a:p>
        </p:txBody>
      </p:sp>
      <p:sp>
        <p:nvSpPr>
          <p:cNvPr id="7" name="TextBox 6">
            <a:extLst>
              <a:ext uri="{FF2B5EF4-FFF2-40B4-BE49-F238E27FC236}">
                <a16:creationId xmlns:a16="http://schemas.microsoft.com/office/drawing/2014/main" id="{485F86EC-5B8F-45E2-7A55-310C72A67F04}"/>
              </a:ext>
            </a:extLst>
          </p:cNvPr>
          <p:cNvSpPr txBox="1"/>
          <p:nvPr/>
        </p:nvSpPr>
        <p:spPr>
          <a:xfrm>
            <a:off x="247599" y="846400"/>
            <a:ext cx="4062593" cy="3831818"/>
          </a:xfrm>
          <a:prstGeom prst="rect">
            <a:avLst/>
          </a:prstGeom>
          <a:noFill/>
        </p:spPr>
        <p:txBody>
          <a:bodyPr wrap="square" rtlCol="0">
            <a:spAutoFit/>
          </a:bodyPr>
          <a:lstStyle/>
          <a:p>
            <a:r>
              <a:rPr lang="en-US" sz="1800" b="1" dirty="0">
                <a:latin typeface="Roboto" panose="02000000000000000000" pitchFamily="2" charset="0"/>
                <a:ea typeface="Roboto" panose="02000000000000000000" pitchFamily="2" charset="0"/>
                <a:cs typeface="Roboto" panose="02000000000000000000" pitchFamily="2" charset="0"/>
              </a:rPr>
              <a:t>WIDA ACCESS Online Timing</a:t>
            </a:r>
          </a:p>
          <a:p>
            <a:endParaRPr lang="en-US" b="1" dirty="0">
              <a:latin typeface="Roboto" panose="02000000000000000000" pitchFamily="2" charset="0"/>
              <a:ea typeface="Roboto" panose="02000000000000000000" pitchFamily="2" charset="0"/>
              <a:cs typeface="Roboto" panose="02000000000000000000" pitchFamily="2" charset="0"/>
            </a:endParaRPr>
          </a:p>
          <a:p>
            <a:r>
              <a:rPr lang="en-US" sz="1450" b="1" dirty="0">
                <a:latin typeface="Roboto" panose="02000000000000000000" pitchFamily="2" charset="0"/>
                <a:ea typeface="Roboto" panose="02000000000000000000" pitchFamily="2" charset="0"/>
                <a:cs typeface="Roboto" panose="02000000000000000000" pitchFamily="2" charset="0"/>
              </a:rPr>
              <a:t>“These are timing estimates. </a:t>
            </a:r>
            <a:r>
              <a:rPr lang="en-US" sz="1450" dirty="0">
                <a:latin typeface="Roboto" panose="02000000000000000000" pitchFamily="2" charset="0"/>
                <a:ea typeface="Roboto" panose="02000000000000000000" pitchFamily="2" charset="0"/>
                <a:cs typeface="Roboto" panose="02000000000000000000" pitchFamily="2" charset="0"/>
              </a:rPr>
              <a:t>They are provided for scheduling and planning purposes. They include time for tasks like seating students, distributing and collecting test materials, and going over test directions. Refer to the following table for details of in-seat testing time by domain, and visit your member/state page on the WIDA website for additional local timing guidance.” (WIDA TAM p. 60)</a:t>
            </a:r>
          </a:p>
          <a:p>
            <a:endParaRPr lang="en-US" sz="1450" dirty="0">
              <a:latin typeface="Roboto" panose="02000000000000000000" pitchFamily="2" charset="0"/>
              <a:ea typeface="Roboto" panose="02000000000000000000" pitchFamily="2" charset="0"/>
              <a:cs typeface="Roboto" panose="02000000000000000000" pitchFamily="2" charset="0"/>
            </a:endParaRPr>
          </a:p>
          <a:p>
            <a:r>
              <a:rPr lang="en-US" sz="1450" b="1" dirty="0">
                <a:latin typeface="Roboto" panose="02000000000000000000" pitchFamily="2" charset="0"/>
                <a:ea typeface="Roboto" panose="02000000000000000000" pitchFamily="2" charset="0"/>
                <a:cs typeface="Roboto" panose="02000000000000000000" pitchFamily="2" charset="0"/>
              </a:rPr>
              <a:t>Note the difference: </a:t>
            </a:r>
            <a:r>
              <a:rPr lang="en-US" sz="1450" dirty="0">
                <a:latin typeface="Roboto" panose="02000000000000000000" pitchFamily="2" charset="0"/>
                <a:ea typeface="Roboto" panose="02000000000000000000" pitchFamily="2" charset="0"/>
                <a:cs typeface="Roboto" panose="02000000000000000000" pitchFamily="2" charset="0"/>
              </a:rPr>
              <a:t>WIDA timing is session time; Colorado is testing time. </a:t>
            </a:r>
          </a:p>
          <a:p>
            <a:endParaRPr lang="en-US" sz="1600" b="1" dirty="0">
              <a:latin typeface="Roboto" panose="02000000000000000000" pitchFamily="2" charset="0"/>
              <a:ea typeface="Roboto" panose="02000000000000000000" pitchFamily="2" charset="0"/>
              <a:cs typeface="Roboto" panose="02000000000000000000" pitchFamily="2" charset="0"/>
            </a:endParaRPr>
          </a:p>
        </p:txBody>
      </p:sp>
      <p:pic>
        <p:nvPicPr>
          <p:cNvPr id="6" name="Picture 5" descr="WIDA table of ACCESS Online timing estimates by domain. These times include setup and directions. Listening: up to 15 students, about 65 minutes. Reading: up to 15 students, about 60 minutes. Speaking: up to 5 students, about 50 minutes. Writing: up to 15 students, about 70 to 90 minutes. Grades 1-3 write their responses by hand in test booklets. All domains are centrally scored.">
            <a:extLst>
              <a:ext uri="{FF2B5EF4-FFF2-40B4-BE49-F238E27FC236}">
                <a16:creationId xmlns:a16="http://schemas.microsoft.com/office/drawing/2014/main" id="{3FB33E7A-B508-30A2-563F-9339235B1332}"/>
              </a:ext>
            </a:extLst>
          </p:cNvPr>
          <p:cNvPicPr>
            <a:picLocks noChangeAspect="1"/>
          </p:cNvPicPr>
          <p:nvPr/>
        </p:nvPicPr>
        <p:blipFill>
          <a:blip r:embed="rId3"/>
          <a:stretch>
            <a:fillRect/>
          </a:stretch>
        </p:blipFill>
        <p:spPr>
          <a:xfrm>
            <a:off x="4374056" y="846400"/>
            <a:ext cx="4665838" cy="3436327"/>
          </a:xfrm>
          <a:prstGeom prst="rect">
            <a:avLst/>
          </a:prstGeom>
        </p:spPr>
      </p:pic>
    </p:spTree>
    <p:extLst>
      <p:ext uri="{BB962C8B-B14F-4D97-AF65-F5344CB8AC3E}">
        <p14:creationId xmlns:p14="http://schemas.microsoft.com/office/powerpoint/2010/main" val="3641968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A7871-9C0B-1756-8921-17704BE7D42E}"/>
              </a:ext>
            </a:extLst>
          </p:cNvPr>
          <p:cNvSpPr>
            <a:spLocks noGrp="1"/>
          </p:cNvSpPr>
          <p:nvPr>
            <p:ph type="title"/>
          </p:nvPr>
        </p:nvSpPr>
        <p:spPr/>
        <p:txBody>
          <a:bodyPr/>
          <a:lstStyle/>
          <a:p>
            <a:r>
              <a:rPr lang="en-US" dirty="0"/>
              <a:t>Colorado Test Time</a:t>
            </a:r>
          </a:p>
        </p:txBody>
      </p:sp>
      <p:sp>
        <p:nvSpPr>
          <p:cNvPr id="3" name="Text Placeholder 2">
            <a:extLst>
              <a:ext uri="{FF2B5EF4-FFF2-40B4-BE49-F238E27FC236}">
                <a16:creationId xmlns:a16="http://schemas.microsoft.com/office/drawing/2014/main" id="{BAEB5A89-AD96-FE9C-A154-2DBB753AAE1C}"/>
              </a:ext>
            </a:extLst>
          </p:cNvPr>
          <p:cNvSpPr>
            <a:spLocks noGrp="1"/>
          </p:cNvSpPr>
          <p:nvPr>
            <p:ph type="body" idx="1"/>
          </p:nvPr>
        </p:nvSpPr>
        <p:spPr>
          <a:xfrm>
            <a:off x="311699" y="1152475"/>
            <a:ext cx="7673742" cy="3034800"/>
          </a:xfrm>
        </p:spPr>
        <p:txBody>
          <a:bodyPr/>
          <a:lstStyle/>
          <a:p>
            <a:r>
              <a:rPr lang="en-US" dirty="0"/>
              <a:t>Testing time begins once the student selects the “Begin The Test” button; at the end of testing the test will return to the “Sign In” screen.</a:t>
            </a:r>
          </a:p>
          <a:p>
            <a:r>
              <a:rPr lang="en-US" dirty="0"/>
              <a:t>The online test does not have a built-in clock. Colorado test administrators will need to keep track of time manually for both online and paper testers. </a:t>
            </a:r>
          </a:p>
          <a:p>
            <a:endParaRPr lang="en-US" dirty="0"/>
          </a:p>
          <a:p>
            <a:endParaRPr lang="en-US" dirty="0"/>
          </a:p>
          <a:p>
            <a:pPr marL="127000" indent="0">
              <a:buNone/>
            </a:pPr>
            <a:r>
              <a:rPr lang="en-US" i="1" dirty="0"/>
              <a:t>Reminder</a:t>
            </a:r>
          </a:p>
          <a:p>
            <a:pPr marL="127000" indent="0">
              <a:buNone/>
            </a:pPr>
            <a:r>
              <a:rPr lang="en-US" dirty="0"/>
              <a:t>Due to the interactive one-on-one administration, ACCESS for Kindergarten and Alternate ACCESS are not timed. Those tests are to be administered following the built-in "go on" and "stop" procedures in the test administrator script.</a:t>
            </a:r>
          </a:p>
          <a:p>
            <a:pPr marL="127000" indent="0">
              <a:buNone/>
            </a:pPr>
            <a:endParaRPr lang="en-US" dirty="0"/>
          </a:p>
        </p:txBody>
      </p:sp>
    </p:spTree>
    <p:extLst>
      <p:ext uri="{BB962C8B-B14F-4D97-AF65-F5344CB8AC3E}">
        <p14:creationId xmlns:p14="http://schemas.microsoft.com/office/powerpoint/2010/main" val="3566548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20A7B-814B-35ED-9AA5-47754C2C0D7E}"/>
              </a:ext>
            </a:extLst>
          </p:cNvPr>
          <p:cNvSpPr>
            <a:spLocks noGrp="1"/>
          </p:cNvSpPr>
          <p:nvPr>
            <p:ph type="title"/>
          </p:nvPr>
        </p:nvSpPr>
        <p:spPr/>
        <p:txBody>
          <a:bodyPr/>
          <a:lstStyle/>
          <a:p>
            <a:r>
              <a:rPr lang="en-US" dirty="0"/>
              <a:t>Accountability</a:t>
            </a:r>
          </a:p>
        </p:txBody>
      </p:sp>
      <p:sp>
        <p:nvSpPr>
          <p:cNvPr id="3" name="Text Placeholder 2">
            <a:extLst>
              <a:ext uri="{FF2B5EF4-FFF2-40B4-BE49-F238E27FC236}">
                <a16:creationId xmlns:a16="http://schemas.microsoft.com/office/drawing/2014/main" id="{5110F7CE-610F-9BC7-B7C9-E17CA2332970}"/>
              </a:ext>
            </a:extLst>
          </p:cNvPr>
          <p:cNvSpPr>
            <a:spLocks noGrp="1"/>
          </p:cNvSpPr>
          <p:nvPr>
            <p:ph type="body" idx="1"/>
          </p:nvPr>
        </p:nvSpPr>
        <p:spPr/>
        <p:txBody>
          <a:bodyPr>
            <a:normAutofit lnSpcReduction="10000"/>
          </a:bodyPr>
          <a:lstStyle/>
          <a:p>
            <a:pPr marL="127000" indent="0">
              <a:buNone/>
            </a:pPr>
            <a:r>
              <a:rPr lang="en-US" sz="2000" b="1" dirty="0">
                <a:solidFill>
                  <a:srgbClr val="00703C"/>
                </a:solidFill>
              </a:rPr>
              <a:t>Beginning in 2027-2028</a:t>
            </a:r>
          </a:p>
          <a:p>
            <a:pPr marL="127000" indent="0">
              <a:buNone/>
            </a:pPr>
            <a:r>
              <a:rPr lang="en-US" b="1" i="1" dirty="0"/>
              <a:t>WIDA ACCESS Tests That Go Beyond the Allowed Time</a:t>
            </a:r>
            <a:endParaRPr lang="en-US" dirty="0"/>
          </a:p>
          <a:p>
            <a:r>
              <a:rPr lang="en-US" dirty="0"/>
              <a:t>Districts will receive scores for tests that go beyond the allowed time, but those scores </a:t>
            </a:r>
            <a:r>
              <a:rPr lang="en-US" b="1" dirty="0"/>
              <a:t>will not </a:t>
            </a:r>
            <a:r>
              <a:rPr lang="en-US" dirty="0"/>
              <a:t>be included in accountability (similar to a CMAS score suppression). </a:t>
            </a:r>
          </a:p>
          <a:p>
            <a:pPr lvl="1"/>
            <a:r>
              <a:rPr lang="en-US" dirty="0"/>
              <a:t>Tests </a:t>
            </a:r>
            <a:r>
              <a:rPr lang="en-US" b="1" dirty="0"/>
              <a:t>with an acceptable explanation </a:t>
            </a:r>
            <a:r>
              <a:rPr lang="en-US" dirty="0"/>
              <a:t>for going beyond the allowed testing time (e.g., a student left the test session unexpectedly due to illness or an appointment, or a student experienced technical issues) will be included in accountability reporting.</a:t>
            </a:r>
          </a:p>
          <a:p>
            <a:pPr lvl="1"/>
            <a:endParaRPr lang="en-US" dirty="0"/>
          </a:p>
          <a:p>
            <a:pPr marL="127000" indent="0">
              <a:buNone/>
            </a:pPr>
            <a:r>
              <a:rPr lang="en-US" dirty="0"/>
              <a:t>This year, 2026-2027, is for practice and learning</a:t>
            </a:r>
          </a:p>
          <a:p>
            <a:endParaRPr lang="en-US" dirty="0"/>
          </a:p>
        </p:txBody>
      </p:sp>
      <p:sp>
        <p:nvSpPr>
          <p:cNvPr id="5" name="TextBox 4">
            <a:extLst>
              <a:ext uri="{FF2B5EF4-FFF2-40B4-BE49-F238E27FC236}">
                <a16:creationId xmlns:a16="http://schemas.microsoft.com/office/drawing/2014/main" id="{89D02AF2-D06D-F374-48CD-A2891E0EB0BE}"/>
              </a:ext>
            </a:extLst>
          </p:cNvPr>
          <p:cNvSpPr txBox="1"/>
          <p:nvPr/>
        </p:nvSpPr>
        <p:spPr>
          <a:xfrm>
            <a:off x="8089819" y="4884511"/>
            <a:ext cx="928762" cy="307777"/>
          </a:xfrm>
          <a:prstGeom prst="rect">
            <a:avLst/>
          </a:prstGeom>
          <a:noFill/>
        </p:spPr>
        <p:txBody>
          <a:bodyPr wrap="square" rtlCol="0">
            <a:spAutoFit/>
          </a:bodyPr>
          <a:lstStyle/>
          <a:p>
            <a:r>
              <a:rPr lang="en-US" dirty="0"/>
              <a:t>09/25/26</a:t>
            </a:r>
          </a:p>
        </p:txBody>
      </p:sp>
    </p:spTree>
    <p:extLst>
      <p:ext uri="{BB962C8B-B14F-4D97-AF65-F5344CB8AC3E}">
        <p14:creationId xmlns:p14="http://schemas.microsoft.com/office/powerpoint/2010/main" val="3970306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AF10E-4241-34E5-CF87-0FF606B2C5B4}"/>
              </a:ext>
            </a:extLst>
          </p:cNvPr>
          <p:cNvSpPr>
            <a:spLocks noGrp="1"/>
          </p:cNvSpPr>
          <p:nvPr>
            <p:ph type="title"/>
          </p:nvPr>
        </p:nvSpPr>
        <p:spPr>
          <a:xfrm>
            <a:off x="5402731" y="315847"/>
            <a:ext cx="2776765" cy="741300"/>
          </a:xfrm>
        </p:spPr>
        <p:txBody>
          <a:bodyPr/>
          <a:lstStyle/>
          <a:p>
            <a:r>
              <a:rPr lang="en-US" sz="3600" b="1" dirty="0">
                <a:hlinkClick r:id="rId3"/>
              </a:rPr>
              <a:t>WIDA AMS</a:t>
            </a:r>
            <a:endParaRPr lang="en-US" sz="3600" b="1" dirty="0"/>
          </a:p>
        </p:txBody>
      </p:sp>
      <p:pic>
        <p:nvPicPr>
          <p:cNvPr id="4" name="Picture 3" descr="WIDA AMS home page. The Student Status Report tile is highlighted.">
            <a:extLst>
              <a:ext uri="{FF2B5EF4-FFF2-40B4-BE49-F238E27FC236}">
                <a16:creationId xmlns:a16="http://schemas.microsoft.com/office/drawing/2014/main" id="{975B32C5-F9A5-886F-D8D9-2EDC24513CC7}"/>
              </a:ext>
            </a:extLst>
          </p:cNvPr>
          <p:cNvPicPr>
            <a:picLocks noChangeAspect="1"/>
          </p:cNvPicPr>
          <p:nvPr/>
        </p:nvPicPr>
        <p:blipFill>
          <a:blip r:embed="rId4"/>
          <a:stretch>
            <a:fillRect/>
          </a:stretch>
        </p:blipFill>
        <p:spPr>
          <a:xfrm>
            <a:off x="0" y="-239"/>
            <a:ext cx="3923009" cy="2571750"/>
          </a:xfrm>
          <a:prstGeom prst="rect">
            <a:avLst/>
          </a:prstGeom>
        </p:spPr>
      </p:pic>
      <p:pic>
        <p:nvPicPr>
          <p:cNvPr id="6" name="Picture 5" descr="WIDA AMS Reporting menu. The Student Status option is highlighted.">
            <a:extLst>
              <a:ext uri="{FF2B5EF4-FFF2-40B4-BE49-F238E27FC236}">
                <a16:creationId xmlns:a16="http://schemas.microsoft.com/office/drawing/2014/main" id="{BFD820FD-C5D3-CD90-88D8-D38BA518F7B9}"/>
              </a:ext>
            </a:extLst>
          </p:cNvPr>
          <p:cNvPicPr>
            <a:picLocks noChangeAspect="1"/>
          </p:cNvPicPr>
          <p:nvPr/>
        </p:nvPicPr>
        <p:blipFill>
          <a:blip r:embed="rId5"/>
          <a:stretch>
            <a:fillRect/>
          </a:stretch>
        </p:blipFill>
        <p:spPr>
          <a:xfrm>
            <a:off x="2242973" y="1373233"/>
            <a:ext cx="3360071" cy="3223752"/>
          </a:xfrm>
          <a:prstGeom prst="rect">
            <a:avLst/>
          </a:prstGeom>
        </p:spPr>
      </p:pic>
      <p:pic>
        <p:nvPicPr>
          <p:cNvPr id="8" name="Picture 7" descr="Student Status Report screen. The Registration Window list shows WIDA ACCESS 2025-2026 highlighted.">
            <a:extLst>
              <a:ext uri="{FF2B5EF4-FFF2-40B4-BE49-F238E27FC236}">
                <a16:creationId xmlns:a16="http://schemas.microsoft.com/office/drawing/2014/main" id="{7D4277D8-812C-5C31-9C89-916AF2C539AF}"/>
              </a:ext>
            </a:extLst>
          </p:cNvPr>
          <p:cNvPicPr>
            <a:picLocks noChangeAspect="1"/>
          </p:cNvPicPr>
          <p:nvPr/>
        </p:nvPicPr>
        <p:blipFill>
          <a:blip r:embed="rId6"/>
          <a:stretch>
            <a:fillRect/>
          </a:stretch>
        </p:blipFill>
        <p:spPr>
          <a:xfrm>
            <a:off x="4669958" y="2248422"/>
            <a:ext cx="4462138" cy="2895078"/>
          </a:xfrm>
          <a:prstGeom prst="rect">
            <a:avLst/>
          </a:prstGeom>
        </p:spPr>
      </p:pic>
      <p:sp>
        <p:nvSpPr>
          <p:cNvPr id="5" name="TextBox 4">
            <a:extLst>
              <a:ext uri="{FF2B5EF4-FFF2-40B4-BE49-F238E27FC236}">
                <a16:creationId xmlns:a16="http://schemas.microsoft.com/office/drawing/2014/main" id="{4820CBBC-21CF-856D-B8E2-9CE08E27DAA2}"/>
              </a:ext>
            </a:extLst>
          </p:cNvPr>
          <p:cNvSpPr txBox="1"/>
          <p:nvPr/>
        </p:nvSpPr>
        <p:spPr>
          <a:xfrm>
            <a:off x="8089819" y="4884511"/>
            <a:ext cx="928762" cy="307777"/>
          </a:xfrm>
          <a:prstGeom prst="rect">
            <a:avLst/>
          </a:prstGeom>
          <a:noFill/>
        </p:spPr>
        <p:txBody>
          <a:bodyPr wrap="square" rtlCol="0">
            <a:spAutoFit/>
          </a:bodyPr>
          <a:lstStyle/>
          <a:p>
            <a:r>
              <a:rPr lang="en-US" dirty="0"/>
              <a:t>09/25/26</a:t>
            </a:r>
          </a:p>
        </p:txBody>
      </p:sp>
    </p:spTree>
    <p:extLst>
      <p:ext uri="{BB962C8B-B14F-4D97-AF65-F5344CB8AC3E}">
        <p14:creationId xmlns:p14="http://schemas.microsoft.com/office/powerpoint/2010/main" val="1280998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A1C26-8199-D3AF-FC47-E8B383D22098}"/>
              </a:ext>
            </a:extLst>
          </p:cNvPr>
          <p:cNvSpPr>
            <a:spLocks noGrp="1"/>
          </p:cNvSpPr>
          <p:nvPr>
            <p:ph type="title"/>
          </p:nvPr>
        </p:nvSpPr>
        <p:spPr/>
        <p:txBody>
          <a:bodyPr/>
          <a:lstStyle/>
          <a:p>
            <a:r>
              <a:rPr lang="en-US" dirty="0"/>
              <a:t>Example of Student Status </a:t>
            </a:r>
            <a:r>
              <a:rPr lang="en-US"/>
              <a:t>Report </a:t>
            </a:r>
            <a:br>
              <a:rPr lang="en-US"/>
            </a:br>
            <a:r>
              <a:rPr lang="en-US"/>
              <a:t>with Column Added for Timing Note </a:t>
            </a:r>
            <a:endParaRPr lang="en-US" dirty="0"/>
          </a:p>
        </p:txBody>
      </p:sp>
      <p:sp>
        <p:nvSpPr>
          <p:cNvPr id="3" name="Text Placeholder 2">
            <a:extLst>
              <a:ext uri="{FF2B5EF4-FFF2-40B4-BE49-F238E27FC236}">
                <a16:creationId xmlns:a16="http://schemas.microsoft.com/office/drawing/2014/main" id="{484C263C-AF1E-A61A-5903-17DA21BB76D9}"/>
              </a:ext>
            </a:extLst>
          </p:cNvPr>
          <p:cNvSpPr>
            <a:spLocks noGrp="1"/>
          </p:cNvSpPr>
          <p:nvPr>
            <p:ph type="body" idx="1"/>
          </p:nvPr>
        </p:nvSpPr>
        <p:spPr/>
        <p:txBody>
          <a:bodyPr/>
          <a:lstStyle/>
          <a:p>
            <a:endParaRPr lang="en-US"/>
          </a:p>
        </p:txBody>
      </p:sp>
      <p:pic>
        <p:nvPicPr>
          <p:cNvPr id="5" name="Picture 4" descr="Sample WIDA AMS Student Status Report with fictional students. Columns: First Name, Middle Initial, Date of Birth, Test Status, Do Not Score, Accommodations, Time Span in minutes, Test Started and Test Ended in Central Time, Total Excessive Logins, and an added Timing Note column. Most students show a time span of 23 to 58 minutes. One highlighted row shows 1,148 minutes, with the timing note: Called for Appt.">
            <a:extLst>
              <a:ext uri="{FF2B5EF4-FFF2-40B4-BE49-F238E27FC236}">
                <a16:creationId xmlns:a16="http://schemas.microsoft.com/office/drawing/2014/main" id="{6A0ADEBA-3763-3013-4FB1-379C3ACC12CB}"/>
              </a:ext>
            </a:extLst>
          </p:cNvPr>
          <p:cNvPicPr>
            <a:picLocks noChangeAspect="1"/>
          </p:cNvPicPr>
          <p:nvPr/>
        </p:nvPicPr>
        <p:blipFill>
          <a:blip r:embed="rId3"/>
          <a:stretch>
            <a:fillRect/>
          </a:stretch>
        </p:blipFill>
        <p:spPr>
          <a:xfrm>
            <a:off x="177135" y="940887"/>
            <a:ext cx="8880691" cy="4019909"/>
          </a:xfrm>
          <a:prstGeom prst="rect">
            <a:avLst/>
          </a:prstGeom>
        </p:spPr>
      </p:pic>
      <p:sp>
        <p:nvSpPr>
          <p:cNvPr id="4" name="TextBox 3">
            <a:extLst>
              <a:ext uri="{FF2B5EF4-FFF2-40B4-BE49-F238E27FC236}">
                <a16:creationId xmlns:a16="http://schemas.microsoft.com/office/drawing/2014/main" id="{F4DD209D-8BE1-3D4D-2915-606B9CD9DA9C}"/>
              </a:ext>
            </a:extLst>
          </p:cNvPr>
          <p:cNvSpPr txBox="1"/>
          <p:nvPr/>
        </p:nvSpPr>
        <p:spPr>
          <a:xfrm>
            <a:off x="564919" y="4747506"/>
            <a:ext cx="8176938" cy="307777"/>
          </a:xfrm>
          <a:prstGeom prst="rect">
            <a:avLst/>
          </a:prstGeom>
          <a:solidFill>
            <a:srgbClr val="002060"/>
          </a:solidFill>
        </p:spPr>
        <p:txBody>
          <a:bodyPr wrap="square" rtlCol="0">
            <a:spAutoFit/>
          </a:bodyPr>
          <a:lstStyle/>
          <a:p>
            <a:r>
              <a:rPr lang="en-US" dirty="0">
                <a:solidFill>
                  <a:schemeClr val="bg1"/>
                </a:solidFill>
              </a:rPr>
              <a:t>Fictional students. The Student Status Report contains student PII and should be treated as secure. </a:t>
            </a:r>
          </a:p>
        </p:txBody>
      </p:sp>
    </p:spTree>
    <p:extLst>
      <p:ext uri="{BB962C8B-B14F-4D97-AF65-F5344CB8AC3E}">
        <p14:creationId xmlns:p14="http://schemas.microsoft.com/office/powerpoint/2010/main" val="3353570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3B6AB-519F-C8C6-0E82-A7C366B3C591}"/>
              </a:ext>
            </a:extLst>
          </p:cNvPr>
          <p:cNvSpPr>
            <a:spLocks noGrp="1"/>
          </p:cNvSpPr>
          <p:nvPr>
            <p:ph type="title"/>
          </p:nvPr>
        </p:nvSpPr>
        <p:spPr/>
        <p:txBody>
          <a:bodyPr/>
          <a:lstStyle/>
          <a:p>
            <a:r>
              <a:rPr lang="en-US" dirty="0"/>
              <a:t>For 2027-2028</a:t>
            </a:r>
          </a:p>
        </p:txBody>
      </p:sp>
      <p:sp>
        <p:nvSpPr>
          <p:cNvPr id="3" name="Text Placeholder 2">
            <a:extLst>
              <a:ext uri="{FF2B5EF4-FFF2-40B4-BE49-F238E27FC236}">
                <a16:creationId xmlns:a16="http://schemas.microsoft.com/office/drawing/2014/main" id="{35FEB487-998E-03BD-C2EF-250DA9EBFAD1}"/>
              </a:ext>
            </a:extLst>
          </p:cNvPr>
          <p:cNvSpPr>
            <a:spLocks noGrp="1"/>
          </p:cNvSpPr>
          <p:nvPr>
            <p:ph type="body" idx="1"/>
          </p:nvPr>
        </p:nvSpPr>
        <p:spPr/>
        <p:txBody>
          <a:bodyPr/>
          <a:lstStyle/>
          <a:p>
            <a:r>
              <a:rPr lang="en-US" dirty="0"/>
              <a:t>Column U in the example report on the previous slide would be sufficient documentation for an acceptable explanation for time. </a:t>
            </a:r>
          </a:p>
          <a:p>
            <a:pPr marL="127000" indent="0">
              <a:buNone/>
            </a:pPr>
            <a:endParaRPr lang="en-US" dirty="0"/>
          </a:p>
          <a:p>
            <a:pPr marL="127000" indent="0">
              <a:buNone/>
            </a:pPr>
            <a:endParaRPr lang="en-US" dirty="0"/>
          </a:p>
          <a:p>
            <a:pPr marL="127000" indent="0">
              <a:buNone/>
            </a:pPr>
            <a:endParaRPr lang="en-US" dirty="0"/>
          </a:p>
          <a:p>
            <a:pPr marL="127000" indent="0">
              <a:buNone/>
            </a:pPr>
            <a:r>
              <a:rPr lang="en-US" i="1" dirty="0"/>
              <a:t>Reminder: this year is for practice and learning. </a:t>
            </a:r>
          </a:p>
        </p:txBody>
      </p:sp>
    </p:spTree>
    <p:extLst>
      <p:ext uri="{BB962C8B-B14F-4D97-AF65-F5344CB8AC3E}">
        <p14:creationId xmlns:p14="http://schemas.microsoft.com/office/powerpoint/2010/main" val="2563788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45200-289D-C10B-08A4-2F9389842A08}"/>
            </a:ext>
          </a:extLst>
        </p:cNvPr>
        <p:cNvGrpSpPr/>
        <p:nvPr/>
      </p:nvGrpSpPr>
      <p:grpSpPr>
        <a:xfrm>
          <a:off x="0" y="0"/>
          <a:ext cx="0" cy="0"/>
          <a:chOff x="0" y="0"/>
          <a:chExt cx="0" cy="0"/>
        </a:xfrm>
      </p:grpSpPr>
      <p:sp>
        <p:nvSpPr>
          <p:cNvPr id="10" name="Title 10"/>
          <p:cNvSpPr>
            <a:spLocks noGrp="1"/>
          </p:cNvSpPr>
          <p:nvPr>
            <p:ph type="title"/>
          </p:nvPr>
        </p:nvSpPr>
        <p:spPr>
          <a:xfrm>
            <a:off x="0" y="-914400"/>
            <a:ext cx="9144000" cy="640080"/>
          </a:xfrm>
        </p:spPr>
        <p:txBody>
          <a:bodyPr/>
          <a:lstStyle/>
          <a:p>
            <a:r>
              <a:rPr lang="en-US" dirty="0"/>
              <a:t>Why Timing Matters</a:t>
            </a:r>
          </a:p>
        </p:txBody>
      </p:sp>
      <p:pic>
        <p:nvPicPr>
          <p:cNvPr id="6" name="Picture 5">
            <a:extLst>
              <a:ext uri="{FF2B5EF4-FFF2-40B4-BE49-F238E27FC236}">
                <a16:creationId xmlns:a16="http://schemas.microsoft.com/office/drawing/2014/main" id="{5938EB2C-DC41-B1D0-1F1E-C5EFF88A2CF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2226894"/>
            <a:ext cx="9144000" cy="1138671"/>
          </a:xfrm>
          <a:prstGeom prst="rect">
            <a:avLst/>
          </a:prstGeom>
        </p:spPr>
      </p:pic>
      <p:sp>
        <p:nvSpPr>
          <p:cNvPr id="7" name="TextBox 6">
            <a:extLst>
              <a:ext uri="{FF2B5EF4-FFF2-40B4-BE49-F238E27FC236}">
                <a16:creationId xmlns:a16="http://schemas.microsoft.com/office/drawing/2014/main" id="{9D0A07FD-A695-D081-61F6-F7F07AE52AB3}"/>
              </a:ext>
            </a:extLst>
          </p:cNvPr>
          <p:cNvSpPr txBox="1"/>
          <p:nvPr/>
        </p:nvSpPr>
        <p:spPr>
          <a:xfrm>
            <a:off x="2925753" y="2565396"/>
            <a:ext cx="3292494" cy="461665"/>
          </a:xfrm>
          <a:prstGeom prst="rect">
            <a:avLst/>
          </a:prstGeom>
          <a:noFill/>
        </p:spPr>
        <p:txBody>
          <a:bodyPr wrap="square" lIns="91440" tIns="45720" rIns="91440" bIns="45720" rtlCol="0" anchor="t">
            <a:spAutoFit/>
          </a:bodyPr>
          <a:lstStyle/>
          <a:p>
            <a:pPr algn="ctr"/>
            <a:r>
              <a:rPr lang="en-US" sz="2400" b="1">
                <a:solidFill>
                  <a:schemeClr val="bg1"/>
                </a:solidFill>
              </a:rPr>
              <a:t>Why Timing Matters</a:t>
            </a:r>
          </a:p>
        </p:txBody>
      </p:sp>
      <p:pic>
        <p:nvPicPr>
          <p:cNvPr id="9" name="Picture 8">
            <a:extLst>
              <a:ext uri="{FF2B5EF4-FFF2-40B4-BE49-F238E27FC236}">
                <a16:creationId xmlns:a16="http://schemas.microsoft.com/office/drawing/2014/main" id="{3FD3BE79-9021-22A4-46C9-CEC1DF01455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090764" y="4657966"/>
            <a:ext cx="798267" cy="339364"/>
          </a:xfrm>
          <a:prstGeom prst="rect">
            <a:avLst/>
          </a:prstGeom>
        </p:spPr>
      </p:pic>
      <p:sp>
        <p:nvSpPr>
          <p:cNvPr id="2" name="TextBox 1">
            <a:extLst>
              <a:ext uri="{FF2B5EF4-FFF2-40B4-BE49-F238E27FC236}">
                <a16:creationId xmlns:a16="http://schemas.microsoft.com/office/drawing/2014/main" id="{348DE01F-5997-2EA8-9753-E932ECB0B539}"/>
              </a:ext>
            </a:extLst>
          </p:cNvPr>
          <p:cNvSpPr txBox="1"/>
          <p:nvPr/>
        </p:nvSpPr>
        <p:spPr>
          <a:xfrm>
            <a:off x="6692834" y="4657966"/>
            <a:ext cx="1024511" cy="307777"/>
          </a:xfrm>
          <a:prstGeom prst="rect">
            <a:avLst/>
          </a:prstGeom>
          <a:noFill/>
        </p:spPr>
        <p:txBody>
          <a:bodyPr wrap="square" rtlCol="0">
            <a:spAutoFit/>
          </a:bodyPr>
          <a:lstStyle/>
          <a:p>
            <a:r>
              <a:rPr lang="en-US" dirty="0"/>
              <a:t>09/25/26</a:t>
            </a:r>
          </a:p>
        </p:txBody>
      </p:sp>
    </p:spTree>
    <p:extLst>
      <p:ext uri="{BB962C8B-B14F-4D97-AF65-F5344CB8AC3E}">
        <p14:creationId xmlns:p14="http://schemas.microsoft.com/office/powerpoint/2010/main" val="294847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48"/>
          <p:cNvSpPr txBox="1">
            <a:spLocks noGrp="1"/>
          </p:cNvSpPr>
          <p:nvPr>
            <p:ph type="title"/>
          </p:nvPr>
        </p:nvSpPr>
        <p:spPr>
          <a:xfrm>
            <a:off x="311700" y="105100"/>
            <a:ext cx="8242500" cy="7413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SzPts val="2000"/>
              <a:buNone/>
            </a:pPr>
            <a:r>
              <a:rPr lang="en-US"/>
              <a:t>A Timed Assessment</a:t>
            </a:r>
            <a:endParaRPr/>
          </a:p>
        </p:txBody>
      </p:sp>
      <p:sp>
        <p:nvSpPr>
          <p:cNvPr id="421" name="Google Shape;421;p48"/>
          <p:cNvSpPr txBox="1">
            <a:spLocks noGrp="1"/>
          </p:cNvSpPr>
          <p:nvPr>
            <p:ph type="body" idx="1"/>
          </p:nvPr>
        </p:nvSpPr>
        <p:spPr>
          <a:xfrm>
            <a:off x="311700" y="1152475"/>
            <a:ext cx="7730700" cy="3034800"/>
          </a:xfrm>
          <a:prstGeom prst="rect">
            <a:avLst/>
          </a:prstGeom>
          <a:noFill/>
          <a:ln>
            <a:noFill/>
          </a:ln>
        </p:spPr>
        <p:txBody>
          <a:bodyPr spcFirstLastPara="1" wrap="square" lIns="91425" tIns="91425" rIns="91425" bIns="91425" anchor="t" anchorCtr="0">
            <a:normAutofit/>
          </a:bodyPr>
          <a:lstStyle/>
          <a:p>
            <a:pPr marL="228600" lvl="0" indent="-228600" algn="l" rtl="0">
              <a:lnSpc>
                <a:spcPct val="115000"/>
              </a:lnSpc>
              <a:spcBef>
                <a:spcPts val="0"/>
              </a:spcBef>
              <a:spcAft>
                <a:spcPts val="1200"/>
              </a:spcAft>
              <a:buSzPts val="1600"/>
              <a:buFont typeface="Arial"/>
              <a:buChar char="•"/>
            </a:pPr>
            <a:r>
              <a:rPr lang="en" sz="1800" dirty="0"/>
              <a:t>A timed assessment gives every student the same window to show what they can do.</a:t>
            </a:r>
            <a:endParaRPr lang="en-US" sz="1800" dirty="0"/>
          </a:p>
          <a:p>
            <a:pPr marL="228600" lvl="0" indent="-228600" algn="l" rtl="0">
              <a:lnSpc>
                <a:spcPct val="115000"/>
              </a:lnSpc>
              <a:spcBef>
                <a:spcPts val="0"/>
              </a:spcBef>
              <a:spcAft>
                <a:spcPts val="1200"/>
              </a:spcAft>
              <a:buSzPts val="1600"/>
              <a:buFont typeface="Arial"/>
              <a:buChar char="•"/>
            </a:pPr>
            <a:r>
              <a:rPr lang="en" sz="1800" dirty="0"/>
              <a:t>A time limit turns an open-ended task into a measurable, comparable one.</a:t>
            </a:r>
          </a:p>
          <a:p>
            <a:pPr marL="228600" indent="-228600">
              <a:lnSpc>
                <a:spcPct val="114999"/>
              </a:lnSpc>
              <a:spcAft>
                <a:spcPts val="1200"/>
              </a:spcAft>
              <a:buFont typeface="Arial"/>
              <a:buChar char="•"/>
            </a:pPr>
            <a:r>
              <a:rPr lang="en" sz="1800" dirty="0"/>
              <a:t>A timed assessment protects instructional time. </a:t>
            </a:r>
          </a:p>
          <a:p>
            <a:pPr marL="228600" indent="-228600">
              <a:spcAft>
                <a:spcPts val="1200"/>
              </a:spcAft>
              <a:buFont typeface="Arial"/>
              <a:buChar char="•"/>
            </a:pPr>
            <a:endParaRPr lang="en-US" dirty="0"/>
          </a:p>
        </p:txBody>
      </p:sp>
      <p:sp>
        <p:nvSpPr>
          <p:cNvPr id="3" name="TextBox 2">
            <a:extLst>
              <a:ext uri="{FF2B5EF4-FFF2-40B4-BE49-F238E27FC236}">
                <a16:creationId xmlns:a16="http://schemas.microsoft.com/office/drawing/2014/main" id="{669C497B-8518-B7CE-1433-25EABF19B995}"/>
              </a:ext>
            </a:extLst>
          </p:cNvPr>
          <p:cNvSpPr txBox="1"/>
          <p:nvPr/>
        </p:nvSpPr>
        <p:spPr>
          <a:xfrm>
            <a:off x="6692834" y="4657966"/>
            <a:ext cx="1024511" cy="307777"/>
          </a:xfrm>
          <a:prstGeom prst="rect">
            <a:avLst/>
          </a:prstGeom>
          <a:noFill/>
        </p:spPr>
        <p:txBody>
          <a:bodyPr wrap="square" rtlCol="0">
            <a:spAutoFit/>
          </a:bodyPr>
          <a:lstStyle/>
          <a:p>
            <a:r>
              <a:rPr lang="en-US" dirty="0"/>
              <a:t>09/25/26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48"/>
          <p:cNvSpPr txBox="1">
            <a:spLocks noGrp="1"/>
          </p:cNvSpPr>
          <p:nvPr>
            <p:ph type="title"/>
          </p:nvPr>
        </p:nvSpPr>
        <p:spPr>
          <a:xfrm>
            <a:off x="311700" y="105100"/>
            <a:ext cx="8242500" cy="7413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SzPts val="2000"/>
              <a:buNone/>
            </a:pPr>
            <a:r>
              <a:rPr lang="en"/>
              <a:t>Standardization Creates Fair Comparisons</a:t>
            </a:r>
            <a:endParaRPr/>
          </a:p>
        </p:txBody>
      </p:sp>
      <p:sp>
        <p:nvSpPr>
          <p:cNvPr id="421" name="Google Shape;421;p48"/>
          <p:cNvSpPr txBox="1">
            <a:spLocks noGrp="1"/>
          </p:cNvSpPr>
          <p:nvPr>
            <p:ph type="body" idx="1"/>
          </p:nvPr>
        </p:nvSpPr>
        <p:spPr>
          <a:xfrm>
            <a:off x="311700" y="1152475"/>
            <a:ext cx="7730700" cy="3034800"/>
          </a:xfrm>
          <a:prstGeom prst="rect">
            <a:avLst/>
          </a:prstGeom>
          <a:noFill/>
          <a:ln>
            <a:noFill/>
          </a:ln>
        </p:spPr>
        <p:txBody>
          <a:bodyPr spcFirstLastPara="1" wrap="square" lIns="91425" tIns="91425" rIns="91425" bIns="91425" anchor="t" anchorCtr="0">
            <a:normAutofit/>
          </a:bodyPr>
          <a:lstStyle/>
          <a:p>
            <a:pPr marL="228600" lvl="0" indent="-228600" algn="l" rtl="0">
              <a:lnSpc>
                <a:spcPct val="115000"/>
              </a:lnSpc>
              <a:spcBef>
                <a:spcPts val="0"/>
              </a:spcBef>
              <a:spcAft>
                <a:spcPts val="1200"/>
              </a:spcAft>
              <a:buSzPts val="1600"/>
              <a:buFont typeface="Arial"/>
              <a:buChar char="•"/>
            </a:pPr>
            <a:r>
              <a:rPr lang="en" sz="1800"/>
              <a:t>Every student works under identical conditions.</a:t>
            </a:r>
            <a:endParaRPr lang="en-US" sz="1800"/>
          </a:p>
          <a:p>
            <a:pPr marL="228600" lvl="0" indent="-228600" algn="l" rtl="0">
              <a:lnSpc>
                <a:spcPct val="115000"/>
              </a:lnSpc>
              <a:spcBef>
                <a:spcPts val="0"/>
              </a:spcBef>
              <a:spcAft>
                <a:spcPts val="1200"/>
              </a:spcAft>
              <a:buSzPts val="1600"/>
              <a:buFont typeface="Arial"/>
              <a:buChar char="•"/>
            </a:pPr>
            <a:r>
              <a:rPr lang="en" sz="1800"/>
              <a:t>Untimed testing turns pacing and endurance into hidden variables.</a:t>
            </a:r>
            <a:endParaRPr sz="1800"/>
          </a:p>
          <a:p>
            <a:pPr marL="228600" lvl="0" indent="-228600" algn="l" rtl="0">
              <a:lnSpc>
                <a:spcPct val="115000"/>
              </a:lnSpc>
              <a:spcBef>
                <a:spcPts val="0"/>
              </a:spcBef>
              <a:spcAft>
                <a:spcPts val="1200"/>
              </a:spcAft>
              <a:buSzPts val="1600"/>
              <a:buFont typeface="Arial"/>
              <a:buChar char="•"/>
            </a:pPr>
            <a:r>
              <a:rPr lang="en" sz="1800"/>
              <a:t>A fixed time window removes an uncontrolled factor from score interpretation.</a:t>
            </a:r>
            <a:endParaRPr sz="1800"/>
          </a:p>
        </p:txBody>
      </p:sp>
      <p:sp>
        <p:nvSpPr>
          <p:cNvPr id="3" name="TextBox 2">
            <a:extLst>
              <a:ext uri="{FF2B5EF4-FFF2-40B4-BE49-F238E27FC236}">
                <a16:creationId xmlns:a16="http://schemas.microsoft.com/office/drawing/2014/main" id="{3785E343-E25F-C6E0-D76D-7ECAA89C71DD}"/>
              </a:ext>
            </a:extLst>
          </p:cNvPr>
          <p:cNvSpPr txBox="1"/>
          <p:nvPr/>
        </p:nvSpPr>
        <p:spPr>
          <a:xfrm>
            <a:off x="6692834" y="4657966"/>
            <a:ext cx="1024511" cy="307777"/>
          </a:xfrm>
          <a:prstGeom prst="rect">
            <a:avLst/>
          </a:prstGeom>
          <a:noFill/>
        </p:spPr>
        <p:txBody>
          <a:bodyPr wrap="square" rtlCol="0">
            <a:spAutoFit/>
          </a:bodyPr>
          <a:lstStyle/>
          <a:p>
            <a:r>
              <a:rPr lang="en-US" dirty="0"/>
              <a:t>09/25/26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48"/>
          <p:cNvSpPr txBox="1">
            <a:spLocks noGrp="1"/>
          </p:cNvSpPr>
          <p:nvPr>
            <p:ph type="title"/>
          </p:nvPr>
        </p:nvSpPr>
        <p:spPr>
          <a:xfrm>
            <a:off x="311700" y="105100"/>
            <a:ext cx="8242500" cy="7413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SzPts val="2000"/>
              <a:buNone/>
            </a:pPr>
            <a:r>
              <a:rPr lang="en"/>
              <a:t>Timing Strengthens Score Validity</a:t>
            </a:r>
            <a:endParaRPr/>
          </a:p>
        </p:txBody>
      </p:sp>
      <p:sp>
        <p:nvSpPr>
          <p:cNvPr id="421" name="Google Shape;421;p48"/>
          <p:cNvSpPr txBox="1">
            <a:spLocks noGrp="1"/>
          </p:cNvSpPr>
          <p:nvPr>
            <p:ph type="body" idx="1"/>
          </p:nvPr>
        </p:nvSpPr>
        <p:spPr>
          <a:xfrm>
            <a:off x="311700" y="1152475"/>
            <a:ext cx="7730700" cy="3034800"/>
          </a:xfrm>
          <a:prstGeom prst="rect">
            <a:avLst/>
          </a:prstGeom>
          <a:noFill/>
          <a:ln>
            <a:noFill/>
          </a:ln>
        </p:spPr>
        <p:txBody>
          <a:bodyPr spcFirstLastPara="1" wrap="square" lIns="91425" tIns="91425" rIns="91425" bIns="91425" anchor="t" anchorCtr="0">
            <a:normAutofit/>
          </a:bodyPr>
          <a:lstStyle/>
          <a:p>
            <a:pPr marL="228600" lvl="0" indent="-228600" algn="l" rtl="0">
              <a:lnSpc>
                <a:spcPct val="115000"/>
              </a:lnSpc>
              <a:spcBef>
                <a:spcPts val="0"/>
              </a:spcBef>
              <a:spcAft>
                <a:spcPts val="1200"/>
              </a:spcAft>
              <a:buSzPts val="1600"/>
              <a:buFont typeface="Arial"/>
              <a:buChar char="•"/>
            </a:pPr>
            <a:r>
              <a:rPr lang="en" sz="1800"/>
              <a:t>Time limits support a more valid interpretation of what test scores measure.</a:t>
            </a:r>
          </a:p>
          <a:p>
            <a:pPr marL="228600" lvl="0" indent="-228600" algn="l" rtl="0">
              <a:lnSpc>
                <a:spcPct val="115000"/>
              </a:lnSpc>
              <a:spcBef>
                <a:spcPts val="0"/>
              </a:spcBef>
              <a:spcAft>
                <a:spcPts val="1200"/>
              </a:spcAft>
              <a:buSzPts val="1600"/>
              <a:buFont typeface="Arial"/>
              <a:buChar char="•"/>
            </a:pPr>
            <a:r>
              <a:rPr lang="en" sz="1800"/>
              <a:t>Controlled timing supports stronger claims about what a score actually means.</a:t>
            </a:r>
          </a:p>
          <a:p>
            <a:pPr marL="228600" indent="-228600">
              <a:spcAft>
                <a:spcPts val="1200"/>
              </a:spcAft>
              <a:buFont typeface="Arial"/>
              <a:buChar char="•"/>
            </a:pPr>
            <a:r>
              <a:rPr lang="en-US" sz="1800"/>
              <a:t>Time spent and performance together reveal more about a student’s readiness than performance alone.</a:t>
            </a:r>
          </a:p>
          <a:p>
            <a:pPr marL="228600" lvl="0" indent="-228600" algn="l" rtl="0">
              <a:lnSpc>
                <a:spcPct val="115000"/>
              </a:lnSpc>
              <a:spcBef>
                <a:spcPts val="0"/>
              </a:spcBef>
              <a:spcAft>
                <a:spcPts val="1200"/>
              </a:spcAft>
              <a:buSzPts val="1600"/>
              <a:buFont typeface="Arial"/>
              <a:buChar char="•"/>
            </a:pPr>
            <a:endParaRPr/>
          </a:p>
        </p:txBody>
      </p:sp>
      <p:sp>
        <p:nvSpPr>
          <p:cNvPr id="3" name="TextBox 2">
            <a:extLst>
              <a:ext uri="{FF2B5EF4-FFF2-40B4-BE49-F238E27FC236}">
                <a16:creationId xmlns:a16="http://schemas.microsoft.com/office/drawing/2014/main" id="{950BDCB3-6C82-B8FF-7954-2E70A915A747}"/>
              </a:ext>
            </a:extLst>
          </p:cNvPr>
          <p:cNvSpPr txBox="1"/>
          <p:nvPr/>
        </p:nvSpPr>
        <p:spPr>
          <a:xfrm>
            <a:off x="6692834" y="4657966"/>
            <a:ext cx="1024511" cy="307777"/>
          </a:xfrm>
          <a:prstGeom prst="rect">
            <a:avLst/>
          </a:prstGeom>
          <a:noFill/>
        </p:spPr>
        <p:txBody>
          <a:bodyPr wrap="square" rtlCol="0">
            <a:spAutoFit/>
          </a:bodyPr>
          <a:lstStyle/>
          <a:p>
            <a:r>
              <a:rPr lang="en-US" dirty="0"/>
              <a:t>09/25/26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48"/>
          <p:cNvSpPr txBox="1">
            <a:spLocks noGrp="1"/>
          </p:cNvSpPr>
          <p:nvPr>
            <p:ph type="title"/>
          </p:nvPr>
        </p:nvSpPr>
        <p:spPr>
          <a:xfrm>
            <a:off x="311700" y="105100"/>
            <a:ext cx="8242500" cy="7413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SzPts val="2000"/>
              <a:buNone/>
            </a:pPr>
            <a:r>
              <a:rPr lang="en"/>
              <a:t>Timing Supports Logistics and Security</a:t>
            </a:r>
            <a:endParaRPr/>
          </a:p>
        </p:txBody>
      </p:sp>
      <p:sp>
        <p:nvSpPr>
          <p:cNvPr id="421" name="Google Shape;421;p48"/>
          <p:cNvSpPr txBox="1">
            <a:spLocks noGrp="1"/>
          </p:cNvSpPr>
          <p:nvPr>
            <p:ph type="body" idx="1"/>
          </p:nvPr>
        </p:nvSpPr>
        <p:spPr>
          <a:xfrm>
            <a:off x="311700" y="1152475"/>
            <a:ext cx="7730700" cy="3034800"/>
          </a:xfrm>
          <a:prstGeom prst="rect">
            <a:avLst/>
          </a:prstGeom>
          <a:noFill/>
          <a:ln>
            <a:noFill/>
          </a:ln>
        </p:spPr>
        <p:txBody>
          <a:bodyPr spcFirstLastPara="1" wrap="square" lIns="91425" tIns="91425" rIns="91425" bIns="91425" anchor="t" anchorCtr="0">
            <a:noAutofit/>
          </a:bodyPr>
          <a:lstStyle/>
          <a:p>
            <a:pPr marL="228600" lvl="0" indent="-228600" algn="l" rtl="0">
              <a:lnSpc>
                <a:spcPct val="115000"/>
              </a:lnSpc>
              <a:spcBef>
                <a:spcPts val="0"/>
              </a:spcBef>
              <a:spcAft>
                <a:spcPts val="1200"/>
              </a:spcAft>
              <a:buSzPts val="1600"/>
              <a:buFont typeface="Arial"/>
              <a:buChar char="•"/>
            </a:pPr>
            <a:r>
              <a:rPr lang="en" sz="1800"/>
              <a:t>Fixed windows let districts plan rooms, staff, and schedules with confidence.</a:t>
            </a:r>
          </a:p>
          <a:p>
            <a:pPr marL="685800" lvl="1" indent="-228600">
              <a:spcAft>
                <a:spcPts val="1200"/>
              </a:spcAft>
              <a:buSzPts val="1600"/>
              <a:buFont typeface="Arial"/>
              <a:buChar char="•"/>
            </a:pPr>
            <a:r>
              <a:rPr lang="en" sz="1800"/>
              <a:t>Students return to learning sooner.</a:t>
            </a:r>
          </a:p>
          <a:p>
            <a:pPr marL="685800" lvl="1" indent="-228600">
              <a:spcAft>
                <a:spcPts val="1200"/>
              </a:spcAft>
              <a:buSzPts val="1600"/>
              <a:buFont typeface="Arial"/>
              <a:buChar char="•"/>
            </a:pPr>
            <a:r>
              <a:rPr lang="en" sz="1800"/>
              <a:t>Test administrators return to teaching sooner.</a:t>
            </a:r>
            <a:endParaRPr sz="1800"/>
          </a:p>
          <a:p>
            <a:pPr marL="228600" lvl="0" indent="-228600" algn="l" rtl="0">
              <a:lnSpc>
                <a:spcPct val="115000"/>
              </a:lnSpc>
              <a:spcBef>
                <a:spcPts val="0"/>
              </a:spcBef>
              <a:spcAft>
                <a:spcPts val="1200"/>
              </a:spcAft>
              <a:buSzPts val="1600"/>
              <a:buFont typeface="Arial"/>
              <a:buChar char="•"/>
            </a:pPr>
            <a:r>
              <a:rPr lang="en" sz="1800"/>
              <a:t>Untimed testing turns a single test into an open-ended commitment.</a:t>
            </a:r>
            <a:endParaRPr sz="1800"/>
          </a:p>
          <a:p>
            <a:pPr marL="228600" lvl="0" indent="-228600" algn="l" rtl="0">
              <a:lnSpc>
                <a:spcPct val="115000"/>
              </a:lnSpc>
              <a:spcBef>
                <a:spcPts val="0"/>
              </a:spcBef>
              <a:spcAft>
                <a:spcPts val="1200"/>
              </a:spcAft>
              <a:buSzPts val="1600"/>
              <a:buFont typeface="Arial"/>
              <a:buChar char="•"/>
            </a:pPr>
            <a:r>
              <a:rPr lang="en" sz="1800"/>
              <a:t>Shorter test windows reduce the risk of relaxed proctoring, outside device use, and content sharing.</a:t>
            </a:r>
          </a:p>
        </p:txBody>
      </p:sp>
      <p:sp>
        <p:nvSpPr>
          <p:cNvPr id="3" name="TextBox 2">
            <a:extLst>
              <a:ext uri="{FF2B5EF4-FFF2-40B4-BE49-F238E27FC236}">
                <a16:creationId xmlns:a16="http://schemas.microsoft.com/office/drawing/2014/main" id="{19767BC3-56EF-B13C-B960-43B8494583CE}"/>
              </a:ext>
            </a:extLst>
          </p:cNvPr>
          <p:cNvSpPr txBox="1"/>
          <p:nvPr/>
        </p:nvSpPr>
        <p:spPr>
          <a:xfrm>
            <a:off x="6692834" y="4657966"/>
            <a:ext cx="1024511" cy="307777"/>
          </a:xfrm>
          <a:prstGeom prst="rect">
            <a:avLst/>
          </a:prstGeom>
          <a:noFill/>
        </p:spPr>
        <p:txBody>
          <a:bodyPr wrap="square" rtlCol="0">
            <a:spAutoFit/>
          </a:bodyPr>
          <a:lstStyle/>
          <a:p>
            <a:r>
              <a:rPr lang="en-US" dirty="0"/>
              <a:t>09/25/26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48"/>
          <p:cNvSpPr txBox="1">
            <a:spLocks noGrp="1"/>
          </p:cNvSpPr>
          <p:nvPr>
            <p:ph type="title"/>
          </p:nvPr>
        </p:nvSpPr>
        <p:spPr>
          <a:xfrm>
            <a:off x="311700" y="105100"/>
            <a:ext cx="8242500" cy="7413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SzPts val="2000"/>
              <a:buNone/>
            </a:pPr>
            <a:r>
              <a:rPr lang="en"/>
              <a:t>Timing Shows Readiness for C</a:t>
            </a:r>
            <a:r>
              <a:rPr lang="en-US"/>
              <a:t>o</a:t>
            </a:r>
            <a:r>
              <a:rPr lang="en"/>
              <a:t>ntent </a:t>
            </a:r>
            <a:endParaRPr/>
          </a:p>
        </p:txBody>
      </p:sp>
      <p:sp>
        <p:nvSpPr>
          <p:cNvPr id="421" name="Google Shape;421;p48"/>
          <p:cNvSpPr txBox="1">
            <a:spLocks noGrp="1"/>
          </p:cNvSpPr>
          <p:nvPr>
            <p:ph type="body" idx="1"/>
          </p:nvPr>
        </p:nvSpPr>
        <p:spPr>
          <a:xfrm>
            <a:off x="311700" y="1152475"/>
            <a:ext cx="7730700" cy="3034800"/>
          </a:xfrm>
          <a:prstGeom prst="rect">
            <a:avLst/>
          </a:prstGeom>
          <a:noFill/>
          <a:ln>
            <a:noFill/>
          </a:ln>
        </p:spPr>
        <p:txBody>
          <a:bodyPr spcFirstLastPara="1" wrap="square" lIns="91425" tIns="91425" rIns="91425" bIns="91425" anchor="t" anchorCtr="0">
            <a:normAutofit/>
          </a:bodyPr>
          <a:lstStyle/>
          <a:p>
            <a:pPr marL="228600" indent="-228600">
              <a:spcAft>
                <a:spcPts val="1200"/>
              </a:spcAft>
              <a:buFont typeface="Arial"/>
              <a:buChar char="•"/>
            </a:pPr>
            <a:r>
              <a:rPr lang="en" sz="1800" dirty="0"/>
              <a:t>Students who need more time need ELD instructional support and ML accommodations on content assessments.</a:t>
            </a:r>
          </a:p>
          <a:p>
            <a:pPr marL="228600" indent="-228600">
              <a:spcAft>
                <a:spcPts val="1200"/>
              </a:spcAft>
              <a:buFont typeface="Arial"/>
              <a:buChar char="•"/>
            </a:pPr>
            <a:r>
              <a:rPr lang="en" sz="1800" dirty="0"/>
              <a:t>Timed ELP assessment helps prevent false positives for redesignation.</a:t>
            </a:r>
          </a:p>
          <a:p>
            <a:pPr marL="228600" indent="-228600">
              <a:spcAft>
                <a:spcPts val="1200"/>
              </a:spcAft>
              <a:buFont typeface="Arial"/>
              <a:buChar char="•"/>
            </a:pPr>
            <a:r>
              <a:rPr lang="en" sz="1800" dirty="0"/>
              <a:t>Timed ELP assessment now prepares students for content assessments, in cases of redesignation when the ML extended time accommodation is no longer available. </a:t>
            </a:r>
          </a:p>
          <a:p>
            <a:pPr marL="228600" indent="-228600">
              <a:spcAft>
                <a:spcPts val="1200"/>
              </a:spcAft>
              <a:buFont typeface="Arial"/>
              <a:buChar char="•"/>
            </a:pPr>
            <a:endParaRPr sz="1800" dirty="0"/>
          </a:p>
        </p:txBody>
      </p:sp>
      <p:sp>
        <p:nvSpPr>
          <p:cNvPr id="3" name="TextBox 2">
            <a:extLst>
              <a:ext uri="{FF2B5EF4-FFF2-40B4-BE49-F238E27FC236}">
                <a16:creationId xmlns:a16="http://schemas.microsoft.com/office/drawing/2014/main" id="{E0DF6878-CAE0-0178-EF3C-9B7C3E312ED9}"/>
              </a:ext>
            </a:extLst>
          </p:cNvPr>
          <p:cNvSpPr txBox="1"/>
          <p:nvPr/>
        </p:nvSpPr>
        <p:spPr>
          <a:xfrm>
            <a:off x="6692834" y="4657966"/>
            <a:ext cx="1024511" cy="307777"/>
          </a:xfrm>
          <a:prstGeom prst="rect">
            <a:avLst/>
          </a:prstGeom>
          <a:noFill/>
        </p:spPr>
        <p:txBody>
          <a:bodyPr wrap="square" rtlCol="0">
            <a:spAutoFit/>
          </a:bodyPr>
          <a:lstStyle/>
          <a:p>
            <a:r>
              <a:rPr lang="en-US" dirty="0"/>
              <a:t>09/25/26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48"/>
          <p:cNvSpPr txBox="1">
            <a:spLocks noGrp="1"/>
          </p:cNvSpPr>
          <p:nvPr>
            <p:ph type="title"/>
          </p:nvPr>
        </p:nvSpPr>
        <p:spPr>
          <a:xfrm>
            <a:off x="311700" y="105100"/>
            <a:ext cx="8242500" cy="741300"/>
          </a:xfrm>
          <a:prstGeom prst="rect">
            <a:avLst/>
          </a:prstGeom>
          <a:noFill/>
          <a:ln>
            <a:noFill/>
          </a:ln>
        </p:spPr>
        <p:txBody>
          <a:bodyPr spcFirstLastPara="1" wrap="square" lIns="0" tIns="0" rIns="0" bIns="0" anchor="ctr" anchorCtr="0">
            <a:noAutofit/>
          </a:bodyPr>
          <a:lstStyle/>
          <a:p>
            <a:pPr lvl="0"/>
            <a:r>
              <a:rPr lang="en-US" dirty="0"/>
              <a:t>Key Points</a:t>
            </a:r>
            <a:endParaRPr dirty="0"/>
          </a:p>
        </p:txBody>
      </p:sp>
      <p:sp>
        <p:nvSpPr>
          <p:cNvPr id="421" name="Google Shape;421;p48"/>
          <p:cNvSpPr txBox="1">
            <a:spLocks noGrp="1"/>
          </p:cNvSpPr>
          <p:nvPr>
            <p:ph type="body" idx="1"/>
          </p:nvPr>
        </p:nvSpPr>
        <p:spPr>
          <a:xfrm>
            <a:off x="311700" y="1152475"/>
            <a:ext cx="7730700" cy="3034800"/>
          </a:xfrm>
          <a:prstGeom prst="rect">
            <a:avLst/>
          </a:prstGeom>
          <a:noFill/>
          <a:ln>
            <a:noFill/>
          </a:ln>
        </p:spPr>
        <p:txBody>
          <a:bodyPr spcFirstLastPara="1" wrap="square" lIns="91425" tIns="91425" rIns="91425" bIns="91425" anchor="t" anchorCtr="0">
            <a:normAutofit/>
          </a:bodyPr>
          <a:lstStyle/>
          <a:p>
            <a:pPr marL="228600" indent="-228600">
              <a:spcAft>
                <a:spcPts val="1200"/>
              </a:spcAft>
              <a:buFont typeface="Arial"/>
              <a:buChar char="•"/>
            </a:pPr>
            <a:r>
              <a:rPr lang="en-US" sz="1800"/>
              <a:t>Support students with practice, not by removing the clock.</a:t>
            </a:r>
          </a:p>
          <a:p>
            <a:pPr marL="228600" lvl="0" indent="-228600" algn="l" rtl="0">
              <a:lnSpc>
                <a:spcPct val="115000"/>
              </a:lnSpc>
              <a:spcBef>
                <a:spcPts val="0"/>
              </a:spcBef>
              <a:spcAft>
                <a:spcPts val="1200"/>
              </a:spcAft>
              <a:buSzPts val="1600"/>
              <a:buFont typeface="Arial"/>
              <a:buChar char="•"/>
            </a:pPr>
            <a:r>
              <a:rPr lang="en" sz="1800"/>
              <a:t>Timing standardizes conditions and strengthens score validity.</a:t>
            </a:r>
            <a:endParaRPr sz="1800"/>
          </a:p>
          <a:p>
            <a:pPr marL="228600" lvl="0" indent="-228600" algn="l" rtl="0">
              <a:lnSpc>
                <a:spcPct val="115000"/>
              </a:lnSpc>
              <a:spcBef>
                <a:spcPts val="0"/>
              </a:spcBef>
              <a:spcAft>
                <a:spcPts val="1200"/>
              </a:spcAft>
              <a:buSzPts val="1600"/>
              <a:buFont typeface="Arial"/>
              <a:buChar char="•"/>
            </a:pPr>
            <a:r>
              <a:rPr lang="en" sz="1800"/>
              <a:t>Timing supports test security and logistics.</a:t>
            </a:r>
            <a:endParaRPr sz="1800"/>
          </a:p>
          <a:p>
            <a:pPr marL="228600" lvl="0" indent="-228600" algn="l" rtl="0">
              <a:lnSpc>
                <a:spcPct val="115000"/>
              </a:lnSpc>
              <a:spcBef>
                <a:spcPts val="0"/>
              </a:spcBef>
              <a:spcAft>
                <a:spcPts val="1200"/>
              </a:spcAft>
              <a:buSzPts val="1600"/>
              <a:buFont typeface="Arial"/>
              <a:buChar char="•"/>
            </a:pPr>
            <a:r>
              <a:rPr lang="en" sz="1800"/>
              <a:t>Timing shows that students have skills they can carry beyond the test.</a:t>
            </a:r>
            <a:endParaRPr sz="1800"/>
          </a:p>
        </p:txBody>
      </p:sp>
      <p:sp>
        <p:nvSpPr>
          <p:cNvPr id="3" name="TextBox 2">
            <a:extLst>
              <a:ext uri="{FF2B5EF4-FFF2-40B4-BE49-F238E27FC236}">
                <a16:creationId xmlns:a16="http://schemas.microsoft.com/office/drawing/2014/main" id="{45C0FA2B-A5AE-F7C7-C2C7-1ED076DC8848}"/>
              </a:ext>
            </a:extLst>
          </p:cNvPr>
          <p:cNvSpPr txBox="1"/>
          <p:nvPr/>
        </p:nvSpPr>
        <p:spPr>
          <a:xfrm>
            <a:off x="6692834" y="4657966"/>
            <a:ext cx="1024511" cy="307777"/>
          </a:xfrm>
          <a:prstGeom prst="rect">
            <a:avLst/>
          </a:prstGeom>
          <a:noFill/>
        </p:spPr>
        <p:txBody>
          <a:bodyPr wrap="square" rtlCol="0">
            <a:spAutoFit/>
          </a:bodyPr>
          <a:lstStyle/>
          <a:p>
            <a:r>
              <a:rPr lang="en-US" dirty="0"/>
              <a:t>09/25/26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AEBA15-00E6-8FB9-6535-9AD412FC085C}"/>
              </a:ext>
            </a:extLst>
          </p:cNvPr>
          <p:cNvSpPr>
            <a:spLocks noGrp="1"/>
          </p:cNvSpPr>
          <p:nvPr>
            <p:ph type="title"/>
          </p:nvPr>
        </p:nvSpPr>
        <p:spPr/>
        <p:txBody>
          <a:bodyPr/>
          <a:lstStyle/>
          <a:p>
            <a:r>
              <a:rPr lang="en-US"/>
              <a:t>Data-Informed Decision Making</a:t>
            </a:r>
          </a:p>
        </p:txBody>
      </p:sp>
      <p:sp>
        <p:nvSpPr>
          <p:cNvPr id="4" name="TextBox 3">
            <a:extLst>
              <a:ext uri="{FF2B5EF4-FFF2-40B4-BE49-F238E27FC236}">
                <a16:creationId xmlns:a16="http://schemas.microsoft.com/office/drawing/2014/main" id="{746A317F-337E-C4FE-7A25-7F66E2C9A0C5}"/>
              </a:ext>
            </a:extLst>
          </p:cNvPr>
          <p:cNvSpPr txBox="1"/>
          <p:nvPr/>
        </p:nvSpPr>
        <p:spPr>
          <a:xfrm>
            <a:off x="6692834" y="4657966"/>
            <a:ext cx="1024511" cy="307777"/>
          </a:xfrm>
          <a:prstGeom prst="rect">
            <a:avLst/>
          </a:prstGeom>
          <a:noFill/>
        </p:spPr>
        <p:txBody>
          <a:bodyPr wrap="square" rtlCol="0">
            <a:spAutoFit/>
          </a:bodyPr>
          <a:lstStyle/>
          <a:p>
            <a:r>
              <a:rPr lang="en-US" dirty="0">
                <a:solidFill>
                  <a:schemeClr val="bg1"/>
                </a:solidFill>
              </a:rPr>
              <a:t>09/25/26</a:t>
            </a:r>
          </a:p>
        </p:txBody>
      </p:sp>
    </p:spTree>
    <p:extLst>
      <p:ext uri="{BB962C8B-B14F-4D97-AF65-F5344CB8AC3E}">
        <p14:creationId xmlns:p14="http://schemas.microsoft.com/office/powerpoint/2010/main" val="1868485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0"/>
          <p:cNvSpPr>
            <a:spLocks noGrp="1"/>
          </p:cNvSpPr>
          <p:nvPr>
            <p:ph type="title"/>
          </p:nvPr>
        </p:nvSpPr>
        <p:spPr>
          <a:xfrm>
            <a:off x="0" y="-914400"/>
            <a:ext cx="9144000" cy="640080"/>
          </a:xfrm>
        </p:spPr>
        <p:txBody>
          <a:bodyPr/>
          <a:lstStyle/>
          <a:p>
            <a:r>
              <a:rPr lang="en-US" dirty="0"/>
              <a:t>ACCESS Timing, All Grades (in minutes)</a:t>
            </a:r>
          </a:p>
        </p:txBody>
      </p:sp>
      <p:graphicFrame>
        <p:nvGraphicFramePr>
          <p:cNvPr id="5" name="Table 4" descr="2025-26 ACCESS testing time for all grades, in minutes. Listening: mean 41.78, median 41, mode 41. Reading: mean 36.41, median 35, mode 31. Speaking: mean 37.87, median 39, mode 41. Writing: mean 39.57, median 39, mode 36.">
            <a:extLst>
              <a:ext uri="{FF2B5EF4-FFF2-40B4-BE49-F238E27FC236}">
                <a16:creationId xmlns:a16="http://schemas.microsoft.com/office/drawing/2014/main" id="{5F825317-2741-5D0D-A75B-A0B870B80E00}"/>
              </a:ext>
            </a:extLst>
          </p:cNvPr>
          <p:cNvGraphicFramePr>
            <a:graphicFrameLocks noGrp="1"/>
          </p:cNvGraphicFramePr>
          <p:nvPr>
            <p:extLst>
              <p:ext uri="{D42A27DB-BD31-4B8C-83A1-F6EECF244321}">
                <p14:modId xmlns:p14="http://schemas.microsoft.com/office/powerpoint/2010/main" val="1054767442"/>
              </p:ext>
            </p:extLst>
          </p:nvPr>
        </p:nvGraphicFramePr>
        <p:xfrm>
          <a:off x="2286000" y="1401065"/>
          <a:ext cx="4572000" cy="2486025"/>
        </p:xfrm>
        <a:graphic>
          <a:graphicData uri="http://schemas.openxmlformats.org/drawingml/2006/table">
            <a:tbl>
              <a:tblPr firstRow="1"/>
              <a:tblGrid>
                <a:gridCol w="1143000">
                  <a:extLst>
                    <a:ext uri="{9D8B030D-6E8A-4147-A177-3AD203B41FA5}">
                      <a16:colId xmlns:a16="http://schemas.microsoft.com/office/drawing/2014/main" val="2181636905"/>
                    </a:ext>
                  </a:extLst>
                </a:gridCol>
                <a:gridCol w="1143000">
                  <a:extLst>
                    <a:ext uri="{9D8B030D-6E8A-4147-A177-3AD203B41FA5}">
                      <a16:colId xmlns:a16="http://schemas.microsoft.com/office/drawing/2014/main" val="1982696253"/>
                    </a:ext>
                  </a:extLst>
                </a:gridCol>
                <a:gridCol w="1143000">
                  <a:extLst>
                    <a:ext uri="{9D8B030D-6E8A-4147-A177-3AD203B41FA5}">
                      <a16:colId xmlns:a16="http://schemas.microsoft.com/office/drawing/2014/main" val="2535158512"/>
                    </a:ext>
                  </a:extLst>
                </a:gridCol>
                <a:gridCol w="1143000">
                  <a:extLst>
                    <a:ext uri="{9D8B030D-6E8A-4147-A177-3AD203B41FA5}">
                      <a16:colId xmlns:a16="http://schemas.microsoft.com/office/drawing/2014/main" val="3428240145"/>
                    </a:ext>
                  </a:extLst>
                </a:gridCol>
              </a:tblGrid>
              <a:tr h="497205">
                <a:tc>
                  <a:txBody>
                    <a:bodyPr/>
                    <a:lstStyle/>
                    <a:p>
                      <a:pPr algn="ctr" fontAlgn="b">
                        <a:buNone/>
                      </a:pPr>
                      <a:r>
                        <a:rPr lang="en-US" sz="1600" b="1" i="0" u="none" strike="noStrike">
                          <a:solidFill>
                            <a:srgbClr val="FFFFFF"/>
                          </a:solidFill>
                          <a:effectLst/>
                          <a:latin typeface="Arial" panose="020B0604020202020204" pitchFamily="34" charset="0"/>
                        </a:rPr>
                        <a:t>Domain</a:t>
                      </a:r>
                    </a:p>
                  </a:txBody>
                  <a:tcPr marL="9525" marR="9525" marT="9525" marB="0" anchor="b">
                    <a:lnL>
                      <a:noFill/>
                    </a:lnL>
                    <a:lnR>
                      <a:noFill/>
                    </a:lnR>
                    <a:lnT>
                      <a:noFill/>
                    </a:lnT>
                    <a:lnB w="6350" cap="flat" cmpd="sng" algn="ctr">
                      <a:solidFill>
                        <a:srgbClr val="CCCCCC"/>
                      </a:solidFill>
                      <a:prstDash val="solid"/>
                      <a:round/>
                      <a:headEnd type="none" w="med" len="med"/>
                      <a:tailEnd type="none" w="med" len="med"/>
                    </a:lnB>
                    <a:solidFill>
                      <a:srgbClr val="4472C4"/>
                    </a:solidFill>
                  </a:tcPr>
                </a:tc>
                <a:tc>
                  <a:txBody>
                    <a:bodyPr/>
                    <a:lstStyle/>
                    <a:p>
                      <a:pPr algn="ctr" fontAlgn="b">
                        <a:buNone/>
                      </a:pPr>
                      <a:r>
                        <a:rPr lang="en-US" sz="1600" b="1" i="0" u="none" strike="noStrike" dirty="0">
                          <a:solidFill>
                            <a:srgbClr val="FFFFFF"/>
                          </a:solidFill>
                          <a:effectLst/>
                          <a:latin typeface="Arial" panose="020B0604020202020204" pitchFamily="34" charset="0"/>
                        </a:rPr>
                        <a:t>Mean</a:t>
                      </a:r>
                    </a:p>
                  </a:txBody>
                  <a:tcPr marL="9525" marR="9525" marT="9525" marB="0" anchor="b">
                    <a:lnL>
                      <a:noFill/>
                    </a:lnL>
                    <a:lnR>
                      <a:noFill/>
                    </a:lnR>
                    <a:lnT>
                      <a:noFill/>
                    </a:lnT>
                    <a:lnB w="6350" cap="flat" cmpd="sng" algn="ctr">
                      <a:solidFill>
                        <a:srgbClr val="CCCCCC"/>
                      </a:solidFill>
                      <a:prstDash val="solid"/>
                      <a:round/>
                      <a:headEnd type="none" w="med" len="med"/>
                      <a:tailEnd type="none" w="med" len="med"/>
                    </a:lnB>
                    <a:solidFill>
                      <a:srgbClr val="4472C4"/>
                    </a:solidFill>
                  </a:tcPr>
                </a:tc>
                <a:tc>
                  <a:txBody>
                    <a:bodyPr/>
                    <a:lstStyle/>
                    <a:p>
                      <a:pPr algn="ctr" fontAlgn="b">
                        <a:buNone/>
                      </a:pPr>
                      <a:r>
                        <a:rPr lang="en-US" sz="1600" b="1" i="0" u="none" strike="noStrike" dirty="0">
                          <a:solidFill>
                            <a:srgbClr val="FFFFFF"/>
                          </a:solidFill>
                          <a:effectLst/>
                          <a:latin typeface="Arial" panose="020B0604020202020204" pitchFamily="34" charset="0"/>
                        </a:rPr>
                        <a:t>Median</a:t>
                      </a:r>
                    </a:p>
                  </a:txBody>
                  <a:tcPr marL="9525" marR="9525" marT="9525" marB="0" anchor="b">
                    <a:lnL>
                      <a:noFill/>
                    </a:lnL>
                    <a:lnR>
                      <a:noFill/>
                    </a:lnR>
                    <a:lnT>
                      <a:noFill/>
                    </a:lnT>
                    <a:lnB w="6350" cap="flat" cmpd="sng" algn="ctr">
                      <a:solidFill>
                        <a:srgbClr val="CCCCCC"/>
                      </a:solidFill>
                      <a:prstDash val="solid"/>
                      <a:round/>
                      <a:headEnd type="none" w="med" len="med"/>
                      <a:tailEnd type="none" w="med" len="med"/>
                    </a:lnB>
                    <a:solidFill>
                      <a:srgbClr val="4472C4"/>
                    </a:solidFill>
                  </a:tcPr>
                </a:tc>
                <a:tc>
                  <a:txBody>
                    <a:bodyPr/>
                    <a:lstStyle/>
                    <a:p>
                      <a:pPr algn="ctr" fontAlgn="b">
                        <a:buNone/>
                      </a:pPr>
                      <a:r>
                        <a:rPr lang="en-US" sz="1600" b="1" i="0" u="none" strike="noStrike" dirty="0">
                          <a:solidFill>
                            <a:srgbClr val="FFFFFF"/>
                          </a:solidFill>
                          <a:effectLst/>
                          <a:latin typeface="Arial" panose="020B0604020202020204" pitchFamily="34" charset="0"/>
                        </a:rPr>
                        <a:t>Mode</a:t>
                      </a:r>
                    </a:p>
                  </a:txBody>
                  <a:tcPr marL="9525" marR="9525" marT="9525" marB="0" anchor="b">
                    <a:lnL>
                      <a:noFill/>
                    </a:lnL>
                    <a:lnR>
                      <a:noFill/>
                    </a:lnR>
                    <a:lnT>
                      <a:noFill/>
                    </a:lnT>
                    <a:lnB w="6350" cap="flat" cmpd="sng" algn="ctr">
                      <a:solidFill>
                        <a:srgbClr val="CCCCCC"/>
                      </a:solidFill>
                      <a:prstDash val="solid"/>
                      <a:round/>
                      <a:headEnd type="none" w="med" len="med"/>
                      <a:tailEnd type="none" w="med" len="med"/>
                    </a:lnB>
                    <a:solidFill>
                      <a:srgbClr val="4472C4"/>
                    </a:solidFill>
                  </a:tcPr>
                </a:tc>
                <a:extLst>
                  <a:ext uri="{0D108BD9-81ED-4DB2-BD59-A6C34878D82A}">
                    <a16:rowId xmlns:a16="http://schemas.microsoft.com/office/drawing/2014/main" val="3988093469"/>
                  </a:ext>
                </a:extLst>
              </a:tr>
              <a:tr h="497205">
                <a:tc>
                  <a:txBody>
                    <a:bodyPr/>
                    <a:lstStyle/>
                    <a:p>
                      <a:pPr algn="l" fontAlgn="b">
                        <a:buNone/>
                      </a:pPr>
                      <a:r>
                        <a:rPr lang="en-US" sz="1600" b="0" i="0" u="none" strike="noStrike">
                          <a:solidFill>
                            <a:srgbClr val="000000"/>
                          </a:solidFill>
                          <a:effectLst/>
                          <a:latin typeface="Arial" panose="020B0604020202020204" pitchFamily="34" charset="0"/>
                        </a:rPr>
                        <a:t>Listening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600" b="0" i="0" u="none" strike="noStrike">
                          <a:solidFill>
                            <a:srgbClr val="000000"/>
                          </a:solidFill>
                          <a:effectLst/>
                          <a:latin typeface="Arial" panose="020B0604020202020204" pitchFamily="34" charset="0"/>
                        </a:rPr>
                        <a:t>41.78</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600" b="0" i="0" u="none" strike="noStrike">
                          <a:solidFill>
                            <a:srgbClr val="000000"/>
                          </a:solidFill>
                          <a:effectLst/>
                          <a:latin typeface="Arial" panose="020B0604020202020204" pitchFamily="34" charset="0"/>
                        </a:rPr>
                        <a:t>41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600" b="0" i="0" u="none" strike="noStrike">
                          <a:solidFill>
                            <a:srgbClr val="000000"/>
                          </a:solidFill>
                          <a:effectLst/>
                          <a:latin typeface="Arial" panose="020B0604020202020204" pitchFamily="34" charset="0"/>
                        </a:rPr>
                        <a:t>41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336746288"/>
                  </a:ext>
                </a:extLst>
              </a:tr>
              <a:tr h="497205">
                <a:tc>
                  <a:txBody>
                    <a:bodyPr/>
                    <a:lstStyle/>
                    <a:p>
                      <a:pPr algn="l" fontAlgn="b">
                        <a:buNone/>
                      </a:pPr>
                      <a:r>
                        <a:rPr lang="en-US" sz="1600" b="0" i="0" u="none" strike="noStrike">
                          <a:solidFill>
                            <a:srgbClr val="000000"/>
                          </a:solidFill>
                          <a:effectLst/>
                          <a:latin typeface="Arial" panose="020B0604020202020204" pitchFamily="34" charset="0"/>
                        </a:rPr>
                        <a:t>Reading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600" b="0" i="0" u="none" strike="noStrike">
                          <a:solidFill>
                            <a:srgbClr val="000000"/>
                          </a:solidFill>
                          <a:effectLst/>
                          <a:latin typeface="Arial" panose="020B0604020202020204" pitchFamily="34" charset="0"/>
                        </a:rPr>
                        <a:t>36.41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600" b="0" i="0" u="none" strike="noStrike">
                          <a:solidFill>
                            <a:srgbClr val="000000"/>
                          </a:solidFill>
                          <a:effectLst/>
                          <a:latin typeface="Arial" panose="020B0604020202020204" pitchFamily="34" charset="0"/>
                        </a:rPr>
                        <a:t>35</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600" b="0" i="0" u="none" strike="noStrike">
                          <a:solidFill>
                            <a:srgbClr val="000000"/>
                          </a:solidFill>
                          <a:effectLst/>
                          <a:latin typeface="Arial" panose="020B0604020202020204" pitchFamily="34" charset="0"/>
                        </a:rPr>
                        <a:t>31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875721637"/>
                  </a:ext>
                </a:extLst>
              </a:tr>
              <a:tr h="497205">
                <a:tc>
                  <a:txBody>
                    <a:bodyPr/>
                    <a:lstStyle/>
                    <a:p>
                      <a:pPr algn="l" fontAlgn="b">
                        <a:buNone/>
                      </a:pPr>
                      <a:r>
                        <a:rPr lang="en-US" sz="1600" b="0" i="0" u="none" strike="noStrike">
                          <a:solidFill>
                            <a:srgbClr val="000000"/>
                          </a:solidFill>
                          <a:effectLst/>
                          <a:latin typeface="Arial" panose="020B0604020202020204" pitchFamily="34" charset="0"/>
                        </a:rPr>
                        <a:t>Speaking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600" b="0" i="0" u="none" strike="noStrike">
                          <a:solidFill>
                            <a:srgbClr val="000000"/>
                          </a:solidFill>
                          <a:effectLst/>
                          <a:latin typeface="Arial" panose="020B0604020202020204" pitchFamily="34" charset="0"/>
                        </a:rPr>
                        <a:t>37.87</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600" b="0" i="0" u="none" strike="noStrike">
                          <a:solidFill>
                            <a:srgbClr val="000000"/>
                          </a:solidFill>
                          <a:effectLst/>
                          <a:latin typeface="Arial" panose="020B0604020202020204" pitchFamily="34" charset="0"/>
                        </a:rPr>
                        <a:t>39</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600" b="0" i="0" u="none" strike="noStrike" dirty="0">
                          <a:solidFill>
                            <a:srgbClr val="000000"/>
                          </a:solidFill>
                          <a:effectLst/>
                          <a:latin typeface="Arial" panose="020B0604020202020204" pitchFamily="34" charset="0"/>
                        </a:rPr>
                        <a:t>41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254492446"/>
                  </a:ext>
                </a:extLst>
              </a:tr>
              <a:tr h="497205">
                <a:tc>
                  <a:txBody>
                    <a:bodyPr/>
                    <a:lstStyle/>
                    <a:p>
                      <a:pPr algn="l" fontAlgn="b">
                        <a:buNone/>
                      </a:pPr>
                      <a:r>
                        <a:rPr lang="en-US" sz="1600" b="0" i="0" u="none" strike="noStrike">
                          <a:solidFill>
                            <a:srgbClr val="000000"/>
                          </a:solidFill>
                          <a:effectLst/>
                          <a:latin typeface="Arial" panose="020B0604020202020204" pitchFamily="34" charset="0"/>
                        </a:rPr>
                        <a:t>Writing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600" b="0" i="0" u="none" strike="noStrike">
                          <a:solidFill>
                            <a:srgbClr val="000000"/>
                          </a:solidFill>
                          <a:effectLst/>
                          <a:latin typeface="Arial" panose="020B0604020202020204" pitchFamily="34" charset="0"/>
                        </a:rPr>
                        <a:t>39.57</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600" b="0" i="0" u="none" strike="noStrike">
                          <a:solidFill>
                            <a:srgbClr val="000000"/>
                          </a:solidFill>
                          <a:effectLst/>
                          <a:latin typeface="Arial" panose="020B0604020202020204" pitchFamily="34" charset="0"/>
                        </a:rPr>
                        <a:t>39</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600" b="0" i="0" u="none" strike="noStrike" dirty="0">
                          <a:solidFill>
                            <a:srgbClr val="000000"/>
                          </a:solidFill>
                          <a:effectLst/>
                          <a:latin typeface="Arial" panose="020B0604020202020204" pitchFamily="34" charset="0"/>
                        </a:rPr>
                        <a:t>36</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64299882"/>
                  </a:ext>
                </a:extLst>
              </a:tr>
            </a:tbl>
          </a:graphicData>
        </a:graphic>
      </p:graphicFrame>
      <p:sp>
        <p:nvSpPr>
          <p:cNvPr id="9" name="TextBox 8">
            <a:extLst>
              <a:ext uri="{FF2B5EF4-FFF2-40B4-BE49-F238E27FC236}">
                <a16:creationId xmlns:a16="http://schemas.microsoft.com/office/drawing/2014/main" id="{DA85613A-5707-7AFB-7D13-5B54D2320F19}"/>
              </a:ext>
            </a:extLst>
          </p:cNvPr>
          <p:cNvSpPr txBox="1"/>
          <p:nvPr/>
        </p:nvSpPr>
        <p:spPr>
          <a:xfrm>
            <a:off x="244158" y="253733"/>
            <a:ext cx="4787436" cy="400110"/>
          </a:xfrm>
          <a:prstGeom prst="rect">
            <a:avLst/>
          </a:prstGeom>
          <a:noFill/>
        </p:spPr>
        <p:txBody>
          <a:bodyPr wrap="square" rtlCol="0">
            <a:spAutoFit/>
          </a:bodyPr>
          <a:lstStyle/>
          <a:p>
            <a:pPr>
              <a:buClr>
                <a:schemeClr val="dk1"/>
              </a:buClr>
              <a:buSzPts val="2000"/>
            </a:pPr>
            <a:r>
              <a:rPr lang="en-US" sz="2000" dirty="0">
                <a:solidFill>
                  <a:schemeClr val="dk1"/>
                </a:solidFill>
                <a:latin typeface="Roboto"/>
                <a:ea typeface="Roboto"/>
                <a:cs typeface="Roboto"/>
                <a:sym typeface="Roboto"/>
              </a:rPr>
              <a:t>ACCESS Timing, Grades 1-12 </a:t>
            </a:r>
            <a:r>
              <a:rPr lang="en-US" dirty="0">
                <a:solidFill>
                  <a:schemeClr val="dk1"/>
                </a:solidFill>
                <a:latin typeface="Roboto"/>
                <a:ea typeface="Roboto"/>
                <a:cs typeface="Roboto"/>
                <a:sym typeface="Roboto"/>
              </a:rPr>
              <a:t>(in minutes)</a:t>
            </a:r>
            <a:endParaRPr lang="en-US" sz="2000" dirty="0">
              <a:solidFill>
                <a:schemeClr val="dk1"/>
              </a:solidFill>
              <a:latin typeface="Roboto"/>
              <a:ea typeface="Roboto"/>
              <a:cs typeface="Roboto"/>
              <a:sym typeface="Roboto"/>
            </a:endParaRPr>
          </a:p>
        </p:txBody>
      </p:sp>
      <p:sp>
        <p:nvSpPr>
          <p:cNvPr id="3" name="TextBox 2">
            <a:extLst>
              <a:ext uri="{FF2B5EF4-FFF2-40B4-BE49-F238E27FC236}">
                <a16:creationId xmlns:a16="http://schemas.microsoft.com/office/drawing/2014/main" id="{BA0F2009-5FBA-D701-3FAC-4AE5EDFF0C39}"/>
              </a:ext>
            </a:extLst>
          </p:cNvPr>
          <p:cNvSpPr txBox="1"/>
          <p:nvPr/>
        </p:nvSpPr>
        <p:spPr>
          <a:xfrm>
            <a:off x="6692834" y="4657966"/>
            <a:ext cx="1024511" cy="307777"/>
          </a:xfrm>
          <a:prstGeom prst="rect">
            <a:avLst/>
          </a:prstGeom>
          <a:noFill/>
        </p:spPr>
        <p:txBody>
          <a:bodyPr wrap="square" rtlCol="0">
            <a:spAutoFit/>
          </a:bodyPr>
          <a:lstStyle/>
          <a:p>
            <a:r>
              <a:rPr lang="en-US" dirty="0"/>
              <a:t>09/25/26</a:t>
            </a:r>
          </a:p>
        </p:txBody>
      </p:sp>
      <p:sp>
        <p:nvSpPr>
          <p:cNvPr id="2" name="TextBox 1">
            <a:extLst>
              <a:ext uri="{FF2B5EF4-FFF2-40B4-BE49-F238E27FC236}">
                <a16:creationId xmlns:a16="http://schemas.microsoft.com/office/drawing/2014/main" id="{557B84A6-7CFD-3F54-1BAE-A82B86252E36}"/>
              </a:ext>
            </a:extLst>
          </p:cNvPr>
          <p:cNvSpPr txBox="1"/>
          <p:nvPr/>
        </p:nvSpPr>
        <p:spPr>
          <a:xfrm>
            <a:off x="294362" y="4107267"/>
            <a:ext cx="8185759" cy="276999"/>
          </a:xfrm>
          <a:prstGeom prst="rect">
            <a:avLst/>
          </a:prstGeom>
          <a:noFill/>
        </p:spPr>
        <p:txBody>
          <a:bodyPr wrap="square" rtlCol="0">
            <a:spAutoFit/>
          </a:bodyPr>
          <a:lstStyle/>
          <a:p>
            <a:r>
              <a:rPr lang="en-US" sz="1200" dirty="0"/>
              <a:t>Outliers were removed. Domain times used in calculations range from 15 to 120 minutes (SY25-26)</a:t>
            </a:r>
          </a:p>
        </p:txBody>
      </p:sp>
      <p:sp>
        <p:nvSpPr>
          <p:cNvPr id="4" name="TextBox 3">
            <a:extLst>
              <a:ext uri="{FF2B5EF4-FFF2-40B4-BE49-F238E27FC236}">
                <a16:creationId xmlns:a16="http://schemas.microsoft.com/office/drawing/2014/main" id="{FD22B4AF-63D8-B64F-D5F2-3C88C75E5D7C}"/>
              </a:ext>
            </a:extLst>
          </p:cNvPr>
          <p:cNvSpPr txBox="1"/>
          <p:nvPr/>
        </p:nvSpPr>
        <p:spPr>
          <a:xfrm>
            <a:off x="541612" y="1062511"/>
            <a:ext cx="1744388" cy="677108"/>
          </a:xfrm>
          <a:prstGeom prst="rect">
            <a:avLst/>
          </a:prstGeom>
          <a:noFill/>
        </p:spPr>
        <p:txBody>
          <a:bodyPr wrap="none" rtlCol="0">
            <a:spAutoFit/>
          </a:bodyPr>
          <a:lstStyle/>
          <a:p>
            <a:pPr fontAlgn="b"/>
            <a:r>
              <a:rPr lang="en-US" sz="2400" b="1" dirty="0">
                <a:latin typeface="Calibri" panose="020F0502020204030204" pitchFamily="34" charset="0"/>
                <a:ea typeface="+mn-ea"/>
                <a:cs typeface="+mn-cs"/>
              </a:rPr>
              <a:t>ALL GRADES</a:t>
            </a:r>
          </a:p>
          <a:p>
            <a:endParaRPr lang="en-US" dirty="0"/>
          </a:p>
        </p:txBody>
      </p:sp>
    </p:spTree>
    <p:extLst>
      <p:ext uri="{BB962C8B-B14F-4D97-AF65-F5344CB8AC3E}">
        <p14:creationId xmlns:p14="http://schemas.microsoft.com/office/powerpoint/2010/main" val="4172973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6"/>
          <p:cNvSpPr>
            <a:spLocks noGrp="1"/>
          </p:cNvSpPr>
          <p:nvPr>
            <p:ph type="title"/>
          </p:nvPr>
        </p:nvSpPr>
        <p:spPr>
          <a:xfrm>
            <a:off x="0" y="-914400"/>
            <a:ext cx="9144000" cy="640080"/>
          </a:xfrm>
        </p:spPr>
        <p:txBody>
          <a:bodyPr/>
          <a:lstStyle/>
          <a:p>
            <a:r>
              <a:rPr lang="en-US" dirty="0"/>
              <a:t>ACCESS Timing, Grades 1-3</a:t>
            </a:r>
          </a:p>
        </p:txBody>
      </p:sp>
      <p:sp>
        <p:nvSpPr>
          <p:cNvPr id="4" name="TextBox 3">
            <a:extLst>
              <a:ext uri="{FF2B5EF4-FFF2-40B4-BE49-F238E27FC236}">
                <a16:creationId xmlns:a16="http://schemas.microsoft.com/office/drawing/2014/main" id="{0F8C5AD9-D1D4-41C0-0B7A-00FDF7242E33}"/>
              </a:ext>
            </a:extLst>
          </p:cNvPr>
          <p:cNvSpPr txBox="1"/>
          <p:nvPr/>
        </p:nvSpPr>
        <p:spPr>
          <a:xfrm>
            <a:off x="-57397" y="666609"/>
            <a:ext cx="1560042" cy="677108"/>
          </a:xfrm>
          <a:prstGeom prst="rect">
            <a:avLst/>
          </a:prstGeom>
          <a:noFill/>
        </p:spPr>
        <p:txBody>
          <a:bodyPr wrap="none" rtlCol="0">
            <a:spAutoFit/>
          </a:bodyPr>
          <a:lstStyle/>
          <a:p>
            <a:pPr fontAlgn="b"/>
            <a:r>
              <a:rPr lang="en-US" sz="2400" b="1" dirty="0">
                <a:latin typeface="Calibri" panose="020F0502020204030204" pitchFamily="34" charset="0"/>
                <a:ea typeface="+mn-ea"/>
                <a:cs typeface="+mn-cs"/>
              </a:rPr>
              <a:t>Grades 1-3</a:t>
            </a:r>
          </a:p>
          <a:p>
            <a:endParaRPr lang="en-US" dirty="0"/>
          </a:p>
        </p:txBody>
      </p:sp>
      <p:graphicFrame>
        <p:nvGraphicFramePr>
          <p:cNvPr id="3" name="Table 2" descr="2025-26 ACCESS testing time for grades 1-3, in minutes, with mean, median, and mode for each domain and grade. Means are from 26.04 (grade 1 Reading) to 41.05 (grade 2 Listening). There is no Writing data because grades 1-3 take Writing on paper.">
            <a:extLst>
              <a:ext uri="{FF2B5EF4-FFF2-40B4-BE49-F238E27FC236}">
                <a16:creationId xmlns:a16="http://schemas.microsoft.com/office/drawing/2014/main" id="{3ECBD895-479D-B36D-0B98-7B7730929A9C}"/>
              </a:ext>
            </a:extLst>
          </p:cNvPr>
          <p:cNvGraphicFramePr>
            <a:graphicFrameLocks noGrp="1"/>
          </p:cNvGraphicFramePr>
          <p:nvPr>
            <p:extLst>
              <p:ext uri="{D42A27DB-BD31-4B8C-83A1-F6EECF244321}">
                <p14:modId xmlns:p14="http://schemas.microsoft.com/office/powerpoint/2010/main" val="4181263306"/>
              </p:ext>
            </p:extLst>
          </p:nvPr>
        </p:nvGraphicFramePr>
        <p:xfrm>
          <a:off x="1502645" y="1005163"/>
          <a:ext cx="6003858" cy="2929750"/>
        </p:xfrm>
        <a:graphic>
          <a:graphicData uri="http://schemas.openxmlformats.org/drawingml/2006/table">
            <a:tbl>
              <a:tblPr firstRow="1"/>
              <a:tblGrid>
                <a:gridCol w="1325138">
                  <a:extLst>
                    <a:ext uri="{9D8B030D-6E8A-4147-A177-3AD203B41FA5}">
                      <a16:colId xmlns:a16="http://schemas.microsoft.com/office/drawing/2014/main" val="938540096"/>
                    </a:ext>
                  </a:extLst>
                </a:gridCol>
                <a:gridCol w="703306">
                  <a:extLst>
                    <a:ext uri="{9D8B030D-6E8A-4147-A177-3AD203B41FA5}">
                      <a16:colId xmlns:a16="http://schemas.microsoft.com/office/drawing/2014/main" val="3918137797"/>
                    </a:ext>
                  </a:extLst>
                </a:gridCol>
                <a:gridCol w="1325138">
                  <a:extLst>
                    <a:ext uri="{9D8B030D-6E8A-4147-A177-3AD203B41FA5}">
                      <a16:colId xmlns:a16="http://schemas.microsoft.com/office/drawing/2014/main" val="1877993158"/>
                    </a:ext>
                  </a:extLst>
                </a:gridCol>
                <a:gridCol w="1325138">
                  <a:extLst>
                    <a:ext uri="{9D8B030D-6E8A-4147-A177-3AD203B41FA5}">
                      <a16:colId xmlns:a16="http://schemas.microsoft.com/office/drawing/2014/main" val="4280179423"/>
                    </a:ext>
                  </a:extLst>
                </a:gridCol>
                <a:gridCol w="1325138">
                  <a:extLst>
                    <a:ext uri="{9D8B030D-6E8A-4147-A177-3AD203B41FA5}">
                      <a16:colId xmlns:a16="http://schemas.microsoft.com/office/drawing/2014/main" val="3439750292"/>
                    </a:ext>
                  </a:extLst>
                </a:gridCol>
              </a:tblGrid>
              <a:tr h="292975">
                <a:tc>
                  <a:txBody>
                    <a:bodyPr/>
                    <a:lstStyle/>
                    <a:p>
                      <a:pPr algn="ctr" fontAlgn="b">
                        <a:buNone/>
                      </a:pPr>
                      <a:r>
                        <a:rPr lang="en-US" sz="1800" b="1" i="0" u="none" strike="noStrike" dirty="0">
                          <a:solidFill>
                            <a:srgbClr val="FFFFFF"/>
                          </a:solidFill>
                          <a:effectLst/>
                          <a:latin typeface="Arial"/>
                        </a:rPr>
                        <a:t>Domain</a:t>
                      </a:r>
                    </a:p>
                  </a:txBody>
                  <a:tcPr marL="9525" marR="9525" marT="9525" marB="0" anchor="b">
                    <a:lnL>
                      <a:noFill/>
                    </a:lnL>
                    <a:lnR>
                      <a:noFill/>
                    </a:lnR>
                    <a:lnT>
                      <a:noFill/>
                    </a:lnT>
                    <a:lnB w="6350" cap="flat" cmpd="sng" algn="ctr">
                      <a:solidFill>
                        <a:srgbClr val="CCCCCC"/>
                      </a:solidFill>
                      <a:prstDash val="solid"/>
                      <a:round/>
                      <a:headEnd type="none" w="med" len="med"/>
                      <a:tailEnd type="none" w="med" len="med"/>
                    </a:lnB>
                    <a:solidFill>
                      <a:srgbClr val="4472C4"/>
                    </a:solidFill>
                  </a:tcPr>
                </a:tc>
                <a:tc>
                  <a:txBody>
                    <a:bodyPr/>
                    <a:lstStyle/>
                    <a:p>
                      <a:pPr algn="ctr" fontAlgn="b">
                        <a:buNone/>
                      </a:pPr>
                      <a:r>
                        <a:rPr lang="en-US" sz="1800" b="1" i="0" u="none" strike="noStrike">
                          <a:solidFill>
                            <a:srgbClr val="FFFFFF"/>
                          </a:solidFill>
                          <a:effectLst/>
                          <a:latin typeface="Arial"/>
                        </a:rPr>
                        <a:t>Grade</a:t>
                      </a:r>
                    </a:p>
                  </a:txBody>
                  <a:tcPr marL="9525" marR="9525" marT="9525" marB="0" anchor="b">
                    <a:lnL>
                      <a:noFill/>
                    </a:lnL>
                    <a:lnR>
                      <a:noFill/>
                    </a:lnR>
                    <a:lnT>
                      <a:noFill/>
                    </a:lnT>
                    <a:lnB w="6350" cap="flat" cmpd="sng" algn="ctr">
                      <a:solidFill>
                        <a:srgbClr val="CCCCCC"/>
                      </a:solidFill>
                      <a:prstDash val="solid"/>
                      <a:round/>
                      <a:headEnd type="none" w="med" len="med"/>
                      <a:tailEnd type="none" w="med" len="med"/>
                    </a:lnB>
                    <a:solidFill>
                      <a:srgbClr val="4472C4"/>
                    </a:solidFill>
                  </a:tcPr>
                </a:tc>
                <a:tc>
                  <a:txBody>
                    <a:bodyPr/>
                    <a:lstStyle/>
                    <a:p>
                      <a:pPr algn="ctr" fontAlgn="b">
                        <a:buNone/>
                      </a:pPr>
                      <a:r>
                        <a:rPr lang="en-US" sz="1800" b="1" i="0" u="none" strike="noStrike" dirty="0">
                          <a:solidFill>
                            <a:srgbClr val="FFFFFF"/>
                          </a:solidFill>
                          <a:effectLst/>
                          <a:latin typeface="Arial"/>
                        </a:rPr>
                        <a:t>Mean</a:t>
                      </a:r>
                    </a:p>
                  </a:txBody>
                  <a:tcPr marL="9525" marR="9525" marT="9525" marB="0" anchor="b">
                    <a:lnL>
                      <a:noFill/>
                    </a:lnL>
                    <a:lnR>
                      <a:noFill/>
                    </a:lnR>
                    <a:lnT>
                      <a:noFill/>
                    </a:lnT>
                    <a:lnB w="6350" cap="flat" cmpd="sng" algn="ctr">
                      <a:solidFill>
                        <a:srgbClr val="CCCCCC"/>
                      </a:solidFill>
                      <a:prstDash val="solid"/>
                      <a:round/>
                      <a:headEnd type="none" w="med" len="med"/>
                      <a:tailEnd type="none" w="med" len="med"/>
                    </a:lnB>
                    <a:solidFill>
                      <a:srgbClr val="4472C4"/>
                    </a:solidFill>
                  </a:tcPr>
                </a:tc>
                <a:tc>
                  <a:txBody>
                    <a:bodyPr/>
                    <a:lstStyle/>
                    <a:p>
                      <a:pPr algn="ctr" fontAlgn="b">
                        <a:buNone/>
                      </a:pPr>
                      <a:r>
                        <a:rPr lang="en-US" sz="1800" b="1" i="0" u="none" strike="noStrike">
                          <a:solidFill>
                            <a:srgbClr val="FFFFFF"/>
                          </a:solidFill>
                          <a:effectLst/>
                          <a:latin typeface="Arial"/>
                        </a:rPr>
                        <a:t>Median</a:t>
                      </a:r>
                    </a:p>
                  </a:txBody>
                  <a:tcPr marL="9525" marR="9525" marT="9525" marB="0" anchor="b">
                    <a:lnL>
                      <a:noFill/>
                    </a:lnL>
                    <a:lnR>
                      <a:noFill/>
                    </a:lnR>
                    <a:lnT>
                      <a:noFill/>
                    </a:lnT>
                    <a:lnB w="6350" cap="flat" cmpd="sng" algn="ctr">
                      <a:solidFill>
                        <a:srgbClr val="CCCCCC"/>
                      </a:solidFill>
                      <a:prstDash val="solid"/>
                      <a:round/>
                      <a:headEnd type="none" w="med" len="med"/>
                      <a:tailEnd type="none" w="med" len="med"/>
                    </a:lnB>
                    <a:solidFill>
                      <a:srgbClr val="4472C4"/>
                    </a:solidFill>
                  </a:tcPr>
                </a:tc>
                <a:tc>
                  <a:txBody>
                    <a:bodyPr/>
                    <a:lstStyle/>
                    <a:p>
                      <a:pPr algn="ctr" fontAlgn="b">
                        <a:buNone/>
                      </a:pPr>
                      <a:r>
                        <a:rPr lang="en-US" sz="1800" b="1" i="0" u="none" strike="noStrike" dirty="0">
                          <a:solidFill>
                            <a:srgbClr val="FFFFFF"/>
                          </a:solidFill>
                          <a:effectLst/>
                          <a:latin typeface="Arial"/>
                        </a:rPr>
                        <a:t>Mode</a:t>
                      </a:r>
                    </a:p>
                  </a:txBody>
                  <a:tcPr marL="9525" marR="9525" marT="9525" marB="0" anchor="b">
                    <a:lnL>
                      <a:noFill/>
                    </a:lnL>
                    <a:lnR>
                      <a:noFill/>
                    </a:lnR>
                    <a:lnT>
                      <a:noFill/>
                    </a:lnT>
                    <a:lnB w="6350" cap="flat" cmpd="sng" algn="ctr">
                      <a:solidFill>
                        <a:srgbClr val="CCCCCC"/>
                      </a:solidFill>
                      <a:prstDash val="solid"/>
                      <a:round/>
                      <a:headEnd type="none" w="med" len="med"/>
                      <a:tailEnd type="none" w="med" len="med"/>
                    </a:lnB>
                    <a:solidFill>
                      <a:srgbClr val="4472C4"/>
                    </a:solidFill>
                  </a:tcPr>
                </a:tc>
                <a:extLst>
                  <a:ext uri="{0D108BD9-81ED-4DB2-BD59-A6C34878D82A}">
                    <a16:rowId xmlns:a16="http://schemas.microsoft.com/office/drawing/2014/main" val="1136489989"/>
                  </a:ext>
                </a:extLst>
              </a:tr>
              <a:tr h="292975">
                <a:tc>
                  <a:txBody>
                    <a:bodyPr/>
                    <a:lstStyle/>
                    <a:p>
                      <a:pPr algn="l" fontAlgn="b">
                        <a:buNone/>
                      </a:pPr>
                      <a:r>
                        <a:rPr lang="en-US" sz="1800" b="0" i="0" u="none" strike="noStrike" dirty="0">
                          <a:solidFill>
                            <a:srgbClr val="000000"/>
                          </a:solidFill>
                          <a:effectLst/>
                          <a:latin typeface="Arial"/>
                        </a:rPr>
                        <a:t>Listening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32.48</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32</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30</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22974439"/>
                  </a:ext>
                </a:extLst>
              </a:tr>
              <a:tr h="292975">
                <a:tc>
                  <a:txBody>
                    <a:bodyPr/>
                    <a:lstStyle/>
                    <a:p>
                      <a:pPr algn="l" fontAlgn="b">
                        <a:buNone/>
                      </a:pPr>
                      <a:r>
                        <a:rPr lang="en-US" sz="1800" b="0" i="0" u="none" strike="noStrike">
                          <a:solidFill>
                            <a:srgbClr val="000000"/>
                          </a:solidFill>
                          <a:effectLst/>
                          <a:latin typeface="Arial"/>
                        </a:rPr>
                        <a:t>Reading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26.04</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23</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16</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613787512"/>
                  </a:ext>
                </a:extLst>
              </a:tr>
              <a:tr h="292975">
                <a:tc>
                  <a:txBody>
                    <a:bodyPr/>
                    <a:lstStyle/>
                    <a:p>
                      <a:pPr algn="l" fontAlgn="b">
                        <a:buNone/>
                      </a:pPr>
                      <a:r>
                        <a:rPr lang="en-US" sz="1800" b="0" i="0" u="none" strike="noStrike">
                          <a:solidFill>
                            <a:srgbClr val="000000"/>
                          </a:solidFill>
                          <a:effectLst/>
                          <a:latin typeface="Arial"/>
                        </a:rPr>
                        <a:t>Speaking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34.32</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34</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27</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668038507"/>
                  </a:ext>
                </a:extLst>
              </a:tr>
              <a:tr h="292975">
                <a:tc>
                  <a:txBody>
                    <a:bodyPr/>
                    <a:lstStyle/>
                    <a:p>
                      <a:pPr algn="l" fontAlgn="b">
                        <a:buNone/>
                      </a:pPr>
                      <a:r>
                        <a:rPr lang="en-US" sz="1800" b="0" i="0" u="none" strike="noStrike">
                          <a:solidFill>
                            <a:srgbClr val="000000"/>
                          </a:solidFill>
                          <a:effectLst/>
                          <a:latin typeface="Arial"/>
                        </a:rPr>
                        <a:t>Listening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2</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41.05</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39</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032938766"/>
                  </a:ext>
                </a:extLst>
              </a:tr>
              <a:tr h="292975">
                <a:tc>
                  <a:txBody>
                    <a:bodyPr/>
                    <a:lstStyle/>
                    <a:p>
                      <a:pPr algn="l" fontAlgn="b">
                        <a:buNone/>
                      </a:pPr>
                      <a:r>
                        <a:rPr lang="en-US" sz="1800" b="0" i="0" u="none" strike="noStrike">
                          <a:solidFill>
                            <a:srgbClr val="000000"/>
                          </a:solidFill>
                          <a:effectLst/>
                          <a:latin typeface="Arial"/>
                        </a:rPr>
                        <a:t>Reading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2</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30.57</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28</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15</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823024324"/>
                  </a:ext>
                </a:extLst>
              </a:tr>
              <a:tr h="292975">
                <a:tc>
                  <a:txBody>
                    <a:bodyPr/>
                    <a:lstStyle/>
                    <a:p>
                      <a:pPr algn="l" fontAlgn="b">
                        <a:buNone/>
                      </a:pPr>
                      <a:r>
                        <a:rPr lang="en-US" sz="1800" b="0" i="0" u="none" strike="noStrike">
                          <a:solidFill>
                            <a:srgbClr val="000000"/>
                          </a:solidFill>
                          <a:effectLst/>
                          <a:latin typeface="Arial"/>
                        </a:rPr>
                        <a:t>Speaking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2</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36.16</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37</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38</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616942921"/>
                  </a:ext>
                </a:extLst>
              </a:tr>
              <a:tr h="292975">
                <a:tc>
                  <a:txBody>
                    <a:bodyPr/>
                    <a:lstStyle/>
                    <a:p>
                      <a:pPr algn="l" fontAlgn="b">
                        <a:buNone/>
                      </a:pPr>
                      <a:r>
                        <a:rPr lang="en-US" sz="1800" b="0" i="0" u="none" strike="noStrike">
                          <a:solidFill>
                            <a:srgbClr val="000000"/>
                          </a:solidFill>
                          <a:effectLst/>
                          <a:latin typeface="Arial"/>
                        </a:rPr>
                        <a:t>Listening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40.44</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40</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39</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99806516"/>
                  </a:ext>
                </a:extLst>
              </a:tr>
              <a:tr h="292975">
                <a:tc>
                  <a:txBody>
                    <a:bodyPr/>
                    <a:lstStyle/>
                    <a:p>
                      <a:pPr algn="l" fontAlgn="b">
                        <a:buNone/>
                      </a:pPr>
                      <a:r>
                        <a:rPr lang="en-US" sz="1800" b="0" i="0" u="none" strike="noStrike">
                          <a:solidFill>
                            <a:srgbClr val="000000"/>
                          </a:solidFill>
                          <a:effectLst/>
                          <a:latin typeface="Arial"/>
                        </a:rPr>
                        <a:t>Reading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33.65</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33</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35</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882927746"/>
                  </a:ext>
                </a:extLst>
              </a:tr>
              <a:tr h="292975">
                <a:tc>
                  <a:txBody>
                    <a:bodyPr/>
                    <a:lstStyle/>
                    <a:p>
                      <a:pPr algn="l" fontAlgn="b">
                        <a:buNone/>
                      </a:pPr>
                      <a:r>
                        <a:rPr lang="en-US" sz="1800" b="0" i="0" u="none" strike="noStrike">
                          <a:solidFill>
                            <a:srgbClr val="000000"/>
                          </a:solidFill>
                          <a:effectLst/>
                          <a:latin typeface="Arial"/>
                        </a:rPr>
                        <a:t>Speaking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34.29</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35</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dirty="0">
                          <a:solidFill>
                            <a:srgbClr val="000000"/>
                          </a:solidFill>
                          <a:effectLst/>
                          <a:latin typeface="Arial"/>
                        </a:rPr>
                        <a:t>37</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271611374"/>
                  </a:ext>
                </a:extLst>
              </a:tr>
            </a:tbl>
          </a:graphicData>
        </a:graphic>
      </p:graphicFrame>
      <p:sp>
        <p:nvSpPr>
          <p:cNvPr id="2" name="TextBox 1">
            <a:extLst>
              <a:ext uri="{FF2B5EF4-FFF2-40B4-BE49-F238E27FC236}">
                <a16:creationId xmlns:a16="http://schemas.microsoft.com/office/drawing/2014/main" id="{734F52F3-1EDE-41C0-F8EA-3FFEC1BF44FE}"/>
              </a:ext>
            </a:extLst>
          </p:cNvPr>
          <p:cNvSpPr txBox="1"/>
          <p:nvPr/>
        </p:nvSpPr>
        <p:spPr>
          <a:xfrm>
            <a:off x="1243240" y="4030191"/>
            <a:ext cx="6522669" cy="307777"/>
          </a:xfrm>
          <a:prstGeom prst="rect">
            <a:avLst/>
          </a:prstGeom>
          <a:noFill/>
        </p:spPr>
        <p:txBody>
          <a:bodyPr wrap="square" lIns="91440" tIns="45720" rIns="91440" bIns="45720" rtlCol="0" anchor="t">
            <a:spAutoFit/>
          </a:bodyPr>
          <a:lstStyle/>
          <a:p>
            <a:r>
              <a:rPr lang="en-US"/>
              <a:t>Reminder: Grades 1-3 take Writing on paper, so no timing data is available.</a:t>
            </a:r>
          </a:p>
        </p:txBody>
      </p:sp>
      <p:sp>
        <p:nvSpPr>
          <p:cNvPr id="5" name="TextBox 4">
            <a:extLst>
              <a:ext uri="{FF2B5EF4-FFF2-40B4-BE49-F238E27FC236}">
                <a16:creationId xmlns:a16="http://schemas.microsoft.com/office/drawing/2014/main" id="{3B76F14B-71B7-CED0-2529-8AEB45EA0A40}"/>
              </a:ext>
              <a:ext uri="{C183D7F6-B498-43B3-948B-1728B52AA6E4}">
                <adec:decorative xmlns:adec="http://schemas.microsoft.com/office/drawing/2017/decorative" val="1"/>
              </a:ext>
            </a:extLst>
          </p:cNvPr>
          <p:cNvSpPr txBox="1"/>
          <p:nvPr/>
        </p:nvSpPr>
        <p:spPr>
          <a:xfrm>
            <a:off x="6692834" y="4657966"/>
            <a:ext cx="1024511" cy="307777"/>
          </a:xfrm>
          <a:prstGeom prst="rect">
            <a:avLst/>
          </a:prstGeom>
          <a:noFill/>
        </p:spPr>
        <p:txBody>
          <a:bodyPr wrap="square" rtlCol="0">
            <a:spAutoFit/>
          </a:bodyPr>
          <a:lstStyle/>
          <a:p>
            <a:r>
              <a:rPr lang="en-US" dirty="0"/>
              <a:t>09/25/26</a:t>
            </a:r>
          </a:p>
        </p:txBody>
      </p:sp>
    </p:spTree>
    <p:extLst>
      <p:ext uri="{BB962C8B-B14F-4D97-AF65-F5344CB8AC3E}">
        <p14:creationId xmlns:p14="http://schemas.microsoft.com/office/powerpoint/2010/main" val="27713052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0" y="-914400"/>
            <a:ext cx="9144000" cy="640080"/>
          </a:xfrm>
        </p:spPr>
        <p:txBody>
          <a:bodyPr/>
          <a:lstStyle/>
          <a:p>
            <a:r>
              <a:rPr lang="en-US" dirty="0"/>
              <a:t>ACCESS Timing, Grades 4-5</a:t>
            </a:r>
          </a:p>
        </p:txBody>
      </p:sp>
      <p:sp>
        <p:nvSpPr>
          <p:cNvPr id="2" name="TextBox 1">
            <a:extLst>
              <a:ext uri="{FF2B5EF4-FFF2-40B4-BE49-F238E27FC236}">
                <a16:creationId xmlns:a16="http://schemas.microsoft.com/office/drawing/2014/main" id="{4BDFD9C9-DE6F-E5EF-0339-03B4942E12CB}"/>
              </a:ext>
            </a:extLst>
          </p:cNvPr>
          <p:cNvSpPr txBox="1"/>
          <p:nvPr/>
        </p:nvSpPr>
        <p:spPr>
          <a:xfrm>
            <a:off x="557418" y="623786"/>
            <a:ext cx="1314784" cy="615553"/>
          </a:xfrm>
          <a:prstGeom prst="rect">
            <a:avLst/>
          </a:prstGeom>
          <a:noFill/>
        </p:spPr>
        <p:txBody>
          <a:bodyPr wrap="none" rtlCol="0">
            <a:spAutoFit/>
          </a:bodyPr>
          <a:lstStyle/>
          <a:p>
            <a:r>
              <a:rPr lang="en-US" sz="2000" b="1" dirty="0">
                <a:latin typeface="Calibri" panose="020F0502020204030204" pitchFamily="34" charset="0"/>
                <a:ea typeface="+mn-ea"/>
                <a:cs typeface="+mn-cs"/>
              </a:rPr>
              <a:t>Grades</a:t>
            </a:r>
            <a:r>
              <a:rPr lang="en-US" b="1" dirty="0">
                <a:latin typeface="Calibri" panose="020F0502020204030204" pitchFamily="34" charset="0"/>
              </a:rPr>
              <a:t> </a:t>
            </a:r>
            <a:r>
              <a:rPr lang="en-US" sz="2000" b="1" dirty="0">
                <a:latin typeface="Calibri" panose="020F0502020204030204" pitchFamily="34" charset="0"/>
                <a:ea typeface="+mn-ea"/>
                <a:cs typeface="+mn-cs"/>
              </a:rPr>
              <a:t>4-5</a:t>
            </a:r>
          </a:p>
          <a:p>
            <a:endParaRPr lang="en-US" dirty="0"/>
          </a:p>
        </p:txBody>
      </p:sp>
      <p:graphicFrame>
        <p:nvGraphicFramePr>
          <p:cNvPr id="3" name="Table 2" descr="2025-26 ACCESS testing time for grades 4-5, in minutes, with mean, median, and mode for each domain and grade. Means are from 37.81 (grade 4 Writing) to 43.01 (grade 5 Listening).">
            <a:extLst>
              <a:ext uri="{FF2B5EF4-FFF2-40B4-BE49-F238E27FC236}">
                <a16:creationId xmlns:a16="http://schemas.microsoft.com/office/drawing/2014/main" id="{46C0C212-2E6F-31A7-577D-C6DF79E0B032}"/>
              </a:ext>
            </a:extLst>
          </p:cNvPr>
          <p:cNvGraphicFramePr>
            <a:graphicFrameLocks noGrp="1"/>
          </p:cNvGraphicFramePr>
          <p:nvPr>
            <p:extLst>
              <p:ext uri="{D42A27DB-BD31-4B8C-83A1-F6EECF244321}">
                <p14:modId xmlns:p14="http://schemas.microsoft.com/office/powerpoint/2010/main" val="3558407636"/>
              </p:ext>
            </p:extLst>
          </p:nvPr>
        </p:nvGraphicFramePr>
        <p:xfrm>
          <a:off x="1872202" y="931563"/>
          <a:ext cx="5845143" cy="3007589"/>
        </p:xfrm>
        <a:graphic>
          <a:graphicData uri="http://schemas.openxmlformats.org/drawingml/2006/table">
            <a:tbl>
              <a:tblPr firstRow="1"/>
              <a:tblGrid>
                <a:gridCol w="1290107">
                  <a:extLst>
                    <a:ext uri="{9D8B030D-6E8A-4147-A177-3AD203B41FA5}">
                      <a16:colId xmlns:a16="http://schemas.microsoft.com/office/drawing/2014/main" val="920752806"/>
                    </a:ext>
                  </a:extLst>
                </a:gridCol>
                <a:gridCol w="684715">
                  <a:extLst>
                    <a:ext uri="{9D8B030D-6E8A-4147-A177-3AD203B41FA5}">
                      <a16:colId xmlns:a16="http://schemas.microsoft.com/office/drawing/2014/main" val="3172065445"/>
                    </a:ext>
                  </a:extLst>
                </a:gridCol>
                <a:gridCol w="1290107">
                  <a:extLst>
                    <a:ext uri="{9D8B030D-6E8A-4147-A177-3AD203B41FA5}">
                      <a16:colId xmlns:a16="http://schemas.microsoft.com/office/drawing/2014/main" val="2383771887"/>
                    </a:ext>
                  </a:extLst>
                </a:gridCol>
                <a:gridCol w="1290107">
                  <a:extLst>
                    <a:ext uri="{9D8B030D-6E8A-4147-A177-3AD203B41FA5}">
                      <a16:colId xmlns:a16="http://schemas.microsoft.com/office/drawing/2014/main" val="2908532673"/>
                    </a:ext>
                  </a:extLst>
                </a:gridCol>
                <a:gridCol w="1290107">
                  <a:extLst>
                    <a:ext uri="{9D8B030D-6E8A-4147-A177-3AD203B41FA5}">
                      <a16:colId xmlns:a16="http://schemas.microsoft.com/office/drawing/2014/main" val="2003249735"/>
                    </a:ext>
                  </a:extLst>
                </a:gridCol>
              </a:tblGrid>
              <a:tr h="594421">
                <a:tc>
                  <a:txBody>
                    <a:bodyPr/>
                    <a:lstStyle/>
                    <a:p>
                      <a:pPr algn="ctr" fontAlgn="b">
                        <a:buNone/>
                      </a:pPr>
                      <a:r>
                        <a:rPr lang="en-US" sz="1800" b="1" i="0" u="none" strike="noStrike" dirty="0">
                          <a:solidFill>
                            <a:srgbClr val="FFFFFF"/>
                          </a:solidFill>
                          <a:effectLst/>
                          <a:latin typeface="Arial"/>
                        </a:rPr>
                        <a:t>Domain</a:t>
                      </a:r>
                    </a:p>
                  </a:txBody>
                  <a:tcPr marL="9525" marR="9525" marT="9525" marB="0" anchor="b">
                    <a:lnL>
                      <a:noFill/>
                    </a:lnL>
                    <a:lnR>
                      <a:noFill/>
                    </a:lnR>
                    <a:lnT>
                      <a:noFill/>
                    </a:lnT>
                    <a:lnB>
                      <a:noFill/>
                    </a:lnB>
                    <a:solidFill>
                      <a:srgbClr val="4472C4"/>
                    </a:solidFill>
                  </a:tcPr>
                </a:tc>
                <a:tc>
                  <a:txBody>
                    <a:bodyPr/>
                    <a:lstStyle/>
                    <a:p>
                      <a:pPr algn="ctr" fontAlgn="b">
                        <a:buNone/>
                      </a:pPr>
                      <a:r>
                        <a:rPr lang="en-US" sz="1800" b="1" i="0" u="none" strike="noStrike">
                          <a:solidFill>
                            <a:srgbClr val="FFFFFF"/>
                          </a:solidFill>
                          <a:effectLst/>
                          <a:latin typeface="Arial"/>
                        </a:rPr>
                        <a:t>Grade</a:t>
                      </a:r>
                    </a:p>
                  </a:txBody>
                  <a:tcPr marL="9525" marR="9525" marT="9525" marB="0" anchor="b">
                    <a:lnL>
                      <a:noFill/>
                    </a:lnL>
                    <a:lnR>
                      <a:noFill/>
                    </a:lnR>
                    <a:lnT>
                      <a:noFill/>
                    </a:lnT>
                    <a:lnB>
                      <a:noFill/>
                    </a:lnB>
                    <a:solidFill>
                      <a:srgbClr val="4472C4"/>
                    </a:solidFill>
                  </a:tcPr>
                </a:tc>
                <a:tc>
                  <a:txBody>
                    <a:bodyPr/>
                    <a:lstStyle/>
                    <a:p>
                      <a:pPr algn="ctr" fontAlgn="b">
                        <a:buNone/>
                      </a:pPr>
                      <a:r>
                        <a:rPr lang="en-US" sz="1800" b="1" i="0" u="none" strike="noStrike">
                          <a:solidFill>
                            <a:srgbClr val="FFFFFF"/>
                          </a:solidFill>
                          <a:effectLst/>
                          <a:latin typeface="Arial"/>
                        </a:rPr>
                        <a:t>Mean</a:t>
                      </a:r>
                    </a:p>
                  </a:txBody>
                  <a:tcPr marL="9525" marR="9525" marT="9525" marB="0" anchor="b">
                    <a:lnL>
                      <a:noFill/>
                    </a:lnL>
                    <a:lnR>
                      <a:noFill/>
                    </a:lnR>
                    <a:lnT>
                      <a:noFill/>
                    </a:lnT>
                    <a:lnB>
                      <a:noFill/>
                    </a:lnB>
                    <a:solidFill>
                      <a:srgbClr val="4472C4"/>
                    </a:solidFill>
                  </a:tcPr>
                </a:tc>
                <a:tc>
                  <a:txBody>
                    <a:bodyPr/>
                    <a:lstStyle/>
                    <a:p>
                      <a:pPr algn="ctr" fontAlgn="b">
                        <a:buNone/>
                      </a:pPr>
                      <a:r>
                        <a:rPr lang="en-US" sz="1800" b="1" i="0" u="none" strike="noStrike">
                          <a:solidFill>
                            <a:srgbClr val="FFFFFF"/>
                          </a:solidFill>
                          <a:effectLst/>
                          <a:latin typeface="Arial"/>
                        </a:rPr>
                        <a:t>Median</a:t>
                      </a:r>
                    </a:p>
                  </a:txBody>
                  <a:tcPr marL="9525" marR="9525" marT="9525" marB="0" anchor="b">
                    <a:lnL>
                      <a:noFill/>
                    </a:lnL>
                    <a:lnR>
                      <a:noFill/>
                    </a:lnR>
                    <a:lnT>
                      <a:noFill/>
                    </a:lnT>
                    <a:lnB>
                      <a:noFill/>
                    </a:lnB>
                    <a:solidFill>
                      <a:srgbClr val="4472C4"/>
                    </a:solidFill>
                  </a:tcPr>
                </a:tc>
                <a:tc>
                  <a:txBody>
                    <a:bodyPr/>
                    <a:lstStyle/>
                    <a:p>
                      <a:pPr algn="ctr" fontAlgn="b">
                        <a:buNone/>
                      </a:pPr>
                      <a:r>
                        <a:rPr lang="en-US" sz="1800" b="1" i="0" u="none" strike="noStrike" dirty="0">
                          <a:solidFill>
                            <a:srgbClr val="FFFFFF"/>
                          </a:solidFill>
                          <a:effectLst/>
                          <a:latin typeface="Arial"/>
                        </a:rPr>
                        <a:t>Mode</a:t>
                      </a:r>
                    </a:p>
                  </a:txBody>
                  <a:tcPr marL="9525" marR="9525" marT="9525" marB="0" anchor="b">
                    <a:lnL>
                      <a:noFill/>
                    </a:lnL>
                    <a:lnR>
                      <a:noFill/>
                    </a:lnR>
                    <a:lnT>
                      <a:noFill/>
                    </a:lnT>
                    <a:lnB>
                      <a:noFill/>
                    </a:lnB>
                    <a:solidFill>
                      <a:srgbClr val="4472C4"/>
                    </a:solidFill>
                  </a:tcPr>
                </a:tc>
                <a:extLst>
                  <a:ext uri="{0D108BD9-81ED-4DB2-BD59-A6C34878D82A}">
                    <a16:rowId xmlns:a16="http://schemas.microsoft.com/office/drawing/2014/main" val="2818301315"/>
                  </a:ext>
                </a:extLst>
              </a:tr>
              <a:tr h="301646">
                <a:tc>
                  <a:txBody>
                    <a:bodyPr/>
                    <a:lstStyle/>
                    <a:p>
                      <a:pPr algn="l" fontAlgn="b">
                        <a:buNone/>
                      </a:pPr>
                      <a:r>
                        <a:rPr lang="en-US" sz="1800" b="0" i="0" u="none" strike="noStrike">
                          <a:solidFill>
                            <a:srgbClr val="000000"/>
                          </a:solidFill>
                          <a:effectLst/>
                          <a:latin typeface="Arial"/>
                        </a:rPr>
                        <a:t>Listening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a:noFill/>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a:noFill/>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42.56</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a:noFill/>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42</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a:noFill/>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a:noFill/>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811382926"/>
                  </a:ext>
                </a:extLst>
              </a:tr>
              <a:tr h="301646">
                <a:tc>
                  <a:txBody>
                    <a:bodyPr/>
                    <a:lstStyle/>
                    <a:p>
                      <a:pPr algn="l" fontAlgn="b">
                        <a:buNone/>
                      </a:pPr>
                      <a:r>
                        <a:rPr lang="en-US" sz="1800" b="0" i="0" u="none" strike="noStrike">
                          <a:solidFill>
                            <a:srgbClr val="000000"/>
                          </a:solidFill>
                          <a:effectLst/>
                          <a:latin typeface="Arial"/>
                        </a:rPr>
                        <a:t>Reading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38.3</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38</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40</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4192209969"/>
                  </a:ext>
                </a:extLst>
              </a:tr>
              <a:tr h="301646">
                <a:tc>
                  <a:txBody>
                    <a:bodyPr/>
                    <a:lstStyle/>
                    <a:p>
                      <a:pPr algn="l" fontAlgn="b">
                        <a:buNone/>
                      </a:pPr>
                      <a:r>
                        <a:rPr lang="en-US" sz="1800" b="0" i="0" u="none" strike="noStrike">
                          <a:solidFill>
                            <a:srgbClr val="000000"/>
                          </a:solidFill>
                          <a:effectLst/>
                          <a:latin typeface="Arial"/>
                        </a:rPr>
                        <a:t>Speaking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39.81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815988565"/>
                  </a:ext>
                </a:extLst>
              </a:tr>
              <a:tr h="301646">
                <a:tc>
                  <a:txBody>
                    <a:bodyPr/>
                    <a:lstStyle/>
                    <a:p>
                      <a:pPr algn="l" fontAlgn="b">
                        <a:buNone/>
                      </a:pPr>
                      <a:r>
                        <a:rPr lang="en-US" sz="1800" b="0" i="0" u="none" strike="noStrike">
                          <a:solidFill>
                            <a:srgbClr val="000000"/>
                          </a:solidFill>
                          <a:effectLst/>
                          <a:latin typeface="Arial"/>
                        </a:rPr>
                        <a:t>Writing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37.81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37</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30</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688847734"/>
                  </a:ext>
                </a:extLst>
              </a:tr>
              <a:tr h="301646">
                <a:tc>
                  <a:txBody>
                    <a:bodyPr/>
                    <a:lstStyle/>
                    <a:p>
                      <a:pPr algn="l" fontAlgn="b">
                        <a:buNone/>
                      </a:pPr>
                      <a:r>
                        <a:rPr lang="en-US" sz="1800" b="0" i="0" u="none" strike="noStrike">
                          <a:solidFill>
                            <a:srgbClr val="000000"/>
                          </a:solidFill>
                          <a:effectLst/>
                          <a:latin typeface="Arial"/>
                        </a:rPr>
                        <a:t>Listening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5</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43.01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42</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750283758"/>
                  </a:ext>
                </a:extLst>
              </a:tr>
              <a:tr h="301646">
                <a:tc>
                  <a:txBody>
                    <a:bodyPr/>
                    <a:lstStyle/>
                    <a:p>
                      <a:pPr algn="l" fontAlgn="b">
                        <a:buNone/>
                      </a:pPr>
                      <a:r>
                        <a:rPr lang="en-US" sz="1800" b="0" i="0" u="none" strike="noStrike">
                          <a:solidFill>
                            <a:srgbClr val="000000"/>
                          </a:solidFill>
                          <a:effectLst/>
                          <a:latin typeface="Arial"/>
                        </a:rPr>
                        <a:t>Reading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5</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39.53</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40</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39, 44</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085344133"/>
                  </a:ext>
                </a:extLst>
              </a:tr>
              <a:tr h="301646">
                <a:tc>
                  <a:txBody>
                    <a:bodyPr/>
                    <a:lstStyle/>
                    <a:p>
                      <a:pPr algn="l" fontAlgn="b">
                        <a:buNone/>
                      </a:pPr>
                      <a:r>
                        <a:rPr lang="en-US" sz="1800" b="0" i="0" u="none" strike="noStrike">
                          <a:solidFill>
                            <a:srgbClr val="000000"/>
                          </a:solidFill>
                          <a:effectLst/>
                          <a:latin typeface="Arial"/>
                        </a:rPr>
                        <a:t>Speaking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5</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40.26</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40</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29827129"/>
                  </a:ext>
                </a:extLst>
              </a:tr>
              <a:tr h="301646">
                <a:tc>
                  <a:txBody>
                    <a:bodyPr/>
                    <a:lstStyle/>
                    <a:p>
                      <a:pPr algn="l" fontAlgn="b">
                        <a:buNone/>
                      </a:pPr>
                      <a:r>
                        <a:rPr lang="en-US" sz="1800" b="0" i="0" u="none" strike="noStrike">
                          <a:solidFill>
                            <a:srgbClr val="000000"/>
                          </a:solidFill>
                          <a:effectLst/>
                          <a:latin typeface="Arial"/>
                        </a:rPr>
                        <a:t>Writing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5</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38.47</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37</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dirty="0">
                          <a:solidFill>
                            <a:srgbClr val="000000"/>
                          </a:solidFill>
                          <a:effectLst/>
                          <a:latin typeface="Arial"/>
                        </a:rPr>
                        <a:t>35</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07862316"/>
                  </a:ext>
                </a:extLst>
              </a:tr>
            </a:tbl>
          </a:graphicData>
        </a:graphic>
      </p:graphicFrame>
      <p:sp>
        <p:nvSpPr>
          <p:cNvPr id="4" name="TextBox 3">
            <a:extLst>
              <a:ext uri="{FF2B5EF4-FFF2-40B4-BE49-F238E27FC236}">
                <a16:creationId xmlns:a16="http://schemas.microsoft.com/office/drawing/2014/main" id="{098BA319-FF97-B592-C12C-B7CAF08F54A3}"/>
              </a:ext>
            </a:extLst>
          </p:cNvPr>
          <p:cNvSpPr txBox="1"/>
          <p:nvPr/>
        </p:nvSpPr>
        <p:spPr>
          <a:xfrm>
            <a:off x="6692834" y="4657966"/>
            <a:ext cx="1024511" cy="307777"/>
          </a:xfrm>
          <a:prstGeom prst="rect">
            <a:avLst/>
          </a:prstGeom>
          <a:noFill/>
        </p:spPr>
        <p:txBody>
          <a:bodyPr wrap="square" rtlCol="0">
            <a:spAutoFit/>
          </a:bodyPr>
          <a:lstStyle/>
          <a:p>
            <a:r>
              <a:rPr lang="en-US" dirty="0"/>
              <a:t>09/25/26</a:t>
            </a:r>
          </a:p>
        </p:txBody>
      </p:sp>
    </p:spTree>
    <p:extLst>
      <p:ext uri="{BB962C8B-B14F-4D97-AF65-F5344CB8AC3E}">
        <p14:creationId xmlns:p14="http://schemas.microsoft.com/office/powerpoint/2010/main" val="4032598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0" y="-914400"/>
            <a:ext cx="9144000" cy="640080"/>
          </a:xfrm>
        </p:spPr>
        <p:txBody>
          <a:bodyPr/>
          <a:lstStyle/>
          <a:p>
            <a:r>
              <a:rPr lang="en-US" dirty="0"/>
              <a:t>ACCESS Timing, Grades 6-8</a:t>
            </a:r>
          </a:p>
        </p:txBody>
      </p:sp>
      <p:sp>
        <p:nvSpPr>
          <p:cNvPr id="2" name="TextBox 1">
            <a:extLst>
              <a:ext uri="{FF2B5EF4-FFF2-40B4-BE49-F238E27FC236}">
                <a16:creationId xmlns:a16="http://schemas.microsoft.com/office/drawing/2014/main" id="{01DC7AA4-8514-5CEB-937F-FB75A2FA45ED}"/>
              </a:ext>
            </a:extLst>
          </p:cNvPr>
          <p:cNvSpPr txBox="1"/>
          <p:nvPr/>
        </p:nvSpPr>
        <p:spPr>
          <a:xfrm>
            <a:off x="529948" y="229118"/>
            <a:ext cx="1332416" cy="615553"/>
          </a:xfrm>
          <a:prstGeom prst="rect">
            <a:avLst/>
          </a:prstGeom>
          <a:noFill/>
        </p:spPr>
        <p:txBody>
          <a:bodyPr wrap="none" rtlCol="0">
            <a:spAutoFit/>
          </a:bodyPr>
          <a:lstStyle/>
          <a:p>
            <a:r>
              <a:rPr lang="en-US" sz="2000" b="1" dirty="0">
                <a:latin typeface="Calibri" panose="020F0502020204030204" pitchFamily="34" charset="0"/>
                <a:ea typeface="+mn-ea"/>
                <a:cs typeface="+mn-cs"/>
              </a:rPr>
              <a:t>Grades 6-8</a:t>
            </a:r>
          </a:p>
          <a:p>
            <a:endParaRPr lang="en-US" dirty="0"/>
          </a:p>
        </p:txBody>
      </p:sp>
      <p:graphicFrame>
        <p:nvGraphicFramePr>
          <p:cNvPr id="3" name="Table 2" descr="2025-26 ACCESS testing time for grades 6-8, in minutes, with mean, median, and mode for each domain and grade. Means are from 38.03 (grade 8 Speaking) to 45.88 (grade 6 Listening).">
            <a:extLst>
              <a:ext uri="{FF2B5EF4-FFF2-40B4-BE49-F238E27FC236}">
                <a16:creationId xmlns:a16="http://schemas.microsoft.com/office/drawing/2014/main" id="{0F405036-1945-A8CA-00A0-3CDBCF26C082}"/>
              </a:ext>
            </a:extLst>
          </p:cNvPr>
          <p:cNvGraphicFramePr>
            <a:graphicFrameLocks noGrp="1"/>
          </p:cNvGraphicFramePr>
          <p:nvPr>
            <p:extLst>
              <p:ext uri="{D42A27DB-BD31-4B8C-83A1-F6EECF244321}">
                <p14:modId xmlns:p14="http://schemas.microsoft.com/office/powerpoint/2010/main" val="2330516675"/>
              </p:ext>
            </p:extLst>
          </p:nvPr>
        </p:nvGraphicFramePr>
        <p:xfrm>
          <a:off x="1862364" y="536895"/>
          <a:ext cx="4959985" cy="3629025"/>
        </p:xfrm>
        <a:graphic>
          <a:graphicData uri="http://schemas.openxmlformats.org/drawingml/2006/table">
            <a:tbl>
              <a:tblPr firstRow="1"/>
              <a:tblGrid>
                <a:gridCol w="1094740">
                  <a:extLst>
                    <a:ext uri="{9D8B030D-6E8A-4147-A177-3AD203B41FA5}">
                      <a16:colId xmlns:a16="http://schemas.microsoft.com/office/drawing/2014/main" val="2564458467"/>
                    </a:ext>
                  </a:extLst>
                </a:gridCol>
                <a:gridCol w="581025">
                  <a:extLst>
                    <a:ext uri="{9D8B030D-6E8A-4147-A177-3AD203B41FA5}">
                      <a16:colId xmlns:a16="http://schemas.microsoft.com/office/drawing/2014/main" val="981528489"/>
                    </a:ext>
                  </a:extLst>
                </a:gridCol>
                <a:gridCol w="1094740">
                  <a:extLst>
                    <a:ext uri="{9D8B030D-6E8A-4147-A177-3AD203B41FA5}">
                      <a16:colId xmlns:a16="http://schemas.microsoft.com/office/drawing/2014/main" val="1510851726"/>
                    </a:ext>
                  </a:extLst>
                </a:gridCol>
                <a:gridCol w="1094740">
                  <a:extLst>
                    <a:ext uri="{9D8B030D-6E8A-4147-A177-3AD203B41FA5}">
                      <a16:colId xmlns:a16="http://schemas.microsoft.com/office/drawing/2014/main" val="240677677"/>
                    </a:ext>
                  </a:extLst>
                </a:gridCol>
                <a:gridCol w="1094740">
                  <a:extLst>
                    <a:ext uri="{9D8B030D-6E8A-4147-A177-3AD203B41FA5}">
                      <a16:colId xmlns:a16="http://schemas.microsoft.com/office/drawing/2014/main" val="916033198"/>
                    </a:ext>
                  </a:extLst>
                </a:gridCol>
              </a:tblGrid>
              <a:tr h="190500">
                <a:tc>
                  <a:txBody>
                    <a:bodyPr/>
                    <a:lstStyle/>
                    <a:p>
                      <a:pPr algn="ctr" fontAlgn="b">
                        <a:buNone/>
                      </a:pPr>
                      <a:r>
                        <a:rPr lang="en-US" sz="1400" b="1" i="0" u="none" strike="noStrike">
                          <a:solidFill>
                            <a:srgbClr val="FFFFFF"/>
                          </a:solidFill>
                          <a:effectLst/>
                          <a:latin typeface="Arial" panose="020B0604020202020204" pitchFamily="34" charset="0"/>
                        </a:rPr>
                        <a:t>Domain</a:t>
                      </a:r>
                    </a:p>
                  </a:txBody>
                  <a:tcPr marL="9525" marR="9525" marT="9525" marB="0" anchor="b">
                    <a:lnL>
                      <a:noFill/>
                    </a:lnL>
                    <a:lnR>
                      <a:noFill/>
                    </a:lnR>
                    <a:lnT>
                      <a:noFill/>
                    </a:lnT>
                    <a:lnB>
                      <a:noFill/>
                    </a:lnB>
                    <a:solidFill>
                      <a:srgbClr val="4472C4"/>
                    </a:solidFill>
                  </a:tcPr>
                </a:tc>
                <a:tc>
                  <a:txBody>
                    <a:bodyPr/>
                    <a:lstStyle/>
                    <a:p>
                      <a:pPr algn="ctr" fontAlgn="b">
                        <a:buNone/>
                      </a:pPr>
                      <a:r>
                        <a:rPr lang="en-US" sz="1400" b="1" i="0" u="none" strike="noStrike">
                          <a:solidFill>
                            <a:srgbClr val="FFFFFF"/>
                          </a:solidFill>
                          <a:effectLst/>
                          <a:latin typeface="Arial" panose="020B0604020202020204" pitchFamily="34" charset="0"/>
                        </a:rPr>
                        <a:t>Grade</a:t>
                      </a:r>
                    </a:p>
                  </a:txBody>
                  <a:tcPr marL="9525" marR="9525" marT="9525" marB="0" anchor="b">
                    <a:lnL>
                      <a:noFill/>
                    </a:lnL>
                    <a:lnR>
                      <a:noFill/>
                    </a:lnR>
                    <a:lnT>
                      <a:noFill/>
                    </a:lnT>
                    <a:lnB>
                      <a:noFill/>
                    </a:lnB>
                    <a:solidFill>
                      <a:srgbClr val="4472C4"/>
                    </a:solidFill>
                  </a:tcPr>
                </a:tc>
                <a:tc>
                  <a:txBody>
                    <a:bodyPr/>
                    <a:lstStyle/>
                    <a:p>
                      <a:pPr algn="ctr" fontAlgn="b">
                        <a:buNone/>
                      </a:pPr>
                      <a:r>
                        <a:rPr lang="en-US" sz="1400" b="1" i="0" u="none" strike="noStrike">
                          <a:solidFill>
                            <a:srgbClr val="FFFFFF"/>
                          </a:solidFill>
                          <a:effectLst/>
                          <a:latin typeface="Arial" panose="020B0604020202020204" pitchFamily="34" charset="0"/>
                        </a:rPr>
                        <a:t>Mean</a:t>
                      </a:r>
                    </a:p>
                  </a:txBody>
                  <a:tcPr marL="9525" marR="9525" marT="9525" marB="0" anchor="b">
                    <a:lnL>
                      <a:noFill/>
                    </a:lnL>
                    <a:lnR>
                      <a:noFill/>
                    </a:lnR>
                    <a:lnT>
                      <a:noFill/>
                    </a:lnT>
                    <a:lnB>
                      <a:noFill/>
                    </a:lnB>
                    <a:solidFill>
                      <a:srgbClr val="4472C4"/>
                    </a:solidFill>
                  </a:tcPr>
                </a:tc>
                <a:tc>
                  <a:txBody>
                    <a:bodyPr/>
                    <a:lstStyle/>
                    <a:p>
                      <a:pPr algn="ctr" fontAlgn="b">
                        <a:buNone/>
                      </a:pPr>
                      <a:r>
                        <a:rPr lang="en-US" sz="1400" b="1" i="0" u="none" strike="noStrike" dirty="0">
                          <a:solidFill>
                            <a:srgbClr val="FFFFFF"/>
                          </a:solidFill>
                          <a:effectLst/>
                          <a:latin typeface="Arial" panose="020B0604020202020204" pitchFamily="34" charset="0"/>
                        </a:rPr>
                        <a:t>Median</a:t>
                      </a:r>
                    </a:p>
                  </a:txBody>
                  <a:tcPr marL="9525" marR="9525" marT="9525" marB="0" anchor="b">
                    <a:lnL>
                      <a:noFill/>
                    </a:lnL>
                    <a:lnR>
                      <a:noFill/>
                    </a:lnR>
                    <a:lnT>
                      <a:noFill/>
                    </a:lnT>
                    <a:lnB>
                      <a:noFill/>
                    </a:lnB>
                    <a:solidFill>
                      <a:srgbClr val="4472C4"/>
                    </a:solidFill>
                  </a:tcPr>
                </a:tc>
                <a:tc>
                  <a:txBody>
                    <a:bodyPr/>
                    <a:lstStyle/>
                    <a:p>
                      <a:pPr algn="ctr" fontAlgn="b">
                        <a:buNone/>
                      </a:pPr>
                      <a:r>
                        <a:rPr lang="en-US" sz="1400" b="1" i="0" u="none" strike="noStrike" dirty="0">
                          <a:solidFill>
                            <a:srgbClr val="FFFFFF"/>
                          </a:solidFill>
                          <a:effectLst/>
                          <a:latin typeface="Arial" panose="020B0604020202020204" pitchFamily="34" charset="0"/>
                        </a:rPr>
                        <a:t>Mode</a:t>
                      </a:r>
                    </a:p>
                  </a:txBody>
                  <a:tcPr marL="9525" marR="9525" marT="9525" marB="0" anchor="b">
                    <a:lnL>
                      <a:noFill/>
                    </a:lnL>
                    <a:lnR>
                      <a:noFill/>
                    </a:lnR>
                    <a:lnT>
                      <a:noFill/>
                    </a:lnT>
                    <a:lnB>
                      <a:noFill/>
                    </a:lnB>
                    <a:solidFill>
                      <a:srgbClr val="4472C4"/>
                    </a:solidFill>
                  </a:tcPr>
                </a:tc>
                <a:extLst>
                  <a:ext uri="{0D108BD9-81ED-4DB2-BD59-A6C34878D82A}">
                    <a16:rowId xmlns:a16="http://schemas.microsoft.com/office/drawing/2014/main" val="101897468"/>
                  </a:ext>
                </a:extLst>
              </a:tr>
              <a:tr h="190500">
                <a:tc>
                  <a:txBody>
                    <a:bodyPr/>
                    <a:lstStyle/>
                    <a:p>
                      <a:pPr algn="l" fontAlgn="b">
                        <a:buNone/>
                      </a:pPr>
                      <a:r>
                        <a:rPr lang="en-US" sz="1800" b="0" i="0" u="none" strike="noStrike">
                          <a:solidFill>
                            <a:srgbClr val="000000"/>
                          </a:solidFill>
                          <a:effectLst/>
                          <a:latin typeface="Arial"/>
                        </a:rPr>
                        <a:t>Listening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a:noFill/>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6</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a:noFill/>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45.88</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a:noFill/>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45</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a:noFill/>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42, 43</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a:noFill/>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007448703"/>
                  </a:ext>
                </a:extLst>
              </a:tr>
              <a:tr h="190500">
                <a:tc>
                  <a:txBody>
                    <a:bodyPr/>
                    <a:lstStyle/>
                    <a:p>
                      <a:pPr algn="l" fontAlgn="b">
                        <a:buNone/>
                      </a:pPr>
                      <a:r>
                        <a:rPr lang="en-US" sz="1800" b="0" i="0" u="none" strike="noStrike">
                          <a:solidFill>
                            <a:srgbClr val="000000"/>
                          </a:solidFill>
                          <a:effectLst/>
                          <a:latin typeface="Arial"/>
                        </a:rPr>
                        <a:t>Reading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6</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38.56</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38</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29</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665662630"/>
                  </a:ext>
                </a:extLst>
              </a:tr>
              <a:tr h="190500">
                <a:tc>
                  <a:txBody>
                    <a:bodyPr/>
                    <a:lstStyle/>
                    <a:p>
                      <a:pPr algn="l" fontAlgn="b">
                        <a:buNone/>
                      </a:pPr>
                      <a:r>
                        <a:rPr lang="en-US" sz="1800" b="0" i="0" u="none" strike="noStrike">
                          <a:solidFill>
                            <a:srgbClr val="000000"/>
                          </a:solidFill>
                          <a:effectLst/>
                          <a:latin typeface="Arial"/>
                        </a:rPr>
                        <a:t>Speaking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6</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40.13</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39</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677605609"/>
                  </a:ext>
                </a:extLst>
              </a:tr>
              <a:tr h="190500">
                <a:tc>
                  <a:txBody>
                    <a:bodyPr/>
                    <a:lstStyle/>
                    <a:p>
                      <a:pPr algn="l" fontAlgn="b">
                        <a:buNone/>
                      </a:pPr>
                      <a:r>
                        <a:rPr lang="en-US" sz="1800" b="0" i="0" u="none" strike="noStrike">
                          <a:solidFill>
                            <a:srgbClr val="000000"/>
                          </a:solidFill>
                          <a:effectLst/>
                          <a:latin typeface="Arial"/>
                        </a:rPr>
                        <a:t>Writing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6</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40.7</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40</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40</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90465505"/>
                  </a:ext>
                </a:extLst>
              </a:tr>
              <a:tr h="190500">
                <a:tc>
                  <a:txBody>
                    <a:bodyPr/>
                    <a:lstStyle/>
                    <a:p>
                      <a:pPr algn="l" fontAlgn="b">
                        <a:buNone/>
                      </a:pPr>
                      <a:r>
                        <a:rPr lang="en-US" sz="1800" b="0" i="0" u="none" strike="noStrike">
                          <a:solidFill>
                            <a:srgbClr val="000000"/>
                          </a:solidFill>
                          <a:effectLst/>
                          <a:latin typeface="Arial"/>
                        </a:rPr>
                        <a:t>Listening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7</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45.15</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44</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794613503"/>
                  </a:ext>
                </a:extLst>
              </a:tr>
              <a:tr h="190500">
                <a:tc>
                  <a:txBody>
                    <a:bodyPr/>
                    <a:lstStyle/>
                    <a:p>
                      <a:pPr algn="l" fontAlgn="b">
                        <a:buNone/>
                      </a:pPr>
                      <a:r>
                        <a:rPr lang="en-US" sz="1800" b="0" i="0" u="none" strike="noStrike">
                          <a:solidFill>
                            <a:srgbClr val="000000"/>
                          </a:solidFill>
                          <a:effectLst/>
                          <a:latin typeface="Arial"/>
                        </a:rPr>
                        <a:t>Reading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7</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40.11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40</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36</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73281665"/>
                  </a:ext>
                </a:extLst>
              </a:tr>
              <a:tr h="190500">
                <a:tc>
                  <a:txBody>
                    <a:bodyPr/>
                    <a:lstStyle/>
                    <a:p>
                      <a:pPr algn="l" fontAlgn="b">
                        <a:buNone/>
                      </a:pPr>
                      <a:r>
                        <a:rPr lang="en-US" sz="1800" b="0" i="0" u="none" strike="noStrike">
                          <a:solidFill>
                            <a:srgbClr val="000000"/>
                          </a:solidFill>
                          <a:effectLst/>
                          <a:latin typeface="Arial"/>
                        </a:rPr>
                        <a:t>Speaking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7</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41.86</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42</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39</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684232260"/>
                  </a:ext>
                </a:extLst>
              </a:tr>
              <a:tr h="190500">
                <a:tc>
                  <a:txBody>
                    <a:bodyPr/>
                    <a:lstStyle/>
                    <a:p>
                      <a:pPr algn="l" fontAlgn="b">
                        <a:buNone/>
                      </a:pPr>
                      <a:r>
                        <a:rPr lang="en-US" sz="1800" b="0" i="0" u="none" strike="noStrike">
                          <a:solidFill>
                            <a:srgbClr val="000000"/>
                          </a:solidFill>
                          <a:effectLst/>
                          <a:latin typeface="Arial"/>
                        </a:rPr>
                        <a:t>Writing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7</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41.65</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41</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algn="ctr" fontAlgn="b">
                        <a:buNone/>
                      </a:pPr>
                      <a:r>
                        <a:rPr lang="en-US" sz="1800" b="0" i="0" u="none" strike="noStrike">
                          <a:solidFill>
                            <a:srgbClr val="000000"/>
                          </a:solidFill>
                          <a:effectLst/>
                          <a:latin typeface="Arial"/>
                        </a:rPr>
                        <a:t>32</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829838734"/>
                  </a:ext>
                </a:extLst>
              </a:tr>
              <a:tr h="190500">
                <a:tc>
                  <a:txBody>
                    <a:bodyPr/>
                    <a:lstStyle/>
                    <a:p>
                      <a:pPr algn="l" fontAlgn="b">
                        <a:buNone/>
                      </a:pPr>
                      <a:r>
                        <a:rPr lang="en-US" sz="1800" b="0" i="0" u="none" strike="noStrike">
                          <a:solidFill>
                            <a:srgbClr val="000000"/>
                          </a:solidFill>
                          <a:effectLst/>
                          <a:latin typeface="Arial"/>
                        </a:rPr>
                        <a:t>Listening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8</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44.82</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44</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42</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492319166"/>
                  </a:ext>
                </a:extLst>
              </a:tr>
              <a:tr h="190500">
                <a:tc>
                  <a:txBody>
                    <a:bodyPr/>
                    <a:lstStyle/>
                    <a:p>
                      <a:pPr algn="l" fontAlgn="b">
                        <a:buNone/>
                      </a:pPr>
                      <a:r>
                        <a:rPr lang="en-US" sz="1800" b="0" i="0" u="none" strike="noStrike">
                          <a:solidFill>
                            <a:srgbClr val="000000"/>
                          </a:solidFill>
                          <a:effectLst/>
                          <a:latin typeface="Arial"/>
                        </a:rPr>
                        <a:t>Reading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8</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40.48</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40</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36</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961091185"/>
                  </a:ext>
                </a:extLst>
              </a:tr>
              <a:tr h="190500">
                <a:tc>
                  <a:txBody>
                    <a:bodyPr/>
                    <a:lstStyle/>
                    <a:p>
                      <a:pPr algn="l" fontAlgn="b">
                        <a:buNone/>
                      </a:pPr>
                      <a:r>
                        <a:rPr lang="en-US" sz="1800" b="0" i="0" u="none" strike="noStrike">
                          <a:solidFill>
                            <a:srgbClr val="000000"/>
                          </a:solidFill>
                          <a:effectLst/>
                          <a:latin typeface="Arial"/>
                        </a:rPr>
                        <a:t>Speaking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8</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38.03</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38</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23</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455651761"/>
                  </a:ext>
                </a:extLst>
              </a:tr>
              <a:tr h="190500">
                <a:tc>
                  <a:txBody>
                    <a:bodyPr/>
                    <a:lstStyle/>
                    <a:p>
                      <a:pPr algn="l" fontAlgn="b">
                        <a:buNone/>
                      </a:pPr>
                      <a:r>
                        <a:rPr lang="en-US" sz="1800" b="0" i="0" u="none" strike="noStrike">
                          <a:solidFill>
                            <a:srgbClr val="000000"/>
                          </a:solidFill>
                          <a:effectLst/>
                          <a:latin typeface="Arial"/>
                        </a:rPr>
                        <a:t>Writing</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8</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42.64</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rial"/>
                        </a:rPr>
                        <a:t>43</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algn="ctr" fontAlgn="b">
                        <a:buNone/>
                      </a:pPr>
                      <a:r>
                        <a:rPr lang="en-US" sz="1800" b="0" i="0" u="none" strike="noStrike" dirty="0">
                          <a:solidFill>
                            <a:srgbClr val="000000"/>
                          </a:solidFill>
                          <a:effectLst/>
                          <a:latin typeface="Arial"/>
                        </a:rPr>
                        <a:t>37</a:t>
                      </a:r>
                    </a:p>
                  </a:txBody>
                  <a:tcPr marL="9525" marR="9525" marT="9525"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4094252463"/>
                  </a:ext>
                </a:extLst>
              </a:tr>
            </a:tbl>
          </a:graphicData>
        </a:graphic>
      </p:graphicFrame>
      <p:sp>
        <p:nvSpPr>
          <p:cNvPr id="4" name="TextBox 3">
            <a:extLst>
              <a:ext uri="{FF2B5EF4-FFF2-40B4-BE49-F238E27FC236}">
                <a16:creationId xmlns:a16="http://schemas.microsoft.com/office/drawing/2014/main" id="{EF43CBA1-96DE-2089-4916-7C8D04061874}"/>
              </a:ext>
            </a:extLst>
          </p:cNvPr>
          <p:cNvSpPr txBox="1"/>
          <p:nvPr/>
        </p:nvSpPr>
        <p:spPr>
          <a:xfrm>
            <a:off x="6692834" y="4657966"/>
            <a:ext cx="1024511" cy="307777"/>
          </a:xfrm>
          <a:prstGeom prst="rect">
            <a:avLst/>
          </a:prstGeom>
          <a:noFill/>
        </p:spPr>
        <p:txBody>
          <a:bodyPr wrap="square" rtlCol="0">
            <a:spAutoFit/>
          </a:bodyPr>
          <a:lstStyle/>
          <a:p>
            <a:r>
              <a:rPr lang="en-US" dirty="0"/>
              <a:t>09/25/26</a:t>
            </a:r>
          </a:p>
        </p:txBody>
      </p:sp>
    </p:spTree>
    <p:extLst>
      <p:ext uri="{BB962C8B-B14F-4D97-AF65-F5344CB8AC3E}">
        <p14:creationId xmlns:p14="http://schemas.microsoft.com/office/powerpoint/2010/main" val="1938880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0" y="-914400"/>
            <a:ext cx="9144000" cy="640080"/>
          </a:xfrm>
        </p:spPr>
        <p:txBody>
          <a:bodyPr/>
          <a:lstStyle/>
          <a:p>
            <a:r>
              <a:rPr lang="en-US" dirty="0"/>
              <a:t>ACCESS Timing, Grades 9-12</a:t>
            </a:r>
          </a:p>
        </p:txBody>
      </p:sp>
      <p:sp>
        <p:nvSpPr>
          <p:cNvPr id="2" name="TextBox 1">
            <a:extLst>
              <a:ext uri="{FF2B5EF4-FFF2-40B4-BE49-F238E27FC236}">
                <a16:creationId xmlns:a16="http://schemas.microsoft.com/office/drawing/2014/main" id="{C3AB2567-99FF-556C-D967-9CEAC12814D6}"/>
              </a:ext>
            </a:extLst>
          </p:cNvPr>
          <p:cNvSpPr txBox="1"/>
          <p:nvPr/>
        </p:nvSpPr>
        <p:spPr>
          <a:xfrm>
            <a:off x="215709" y="247540"/>
            <a:ext cx="1462260" cy="615553"/>
          </a:xfrm>
          <a:prstGeom prst="rect">
            <a:avLst/>
          </a:prstGeom>
          <a:noFill/>
        </p:spPr>
        <p:txBody>
          <a:bodyPr wrap="none" rtlCol="0">
            <a:spAutoFit/>
          </a:bodyPr>
          <a:lstStyle/>
          <a:p>
            <a:r>
              <a:rPr lang="en-US" sz="2000" b="1" dirty="0">
                <a:latin typeface="Calibri" panose="020F0502020204030204" pitchFamily="34" charset="0"/>
                <a:ea typeface="+mn-ea"/>
                <a:cs typeface="+mn-cs"/>
              </a:rPr>
              <a:t>Grades 9-12</a:t>
            </a:r>
          </a:p>
          <a:p>
            <a:endParaRPr lang="en-US" dirty="0"/>
          </a:p>
        </p:txBody>
      </p:sp>
      <p:graphicFrame>
        <p:nvGraphicFramePr>
          <p:cNvPr id="3" name="Table 2" descr="2025-26 ACCESS testing time for grades 9-12, in minutes, with mean, median, and mode for each domain and grade. Means are from 35.82 (grade 12 Speaking) to 44.88 (grade 9 Listening).">
            <a:extLst>
              <a:ext uri="{FF2B5EF4-FFF2-40B4-BE49-F238E27FC236}">
                <a16:creationId xmlns:a16="http://schemas.microsoft.com/office/drawing/2014/main" id="{8D2BEAE1-A439-8EC0-3FD8-8FAA42CB9C78}"/>
              </a:ext>
            </a:extLst>
          </p:cNvPr>
          <p:cNvGraphicFramePr>
            <a:graphicFrameLocks noGrp="1"/>
          </p:cNvGraphicFramePr>
          <p:nvPr>
            <p:extLst>
              <p:ext uri="{D42A27DB-BD31-4B8C-83A1-F6EECF244321}">
                <p14:modId xmlns:p14="http://schemas.microsoft.com/office/powerpoint/2010/main" val="3320287928"/>
              </p:ext>
            </p:extLst>
          </p:nvPr>
        </p:nvGraphicFramePr>
        <p:xfrm>
          <a:off x="1879305" y="247540"/>
          <a:ext cx="4943694" cy="4047530"/>
        </p:xfrm>
        <a:graphic>
          <a:graphicData uri="http://schemas.openxmlformats.org/drawingml/2006/table">
            <a:tbl>
              <a:tblPr firstRow="1"/>
              <a:tblGrid>
                <a:gridCol w="1090685">
                  <a:extLst>
                    <a:ext uri="{9D8B030D-6E8A-4147-A177-3AD203B41FA5}">
                      <a16:colId xmlns:a16="http://schemas.microsoft.com/office/drawing/2014/main" val="524178809"/>
                    </a:ext>
                  </a:extLst>
                </a:gridCol>
                <a:gridCol w="726435">
                  <a:extLst>
                    <a:ext uri="{9D8B030D-6E8A-4147-A177-3AD203B41FA5}">
                      <a16:colId xmlns:a16="http://schemas.microsoft.com/office/drawing/2014/main" val="2723707347"/>
                    </a:ext>
                  </a:extLst>
                </a:gridCol>
                <a:gridCol w="945204">
                  <a:extLst>
                    <a:ext uri="{9D8B030D-6E8A-4147-A177-3AD203B41FA5}">
                      <a16:colId xmlns:a16="http://schemas.microsoft.com/office/drawing/2014/main" val="3463419745"/>
                    </a:ext>
                  </a:extLst>
                </a:gridCol>
                <a:gridCol w="1090685">
                  <a:extLst>
                    <a:ext uri="{9D8B030D-6E8A-4147-A177-3AD203B41FA5}">
                      <a16:colId xmlns:a16="http://schemas.microsoft.com/office/drawing/2014/main" val="1497070947"/>
                    </a:ext>
                  </a:extLst>
                </a:gridCol>
                <a:gridCol w="1090685">
                  <a:extLst>
                    <a:ext uri="{9D8B030D-6E8A-4147-A177-3AD203B41FA5}">
                      <a16:colId xmlns:a16="http://schemas.microsoft.com/office/drawing/2014/main" val="2493870340"/>
                    </a:ext>
                  </a:extLst>
                </a:gridCol>
              </a:tblGrid>
              <a:tr h="189794">
                <a:tc>
                  <a:txBody>
                    <a:bodyPr/>
                    <a:lstStyle/>
                    <a:p>
                      <a:pPr marR="0" algn="ctr" rtl="0" fontAlgn="b">
                        <a:lnSpc>
                          <a:spcPct val="100000"/>
                        </a:lnSpc>
                        <a:spcBef>
                          <a:spcPts val="0"/>
                        </a:spcBef>
                        <a:spcAft>
                          <a:spcPts val="0"/>
                        </a:spcAft>
                        <a:buClr>
                          <a:srgbClr val="000000"/>
                        </a:buClr>
                        <a:buFont typeface="Arial"/>
                        <a:buNone/>
                      </a:pPr>
                      <a:r>
                        <a:rPr lang="en-US" sz="1500" b="1" i="0" u="none" strike="noStrike" cap="none">
                          <a:solidFill>
                            <a:srgbClr val="FFFFFF"/>
                          </a:solidFill>
                          <a:effectLst/>
                          <a:latin typeface="Arial"/>
                          <a:ea typeface="+mn-ea"/>
                          <a:cs typeface="+mn-cs"/>
                          <a:sym typeface="Arial"/>
                        </a:rPr>
                        <a:t>Domain</a:t>
                      </a:r>
                    </a:p>
                  </a:txBody>
                  <a:tcPr marL="9490" marR="9490" marT="9490" marB="0" anchor="b">
                    <a:lnL>
                      <a:noFill/>
                    </a:lnL>
                    <a:lnR>
                      <a:noFill/>
                    </a:lnR>
                    <a:lnT>
                      <a:noFill/>
                    </a:lnT>
                    <a:lnB>
                      <a:noFill/>
                    </a:lnB>
                    <a:solidFill>
                      <a:srgbClr val="4472C4"/>
                    </a:solidFill>
                  </a:tcPr>
                </a:tc>
                <a:tc>
                  <a:txBody>
                    <a:bodyPr/>
                    <a:lstStyle/>
                    <a:p>
                      <a:pPr marR="0" algn="ctr" rtl="0" fontAlgn="b">
                        <a:lnSpc>
                          <a:spcPct val="100000"/>
                        </a:lnSpc>
                        <a:spcBef>
                          <a:spcPts val="0"/>
                        </a:spcBef>
                        <a:spcAft>
                          <a:spcPts val="0"/>
                        </a:spcAft>
                        <a:buClr>
                          <a:srgbClr val="000000"/>
                        </a:buClr>
                        <a:buFont typeface="Arial"/>
                        <a:buNone/>
                      </a:pPr>
                      <a:r>
                        <a:rPr lang="en-US" sz="1500" b="1" i="0" u="none" strike="noStrike" cap="none">
                          <a:solidFill>
                            <a:srgbClr val="FFFFFF"/>
                          </a:solidFill>
                          <a:effectLst/>
                          <a:latin typeface="Arial"/>
                          <a:ea typeface="+mn-ea"/>
                          <a:cs typeface="+mn-cs"/>
                          <a:sym typeface="Arial"/>
                        </a:rPr>
                        <a:t>Grade</a:t>
                      </a:r>
                    </a:p>
                  </a:txBody>
                  <a:tcPr marL="9490" marR="9490" marT="9490" marB="0" anchor="b">
                    <a:lnL>
                      <a:noFill/>
                    </a:lnL>
                    <a:lnR>
                      <a:noFill/>
                    </a:lnR>
                    <a:lnT>
                      <a:noFill/>
                    </a:lnT>
                    <a:lnB>
                      <a:noFill/>
                    </a:lnB>
                    <a:solidFill>
                      <a:srgbClr val="4472C4"/>
                    </a:solidFill>
                  </a:tcPr>
                </a:tc>
                <a:tc>
                  <a:txBody>
                    <a:bodyPr/>
                    <a:lstStyle/>
                    <a:p>
                      <a:pPr marR="0" algn="ctr" rtl="0" fontAlgn="b">
                        <a:lnSpc>
                          <a:spcPct val="100000"/>
                        </a:lnSpc>
                        <a:spcBef>
                          <a:spcPts val="0"/>
                        </a:spcBef>
                        <a:spcAft>
                          <a:spcPts val="0"/>
                        </a:spcAft>
                        <a:buClr>
                          <a:srgbClr val="000000"/>
                        </a:buClr>
                        <a:buFont typeface="Arial"/>
                        <a:buNone/>
                      </a:pPr>
                      <a:r>
                        <a:rPr lang="en-US" sz="1500" b="1" i="0" u="none" strike="noStrike" cap="none">
                          <a:solidFill>
                            <a:srgbClr val="FFFFFF"/>
                          </a:solidFill>
                          <a:effectLst/>
                          <a:latin typeface="Arial"/>
                          <a:ea typeface="+mn-ea"/>
                          <a:cs typeface="+mn-cs"/>
                          <a:sym typeface="Arial"/>
                        </a:rPr>
                        <a:t>Mean</a:t>
                      </a:r>
                    </a:p>
                  </a:txBody>
                  <a:tcPr marL="9490" marR="9490" marT="9490" marB="0" anchor="b">
                    <a:lnL>
                      <a:noFill/>
                    </a:lnL>
                    <a:lnR>
                      <a:noFill/>
                    </a:lnR>
                    <a:lnT>
                      <a:noFill/>
                    </a:lnT>
                    <a:lnB>
                      <a:noFill/>
                    </a:lnB>
                    <a:solidFill>
                      <a:srgbClr val="4472C4"/>
                    </a:solidFill>
                  </a:tcPr>
                </a:tc>
                <a:tc>
                  <a:txBody>
                    <a:bodyPr/>
                    <a:lstStyle/>
                    <a:p>
                      <a:pPr marR="0" algn="ctr" rtl="0" fontAlgn="b">
                        <a:lnSpc>
                          <a:spcPct val="100000"/>
                        </a:lnSpc>
                        <a:spcBef>
                          <a:spcPts val="0"/>
                        </a:spcBef>
                        <a:spcAft>
                          <a:spcPts val="0"/>
                        </a:spcAft>
                        <a:buClr>
                          <a:srgbClr val="000000"/>
                        </a:buClr>
                        <a:buFont typeface="Arial"/>
                        <a:buNone/>
                      </a:pPr>
                      <a:r>
                        <a:rPr lang="en-US" sz="1500" b="1" i="0" u="none" strike="noStrike" cap="none" dirty="0">
                          <a:solidFill>
                            <a:srgbClr val="FFFFFF"/>
                          </a:solidFill>
                          <a:effectLst/>
                          <a:latin typeface="Arial"/>
                          <a:ea typeface="+mn-ea"/>
                          <a:cs typeface="+mn-cs"/>
                          <a:sym typeface="Arial"/>
                        </a:rPr>
                        <a:t>Median</a:t>
                      </a:r>
                    </a:p>
                  </a:txBody>
                  <a:tcPr marL="9490" marR="9490" marT="9490" marB="0" anchor="b">
                    <a:lnL>
                      <a:noFill/>
                    </a:lnL>
                    <a:lnR>
                      <a:noFill/>
                    </a:lnR>
                    <a:lnT>
                      <a:noFill/>
                    </a:lnT>
                    <a:lnB>
                      <a:noFill/>
                    </a:lnB>
                    <a:solidFill>
                      <a:srgbClr val="4472C4"/>
                    </a:solidFill>
                  </a:tcPr>
                </a:tc>
                <a:tc>
                  <a:txBody>
                    <a:bodyPr/>
                    <a:lstStyle/>
                    <a:p>
                      <a:pPr marR="0" algn="ctr" rtl="0" fontAlgn="b">
                        <a:lnSpc>
                          <a:spcPct val="100000"/>
                        </a:lnSpc>
                        <a:spcBef>
                          <a:spcPts val="0"/>
                        </a:spcBef>
                        <a:spcAft>
                          <a:spcPts val="0"/>
                        </a:spcAft>
                        <a:buClr>
                          <a:srgbClr val="000000"/>
                        </a:buClr>
                        <a:buFont typeface="Arial"/>
                        <a:buNone/>
                      </a:pPr>
                      <a:r>
                        <a:rPr lang="en-US" sz="1500" b="1" i="0" u="none" strike="noStrike" cap="none" dirty="0">
                          <a:solidFill>
                            <a:srgbClr val="FFFFFF"/>
                          </a:solidFill>
                          <a:effectLst/>
                          <a:latin typeface="Arial"/>
                          <a:ea typeface="+mn-ea"/>
                          <a:cs typeface="+mn-cs"/>
                          <a:sym typeface="Arial"/>
                        </a:rPr>
                        <a:t>Mode</a:t>
                      </a:r>
                    </a:p>
                  </a:txBody>
                  <a:tcPr marL="9490" marR="9490" marT="9490" marB="0" anchor="b">
                    <a:lnL>
                      <a:noFill/>
                    </a:lnL>
                    <a:lnR>
                      <a:noFill/>
                    </a:lnR>
                    <a:lnT>
                      <a:noFill/>
                    </a:lnT>
                    <a:lnB>
                      <a:noFill/>
                    </a:lnB>
                    <a:solidFill>
                      <a:srgbClr val="4472C4"/>
                    </a:solidFill>
                  </a:tcPr>
                </a:tc>
                <a:extLst>
                  <a:ext uri="{0D108BD9-81ED-4DB2-BD59-A6C34878D82A}">
                    <a16:rowId xmlns:a16="http://schemas.microsoft.com/office/drawing/2014/main" val="4059996194"/>
                  </a:ext>
                </a:extLst>
              </a:tr>
              <a:tr h="189794">
                <a:tc>
                  <a:txBody>
                    <a:bodyPr/>
                    <a:lstStyle/>
                    <a:p>
                      <a:pPr marR="0" algn="l"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Listening</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a:noFill/>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9</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a:noFill/>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44.88</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a:noFill/>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44</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a:noFill/>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41</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a:noFill/>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268824075"/>
                  </a:ext>
                </a:extLst>
              </a:tr>
              <a:tr h="189794">
                <a:tc>
                  <a:txBody>
                    <a:bodyPr/>
                    <a:lstStyle/>
                    <a:p>
                      <a:pPr marR="0" algn="l"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Reading</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9</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40.8</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41</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39</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27101860"/>
                  </a:ext>
                </a:extLst>
              </a:tr>
              <a:tr h="189794">
                <a:tc>
                  <a:txBody>
                    <a:bodyPr/>
                    <a:lstStyle/>
                    <a:p>
                      <a:pPr marR="0" algn="l"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Speaking</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9</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39.13</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40</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25</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266244766"/>
                  </a:ext>
                </a:extLst>
              </a:tr>
              <a:tr h="189794">
                <a:tc>
                  <a:txBody>
                    <a:bodyPr/>
                    <a:lstStyle/>
                    <a:p>
                      <a:pPr marR="0" algn="l"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Writing</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9</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40.13</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40</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42</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23793809"/>
                  </a:ext>
                </a:extLst>
              </a:tr>
              <a:tr h="189794">
                <a:tc>
                  <a:txBody>
                    <a:bodyPr/>
                    <a:lstStyle/>
                    <a:p>
                      <a:pPr marR="0" algn="l"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Listening</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10</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43.71</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43</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39, 40</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430032069"/>
                  </a:ext>
                </a:extLst>
              </a:tr>
              <a:tr h="189794">
                <a:tc>
                  <a:txBody>
                    <a:bodyPr/>
                    <a:lstStyle/>
                    <a:p>
                      <a:pPr marR="0" algn="l" rtl="0" fontAlgn="b">
                        <a:lnSpc>
                          <a:spcPct val="100000"/>
                        </a:lnSpc>
                        <a:spcBef>
                          <a:spcPts val="0"/>
                        </a:spcBef>
                        <a:spcAft>
                          <a:spcPts val="0"/>
                        </a:spcAft>
                        <a:buClr>
                          <a:srgbClr val="000000"/>
                        </a:buClr>
                        <a:buFont typeface="Arial"/>
                        <a:buNone/>
                      </a:pPr>
                      <a:r>
                        <a:rPr lang="en-US" sz="1500" b="0" i="0" u="none" strike="noStrike" cap="none" dirty="0">
                          <a:solidFill>
                            <a:schemeClr val="tx1"/>
                          </a:solidFill>
                          <a:effectLst/>
                          <a:latin typeface="Arial"/>
                          <a:ea typeface="+mn-ea"/>
                          <a:cs typeface="+mn-cs"/>
                          <a:sym typeface="Arial"/>
                        </a:rPr>
                        <a:t>Reading</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10</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39.76</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40</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37</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374265423"/>
                  </a:ext>
                </a:extLst>
              </a:tr>
              <a:tr h="189794">
                <a:tc>
                  <a:txBody>
                    <a:bodyPr/>
                    <a:lstStyle/>
                    <a:p>
                      <a:pPr marR="0" algn="l" rtl="0" fontAlgn="b">
                        <a:lnSpc>
                          <a:spcPct val="100000"/>
                        </a:lnSpc>
                        <a:spcBef>
                          <a:spcPts val="0"/>
                        </a:spcBef>
                        <a:spcAft>
                          <a:spcPts val="0"/>
                        </a:spcAft>
                        <a:buClr>
                          <a:srgbClr val="000000"/>
                        </a:buClr>
                        <a:buFont typeface="Arial"/>
                        <a:buNone/>
                      </a:pPr>
                      <a:r>
                        <a:rPr lang="en-US" sz="1500" b="0" i="0" u="none" strike="noStrike" cap="none" dirty="0">
                          <a:solidFill>
                            <a:schemeClr val="tx1"/>
                          </a:solidFill>
                          <a:effectLst/>
                          <a:latin typeface="Arial"/>
                          <a:ea typeface="+mn-ea"/>
                          <a:cs typeface="+mn-cs"/>
                          <a:sym typeface="Arial"/>
                        </a:rPr>
                        <a:t>Speaking</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10</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dirty="0">
                          <a:solidFill>
                            <a:schemeClr val="tx1"/>
                          </a:solidFill>
                          <a:effectLst/>
                          <a:latin typeface="Arial"/>
                          <a:ea typeface="+mn-ea"/>
                          <a:cs typeface="+mn-cs"/>
                          <a:sym typeface="Arial"/>
                        </a:rPr>
                        <a:t>41.44</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43</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dirty="0">
                          <a:solidFill>
                            <a:schemeClr val="tx1"/>
                          </a:solidFill>
                          <a:effectLst/>
                          <a:latin typeface="Arial"/>
                          <a:ea typeface="+mn-ea"/>
                          <a:cs typeface="+mn-cs"/>
                          <a:sym typeface="Arial"/>
                        </a:rPr>
                        <a:t>42</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648649631"/>
                  </a:ext>
                </a:extLst>
              </a:tr>
              <a:tr h="189794">
                <a:tc>
                  <a:txBody>
                    <a:bodyPr/>
                    <a:lstStyle/>
                    <a:p>
                      <a:pPr marR="0" algn="l"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Writing</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10</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38.84</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38</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bg1"/>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dirty="0">
                          <a:solidFill>
                            <a:schemeClr val="tx1"/>
                          </a:solidFill>
                          <a:effectLst/>
                          <a:latin typeface="Arial"/>
                          <a:ea typeface="+mn-ea"/>
                          <a:cs typeface="+mn-cs"/>
                          <a:sym typeface="Arial"/>
                        </a:rPr>
                        <a:t>32, 37</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bg1"/>
                    </a:solidFill>
                  </a:tcPr>
                </a:tc>
                <a:extLst>
                  <a:ext uri="{0D108BD9-81ED-4DB2-BD59-A6C34878D82A}">
                    <a16:rowId xmlns:a16="http://schemas.microsoft.com/office/drawing/2014/main" val="458350150"/>
                  </a:ext>
                </a:extLst>
              </a:tr>
              <a:tr h="189794">
                <a:tc>
                  <a:txBody>
                    <a:bodyPr/>
                    <a:lstStyle/>
                    <a:p>
                      <a:pPr marR="0" algn="l"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Listening</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11</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43.06</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42</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dirty="0">
                          <a:solidFill>
                            <a:schemeClr val="tx1"/>
                          </a:solidFill>
                          <a:effectLst/>
                          <a:latin typeface="Arial"/>
                          <a:ea typeface="+mn-ea"/>
                          <a:cs typeface="+mn-cs"/>
                          <a:sym typeface="Arial"/>
                        </a:rPr>
                        <a:t>39</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223248942"/>
                  </a:ext>
                </a:extLst>
              </a:tr>
              <a:tr h="189794">
                <a:tc>
                  <a:txBody>
                    <a:bodyPr/>
                    <a:lstStyle/>
                    <a:p>
                      <a:pPr marR="0" algn="l"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Reading</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11</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39.94</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40</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47</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1291740"/>
                  </a:ext>
                </a:extLst>
              </a:tr>
              <a:tr h="189794">
                <a:tc>
                  <a:txBody>
                    <a:bodyPr/>
                    <a:lstStyle/>
                    <a:p>
                      <a:pPr marR="0" algn="l"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Speaking</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11</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37.61</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38</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25</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95370597"/>
                  </a:ext>
                </a:extLst>
              </a:tr>
              <a:tr h="189794">
                <a:tc>
                  <a:txBody>
                    <a:bodyPr/>
                    <a:lstStyle/>
                    <a:p>
                      <a:pPr marR="0" algn="l"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Writing</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11</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39.36</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38</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32</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333872162"/>
                  </a:ext>
                </a:extLst>
              </a:tr>
              <a:tr h="189794">
                <a:tc>
                  <a:txBody>
                    <a:bodyPr/>
                    <a:lstStyle/>
                    <a:p>
                      <a:pPr marR="0" algn="l"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Listening</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12</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41.76</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41</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39</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4204953564"/>
                  </a:ext>
                </a:extLst>
              </a:tr>
              <a:tr h="189794">
                <a:tc>
                  <a:txBody>
                    <a:bodyPr/>
                    <a:lstStyle/>
                    <a:p>
                      <a:pPr marR="0" algn="l"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Reading</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12</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37.91</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37</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36</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673697263"/>
                  </a:ext>
                </a:extLst>
              </a:tr>
              <a:tr h="189794">
                <a:tc>
                  <a:txBody>
                    <a:bodyPr/>
                    <a:lstStyle/>
                    <a:p>
                      <a:pPr marR="0" algn="l"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Speaking</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12</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35.82</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33</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24</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048781821"/>
                  </a:ext>
                </a:extLst>
              </a:tr>
              <a:tr h="0">
                <a:tc>
                  <a:txBody>
                    <a:bodyPr/>
                    <a:lstStyle/>
                    <a:p>
                      <a:pPr marR="0" algn="l"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Writing</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12</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37.99</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a:solidFill>
                            <a:schemeClr val="tx1"/>
                          </a:solidFill>
                          <a:effectLst/>
                          <a:latin typeface="Arial"/>
                          <a:ea typeface="+mn-ea"/>
                          <a:cs typeface="+mn-cs"/>
                          <a:sym typeface="Arial"/>
                        </a:rPr>
                        <a:t>37</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tc>
                  <a:txBody>
                    <a:bodyPr/>
                    <a:lstStyle/>
                    <a:p>
                      <a:pPr marR="0" algn="ctr" rtl="0" fontAlgn="b">
                        <a:lnSpc>
                          <a:spcPct val="100000"/>
                        </a:lnSpc>
                        <a:spcBef>
                          <a:spcPts val="0"/>
                        </a:spcBef>
                        <a:spcAft>
                          <a:spcPts val="0"/>
                        </a:spcAft>
                        <a:buClr>
                          <a:srgbClr val="000000"/>
                        </a:buClr>
                        <a:buFont typeface="Arial"/>
                        <a:buNone/>
                      </a:pPr>
                      <a:r>
                        <a:rPr lang="en-US" sz="1500" b="0" i="0" u="none" strike="noStrike" cap="none" dirty="0">
                          <a:solidFill>
                            <a:schemeClr val="tx1"/>
                          </a:solidFill>
                          <a:effectLst/>
                          <a:latin typeface="Arial"/>
                          <a:ea typeface="+mn-ea"/>
                          <a:cs typeface="+mn-cs"/>
                          <a:sym typeface="Arial"/>
                        </a:rPr>
                        <a:t>29</a:t>
                      </a:r>
                    </a:p>
                  </a:txBody>
                  <a:tcPr marL="9490" marR="9490" marT="9490" marB="0"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706128199"/>
                  </a:ext>
                </a:extLst>
              </a:tr>
            </a:tbl>
          </a:graphicData>
        </a:graphic>
      </p:graphicFrame>
      <p:sp>
        <p:nvSpPr>
          <p:cNvPr id="4" name="TextBox 3">
            <a:extLst>
              <a:ext uri="{FF2B5EF4-FFF2-40B4-BE49-F238E27FC236}">
                <a16:creationId xmlns:a16="http://schemas.microsoft.com/office/drawing/2014/main" id="{D12E5A96-B9F8-8A85-D52C-32490549EE35}"/>
              </a:ext>
              <a:ext uri="{C183D7F6-B498-43B3-948B-1728B52AA6E4}">
                <adec:decorative xmlns:adec="http://schemas.microsoft.com/office/drawing/2017/decorative" val="1"/>
              </a:ext>
            </a:extLst>
          </p:cNvPr>
          <p:cNvSpPr txBox="1"/>
          <p:nvPr/>
        </p:nvSpPr>
        <p:spPr>
          <a:xfrm>
            <a:off x="6692834" y="4657966"/>
            <a:ext cx="1024511" cy="307777"/>
          </a:xfrm>
          <a:prstGeom prst="rect">
            <a:avLst/>
          </a:prstGeom>
          <a:noFill/>
        </p:spPr>
        <p:txBody>
          <a:bodyPr wrap="square" rtlCol="0">
            <a:spAutoFit/>
          </a:bodyPr>
          <a:lstStyle/>
          <a:p>
            <a:r>
              <a:rPr lang="en-US" dirty="0"/>
              <a:t>09/25/26</a:t>
            </a:r>
          </a:p>
        </p:txBody>
      </p:sp>
    </p:spTree>
    <p:extLst>
      <p:ext uri="{BB962C8B-B14F-4D97-AF65-F5344CB8AC3E}">
        <p14:creationId xmlns:p14="http://schemas.microsoft.com/office/powerpoint/2010/main" val="24599327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D8C6C-E1CA-E29B-39E4-25975D181ACE}"/>
              </a:ext>
            </a:extLst>
          </p:cNvPr>
          <p:cNvSpPr>
            <a:spLocks noGrp="1"/>
          </p:cNvSpPr>
          <p:nvPr>
            <p:ph type="title"/>
          </p:nvPr>
        </p:nvSpPr>
        <p:spPr/>
        <p:txBody>
          <a:bodyPr/>
          <a:lstStyle/>
          <a:p>
            <a:r>
              <a:rPr lang="en-US"/>
              <a:t>Content Test Timing Spring 2026</a:t>
            </a:r>
            <a:br>
              <a:rPr lang="en-US"/>
            </a:br>
            <a:r>
              <a:rPr lang="en-US" sz="1400"/>
              <a:t>(time available in minutes, per unit)</a:t>
            </a:r>
            <a:endParaRPr lang="en-US"/>
          </a:p>
        </p:txBody>
      </p:sp>
      <p:graphicFrame>
        <p:nvGraphicFramePr>
          <p:cNvPr id="6" name="Table 5" descr="CMAS testing time per unit in minutes, Spring 2026. ELA and CSLA: 90. Math: 65. Science: 65 for grades 5 and 8, and 50 for grade 11. Social Studies: 65.">
            <a:extLst>
              <a:ext uri="{FF2B5EF4-FFF2-40B4-BE49-F238E27FC236}">
                <a16:creationId xmlns:a16="http://schemas.microsoft.com/office/drawing/2014/main" id="{D411DC33-59DB-7679-E284-6112BC25A781}"/>
              </a:ext>
            </a:extLst>
          </p:cNvPr>
          <p:cNvGraphicFramePr>
            <a:graphicFrameLocks noGrp="1"/>
          </p:cNvGraphicFramePr>
          <p:nvPr>
            <p:extLst>
              <p:ext uri="{D42A27DB-BD31-4B8C-83A1-F6EECF244321}">
                <p14:modId xmlns:p14="http://schemas.microsoft.com/office/powerpoint/2010/main" val="3212280477"/>
              </p:ext>
            </p:extLst>
          </p:nvPr>
        </p:nvGraphicFramePr>
        <p:xfrm>
          <a:off x="2546462" y="761175"/>
          <a:ext cx="4044796" cy="2123436"/>
        </p:xfrm>
        <a:graphic>
          <a:graphicData uri="http://schemas.openxmlformats.org/drawingml/2006/table">
            <a:tbl>
              <a:tblPr firstRow="1" bandRow="1">
                <a:tableStyleId>{5C22544A-7EE6-4342-B048-85BDC9FD1C3A}</a:tableStyleId>
              </a:tblPr>
              <a:tblGrid>
                <a:gridCol w="2029288">
                  <a:extLst>
                    <a:ext uri="{9D8B030D-6E8A-4147-A177-3AD203B41FA5}">
                      <a16:colId xmlns:a16="http://schemas.microsoft.com/office/drawing/2014/main" val="3445789776"/>
                    </a:ext>
                  </a:extLst>
                </a:gridCol>
                <a:gridCol w="2015508">
                  <a:extLst>
                    <a:ext uri="{9D8B030D-6E8A-4147-A177-3AD203B41FA5}">
                      <a16:colId xmlns:a16="http://schemas.microsoft.com/office/drawing/2014/main" val="1926023616"/>
                    </a:ext>
                  </a:extLst>
                </a:gridCol>
              </a:tblGrid>
              <a:tr h="370839">
                <a:tc gridSpan="2">
                  <a:txBody>
                    <a:bodyPr/>
                    <a:lstStyle/>
                    <a:p>
                      <a:r>
                        <a:rPr lang="en-US" sz="1800"/>
                        <a:t>CMAS</a:t>
                      </a:r>
                    </a:p>
                  </a:txBody>
                  <a:tcPr/>
                </a:tc>
                <a:tc hMerge="1">
                  <a:txBody>
                    <a:bodyPr/>
                    <a:lstStyle/>
                    <a:p>
                      <a:endParaRPr lang="en-US"/>
                    </a:p>
                  </a:txBody>
                  <a:tcPr/>
                </a:tc>
                <a:extLst>
                  <a:ext uri="{0D108BD9-81ED-4DB2-BD59-A6C34878D82A}">
                    <a16:rowId xmlns:a16="http://schemas.microsoft.com/office/drawing/2014/main" val="199443592"/>
                  </a:ext>
                </a:extLst>
              </a:tr>
              <a:tr h="370839">
                <a:tc>
                  <a:txBody>
                    <a:bodyPr/>
                    <a:lstStyle/>
                    <a:p>
                      <a:r>
                        <a:rPr lang="en-US" sz="1800"/>
                        <a:t>ELA/CSLA</a:t>
                      </a:r>
                    </a:p>
                  </a:txBody>
                  <a:tcPr/>
                </a:tc>
                <a:tc>
                  <a:txBody>
                    <a:bodyPr/>
                    <a:lstStyle/>
                    <a:p>
                      <a:r>
                        <a:rPr lang="en-US" sz="1800"/>
                        <a:t>90*</a:t>
                      </a:r>
                    </a:p>
                  </a:txBody>
                  <a:tcPr/>
                </a:tc>
                <a:extLst>
                  <a:ext uri="{0D108BD9-81ED-4DB2-BD59-A6C34878D82A}">
                    <a16:rowId xmlns:a16="http://schemas.microsoft.com/office/drawing/2014/main" val="1474072961"/>
                  </a:ext>
                </a:extLst>
              </a:tr>
              <a:tr h="370839">
                <a:tc>
                  <a:txBody>
                    <a:bodyPr/>
                    <a:lstStyle/>
                    <a:p>
                      <a:r>
                        <a:rPr lang="en-US" sz="1800"/>
                        <a:t>Math</a:t>
                      </a:r>
                    </a:p>
                  </a:txBody>
                  <a:tcPr/>
                </a:tc>
                <a:tc>
                  <a:txBody>
                    <a:bodyPr/>
                    <a:lstStyle/>
                    <a:p>
                      <a:r>
                        <a:rPr lang="en-US" sz="1800"/>
                        <a:t>65</a:t>
                      </a:r>
                    </a:p>
                  </a:txBody>
                  <a:tcPr/>
                </a:tc>
                <a:extLst>
                  <a:ext uri="{0D108BD9-81ED-4DB2-BD59-A6C34878D82A}">
                    <a16:rowId xmlns:a16="http://schemas.microsoft.com/office/drawing/2014/main" val="467777069"/>
                  </a:ext>
                </a:extLst>
              </a:tr>
              <a:tr h="370839">
                <a:tc>
                  <a:txBody>
                    <a:bodyPr/>
                    <a:lstStyle/>
                    <a:p>
                      <a:r>
                        <a:rPr lang="en-US" sz="1800"/>
                        <a:t>Science</a:t>
                      </a:r>
                    </a:p>
                  </a:txBody>
                  <a:tcPr/>
                </a:tc>
                <a:tc>
                  <a:txBody>
                    <a:bodyPr/>
                    <a:lstStyle/>
                    <a:p>
                      <a:r>
                        <a:rPr lang="en-US" sz="1800"/>
                        <a:t>65 (grades 5 &amp; 8)</a:t>
                      </a:r>
                    </a:p>
                    <a:p>
                      <a:r>
                        <a:rPr lang="en-US" sz="1800"/>
                        <a:t>50 (grade 11)</a:t>
                      </a:r>
                    </a:p>
                  </a:txBody>
                  <a:tcPr/>
                </a:tc>
                <a:extLst>
                  <a:ext uri="{0D108BD9-81ED-4DB2-BD59-A6C34878D82A}">
                    <a16:rowId xmlns:a16="http://schemas.microsoft.com/office/drawing/2014/main" val="1901224421"/>
                  </a:ext>
                </a:extLst>
              </a:tr>
              <a:tr h="370839">
                <a:tc>
                  <a:txBody>
                    <a:bodyPr/>
                    <a:lstStyle/>
                    <a:p>
                      <a:r>
                        <a:rPr lang="en-US" sz="1800"/>
                        <a:t>Social Studies</a:t>
                      </a:r>
                    </a:p>
                  </a:txBody>
                  <a:tcPr/>
                </a:tc>
                <a:tc>
                  <a:txBody>
                    <a:bodyPr/>
                    <a:lstStyle/>
                    <a:p>
                      <a:r>
                        <a:rPr lang="en-US" sz="1800"/>
                        <a:t>65</a:t>
                      </a:r>
                    </a:p>
                  </a:txBody>
                  <a:tcPr/>
                </a:tc>
                <a:extLst>
                  <a:ext uri="{0D108BD9-81ED-4DB2-BD59-A6C34878D82A}">
                    <a16:rowId xmlns:a16="http://schemas.microsoft.com/office/drawing/2014/main" val="631304659"/>
                  </a:ext>
                </a:extLst>
              </a:tr>
            </a:tbl>
          </a:graphicData>
        </a:graphic>
      </p:graphicFrame>
      <p:graphicFrame>
        <p:nvGraphicFramePr>
          <p:cNvPr id="8" name="Table 7" descr="College Board PSAT and SAT testing time in minutes, Spring 2026. Reading and Writing: 64. Math: 70.">
            <a:extLst>
              <a:ext uri="{FF2B5EF4-FFF2-40B4-BE49-F238E27FC236}">
                <a16:creationId xmlns:a16="http://schemas.microsoft.com/office/drawing/2014/main" id="{6B6653E3-5A12-FAB9-53E3-5A2416C6F550}"/>
              </a:ext>
            </a:extLst>
          </p:cNvPr>
          <p:cNvGraphicFramePr>
            <a:graphicFrameLocks noGrp="1"/>
          </p:cNvGraphicFramePr>
          <p:nvPr>
            <p:extLst>
              <p:ext uri="{D42A27DB-BD31-4B8C-83A1-F6EECF244321}">
                <p14:modId xmlns:p14="http://schemas.microsoft.com/office/powerpoint/2010/main" val="2860612509"/>
              </p:ext>
            </p:extLst>
          </p:nvPr>
        </p:nvGraphicFramePr>
        <p:xfrm>
          <a:off x="2546946" y="2953958"/>
          <a:ext cx="4030436" cy="1381760"/>
        </p:xfrm>
        <a:graphic>
          <a:graphicData uri="http://schemas.openxmlformats.org/drawingml/2006/table">
            <a:tbl>
              <a:tblPr firstRow="1" bandRow="1">
                <a:tableStyleId>{5C22544A-7EE6-4342-B048-85BDC9FD1C3A}</a:tableStyleId>
              </a:tblPr>
              <a:tblGrid>
                <a:gridCol w="2056331">
                  <a:extLst>
                    <a:ext uri="{9D8B030D-6E8A-4147-A177-3AD203B41FA5}">
                      <a16:colId xmlns:a16="http://schemas.microsoft.com/office/drawing/2014/main" val="3445789776"/>
                    </a:ext>
                  </a:extLst>
                </a:gridCol>
                <a:gridCol w="1974105">
                  <a:extLst>
                    <a:ext uri="{9D8B030D-6E8A-4147-A177-3AD203B41FA5}">
                      <a16:colId xmlns:a16="http://schemas.microsoft.com/office/drawing/2014/main" val="1926023616"/>
                    </a:ext>
                  </a:extLst>
                </a:gridCol>
              </a:tblGrid>
              <a:tr h="370840">
                <a:tc gridSpan="2">
                  <a:txBody>
                    <a:bodyPr/>
                    <a:lstStyle/>
                    <a:p>
                      <a:r>
                        <a:rPr lang="en-US" sz="1800"/>
                        <a:t>College Board (PSAT and SAT)</a:t>
                      </a:r>
                    </a:p>
                  </a:txBody>
                  <a:tcPr/>
                </a:tc>
                <a:tc hMerge="1">
                  <a:txBody>
                    <a:bodyPr/>
                    <a:lstStyle/>
                    <a:p>
                      <a:endParaRPr lang="en-US"/>
                    </a:p>
                  </a:txBody>
                  <a:tcPr/>
                </a:tc>
                <a:extLst>
                  <a:ext uri="{0D108BD9-81ED-4DB2-BD59-A6C34878D82A}">
                    <a16:rowId xmlns:a16="http://schemas.microsoft.com/office/drawing/2014/main" val="199443592"/>
                  </a:ext>
                </a:extLst>
              </a:tr>
              <a:tr h="370840">
                <a:tc>
                  <a:txBody>
                    <a:bodyPr/>
                    <a:lstStyle/>
                    <a:p>
                      <a:pPr marR="0" algn="l" rtl="0">
                        <a:lnSpc>
                          <a:spcPct val="100000"/>
                        </a:lnSpc>
                        <a:spcBef>
                          <a:spcPts val="0"/>
                        </a:spcBef>
                        <a:spcAft>
                          <a:spcPts val="0"/>
                        </a:spcAft>
                        <a:buClr>
                          <a:srgbClr val="000000"/>
                        </a:buClr>
                        <a:buFont typeface="Arial"/>
                      </a:pPr>
                      <a:r>
                        <a:rPr lang="en-US" sz="1800" b="0" i="0" u="none" strike="noStrike" cap="none">
                          <a:solidFill>
                            <a:schemeClr val="dk1"/>
                          </a:solidFill>
                          <a:latin typeface="+mn-lt"/>
                          <a:ea typeface="+mn-ea"/>
                          <a:cs typeface="+mn-cs"/>
                          <a:sym typeface="Arial"/>
                        </a:rPr>
                        <a:t>Reading and Writing</a:t>
                      </a:r>
                    </a:p>
                  </a:txBody>
                  <a:tcPr/>
                </a:tc>
                <a:tc>
                  <a:txBody>
                    <a:bodyPr/>
                    <a:lstStyle/>
                    <a:p>
                      <a:r>
                        <a:rPr lang="en-US" sz="1800"/>
                        <a:t>64</a:t>
                      </a:r>
                    </a:p>
                  </a:txBody>
                  <a:tcPr/>
                </a:tc>
                <a:extLst>
                  <a:ext uri="{0D108BD9-81ED-4DB2-BD59-A6C34878D82A}">
                    <a16:rowId xmlns:a16="http://schemas.microsoft.com/office/drawing/2014/main" val="1474072961"/>
                  </a:ext>
                </a:extLst>
              </a:tr>
              <a:tr h="370840">
                <a:tc>
                  <a:txBody>
                    <a:bodyPr/>
                    <a:lstStyle/>
                    <a:p>
                      <a:r>
                        <a:rPr lang="en-US" sz="1800"/>
                        <a:t>Math</a:t>
                      </a:r>
                    </a:p>
                  </a:txBody>
                  <a:tcPr/>
                </a:tc>
                <a:tc>
                  <a:txBody>
                    <a:bodyPr/>
                    <a:lstStyle/>
                    <a:p>
                      <a:r>
                        <a:rPr lang="en-US" sz="1800"/>
                        <a:t>70</a:t>
                      </a:r>
                    </a:p>
                  </a:txBody>
                  <a:tcPr/>
                </a:tc>
                <a:extLst>
                  <a:ext uri="{0D108BD9-81ED-4DB2-BD59-A6C34878D82A}">
                    <a16:rowId xmlns:a16="http://schemas.microsoft.com/office/drawing/2014/main" val="467777069"/>
                  </a:ext>
                </a:extLst>
              </a:tr>
            </a:tbl>
          </a:graphicData>
        </a:graphic>
      </p:graphicFrame>
      <p:sp>
        <p:nvSpPr>
          <p:cNvPr id="3" name="TextBox 2">
            <a:extLst>
              <a:ext uri="{FF2B5EF4-FFF2-40B4-BE49-F238E27FC236}">
                <a16:creationId xmlns:a16="http://schemas.microsoft.com/office/drawing/2014/main" id="{72865FE8-F005-D76E-9412-5F9508BA2525}"/>
              </a:ext>
            </a:extLst>
          </p:cNvPr>
          <p:cNvSpPr txBox="1"/>
          <p:nvPr/>
        </p:nvSpPr>
        <p:spPr>
          <a:xfrm>
            <a:off x="718115" y="4334481"/>
            <a:ext cx="6191633" cy="584775"/>
          </a:xfrm>
          <a:prstGeom prst="rect">
            <a:avLst/>
          </a:prstGeom>
          <a:noFill/>
        </p:spPr>
        <p:txBody>
          <a:bodyPr wrap="square" lIns="91440" tIns="45720" rIns="91440" bIns="45720" rtlCol="0" anchor="t">
            <a:spAutoFit/>
          </a:bodyPr>
          <a:lstStyle/>
          <a:p>
            <a:r>
              <a:rPr lang="en-US" sz="1600" dirty="0"/>
              <a:t>*Multilingual Learners averaged just under an hour of testing time per unit.</a:t>
            </a:r>
          </a:p>
        </p:txBody>
      </p:sp>
      <p:sp>
        <p:nvSpPr>
          <p:cNvPr id="5" name="TextBox 4">
            <a:extLst>
              <a:ext uri="{FF2B5EF4-FFF2-40B4-BE49-F238E27FC236}">
                <a16:creationId xmlns:a16="http://schemas.microsoft.com/office/drawing/2014/main" id="{E37C8554-FEA9-557E-6E4B-B156E237A92E}"/>
              </a:ext>
            </a:extLst>
          </p:cNvPr>
          <p:cNvSpPr txBox="1"/>
          <p:nvPr/>
        </p:nvSpPr>
        <p:spPr>
          <a:xfrm>
            <a:off x="6692834" y="4657966"/>
            <a:ext cx="1024511" cy="307777"/>
          </a:xfrm>
          <a:prstGeom prst="rect">
            <a:avLst/>
          </a:prstGeom>
          <a:noFill/>
        </p:spPr>
        <p:txBody>
          <a:bodyPr wrap="square" rtlCol="0">
            <a:spAutoFit/>
          </a:bodyPr>
          <a:lstStyle/>
          <a:p>
            <a:r>
              <a:rPr lang="en-US" dirty="0"/>
              <a:t>09/25/26</a:t>
            </a:r>
          </a:p>
        </p:txBody>
      </p:sp>
    </p:spTree>
    <p:extLst>
      <p:ext uri="{BB962C8B-B14F-4D97-AF65-F5344CB8AC3E}">
        <p14:creationId xmlns:p14="http://schemas.microsoft.com/office/powerpoint/2010/main" val="2250036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8F906-CACC-2B13-A37C-651F81DA39E3}"/>
            </a:ext>
          </a:extLst>
        </p:cNvPr>
        <p:cNvGrpSpPr/>
        <p:nvPr/>
      </p:nvGrpSpPr>
      <p:grpSpPr>
        <a:xfrm>
          <a:off x="0" y="0"/>
          <a:ext cx="0" cy="0"/>
          <a:chOff x="0" y="0"/>
          <a:chExt cx="0" cy="0"/>
        </a:xfrm>
      </p:grpSpPr>
      <p:sp>
        <p:nvSpPr>
          <p:cNvPr id="10" name="Title 10"/>
          <p:cNvSpPr>
            <a:spLocks noGrp="1"/>
          </p:cNvSpPr>
          <p:nvPr>
            <p:ph type="title"/>
          </p:nvPr>
        </p:nvSpPr>
        <p:spPr>
          <a:xfrm>
            <a:off x="0" y="-914400"/>
            <a:ext cx="9144000" cy="640080"/>
          </a:xfrm>
        </p:spPr>
        <p:txBody>
          <a:bodyPr/>
          <a:lstStyle/>
          <a:p>
            <a:r>
              <a:rPr lang="en-US" dirty="0"/>
              <a:t>Colorado Redesignation</a:t>
            </a:r>
          </a:p>
        </p:txBody>
      </p:sp>
      <p:pic>
        <p:nvPicPr>
          <p:cNvPr id="6" name="Picture 5">
            <a:extLst>
              <a:ext uri="{FF2B5EF4-FFF2-40B4-BE49-F238E27FC236}">
                <a16:creationId xmlns:a16="http://schemas.microsoft.com/office/drawing/2014/main" id="{F44B9E30-88CF-5FD1-B186-2D9CA5E06A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2236469"/>
            <a:ext cx="9144000" cy="1138671"/>
          </a:xfrm>
          <a:prstGeom prst="rect">
            <a:avLst/>
          </a:prstGeom>
        </p:spPr>
      </p:pic>
      <p:sp>
        <p:nvSpPr>
          <p:cNvPr id="7" name="TextBox 6">
            <a:extLst>
              <a:ext uri="{FF2B5EF4-FFF2-40B4-BE49-F238E27FC236}">
                <a16:creationId xmlns:a16="http://schemas.microsoft.com/office/drawing/2014/main" id="{8ADCAB37-91B3-CE9C-0E55-5B828A6A87EF}"/>
              </a:ext>
            </a:extLst>
          </p:cNvPr>
          <p:cNvSpPr txBox="1"/>
          <p:nvPr/>
        </p:nvSpPr>
        <p:spPr>
          <a:xfrm>
            <a:off x="1362025" y="2571750"/>
            <a:ext cx="6419950" cy="461665"/>
          </a:xfrm>
          <a:prstGeom prst="rect">
            <a:avLst/>
          </a:prstGeom>
          <a:noFill/>
        </p:spPr>
        <p:txBody>
          <a:bodyPr wrap="square" lIns="91440" tIns="45720" rIns="91440" bIns="45720" rtlCol="0" anchor="t">
            <a:spAutoFit/>
          </a:bodyPr>
          <a:lstStyle/>
          <a:p>
            <a:pPr algn="ctr"/>
            <a:r>
              <a:rPr lang="en-US" sz="2400" b="1">
                <a:solidFill>
                  <a:schemeClr val="bg1"/>
                </a:solidFill>
              </a:rPr>
              <a:t>Colorado Redesignation</a:t>
            </a:r>
          </a:p>
        </p:txBody>
      </p:sp>
      <p:pic>
        <p:nvPicPr>
          <p:cNvPr id="9" name="Picture 8">
            <a:extLst>
              <a:ext uri="{FF2B5EF4-FFF2-40B4-BE49-F238E27FC236}">
                <a16:creationId xmlns:a16="http://schemas.microsoft.com/office/drawing/2014/main" id="{A2621418-A69A-F9FE-0727-46337D31AFB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090764" y="4657966"/>
            <a:ext cx="798267" cy="339364"/>
          </a:xfrm>
          <a:prstGeom prst="rect">
            <a:avLst/>
          </a:prstGeom>
        </p:spPr>
      </p:pic>
      <p:sp>
        <p:nvSpPr>
          <p:cNvPr id="3" name="TextBox 2">
            <a:extLst>
              <a:ext uri="{FF2B5EF4-FFF2-40B4-BE49-F238E27FC236}">
                <a16:creationId xmlns:a16="http://schemas.microsoft.com/office/drawing/2014/main" id="{8144F02E-CC98-95F9-B74C-CFE7B4F76C38}"/>
              </a:ext>
            </a:extLst>
          </p:cNvPr>
          <p:cNvSpPr txBox="1"/>
          <p:nvPr/>
        </p:nvSpPr>
        <p:spPr>
          <a:xfrm>
            <a:off x="6692834" y="4657966"/>
            <a:ext cx="1024511" cy="307777"/>
          </a:xfrm>
          <a:prstGeom prst="rect">
            <a:avLst/>
          </a:prstGeom>
          <a:noFill/>
        </p:spPr>
        <p:txBody>
          <a:bodyPr wrap="square" rtlCol="0">
            <a:spAutoFit/>
          </a:bodyPr>
          <a:lstStyle/>
          <a:p>
            <a:r>
              <a:rPr lang="en-US" dirty="0"/>
              <a:t>09/25/26</a:t>
            </a:r>
          </a:p>
        </p:txBody>
      </p:sp>
    </p:spTree>
    <p:extLst>
      <p:ext uri="{BB962C8B-B14F-4D97-AF65-F5344CB8AC3E}">
        <p14:creationId xmlns:p14="http://schemas.microsoft.com/office/powerpoint/2010/main" val="2640783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EE991-83AA-1207-C60D-1A498E0E80BC}"/>
              </a:ext>
            </a:extLst>
          </p:cNvPr>
          <p:cNvSpPr>
            <a:spLocks noGrp="1"/>
          </p:cNvSpPr>
          <p:nvPr>
            <p:ph type="title"/>
          </p:nvPr>
        </p:nvSpPr>
        <p:spPr/>
        <p:txBody>
          <a:bodyPr/>
          <a:lstStyle/>
          <a:p>
            <a:r>
              <a:rPr lang="en-US"/>
              <a:t>Colorado Redesignation Criteria</a:t>
            </a:r>
          </a:p>
        </p:txBody>
      </p:sp>
      <p:sp>
        <p:nvSpPr>
          <p:cNvPr id="3" name="Text Placeholder 2">
            <a:extLst>
              <a:ext uri="{FF2B5EF4-FFF2-40B4-BE49-F238E27FC236}">
                <a16:creationId xmlns:a16="http://schemas.microsoft.com/office/drawing/2014/main" id="{753101C5-9E96-FA57-7A0A-F38F43956017}"/>
              </a:ext>
            </a:extLst>
          </p:cNvPr>
          <p:cNvSpPr>
            <a:spLocks noGrp="1"/>
          </p:cNvSpPr>
          <p:nvPr>
            <p:ph type="body" idx="1"/>
          </p:nvPr>
        </p:nvSpPr>
        <p:spPr/>
        <p:txBody>
          <a:bodyPr/>
          <a:lstStyle/>
          <a:p>
            <a:r>
              <a:rPr lang="en-US" sz="1800"/>
              <a:t>Colorado sets its own redesignation criteria based on Colorado students</a:t>
            </a:r>
          </a:p>
          <a:p>
            <a:pPr lvl="1"/>
            <a:r>
              <a:rPr lang="en-US" sz="1800"/>
              <a:t>Standardized assessment procedures</a:t>
            </a:r>
          </a:p>
          <a:p>
            <a:pPr lvl="2"/>
            <a:r>
              <a:rPr lang="en-US" sz="1800"/>
              <a:t>ELP assessment</a:t>
            </a:r>
          </a:p>
          <a:p>
            <a:pPr lvl="2"/>
            <a:r>
              <a:rPr lang="en-US" sz="1800"/>
              <a:t>Content assessment</a:t>
            </a:r>
          </a:p>
        </p:txBody>
      </p:sp>
      <p:sp>
        <p:nvSpPr>
          <p:cNvPr id="5" name="Star: 32 Points 4">
            <a:extLst>
              <a:ext uri="{FF2B5EF4-FFF2-40B4-BE49-F238E27FC236}">
                <a16:creationId xmlns:a16="http://schemas.microsoft.com/office/drawing/2014/main" id="{0E268E48-4A94-E8D2-AD0A-AD2EAE102C83}"/>
              </a:ext>
            </a:extLst>
          </p:cNvPr>
          <p:cNvSpPr/>
          <p:nvPr/>
        </p:nvSpPr>
        <p:spPr>
          <a:xfrm>
            <a:off x="6287528" y="0"/>
            <a:ext cx="2544771" cy="2374345"/>
          </a:xfrm>
          <a:prstGeom prst="star32">
            <a:avLst/>
          </a:prstGeom>
          <a:solidFill>
            <a:srgbClr val="1F386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t>Updated Guidance: Spring 2027</a:t>
            </a:r>
          </a:p>
        </p:txBody>
      </p:sp>
      <p:sp>
        <p:nvSpPr>
          <p:cNvPr id="6" name="TextBox 5">
            <a:extLst>
              <a:ext uri="{FF2B5EF4-FFF2-40B4-BE49-F238E27FC236}">
                <a16:creationId xmlns:a16="http://schemas.microsoft.com/office/drawing/2014/main" id="{EEE7254B-1FDA-DBFE-4344-FB533685C493}"/>
              </a:ext>
            </a:extLst>
          </p:cNvPr>
          <p:cNvSpPr txBox="1"/>
          <p:nvPr/>
        </p:nvSpPr>
        <p:spPr>
          <a:xfrm>
            <a:off x="6692834" y="4657966"/>
            <a:ext cx="1024511" cy="307777"/>
          </a:xfrm>
          <a:prstGeom prst="rect">
            <a:avLst/>
          </a:prstGeom>
          <a:noFill/>
        </p:spPr>
        <p:txBody>
          <a:bodyPr wrap="square" rtlCol="0">
            <a:spAutoFit/>
          </a:bodyPr>
          <a:lstStyle/>
          <a:p>
            <a:r>
              <a:rPr lang="en-US" dirty="0"/>
              <a:t>09/25/26</a:t>
            </a:r>
          </a:p>
        </p:txBody>
      </p:sp>
    </p:spTree>
    <p:extLst>
      <p:ext uri="{BB962C8B-B14F-4D97-AF65-F5344CB8AC3E}">
        <p14:creationId xmlns:p14="http://schemas.microsoft.com/office/powerpoint/2010/main" val="724922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952AD-E11A-89AB-D1CC-9785E234B5FB}"/>
              </a:ext>
            </a:extLst>
          </p:cNvPr>
          <p:cNvSpPr>
            <a:spLocks noGrp="1"/>
          </p:cNvSpPr>
          <p:nvPr>
            <p:ph type="title"/>
          </p:nvPr>
        </p:nvSpPr>
        <p:spPr>
          <a:xfrm>
            <a:off x="239889" y="1555556"/>
            <a:ext cx="2054147" cy="2322129"/>
          </a:xfrm>
        </p:spPr>
        <p:txBody>
          <a:bodyPr/>
          <a:lstStyle/>
          <a:p>
            <a:r>
              <a:rPr lang="en-US" sz="1800" b="1" dirty="0"/>
              <a:t>ACCESS Timing Conversations</a:t>
            </a:r>
            <a:br>
              <a:rPr lang="en-US" sz="1800" b="1" dirty="0"/>
            </a:br>
            <a:r>
              <a:rPr lang="en-US" sz="1800" b="1" dirty="0"/>
              <a:t>Fall 2026</a:t>
            </a:r>
            <a:br>
              <a:rPr lang="en-US" b="1" dirty="0"/>
            </a:br>
            <a:br>
              <a:rPr lang="en-US" b="1" dirty="0"/>
            </a:br>
            <a:r>
              <a:rPr lang="en-US" sz="1400" b="1" dirty="0"/>
              <a:t>Invited Districts</a:t>
            </a:r>
            <a:br>
              <a:rPr lang="en-US" sz="1400" dirty="0"/>
            </a:br>
            <a:r>
              <a:rPr lang="en-US" sz="1400" dirty="0"/>
              <a:t>Over 1,000 ACCESS testers </a:t>
            </a:r>
            <a:r>
              <a:rPr lang="en-US" sz="1400" b="1" dirty="0"/>
              <a:t>or</a:t>
            </a:r>
            <a:br>
              <a:rPr lang="en-US" sz="1400" dirty="0"/>
            </a:br>
            <a:r>
              <a:rPr lang="en-US" sz="1400" dirty="0"/>
              <a:t>Over 20% of student population*</a:t>
            </a:r>
            <a:br>
              <a:rPr lang="en-US" sz="1400" b="1" dirty="0"/>
            </a:br>
            <a:r>
              <a:rPr lang="en-US" sz="1400" dirty="0"/>
              <a:t>August 18 &amp; September 2</a:t>
            </a:r>
            <a:br>
              <a:rPr lang="en-US" sz="1800" dirty="0"/>
            </a:br>
            <a:br>
              <a:rPr lang="en-US" sz="1800" dirty="0"/>
            </a:br>
            <a:r>
              <a:rPr lang="en-US" sz="1100" b="1" dirty="0"/>
              <a:t>Shared with </a:t>
            </a:r>
            <a:br>
              <a:rPr lang="en-US" sz="1100" dirty="0"/>
            </a:br>
            <a:r>
              <a:rPr lang="en-US" sz="1100" dirty="0"/>
              <a:t>CLDE Directors, September 24</a:t>
            </a:r>
            <a:br>
              <a:rPr lang="en-US" sz="1100" dirty="0"/>
            </a:br>
            <a:r>
              <a:rPr lang="en-US" sz="1100" dirty="0"/>
              <a:t>ACEE, September 25</a:t>
            </a:r>
            <a:br>
              <a:rPr lang="en-US" sz="1100" dirty="0"/>
            </a:br>
            <a:br>
              <a:rPr lang="en-US" sz="1100" dirty="0"/>
            </a:br>
            <a:br>
              <a:rPr lang="en-US" sz="1100" dirty="0"/>
            </a:br>
            <a:r>
              <a:rPr lang="en-US" sz="1100" dirty="0"/>
              <a:t>*</a:t>
            </a:r>
            <a:r>
              <a:rPr lang="en-US" sz="1200" dirty="0">
                <a:hlinkClick r:id="rId3"/>
              </a:rPr>
              <a:t>2025-2026 Pupil Membership Statistics</a:t>
            </a:r>
            <a:br>
              <a:rPr lang="en-US" b="1" dirty="0"/>
            </a:br>
            <a:br>
              <a:rPr lang="en-US" sz="1100" dirty="0"/>
            </a:br>
            <a:br>
              <a:rPr lang="en-US" sz="1100" dirty="0"/>
            </a:br>
            <a:br>
              <a:rPr lang="en-US" sz="1400" dirty="0"/>
            </a:br>
            <a:endParaRPr lang="en-US" sz="1400" dirty="0"/>
          </a:p>
        </p:txBody>
      </p:sp>
      <p:graphicFrame>
        <p:nvGraphicFramePr>
          <p:cNvPr id="5" name="Table 4" descr="List of 23 districts invited to ACCESS timing conversations, with K-12 count, NEP/LEP count, and NEP/LEP percent. Denver County 1 has the largest NEP/LEP count (23,225). Adams-Arapahoe 28J has the highest NEP/LEP percent (37.5%). Percents range from 5.1% (Jefferson County R-1) to 37.5%.">
            <a:extLst>
              <a:ext uri="{FF2B5EF4-FFF2-40B4-BE49-F238E27FC236}">
                <a16:creationId xmlns:a16="http://schemas.microsoft.com/office/drawing/2014/main" id="{C60CCE54-5D24-EC9A-FD03-F86044D34803}"/>
              </a:ext>
            </a:extLst>
          </p:cNvPr>
          <p:cNvGraphicFramePr>
            <a:graphicFrameLocks noGrp="1"/>
          </p:cNvGraphicFramePr>
          <p:nvPr>
            <p:extLst>
              <p:ext uri="{D42A27DB-BD31-4B8C-83A1-F6EECF244321}">
                <p14:modId xmlns:p14="http://schemas.microsoft.com/office/powerpoint/2010/main" val="1474369510"/>
              </p:ext>
            </p:extLst>
          </p:nvPr>
        </p:nvGraphicFramePr>
        <p:xfrm>
          <a:off x="2455954" y="108839"/>
          <a:ext cx="5524699" cy="4668901"/>
        </p:xfrm>
        <a:graphic>
          <a:graphicData uri="http://schemas.openxmlformats.org/drawingml/2006/table">
            <a:tbl>
              <a:tblPr firstRow="1"/>
              <a:tblGrid>
                <a:gridCol w="2169282">
                  <a:extLst>
                    <a:ext uri="{9D8B030D-6E8A-4147-A177-3AD203B41FA5}">
                      <a16:colId xmlns:a16="http://schemas.microsoft.com/office/drawing/2014/main" val="2813756429"/>
                    </a:ext>
                  </a:extLst>
                </a:gridCol>
                <a:gridCol w="940463">
                  <a:extLst>
                    <a:ext uri="{9D8B030D-6E8A-4147-A177-3AD203B41FA5}">
                      <a16:colId xmlns:a16="http://schemas.microsoft.com/office/drawing/2014/main" val="4048409278"/>
                    </a:ext>
                  </a:extLst>
                </a:gridCol>
                <a:gridCol w="1268514">
                  <a:extLst>
                    <a:ext uri="{9D8B030D-6E8A-4147-A177-3AD203B41FA5}">
                      <a16:colId xmlns:a16="http://schemas.microsoft.com/office/drawing/2014/main" val="2833631534"/>
                    </a:ext>
                  </a:extLst>
                </a:gridCol>
                <a:gridCol w="1146440">
                  <a:extLst>
                    <a:ext uri="{9D8B030D-6E8A-4147-A177-3AD203B41FA5}">
                      <a16:colId xmlns:a16="http://schemas.microsoft.com/office/drawing/2014/main" val="3461804043"/>
                    </a:ext>
                  </a:extLst>
                </a:gridCol>
              </a:tblGrid>
              <a:tr h="312425">
                <a:tc>
                  <a:txBody>
                    <a:bodyPr/>
                    <a:lstStyle/>
                    <a:p>
                      <a:pPr algn="ctr" fontAlgn="ctr">
                        <a:buNone/>
                      </a:pPr>
                      <a:r>
                        <a:rPr lang="en-US" sz="1200" b="1" i="0" u="none" strike="noStrike">
                          <a:solidFill>
                            <a:srgbClr val="FFFFFF"/>
                          </a:solidFill>
                          <a:effectLst/>
                          <a:latin typeface="Calibri" panose="020F0502020204030204" pitchFamily="34" charset="0"/>
                        </a:rPr>
                        <a:t>District</a:t>
                      </a:r>
                    </a:p>
                  </a:txBody>
                  <a:tcPr marL="6532" marR="6532" marT="65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5597"/>
                    </a:solidFill>
                  </a:tcPr>
                </a:tc>
                <a:tc>
                  <a:txBody>
                    <a:bodyPr/>
                    <a:lstStyle/>
                    <a:p>
                      <a:pPr algn="ctr" fontAlgn="ctr">
                        <a:buNone/>
                      </a:pPr>
                      <a:r>
                        <a:rPr lang="en-US" sz="1200" b="1" i="0" u="none" strike="noStrike">
                          <a:solidFill>
                            <a:srgbClr val="FFFFFF"/>
                          </a:solidFill>
                          <a:effectLst/>
                          <a:latin typeface="Calibri" panose="020F0502020204030204" pitchFamily="34" charset="0"/>
                        </a:rPr>
                        <a:t>K-12 Count</a:t>
                      </a:r>
                    </a:p>
                  </a:txBody>
                  <a:tcPr marL="6532" marR="6532" marT="65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5597"/>
                    </a:solidFill>
                  </a:tcPr>
                </a:tc>
                <a:tc>
                  <a:txBody>
                    <a:bodyPr/>
                    <a:lstStyle/>
                    <a:p>
                      <a:pPr algn="ctr" fontAlgn="ctr">
                        <a:buNone/>
                      </a:pPr>
                      <a:r>
                        <a:rPr lang="en-US" sz="1200" b="1" i="0" u="none" strike="noStrike">
                          <a:solidFill>
                            <a:srgbClr val="FFFFFF"/>
                          </a:solidFill>
                          <a:effectLst/>
                          <a:latin typeface="Calibri" panose="020F0502020204030204" pitchFamily="34" charset="0"/>
                        </a:rPr>
                        <a:t>NEP/LEP Count</a:t>
                      </a:r>
                    </a:p>
                  </a:txBody>
                  <a:tcPr marL="6532" marR="6532" marT="65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5597"/>
                    </a:solidFill>
                  </a:tcPr>
                </a:tc>
                <a:tc>
                  <a:txBody>
                    <a:bodyPr/>
                    <a:lstStyle/>
                    <a:p>
                      <a:pPr algn="ctr" fontAlgn="ctr">
                        <a:buNone/>
                      </a:pPr>
                      <a:r>
                        <a:rPr lang="en-US" sz="1200" b="1" i="0" u="none" strike="noStrike">
                          <a:solidFill>
                            <a:srgbClr val="FFFFFF"/>
                          </a:solidFill>
                          <a:effectLst/>
                          <a:latin typeface="Calibri" panose="020F0502020204030204" pitchFamily="34" charset="0"/>
                        </a:rPr>
                        <a:t>NEP/LEP Percent</a:t>
                      </a:r>
                    </a:p>
                  </a:txBody>
                  <a:tcPr marL="6532" marR="6532" marT="65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5597"/>
                    </a:solidFill>
                  </a:tcPr>
                </a:tc>
                <a:extLst>
                  <a:ext uri="{0D108BD9-81ED-4DB2-BD59-A6C34878D82A}">
                    <a16:rowId xmlns:a16="http://schemas.microsoft.com/office/drawing/2014/main" val="1323784562"/>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Adams 12 Five Star Schools</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33,039</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4,897</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buNone/>
                      </a:pPr>
                      <a:r>
                        <a:rPr lang="en-US" sz="1200" b="1" i="0" u="none" strike="noStrike">
                          <a:solidFill>
                            <a:srgbClr val="244062"/>
                          </a:solidFill>
                          <a:effectLst/>
                          <a:latin typeface="Calibri" panose="020F0502020204030204" pitchFamily="34" charset="0"/>
                        </a:rPr>
                        <a:t>14.8%</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5069399"/>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Adams County 14</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4,976</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1,812</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buNone/>
                      </a:pPr>
                      <a:r>
                        <a:rPr lang="en-US" sz="1200" b="1" i="0" u="none" strike="noStrike">
                          <a:solidFill>
                            <a:srgbClr val="244062"/>
                          </a:solidFill>
                          <a:effectLst/>
                          <a:latin typeface="Calibri" panose="020F0502020204030204" pitchFamily="34" charset="0"/>
                        </a:rPr>
                        <a:t>36.4%</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1347983025"/>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Adams-Arapahoe 28J</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38,197</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14,330</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buNone/>
                      </a:pPr>
                      <a:r>
                        <a:rPr lang="en-US" sz="1200" b="1" i="0" u="none" strike="noStrike">
                          <a:solidFill>
                            <a:srgbClr val="244062"/>
                          </a:solidFill>
                          <a:effectLst/>
                          <a:latin typeface="Calibri" panose="020F0502020204030204" pitchFamily="34" charset="0"/>
                        </a:rPr>
                        <a:t>37.5%</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3544284655"/>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Center 26 JT</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588</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157</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26.7%</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338629956"/>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Charter School Institute</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20,966</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3,369</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buNone/>
                      </a:pPr>
                      <a:r>
                        <a:rPr lang="en-US" sz="1200" b="1" i="0" u="none" strike="noStrike">
                          <a:solidFill>
                            <a:srgbClr val="244062"/>
                          </a:solidFill>
                          <a:effectLst/>
                          <a:latin typeface="Calibri" panose="020F0502020204030204" pitchFamily="34" charset="0"/>
                        </a:rPr>
                        <a:t>16.1%</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09812572"/>
                  </a:ext>
                </a:extLst>
              </a:tr>
              <a:tr h="130642">
                <a:tc>
                  <a:txBody>
                    <a:bodyPr/>
                    <a:lstStyle/>
                    <a:p>
                      <a:pPr algn="l" fontAlgn="b">
                        <a:buNone/>
                      </a:pPr>
                      <a:r>
                        <a:rPr lang="en-US" sz="1200" b="1" i="0" u="none" strike="noStrike" dirty="0">
                          <a:solidFill>
                            <a:srgbClr val="244062"/>
                          </a:solidFill>
                          <a:effectLst/>
                          <a:latin typeface="Calibri" panose="020F0502020204030204" pitchFamily="34" charset="0"/>
                        </a:rPr>
                        <a:t>Cherry Creek 5</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51,844</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6,584</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buNone/>
                      </a:pPr>
                      <a:r>
                        <a:rPr lang="en-US" sz="1200" b="1" i="0" u="none" strike="noStrike">
                          <a:solidFill>
                            <a:srgbClr val="244062"/>
                          </a:solidFill>
                          <a:effectLst/>
                          <a:latin typeface="Calibri" panose="020F0502020204030204" pitchFamily="34" charset="0"/>
                        </a:rPr>
                        <a:t>12.7%</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50490078"/>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Denver County 1</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89,210</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23,225</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buNone/>
                      </a:pPr>
                      <a:r>
                        <a:rPr lang="en-US" sz="1200" b="1" i="0" u="none" strike="noStrike">
                          <a:solidFill>
                            <a:srgbClr val="244062"/>
                          </a:solidFill>
                          <a:effectLst/>
                          <a:latin typeface="Calibri" panose="020F0502020204030204" pitchFamily="34" charset="0"/>
                        </a:rPr>
                        <a:t>26.0%</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1811706369"/>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Eagle County RE 50</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6,073</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1,393</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buNone/>
                      </a:pPr>
                      <a:r>
                        <a:rPr lang="en-US" sz="1200" b="1" i="0" u="none" strike="noStrike">
                          <a:solidFill>
                            <a:srgbClr val="244062"/>
                          </a:solidFill>
                          <a:effectLst/>
                          <a:latin typeface="Calibri" panose="020F0502020204030204" pitchFamily="34" charset="0"/>
                        </a:rPr>
                        <a:t>22.9%</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3179422073"/>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Fort Morgan Re-3</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3,327</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689</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20.7%</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1272774419"/>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Garfield 16</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1,196</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319</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dirty="0">
                          <a:solidFill>
                            <a:srgbClr val="244062"/>
                          </a:solidFill>
                          <a:effectLst/>
                          <a:latin typeface="Calibri" panose="020F0502020204030204" pitchFamily="34" charset="0"/>
                        </a:rPr>
                        <a:t>26.7%</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324714659"/>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Garfield Re-2</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4,642</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1,082</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buNone/>
                      </a:pPr>
                      <a:r>
                        <a:rPr lang="en-US" sz="1200" b="1" i="0" u="none" strike="noStrike">
                          <a:solidFill>
                            <a:srgbClr val="244062"/>
                          </a:solidFill>
                          <a:effectLst/>
                          <a:latin typeface="Calibri" panose="020F0502020204030204" pitchFamily="34" charset="0"/>
                        </a:rPr>
                        <a:t>23.3%</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3079787623"/>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Greeley 6</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22,778</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4,434</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buNone/>
                      </a:pPr>
                      <a:r>
                        <a:rPr lang="en-US" sz="1200" b="1" i="0" u="none" strike="noStrike">
                          <a:solidFill>
                            <a:srgbClr val="244062"/>
                          </a:solidFill>
                          <a:effectLst/>
                          <a:latin typeface="Calibri" panose="020F0502020204030204" pitchFamily="34" charset="0"/>
                        </a:rPr>
                        <a:t>19.5%</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8779590"/>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Holly RE-3</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279</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73</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26.2%</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2891729622"/>
                  </a:ext>
                </a:extLst>
              </a:tr>
              <a:tr h="163908">
                <a:tc>
                  <a:txBody>
                    <a:bodyPr/>
                    <a:lstStyle/>
                    <a:p>
                      <a:pPr algn="l" fontAlgn="b">
                        <a:buNone/>
                      </a:pPr>
                      <a:r>
                        <a:rPr lang="en-US" sz="1200" b="1" i="0" u="none" strike="noStrike">
                          <a:solidFill>
                            <a:srgbClr val="244062"/>
                          </a:solidFill>
                          <a:effectLst/>
                          <a:latin typeface="Calibri" panose="020F0502020204030204" pitchFamily="34" charset="0"/>
                        </a:rPr>
                        <a:t>Jefferson County R-1</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74,177</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3,746</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buNone/>
                      </a:pPr>
                      <a:r>
                        <a:rPr lang="en-US" sz="1200" b="1" i="0" u="none" strike="noStrike">
                          <a:solidFill>
                            <a:srgbClr val="244062"/>
                          </a:solidFill>
                          <a:effectLst/>
                          <a:latin typeface="Calibri" panose="020F0502020204030204" pitchFamily="34" charset="0"/>
                        </a:rPr>
                        <a:t>5.1%</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40104778"/>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Lake County R-1</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884</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221</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25.0%</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3152510499"/>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Mapleton 1</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6,943</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2,012</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buNone/>
                      </a:pPr>
                      <a:r>
                        <a:rPr lang="en-US" sz="1200" b="1" i="0" u="none" strike="noStrike">
                          <a:solidFill>
                            <a:srgbClr val="244062"/>
                          </a:solidFill>
                          <a:effectLst/>
                          <a:latin typeface="Calibri" panose="020F0502020204030204" pitchFamily="34" charset="0"/>
                        </a:rPr>
                        <a:t>29.0%</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543259089"/>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Roaring Fork RE-1</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5,621</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1,273</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buNone/>
                      </a:pPr>
                      <a:r>
                        <a:rPr lang="en-US" sz="1200" b="1" i="0" u="none" strike="noStrike">
                          <a:solidFill>
                            <a:srgbClr val="244062"/>
                          </a:solidFill>
                          <a:effectLst/>
                          <a:latin typeface="Calibri" panose="020F0502020204030204" pitchFamily="34" charset="0"/>
                        </a:rPr>
                        <a:t>22.6%</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4285466086"/>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School District 27J</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24,290</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3,179</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buNone/>
                      </a:pPr>
                      <a:r>
                        <a:rPr lang="en-US" sz="1200" b="1" i="0" u="none" strike="noStrike">
                          <a:solidFill>
                            <a:srgbClr val="244062"/>
                          </a:solidFill>
                          <a:effectLst/>
                          <a:latin typeface="Calibri" panose="020F0502020204030204" pitchFamily="34" charset="0"/>
                        </a:rPr>
                        <a:t>13.1%</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758258"/>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Sheridan 2</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924</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282</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30.5%</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2481943833"/>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St Vrain Valley RE1J</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32,279</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2,742</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buNone/>
                      </a:pPr>
                      <a:r>
                        <a:rPr lang="en-US" sz="1200" b="1" i="0" u="none" strike="noStrike">
                          <a:solidFill>
                            <a:srgbClr val="244062"/>
                          </a:solidFill>
                          <a:effectLst/>
                          <a:latin typeface="Calibri" panose="020F0502020204030204" pitchFamily="34" charset="0"/>
                        </a:rPr>
                        <a:t>8.5%</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6371752"/>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Summit RE-1</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3,378</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773</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22.9%</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1089240101"/>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Weld Re-8 Schools</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2,437</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489</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20.1%</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449377562"/>
                  </a:ext>
                </a:extLst>
              </a:tr>
              <a:tr h="130642">
                <a:tc>
                  <a:txBody>
                    <a:bodyPr/>
                    <a:lstStyle/>
                    <a:p>
                      <a:pPr algn="l" fontAlgn="b">
                        <a:buNone/>
                      </a:pPr>
                      <a:r>
                        <a:rPr lang="en-US" sz="1200" b="1" i="0" u="none" strike="noStrike">
                          <a:solidFill>
                            <a:srgbClr val="244062"/>
                          </a:solidFill>
                          <a:effectLst/>
                          <a:latin typeface="Calibri" panose="020F0502020204030204" pitchFamily="34" charset="0"/>
                        </a:rPr>
                        <a:t>Westminster Public Schools</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7,282</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a:solidFill>
                            <a:srgbClr val="244062"/>
                          </a:solidFill>
                          <a:effectLst/>
                          <a:latin typeface="Calibri" panose="020F0502020204030204" pitchFamily="34" charset="0"/>
                        </a:rPr>
                        <a:t>2,030</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buNone/>
                      </a:pPr>
                      <a:r>
                        <a:rPr lang="en-US" sz="1200" b="1" i="0" u="none" strike="noStrike" dirty="0">
                          <a:solidFill>
                            <a:srgbClr val="244062"/>
                          </a:solidFill>
                          <a:effectLst/>
                          <a:latin typeface="Calibri" panose="020F0502020204030204" pitchFamily="34" charset="0"/>
                        </a:rPr>
                        <a:t>27.9%</a:t>
                      </a:r>
                    </a:p>
                  </a:txBody>
                  <a:tcPr marL="6532" marR="6532" marT="65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3954857104"/>
                  </a:ext>
                </a:extLst>
              </a:tr>
            </a:tbl>
          </a:graphicData>
        </a:graphic>
      </p:graphicFrame>
      <p:sp>
        <p:nvSpPr>
          <p:cNvPr id="4" name="TextBox 3">
            <a:extLst>
              <a:ext uri="{FF2B5EF4-FFF2-40B4-BE49-F238E27FC236}">
                <a16:creationId xmlns:a16="http://schemas.microsoft.com/office/drawing/2014/main" id="{E81B3C11-D0DF-4B54-6AD6-16616438A365}"/>
              </a:ext>
            </a:extLst>
          </p:cNvPr>
          <p:cNvSpPr txBox="1"/>
          <p:nvPr/>
        </p:nvSpPr>
        <p:spPr>
          <a:xfrm>
            <a:off x="8215238" y="4873609"/>
            <a:ext cx="928762" cy="307777"/>
          </a:xfrm>
          <a:prstGeom prst="rect">
            <a:avLst/>
          </a:prstGeom>
          <a:noFill/>
        </p:spPr>
        <p:txBody>
          <a:bodyPr wrap="square" rtlCol="0">
            <a:spAutoFit/>
          </a:bodyPr>
          <a:lstStyle/>
          <a:p>
            <a:r>
              <a:rPr lang="en-US" dirty="0"/>
              <a:t>09/25/26</a:t>
            </a:r>
          </a:p>
        </p:txBody>
      </p:sp>
    </p:spTree>
    <p:extLst>
      <p:ext uri="{BB962C8B-B14F-4D97-AF65-F5344CB8AC3E}">
        <p14:creationId xmlns:p14="http://schemas.microsoft.com/office/powerpoint/2010/main" val="1092707002"/>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510</TotalTime>
  <Words>3493</Words>
  <Application>Microsoft Office PowerPoint</Application>
  <PresentationFormat>On-screen Show (16:9)</PresentationFormat>
  <Paragraphs>697</Paragraphs>
  <Slides>30</Slides>
  <Notes>30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Arial</vt:lpstr>
      <vt:lpstr>Roboto</vt:lpstr>
      <vt:lpstr>Calibri</vt:lpstr>
      <vt:lpstr>Roboto Medium</vt:lpstr>
      <vt:lpstr>Rockwell</vt:lpstr>
      <vt:lpstr>Simple Light</vt:lpstr>
      <vt:lpstr>1_Simple Light</vt:lpstr>
      <vt:lpstr>ACCESS Timing in Colorado  CDE Assessment Division Fall 2026</vt:lpstr>
      <vt:lpstr>Agenda</vt:lpstr>
      <vt:lpstr>Update to Testing Practices: Colorado Law</vt:lpstr>
      <vt:lpstr>Update to Testing Practices: Student-Centered</vt:lpstr>
      <vt:lpstr>Historical Expectations</vt:lpstr>
      <vt:lpstr>ACCESS Item Information</vt:lpstr>
      <vt:lpstr>Colorado ACCESS Time Limits </vt:lpstr>
      <vt:lpstr>Colorado Time ~ WIDA Guidance</vt:lpstr>
      <vt:lpstr>Colorado Test Time</vt:lpstr>
      <vt:lpstr>Accountability</vt:lpstr>
      <vt:lpstr>WIDA AMS</vt:lpstr>
      <vt:lpstr>Example of Student Status Report  with Column Added for Timing Note </vt:lpstr>
      <vt:lpstr>For 2027-2028</vt:lpstr>
      <vt:lpstr>Why Timing Matters</vt:lpstr>
      <vt:lpstr>A Timed Assessment</vt:lpstr>
      <vt:lpstr>Standardization Creates Fair Comparisons</vt:lpstr>
      <vt:lpstr>Timing Strengthens Score Validity</vt:lpstr>
      <vt:lpstr>Timing Supports Logistics and Security</vt:lpstr>
      <vt:lpstr>Timing Shows Readiness for Content </vt:lpstr>
      <vt:lpstr>Key Points</vt:lpstr>
      <vt:lpstr>Data-Informed Decision Making</vt:lpstr>
      <vt:lpstr>ACCESS Timing, All Grades (in minutes)</vt:lpstr>
      <vt:lpstr>ACCESS Timing, Grades 1-3</vt:lpstr>
      <vt:lpstr>ACCESS Timing, Grades 4-5</vt:lpstr>
      <vt:lpstr>ACCESS Timing, Grades 6-8</vt:lpstr>
      <vt:lpstr>ACCESS Timing, Grades 9-12</vt:lpstr>
      <vt:lpstr>Content Test Timing Spring 2026 (time available in minutes, per unit)</vt:lpstr>
      <vt:lpstr>Colorado Redesignation</vt:lpstr>
      <vt:lpstr>Colorado Redesignation Criteria</vt:lpstr>
      <vt:lpstr>ACCESS Timing Conversations Fall 2026  Invited Districts Over 1,000 ACCESS testers or Over 20% of student population* August 18 &amp; September 2  Shared with  CLDE Directors, September 24 ACEE, September 25   *2025-2026 Pupil Membership Statistics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for Timed Assessment</dc:title>
  <dc:creator>Villalobos Pavia, Ed.D., Heather</dc:creator>
  <cp:lastModifiedBy>Bonner, Collin</cp:lastModifiedBy>
  <cp:revision>10</cp:revision>
  <dcterms:modified xsi:type="dcterms:W3CDTF">2026-10-14T22:52:03Z</dcterms:modified>
  <dc:language>en-US</dc:language>
</cp:coreProperties>
</file>